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3" r:id="rId2"/>
    <p:sldId id="398" r:id="rId3"/>
    <p:sldId id="385" r:id="rId4"/>
    <p:sldId id="395" r:id="rId5"/>
    <p:sldId id="387" r:id="rId6"/>
    <p:sldId id="399" r:id="rId7"/>
    <p:sldId id="436" r:id="rId8"/>
    <p:sldId id="437" r:id="rId9"/>
    <p:sldId id="439" r:id="rId10"/>
    <p:sldId id="438" r:id="rId11"/>
    <p:sldId id="440" r:id="rId12"/>
    <p:sldId id="441" r:id="rId13"/>
    <p:sldId id="442" r:id="rId14"/>
    <p:sldId id="444" r:id="rId15"/>
    <p:sldId id="443" r:id="rId16"/>
    <p:sldId id="39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3BE"/>
    <a:srgbClr val="C3C7D1"/>
    <a:srgbClr val="003F77"/>
    <a:srgbClr val="C5B795"/>
    <a:srgbClr val="948151"/>
    <a:srgbClr val="76643E"/>
    <a:srgbClr val="A9852A"/>
    <a:srgbClr val="CDB97D"/>
    <a:srgbClr val="003E7E"/>
    <a:srgbClr val="164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3925" autoAdjust="0"/>
  </p:normalViewPr>
  <p:slideViewPr>
    <p:cSldViewPr>
      <p:cViewPr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6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Totals!$B$6:$E$6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Totals!$B$7:$E$7</c:f>
              <c:numCache>
                <c:formatCode>#,##0</c:formatCode>
                <c:ptCount val="4"/>
                <c:pt idx="0">
                  <c:v>428514</c:v>
                </c:pt>
                <c:pt idx="1">
                  <c:v>374039</c:v>
                </c:pt>
                <c:pt idx="2" formatCode="General">
                  <c:v>338533</c:v>
                </c:pt>
                <c:pt idx="3" formatCode="General">
                  <c:v>309107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59328"/>
        <c:axId val="37777920"/>
      </c:barChart>
      <c:catAx>
        <c:axId val="10825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777920"/>
        <c:crosses val="autoZero"/>
        <c:auto val="1"/>
        <c:lblAlgn val="ctr"/>
        <c:lblOffset val="100"/>
        <c:noMultiLvlLbl val="0"/>
      </c:catAx>
      <c:valAx>
        <c:axId val="37777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825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Totals!$B$6:$E$6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Totals!$B$21:$E$21</c:f>
              <c:numCache>
                <c:formatCode>#,##0</c:formatCode>
                <c:ptCount val="4"/>
                <c:pt idx="0">
                  <c:v>91541</c:v>
                </c:pt>
                <c:pt idx="1">
                  <c:v>74340</c:v>
                </c:pt>
                <c:pt idx="2">
                  <c:v>67461</c:v>
                </c:pt>
                <c:pt idx="3">
                  <c:v>50649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57792"/>
        <c:axId val="34456704"/>
      </c:barChart>
      <c:catAx>
        <c:axId val="1082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34456704"/>
        <c:crosses val="autoZero"/>
        <c:auto val="1"/>
        <c:lblAlgn val="ctr"/>
        <c:lblOffset val="100"/>
        <c:noMultiLvlLbl val="0"/>
      </c:catAx>
      <c:valAx>
        <c:axId val="34456704"/>
        <c:scaling>
          <c:orientation val="minMax"/>
        </c:scaling>
        <c:delete val="0"/>
        <c:axPos val="l"/>
        <c:majorGridlines>
          <c:spPr>
            <a:ln>
              <a:solidFill>
                <a:srgbClr val="DCD3B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0825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Totals!$A$31</c:f>
              <c:strCache>
                <c:ptCount val="1"/>
                <c:pt idx="0">
                  <c:v>Households with Person Under 18 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Totals!$B$23:$E$23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Totals!$B$31:$E$31</c:f>
              <c:numCache>
                <c:formatCode>General</c:formatCode>
                <c:ptCount val="4"/>
                <c:pt idx="0">
                  <c:v>0.28260183326682431</c:v>
                </c:pt>
                <c:pt idx="1">
                  <c:v>0.25971616494128108</c:v>
                </c:pt>
                <c:pt idx="2">
                  <c:v>0.2486109200935222</c:v>
                </c:pt>
                <c:pt idx="3">
                  <c:v>0.2034776040266994</c:v>
                </c:pt>
              </c:numCache>
            </c:numRef>
          </c:val>
        </c:ser>
        <c:ser>
          <c:idx val="1"/>
          <c:order val="1"/>
          <c:tx>
            <c:strRef>
              <c:f>Totals!$A$38</c:f>
              <c:strCache>
                <c:ptCount val="1"/>
                <c:pt idx="0">
                  <c:v>Population Under 18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Totals!$B$23:$E$23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Totals!$B$38:$E$38</c:f>
              <c:numCache>
                <c:formatCode>General</c:formatCode>
                <c:ptCount val="4"/>
                <c:pt idx="0">
                  <c:v>0.2136242923218378</c:v>
                </c:pt>
                <c:pt idx="1">
                  <c:v>0.19874932827860198</c:v>
                </c:pt>
                <c:pt idx="2">
                  <c:v>0.19927451681224578</c:v>
                </c:pt>
                <c:pt idx="3">
                  <c:v>0.16385588162028036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04384"/>
        <c:axId val="34461312"/>
      </c:barChart>
      <c:catAx>
        <c:axId val="1099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461312"/>
        <c:crosses val="autoZero"/>
        <c:auto val="1"/>
        <c:lblAlgn val="ctr"/>
        <c:lblOffset val="100"/>
        <c:noMultiLvlLbl val="0"/>
      </c:catAx>
      <c:valAx>
        <c:axId val="344613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904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5666F65-A4C6-46DE-A15C-B1BA5539177F}" type="datetime1">
              <a:rPr lang="en-US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EDE5733-0B5F-47C2-82C1-7879BBD6D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2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3C247E-44F1-4220-9A00-66E12A83F8D1}" type="datetime1">
              <a:rPr lang="en-US"/>
              <a:pPr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DA8EB42-E221-426E-831E-BCE17C080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Albert</a:t>
            </a:r>
            <a:r>
              <a:rPr lang="en-US" baseline="0" smtClean="0"/>
              <a:t> the Owl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EB42-E221-426E-831E-BCE17C0809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25K public, 3K charter, 7k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EB42-E221-426E-831E-BCE17C0809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Mascot Skate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EB42-E221-426E-831E-BCE17C0809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DHS…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EB42-E221-426E-831E-BCE17C0809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9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fld id="{8B093162-AFF5-414F-A988-8FA4014523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103E1-146E-415D-B22A-B5B2F06CC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641EE-6F39-4403-AB82-11C5E315D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838200"/>
          </a:xfrm>
        </p:spPr>
        <p:txBody>
          <a:bodyPr/>
          <a:lstStyle>
            <a:lvl1pPr>
              <a:defRPr>
                <a:solidFill>
                  <a:srgbClr val="DCD3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  <a:lvl2pPr>
              <a:defRPr baseline="0">
                <a:solidFill>
                  <a:srgbClr val="DCD3BE"/>
                </a:solidFill>
              </a:defRPr>
            </a:lvl2pPr>
            <a:lvl3pPr>
              <a:defRPr baseline="0">
                <a:solidFill>
                  <a:srgbClr val="DCD3BE"/>
                </a:solidFill>
              </a:defRPr>
            </a:lvl3pPr>
            <a:lvl4pPr>
              <a:defRPr baseline="0">
                <a:solidFill>
                  <a:srgbClr val="DCD3BE"/>
                </a:solidFill>
              </a:defRPr>
            </a:lvl4pPr>
            <a:lvl5pPr>
              <a:defRPr baseline="0">
                <a:solidFill>
                  <a:srgbClr val="DCD3B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DCD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DCD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DCD3BE"/>
                </a:solidFill>
              </a:defRPr>
            </a:lvl1pPr>
          </a:lstStyle>
          <a:p>
            <a:fld id="{DD8AA447-F5CB-4FF5-8D75-34DC20AF14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fld id="{B5018501-2345-4165-8141-855027F0C4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School/Department Name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8C6A-DBC6-40B4-856B-3E19258D41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14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E8D86-7756-4AFD-A2C5-8338B4C10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1023-3250-494D-B4F6-75EA68D54C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DCD3BE"/>
                </a:solidFill>
              </a:defRPr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10592-8C26-4EEC-A1D0-D3EBDA159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School/Department Name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FB230-D86C-447A-8469-4ED301EF1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University Center for Social and Urban Research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924CF-3D45-4E8C-A6AB-8CD439688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7">
            <a:alpha val="8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6457F"/>
                </a:solidFill>
                <a:latin typeface="Georgia" pitchFamily="64" charset="0"/>
              </a:defRPr>
            </a:lvl1pPr>
          </a:lstStyle>
          <a:p>
            <a:r>
              <a:rPr lang="en-US" dirty="0" smtClean="0"/>
              <a:t>April 13, 2009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6457F"/>
                </a:solidFill>
                <a:latin typeface="Georgia" pitchFamily="64" charset="0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University </a:t>
            </a:r>
            <a:r>
              <a:rPr lang="en-US" dirty="0" smtClean="0"/>
              <a:t>Center for Social and Urban Research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6457F"/>
                </a:solidFill>
                <a:latin typeface="Georgia" pitchFamily="64" charset="0"/>
              </a:defRPr>
            </a:lvl1pPr>
          </a:lstStyle>
          <a:p>
            <a:fld id="{F1230D7B-A999-4F52-BBCA-CDB02266C31D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3200">
          <a:solidFill>
            <a:srgbClr val="003E7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har char="–"/>
        <a:defRPr sz="2800">
          <a:solidFill>
            <a:srgbClr val="003E7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har char="•"/>
        <a:defRPr sz="2400">
          <a:solidFill>
            <a:srgbClr val="003E7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har char="–"/>
        <a:defRPr sz="2000">
          <a:solidFill>
            <a:srgbClr val="003E7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2000">
          <a:solidFill>
            <a:srgbClr val="003E7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Using Data to Spur New Conversations About Public Schools in Pittsburgh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37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NNIP Meeting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September,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2012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Bob Gradeck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University of Pittsburgh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University Center for Social and Urban Research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4998"/>
            <a:ext cx="3429000" cy="2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924800" cy="838200"/>
          </a:xfrm>
        </p:spPr>
        <p:txBody>
          <a:bodyPr/>
          <a:lstStyle/>
          <a:p>
            <a:r>
              <a:rPr lang="en-US" dirty="0" smtClean="0"/>
              <a:t>Our analysis was incorporated into criteria </a:t>
            </a:r>
            <a:r>
              <a:rPr lang="en-US" dirty="0"/>
              <a:t>for closing schools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038600" cy="3886200"/>
          </a:xfrm>
        </p:spPr>
        <p:txBody>
          <a:bodyPr/>
          <a:lstStyle/>
          <a:p>
            <a:r>
              <a:rPr lang="en-US" dirty="0" smtClean="0"/>
              <a:t>Building Condition</a:t>
            </a:r>
            <a:endParaRPr lang="en-US" dirty="0"/>
          </a:p>
          <a:p>
            <a:r>
              <a:rPr lang="en-US" dirty="0" smtClean="0"/>
              <a:t>Achievement</a:t>
            </a:r>
          </a:p>
          <a:p>
            <a:r>
              <a:rPr lang="en-US" dirty="0" smtClean="0"/>
              <a:t>Enrollment</a:t>
            </a:r>
          </a:p>
          <a:p>
            <a:r>
              <a:rPr lang="en-US" b="1" i="1" dirty="0" smtClean="0"/>
              <a:t>Market Share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40668"/>
            <a:ext cx="4972665" cy="37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24800" cy="838200"/>
          </a:xfrm>
        </p:spPr>
        <p:txBody>
          <a:bodyPr/>
          <a:lstStyle/>
          <a:p>
            <a:r>
              <a:rPr lang="en-US" dirty="0" smtClean="0"/>
              <a:t>Toward more-rational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9588"/>
            <a:ext cx="4267200" cy="3886200"/>
          </a:xfrm>
        </p:spPr>
        <p:txBody>
          <a:bodyPr/>
          <a:lstStyle/>
          <a:p>
            <a:r>
              <a:rPr lang="en-US" sz="2800" dirty="0" smtClean="0"/>
              <a:t>Break boundaries along neighborhood lines or major roads</a:t>
            </a:r>
          </a:p>
          <a:p>
            <a:r>
              <a:rPr lang="en-US" sz="2800" dirty="0" smtClean="0"/>
              <a:t>Consistent K-5, 6-8, and 9-12 boundaries to keep cohorts of children from the same school together during transition years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84" y="2133600"/>
            <a:ext cx="4395954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9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199"/>
            <a:ext cx="7924800" cy="838200"/>
          </a:xfrm>
        </p:spPr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02" y="914399"/>
            <a:ext cx="3637206" cy="29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" y="914401"/>
            <a:ext cx="3800168" cy="29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3994015"/>
            <a:ext cx="3630561" cy="276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4267200" y="2133600"/>
            <a:ext cx="914400" cy="685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191000" y="4800600"/>
            <a:ext cx="914400" cy="685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45023"/>
            <a:ext cx="3577008" cy="28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924800" cy="838200"/>
          </a:xfrm>
        </p:spPr>
        <p:txBody>
          <a:bodyPr/>
          <a:lstStyle/>
          <a:p>
            <a:r>
              <a:rPr lang="en-US" dirty="0" smtClean="0"/>
              <a:t>New work: Advancing </a:t>
            </a:r>
            <a:r>
              <a:rPr lang="en-US" dirty="0"/>
              <a:t>the </a:t>
            </a:r>
            <a:r>
              <a:rPr lang="en-US" dirty="0" smtClean="0"/>
              <a:t>vision and goals of three organizations: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Pittsburgh Public Schools: Become a “district of choice”</a:t>
            </a:r>
          </a:p>
          <a:p>
            <a:r>
              <a:rPr lang="en-US" dirty="0" smtClean="0"/>
              <a:t>City of Pittsburgh: Attract and retain younger residents</a:t>
            </a:r>
          </a:p>
          <a:p>
            <a:r>
              <a:rPr lang="en-US" dirty="0" smtClean="0"/>
              <a:t> Pittsburgh Promise: Reverse population and enrollment decline in the 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$10,000 per year (up to four years) for postsecondary education</a:t>
            </a:r>
          </a:p>
          <a:p>
            <a:r>
              <a:rPr lang="en-US" dirty="0" smtClean="0"/>
              <a:t>All public and charter graduates eligible in the City of Pittsburgh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05246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9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is the Promise affecting Pittsburgh’s housing market dynamics and community stability?</a:t>
            </a:r>
          </a:p>
          <a:p>
            <a:pPr marL="0" indent="0">
              <a:buNone/>
            </a:pPr>
            <a:r>
              <a:rPr lang="en-US" dirty="0" smtClean="0"/>
              <a:t>Has the Promise affected how families choose schools?</a:t>
            </a:r>
          </a:p>
          <a:p>
            <a:pPr marL="0" indent="0">
              <a:buNone/>
            </a:pPr>
            <a:r>
              <a:rPr lang="en-US" dirty="0" smtClean="0"/>
              <a:t>How can the City’s community development system become better-aligned with the opportunities of the Promise?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3886200"/>
          </a:xfrm>
        </p:spPr>
        <p:txBody>
          <a:bodyPr/>
          <a:lstStyle/>
          <a:p>
            <a:r>
              <a:rPr lang="en-US" dirty="0" smtClean="0"/>
              <a:t>Convened meeting of community development, governmental, and education organizations to discuss issues related to schools and neighborhoods in March</a:t>
            </a:r>
          </a:p>
          <a:p>
            <a:r>
              <a:rPr lang="en-US" dirty="0" smtClean="0"/>
              <a:t>Have assembled a research team composed of UCSUR, Pitt’s School of Education, and RAND</a:t>
            </a:r>
          </a:p>
          <a:p>
            <a:r>
              <a:rPr lang="en-US" dirty="0" smtClean="0"/>
              <a:t>Preparing proposals at the request of interested funders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088786"/>
              </p:ext>
            </p:extLst>
          </p:nvPr>
        </p:nvGraphicFramePr>
        <p:xfrm>
          <a:off x="838200" y="2057400"/>
          <a:ext cx="6972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7142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/>
            </a:r>
            <a:br>
              <a:rPr lang="en-US" sz="2400" dirty="0" smtClean="0">
                <a:solidFill>
                  <a:srgbClr val="DCD3BE"/>
                </a:solidFill>
              </a:rPr>
            </a:br>
            <a:r>
              <a:rPr lang="en-US" sz="2400" dirty="0">
                <a:solidFill>
                  <a:srgbClr val="DCD3BE"/>
                </a:solidFill>
              </a:rPr>
              <a:t>City of Pittsburgh School District</a:t>
            </a:r>
          </a:p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>Population, 1980-2010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6858000" y="1371600"/>
            <a:ext cx="1905000" cy="1167581"/>
          </a:xfrm>
          <a:prstGeom prst="wedgeRectCallout">
            <a:avLst>
              <a:gd name="adj1" fmla="val -41994"/>
              <a:gd name="adj2" fmla="val 101237"/>
            </a:avLst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9% Loss 2000-2010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/>
            </a:r>
            <a:br>
              <a:rPr lang="en-US" sz="2400" dirty="0" smtClean="0">
                <a:solidFill>
                  <a:srgbClr val="DCD3BE"/>
                </a:solidFill>
              </a:rPr>
            </a:br>
            <a:r>
              <a:rPr lang="en-US" sz="2400" dirty="0">
                <a:solidFill>
                  <a:srgbClr val="DCD3BE"/>
                </a:solidFill>
              </a:rPr>
              <a:t>City of Pittsburgh School District</a:t>
            </a:r>
          </a:p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>Population Under Age 18, 1980-2010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82754"/>
              </p:ext>
            </p:extLst>
          </p:nvPr>
        </p:nvGraphicFramePr>
        <p:xfrm>
          <a:off x="838200" y="1676400"/>
          <a:ext cx="6781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6934200" y="1447800"/>
            <a:ext cx="1905000" cy="1167581"/>
          </a:xfrm>
          <a:prstGeom prst="wedgeRectCallout">
            <a:avLst>
              <a:gd name="adj1" fmla="val -57478"/>
              <a:gd name="adj2" fmla="val 123131"/>
            </a:avLst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25% </a:t>
            </a:r>
            <a:r>
              <a:rPr lang="en-US" dirty="0"/>
              <a:t>Loss 2000-2010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Center for Social and Urban Research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6213"/>
            <a:ext cx="84201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9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Center for Social and Urban Research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/>
            </a:r>
            <a:br>
              <a:rPr lang="en-US" sz="2400" dirty="0" smtClean="0">
                <a:solidFill>
                  <a:srgbClr val="DCD3BE"/>
                </a:solidFill>
              </a:rPr>
            </a:br>
            <a:r>
              <a:rPr lang="en-US" sz="2400" dirty="0" smtClean="0">
                <a:solidFill>
                  <a:srgbClr val="DCD3BE"/>
                </a:solidFill>
              </a:rPr>
              <a:t>City of Pittsburgh School District</a:t>
            </a:r>
          </a:p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>Share of Population Under Age 18 and Share of Households with Children Under Age 18, 1980-2010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657993"/>
              </p:ext>
            </p:extLst>
          </p:nvPr>
        </p:nvGraphicFramePr>
        <p:xfrm>
          <a:off x="990600" y="17526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04719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Center for Social and Urban Research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54150"/>
              </p:ext>
            </p:extLst>
          </p:nvPr>
        </p:nvGraphicFramePr>
        <p:xfrm>
          <a:off x="533400" y="2362200"/>
          <a:ext cx="8001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K-5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6-8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Public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73%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68%</a:t>
                      </a:r>
                      <a:endParaRPr lang="en-US" sz="28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13%</a:t>
                      </a:r>
                      <a:endParaRPr lang="en-US" sz="28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Private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/>
            </a:r>
            <a:br>
              <a:rPr lang="en-US" sz="2400" dirty="0" smtClean="0">
                <a:solidFill>
                  <a:srgbClr val="DCD3BE"/>
                </a:solidFill>
              </a:rPr>
            </a:br>
            <a:r>
              <a:rPr lang="en-US" sz="2400" dirty="0" smtClean="0">
                <a:solidFill>
                  <a:srgbClr val="DCD3BE"/>
                </a:solidFill>
              </a:rPr>
              <a:t>Pittsburgh School District</a:t>
            </a:r>
          </a:p>
          <a:p>
            <a:pPr algn="ctr" defTabSz="912813"/>
            <a:r>
              <a:rPr lang="en-US" sz="2400" dirty="0" smtClean="0">
                <a:solidFill>
                  <a:srgbClr val="DCD3BE"/>
                </a:solidFill>
              </a:rPr>
              <a:t>Student Enrollment by School Type and Level, 2011-12 School Year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84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838200"/>
          </a:xfrm>
        </p:spPr>
        <p:txBody>
          <a:bodyPr/>
          <a:lstStyle/>
          <a:p>
            <a:r>
              <a:rPr lang="en-US" dirty="0" smtClean="0"/>
              <a:t>Limited school district capacity to conduct geographic analysis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76400"/>
            <a:ext cx="5334000" cy="4191000"/>
          </a:xfrm>
        </p:spPr>
        <p:txBody>
          <a:bodyPr/>
          <a:lstStyle/>
          <a:p>
            <a:r>
              <a:rPr lang="en-US" sz="2800" dirty="0" smtClean="0"/>
              <a:t>Opened the door to a working relationship and student data</a:t>
            </a:r>
          </a:p>
          <a:p>
            <a:r>
              <a:rPr lang="en-US" sz="2800" dirty="0" smtClean="0"/>
              <a:t>Provided training to staff</a:t>
            </a:r>
          </a:p>
          <a:p>
            <a:r>
              <a:rPr lang="en-US" sz="2800" dirty="0" smtClean="0"/>
              <a:t>Made maps and shared them</a:t>
            </a:r>
          </a:p>
          <a:p>
            <a:pPr lvl="1"/>
            <a:r>
              <a:rPr lang="en-US" sz="2400" dirty="0" smtClean="0"/>
              <a:t>Public school market share by neighborhood</a:t>
            </a:r>
          </a:p>
          <a:p>
            <a:pPr lvl="1"/>
            <a:r>
              <a:rPr lang="en-US" sz="2400" dirty="0" smtClean="0"/>
              <a:t>Assigned school market share by neighborhood</a:t>
            </a:r>
          </a:p>
          <a:p>
            <a:pPr lvl="1"/>
            <a:r>
              <a:rPr lang="en-US" sz="2400" dirty="0" smtClean="0"/>
              <a:t>Other neighborhood issues affecting students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607134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838200"/>
          </a:xfrm>
        </p:spPr>
        <p:txBody>
          <a:bodyPr/>
          <a:lstStyle/>
          <a:p>
            <a:r>
              <a:rPr lang="en-US" dirty="0" smtClean="0"/>
              <a:t>Recent school closings required a redrawing of attendance boundaries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81200"/>
            <a:ext cx="2590800" cy="3886200"/>
          </a:xfrm>
        </p:spPr>
        <p:txBody>
          <a:bodyPr/>
          <a:lstStyle/>
          <a:p>
            <a:r>
              <a:rPr lang="en-US" sz="2800" dirty="0" smtClean="0"/>
              <a:t>School assignments were not made using maps. It had been easy to make small changes without anyone knowing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42" y="1885335"/>
            <a:ext cx="641705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838200"/>
          </a:xfrm>
        </p:spPr>
        <p:txBody>
          <a:bodyPr/>
          <a:lstStyle/>
          <a:p>
            <a:r>
              <a:rPr lang="en-US" dirty="0" smtClean="0"/>
              <a:t>This system led to lots of strange maps…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7" y="2057400"/>
            <a:ext cx="431628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343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29932</TotalTime>
  <Words>395</Words>
  <Application>Microsoft Office PowerPoint</Application>
  <PresentationFormat>On-screen Show (4:3)</PresentationFormat>
  <Paragraphs>77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Using Data to Spur New Conversations About Public Schools in Pittsburgh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Limited school district capacity to conduct geographic analysis </vt:lpstr>
      <vt:lpstr>Recent school closings required a redrawing of attendance boundaries</vt:lpstr>
      <vt:lpstr>This system led to lots of strange maps…</vt:lpstr>
      <vt:lpstr>Our analysis was incorporated into criteria for closing schools </vt:lpstr>
      <vt:lpstr>Toward more-rational boundaries</vt:lpstr>
      <vt:lpstr>Before and after</vt:lpstr>
      <vt:lpstr>New work: Advancing the vision and goals of three organizations:</vt:lpstr>
      <vt:lpstr>PowerPoint Presentation</vt:lpstr>
      <vt:lpstr>Key research questions</vt:lpstr>
      <vt:lpstr>Where we are now…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cbriem@pitt.edu</dc:creator>
  <cp:lastModifiedBy>Gradeck, Bob</cp:lastModifiedBy>
  <cp:revision>624</cp:revision>
  <cp:lastPrinted>2011-11-30T17:17:42Z</cp:lastPrinted>
  <dcterms:created xsi:type="dcterms:W3CDTF">2008-07-29T18:17:12Z</dcterms:created>
  <dcterms:modified xsi:type="dcterms:W3CDTF">2012-09-07T22:43:21Z</dcterms:modified>
</cp:coreProperties>
</file>