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6" r:id="rId3"/>
    <p:sldId id="257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0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D94D5-A2AC-4C7D-A58A-2AE6AC59CBC5}" type="datetimeFigureOut">
              <a:rPr lang="en-US" smtClean="0"/>
              <a:t>9/7/2012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C6B2B-35B2-49E0-A566-602917BE2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027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D94D5-A2AC-4C7D-A58A-2AE6AC59CBC5}" type="datetimeFigureOut">
              <a:rPr lang="en-US" smtClean="0"/>
              <a:t>9/7/2012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C6B2B-35B2-49E0-A566-602917BE2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858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D94D5-A2AC-4C7D-A58A-2AE6AC59CBC5}" type="datetimeFigureOut">
              <a:rPr lang="en-US" smtClean="0"/>
              <a:t>9/7/2012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C6B2B-35B2-49E0-A566-602917BE2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729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D94D5-A2AC-4C7D-A58A-2AE6AC59CBC5}" type="datetimeFigureOut">
              <a:rPr lang="en-US" smtClean="0"/>
              <a:t>9/7/2012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C6B2B-35B2-49E0-A566-602917BE2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718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D94D5-A2AC-4C7D-A58A-2AE6AC59CBC5}" type="datetimeFigureOut">
              <a:rPr lang="en-US" smtClean="0"/>
              <a:t>9/7/2012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C6B2B-35B2-49E0-A566-602917BE2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258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D94D5-A2AC-4C7D-A58A-2AE6AC59CBC5}" type="datetimeFigureOut">
              <a:rPr lang="en-US" smtClean="0"/>
              <a:t>9/7/2012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C6B2B-35B2-49E0-A566-602917BE2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089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D94D5-A2AC-4C7D-A58A-2AE6AC59CBC5}" type="datetimeFigureOut">
              <a:rPr lang="en-US" smtClean="0"/>
              <a:t>9/7/2012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C6B2B-35B2-49E0-A566-602917BE2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436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D94D5-A2AC-4C7D-A58A-2AE6AC59CBC5}" type="datetimeFigureOut">
              <a:rPr lang="en-US" smtClean="0"/>
              <a:t>9/7/2012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C6B2B-35B2-49E0-A566-602917BE2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835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D94D5-A2AC-4C7D-A58A-2AE6AC59CBC5}" type="datetimeFigureOut">
              <a:rPr lang="en-US" smtClean="0"/>
              <a:t>9/7/2012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C6B2B-35B2-49E0-A566-602917BE2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386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D94D5-A2AC-4C7D-A58A-2AE6AC59CBC5}" type="datetimeFigureOut">
              <a:rPr lang="en-US" smtClean="0"/>
              <a:t>9/7/2012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C6B2B-35B2-49E0-A566-602917BE2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079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D94D5-A2AC-4C7D-A58A-2AE6AC59CBC5}" type="datetimeFigureOut">
              <a:rPr lang="en-US" smtClean="0"/>
              <a:t>9/7/2012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C6B2B-35B2-49E0-A566-602917BE2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644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AD94D5-A2AC-4C7D-A58A-2AE6AC59CBC5}" type="datetimeFigureOut">
              <a:rPr lang="en-US" smtClean="0"/>
              <a:t>9/7/2012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1C6B2B-35B2-49E0-A566-602917BE2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147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" y="228600"/>
            <a:ext cx="452676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Denver Regional Equity Atlas:</a:t>
            </a:r>
          </a:p>
          <a:p>
            <a:endParaRPr lang="en-US" sz="20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 collaborative information project</a:t>
            </a:r>
            <a:endParaRPr lang="en-US" sz="20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098" name="Picture 2" descr="http://farm7.staticflickr.com/6144/6026891837_d8c4e45d3a_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6763" y="0"/>
            <a:ext cx="4617237" cy="6925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86871" y="3886200"/>
            <a:ext cx="38862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Jordan </a:t>
            </a:r>
            <a:r>
              <a:rPr lang="en-US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Wirfs</a:t>
            </a:r>
            <a:r>
              <a:rPr lang="en-US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-Brock</a:t>
            </a:r>
          </a:p>
          <a:p>
            <a:r>
              <a:rPr lang="en-US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jbrock@piton.org</a:t>
            </a:r>
          </a:p>
          <a:p>
            <a:r>
              <a:rPr lang="en-US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@</a:t>
            </a:r>
            <a:r>
              <a:rPr lang="en-US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jordanwb</a:t>
            </a:r>
            <a:endParaRPr lang="en-US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NNIP </a:t>
            </a:r>
            <a:r>
              <a:rPr lang="en-US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Parter</a:t>
            </a:r>
            <a:r>
              <a:rPr lang="en-US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Meeting</a:t>
            </a:r>
          </a:p>
          <a:p>
            <a:r>
              <a:rPr lang="en-US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September 13, 2012</a:t>
            </a:r>
            <a:endParaRPr lang="en-US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60521" y="6551683"/>
            <a:ext cx="30879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Brigid</a:t>
            </a:r>
            <a:r>
              <a:rPr lang="en-US" sz="1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McAuliffe/The Piton Foundation</a:t>
            </a:r>
            <a:endParaRPr lang="en-US" sz="12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548699"/>
            <a:ext cx="2661799" cy="1141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188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625" y="304800"/>
            <a:ext cx="5910434" cy="1447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7893" y="1752600"/>
            <a:ext cx="8534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Mission Statement</a:t>
            </a:r>
          </a:p>
          <a:p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The Mile High Connects mission is to ensure that the Metro Denver regional transit system fosters communities that offer all residents the opportunity for a high quality of life.</a:t>
            </a:r>
            <a:endParaRPr lang="en-US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7893" y="3072769"/>
            <a:ext cx="85344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Partners</a:t>
            </a:r>
          </a:p>
          <a:p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Includes local and national private, public and nonprofit organizations.</a:t>
            </a:r>
            <a:endParaRPr lang="en-US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07893" y="3810000"/>
            <a:ext cx="8812307" cy="2800767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Anschutz Family Foundation</a:t>
            </a:r>
          </a:p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The Colorado Health Foundation</a:t>
            </a:r>
          </a:p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The Denver Foundation  </a:t>
            </a:r>
          </a:p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Enterprise Community Partners  </a:t>
            </a:r>
          </a:p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First Bank  </a:t>
            </a:r>
          </a:p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The Ford Foundation  </a:t>
            </a:r>
          </a:p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FRESC: Good Jobs, Strong Communities  </a:t>
            </a:r>
          </a:p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Gates Family Foundation </a:t>
            </a:r>
          </a:p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Housing &amp; Homelessness Funders’ Collaborative  </a:t>
            </a:r>
          </a:p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J.P. Morgan Chase</a:t>
            </a:r>
          </a:p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Kaiser Permanente  </a:t>
            </a:r>
          </a:p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L.P. Brown Foundation  </a:t>
            </a:r>
          </a:p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Linda D. Campbell Fund  </a:t>
            </a:r>
          </a:p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Living Cities  </a:t>
            </a:r>
          </a:p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Piton Foundation  </a:t>
            </a:r>
          </a:p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Reconnecting America  </a:t>
            </a:r>
          </a:p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Rose Community Foundation  </a:t>
            </a:r>
          </a:p>
          <a:p>
            <a:r>
              <a:rPr lang="en-US" sz="1600" dirty="0" err="1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Surdna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Foundation  </a:t>
            </a:r>
          </a:p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Urban Land Conservancy  </a:t>
            </a:r>
          </a:p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U.S. Bank </a:t>
            </a:r>
          </a:p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Wells Fargo </a:t>
            </a:r>
            <a:endParaRPr lang="en-US" sz="1600" dirty="0">
              <a:solidFill>
                <a:schemeClr val="bg1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3470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quityatlas-complete-final-web.pdf (application/pdf Object) - Mozilla Firefox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5" t="13378" r="27059" b="4620"/>
          <a:stretch/>
        </p:blipFill>
        <p:spPr>
          <a:xfrm>
            <a:off x="533400" y="770965"/>
            <a:ext cx="4323692" cy="601083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86400" y="1344287"/>
            <a:ext cx="3124200" cy="4559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en-US" sz="2400" b="1" dirty="0" smtClean="0"/>
              <a:t>Demographics</a:t>
            </a:r>
          </a:p>
          <a:p>
            <a:pPr>
              <a:lnSpc>
                <a:spcPct val="250000"/>
              </a:lnSpc>
            </a:pPr>
            <a:r>
              <a:rPr lang="en-US" sz="2400" b="1" dirty="0" smtClean="0"/>
              <a:t>Housing</a:t>
            </a:r>
          </a:p>
          <a:p>
            <a:pPr>
              <a:lnSpc>
                <a:spcPct val="250000"/>
              </a:lnSpc>
            </a:pPr>
            <a:r>
              <a:rPr lang="en-US" sz="2400" b="1" dirty="0" smtClean="0"/>
              <a:t>Health</a:t>
            </a:r>
          </a:p>
          <a:p>
            <a:pPr>
              <a:lnSpc>
                <a:spcPct val="250000"/>
              </a:lnSpc>
            </a:pPr>
            <a:r>
              <a:rPr lang="en-US" sz="2400" b="1" dirty="0" smtClean="0"/>
              <a:t>Education</a:t>
            </a:r>
          </a:p>
          <a:p>
            <a:pPr>
              <a:lnSpc>
                <a:spcPct val="250000"/>
              </a:lnSpc>
            </a:pPr>
            <a:r>
              <a:rPr lang="en-US" sz="2400" b="1" dirty="0" smtClean="0"/>
              <a:t>Jobs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477750" y="69068"/>
            <a:ext cx="71328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http://milehighconnects.org/equity-atlas.html</a:t>
            </a:r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062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ducationbook-final-web.pdf (application/pdf Object) - Mozilla Firefox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00" t="18686" r="27647" b="7356"/>
          <a:stretch/>
        </p:blipFill>
        <p:spPr>
          <a:xfrm>
            <a:off x="0" y="4482"/>
            <a:ext cx="5410200" cy="68535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14682" y="1184472"/>
            <a:ext cx="3733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For many low income families who choose schools outside their neighborhoods, public transportation is their only way to get there. Of the 787 public schools in the metro area, 24.5% are located within a mile of existing or planned </a:t>
            </a:r>
            <a:r>
              <a:rPr lang="en-US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FasTracks</a:t>
            </a:r>
            <a:r>
              <a:rPr lang="en-US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stations. But the quality of those schools is, generally, lower than the metro area as a whole:</a:t>
            </a:r>
          </a:p>
        </p:txBody>
      </p:sp>
      <p:sp>
        <p:nvSpPr>
          <p:cNvPr id="6" name="Rectangle 5"/>
          <p:cNvSpPr/>
          <p:nvPr/>
        </p:nvSpPr>
        <p:spPr>
          <a:xfrm>
            <a:off x="5334000" y="3810000"/>
            <a:ext cx="3733800" cy="24878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00"/>
              </a:spcAft>
              <a:buFont typeface="Arial" pitchFamily="34" charset="0"/>
              <a:buChar char="•"/>
            </a:pPr>
            <a:r>
              <a:rPr lang="en-US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For all metro public schools, 85.4% are rated as “Performance” or “Improvement,” the two highest SPF categories. But for schools within one mile of stations, only 76.0% are in the top two categories.</a:t>
            </a:r>
          </a:p>
          <a:p>
            <a:pPr marL="285750" indent="-285750">
              <a:spcAft>
                <a:spcPts val="100"/>
              </a:spcAft>
              <a:buFont typeface="Arial" pitchFamily="34" charset="0"/>
              <a:buChar char="•"/>
            </a:pPr>
            <a:endParaRPr lang="en-US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85750" indent="-285750">
              <a:spcAft>
                <a:spcPts val="100"/>
              </a:spcAft>
              <a:buFont typeface="Arial" pitchFamily="34" charset="0"/>
              <a:buChar char="•"/>
            </a:pPr>
            <a:r>
              <a:rPr lang="en-US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Among the top quarter of schools, only 15.4% are within a mile of stations.</a:t>
            </a:r>
            <a:endParaRPr lang="en-US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1106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ducationbook-final-web.pdf (application/pdf Object) - Mozilla Firefox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17" t="18686" r="27500" b="7008"/>
          <a:stretch/>
        </p:blipFill>
        <p:spPr>
          <a:xfrm>
            <a:off x="152400" y="89087"/>
            <a:ext cx="4208930" cy="6748131"/>
          </a:xfrm>
          <a:prstGeom prst="rect">
            <a:avLst/>
          </a:prstGeom>
        </p:spPr>
      </p:pic>
      <p:pic>
        <p:nvPicPr>
          <p:cNvPr id="5" name="Picture 4" descr="educationbook-final-web.pdf (application/pdf Object) - Mozilla Firefox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86" t="33030" r="28530" b="40181"/>
          <a:stretch/>
        </p:blipFill>
        <p:spPr>
          <a:xfrm>
            <a:off x="4419600" y="1981200"/>
            <a:ext cx="4463948" cy="3188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423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farm7.staticflickr.com/6079/6026893155_e69096b7c8_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100"/>
            <a:ext cx="4648200" cy="697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educationbook-final-web.pdf (application/pdf Object) - Mozilla Firefox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83" t="50000" r="28382" b="27569"/>
          <a:stretch/>
        </p:blipFill>
        <p:spPr>
          <a:xfrm>
            <a:off x="2898466" y="3886200"/>
            <a:ext cx="6245533" cy="25258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859" y="6557072"/>
            <a:ext cx="30879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Brigid</a:t>
            </a:r>
            <a:r>
              <a:rPr lang="en-US" sz="1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McAuliffe/The Piton Foundation</a:t>
            </a:r>
            <a:endParaRPr lang="en-US" sz="12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2945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474966"/>
            <a:ext cx="396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Action Steps &amp; Recommendations</a:t>
            </a:r>
            <a:endParaRPr lang="en-US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1524000"/>
            <a:ext cx="4029634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Increase outreach to education decision-makers to reinforce the importance of transit.</a:t>
            </a:r>
          </a:p>
          <a:p>
            <a:endParaRPr lang="en-US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Encourage brick-and-mortar investments in early childhood centers and K-12 schools to locate near transit lines.</a:t>
            </a:r>
          </a:p>
          <a:p>
            <a:endParaRPr lang="en-US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Prioritize improving school performance for schools located within a half-mile of transit.</a:t>
            </a:r>
          </a:p>
          <a:p>
            <a:endParaRPr lang="en-US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Create intergovernmental relationships between school districts to plan for highly-mobile, low-income students.</a:t>
            </a:r>
          </a:p>
          <a:p>
            <a:endParaRPr lang="en-US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Provide last-mile connections between schools and transit stations.</a:t>
            </a:r>
            <a:endParaRPr lang="en-US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074" name="Picture 2" descr="http://farm7.staticflickr.com/6089/6026891603_4d88552791_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482" y="0"/>
            <a:ext cx="457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056039" y="6467267"/>
            <a:ext cx="30879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Brigid</a:t>
            </a:r>
            <a:r>
              <a:rPr lang="en-US" sz="1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McAuliffe/The Piton Foundation</a:t>
            </a:r>
            <a:endParaRPr lang="en-US" sz="12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6315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346</Words>
  <Application>Microsoft Office PowerPoint</Application>
  <PresentationFormat>On-screen Show (4:3)</PresentationFormat>
  <Paragraphs>56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Jordan Wirfs-Brock</dc:creator>
  <cp:lastModifiedBy>Jordan Wirfs-Brock</cp:lastModifiedBy>
  <cp:revision>9</cp:revision>
  <dcterms:created xsi:type="dcterms:W3CDTF">2012-09-07T18:08:01Z</dcterms:created>
  <dcterms:modified xsi:type="dcterms:W3CDTF">2012-09-07T19:52:50Z</dcterms:modified>
</cp:coreProperties>
</file>