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6" r:id="rId6"/>
    <p:sldId id="265" r:id="rId7"/>
    <p:sldId id="267" r:id="rId8"/>
    <p:sldId id="268" r:id="rId9"/>
    <p:sldId id="259" r:id="rId10"/>
    <p:sldId id="258" r:id="rId11"/>
    <p:sldId id="269" r:id="rId12"/>
    <p:sldId id="270" r:id="rId13"/>
    <p:sldId id="271" r:id="rId14"/>
    <p:sldId id="272" r:id="rId15"/>
    <p:sldId id="26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74FC"/>
    <a:srgbClr val="7857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terndesk\Documents\Magic%20Briefcase\2015%20RCAA%20RCAP%20study\RCAA%20and%20RCAP\rcaa%20rcap%20graphic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interndesk\Documents\Magic%20Briefcase\2015%20RCAA%20RCAP%20study\RCAA%20and%20RCAP\rcaa%20rcap%20graphic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interndesk\Documents\Magic%20Briefcase\2015%20RCAA%20RCAP%20study\RCAA%20and%20RCAP\rcaa%20rcap%20graph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Population in Economically and Racially Segregated Areas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4526270579813886"/>
          <c:y val="0.16917989417989418"/>
          <c:w val="0.68753280839895015"/>
          <c:h val="0.67173394992292634"/>
        </c:manualLayout>
      </c:layout>
      <c:barChart>
        <c:barDir val="bar"/>
        <c:grouping val="percentStacked"/>
        <c:ser>
          <c:idx val="0"/>
          <c:order val="0"/>
          <c:tx>
            <c:strRef>
              <c:f>'All msas graphics'!$AB$26</c:f>
              <c:strCache>
                <c:ptCount val="1"/>
                <c:pt idx="0">
                  <c:v>RCAP</c:v>
                </c:pt>
              </c:strCache>
            </c:strRef>
          </c:tx>
          <c:spPr>
            <a:solidFill>
              <a:schemeClr val="accent6"/>
            </a:solidFill>
          </c:spPr>
          <c:dLbls>
            <c:dLbl>
              <c:idx val="0"/>
              <c:layout>
                <c:manualLayout>
                  <c:x val="3.6111111111111101E-2"/>
                  <c:y val="-3.527336860670196E-3"/>
                </c:manualLayout>
              </c:layout>
              <c:showVal val="1"/>
            </c:dLbl>
            <c:dLbl>
              <c:idx val="1"/>
              <c:layout>
                <c:manualLayout>
                  <c:x val="3.6111111111111122E-2"/>
                  <c:y val="-3.527336860670196E-3"/>
                </c:manualLayout>
              </c:layout>
              <c:showVal val="1"/>
            </c:dLbl>
            <c:dLbl>
              <c:idx val="2"/>
              <c:layout>
                <c:manualLayout>
                  <c:x val="6.1111111111111123E-2"/>
                  <c:y val="-7.0546737213403902E-3"/>
                </c:manualLayout>
              </c:layout>
              <c:showVal val="1"/>
            </c:dLbl>
            <c:dLbl>
              <c:idx val="3"/>
              <c:layout>
                <c:manualLayout>
                  <c:x val="4.7222222222222235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4.1666666666666664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4.7222222222222235E-2"/>
                  <c:y val="6.4667095405815975E-17"/>
                </c:manualLayout>
              </c:layout>
              <c:showVal val="1"/>
            </c:dLbl>
            <c:dLbl>
              <c:idx val="6"/>
              <c:layout>
                <c:manualLayout>
                  <c:x val="4.7222222222222235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0.05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4.4444444444444467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4.1666666666666692E-2"/>
                  <c:y val="-2.777430598952913E-7"/>
                </c:manualLayout>
              </c:layout>
              <c:showVal val="1"/>
            </c:dLbl>
            <c:dLbl>
              <c:idx val="10"/>
              <c:layout>
                <c:manualLayout>
                  <c:x val="3.6111111111111122E-2"/>
                  <c:y val="0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'All msas graphics'!$AA$27:$AA$37</c:f>
              <c:strCache>
                <c:ptCount val="11"/>
                <c:pt idx="0">
                  <c:v>Boston</c:v>
                </c:pt>
                <c:pt idx="1">
                  <c:v>**Fairfield Co.</c:v>
                </c:pt>
                <c:pt idx="2">
                  <c:v>Detroit</c:v>
                </c:pt>
                <c:pt idx="3">
                  <c:v>**Hartford</c:v>
                </c:pt>
                <c:pt idx="4">
                  <c:v>Minneap.</c:v>
                </c:pt>
                <c:pt idx="5">
                  <c:v>**New Haven</c:v>
                </c:pt>
                <c:pt idx="6">
                  <c:v>Philly</c:v>
                </c:pt>
                <c:pt idx="7">
                  <c:v>Phoenix</c:v>
                </c:pt>
                <c:pt idx="8">
                  <c:v>St Louis</c:v>
                </c:pt>
                <c:pt idx="9">
                  <c:v>**CT</c:v>
                </c:pt>
                <c:pt idx="10">
                  <c:v>15 metros</c:v>
                </c:pt>
              </c:strCache>
            </c:strRef>
          </c:cat>
          <c:val>
            <c:numRef>
              <c:f>'All msas graphics'!$AB$27:$AB$37</c:f>
              <c:numCache>
                <c:formatCode>0.0%</c:formatCode>
                <c:ptCount val="11"/>
                <c:pt idx="0">
                  <c:v>1.2E-2</c:v>
                </c:pt>
                <c:pt idx="1">
                  <c:v>1.4E-2</c:v>
                </c:pt>
                <c:pt idx="2">
                  <c:v>0.08</c:v>
                </c:pt>
                <c:pt idx="3">
                  <c:v>4.7E-2</c:v>
                </c:pt>
                <c:pt idx="4">
                  <c:v>0.02</c:v>
                </c:pt>
                <c:pt idx="5">
                  <c:v>4.8000000000000001E-2</c:v>
                </c:pt>
                <c:pt idx="6">
                  <c:v>5.6000000000000001E-2</c:v>
                </c:pt>
                <c:pt idx="7">
                  <c:v>6.3E-2</c:v>
                </c:pt>
                <c:pt idx="8">
                  <c:v>3.4000000000000002E-2</c:v>
                </c:pt>
                <c:pt idx="9">
                  <c:v>3.2000000000000001E-2</c:v>
                </c:pt>
                <c:pt idx="10">
                  <c:v>3.4000000000000002E-2</c:v>
                </c:pt>
              </c:numCache>
            </c:numRef>
          </c:val>
        </c:ser>
        <c:ser>
          <c:idx val="1"/>
          <c:order val="1"/>
          <c:tx>
            <c:strRef>
              <c:f>'All msas graphics'!$AC$26</c:f>
              <c:strCache>
                <c:ptCount val="1"/>
                <c:pt idx="0">
                  <c:v>Non-Segregated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Pt>
            <c:idx val="1"/>
            <c:spPr>
              <a:solidFill>
                <a:schemeClr val="bg1">
                  <a:lumMod val="65000"/>
                </a:schemeClr>
              </a:soli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chemeClr val="bg1">
                  <a:lumMod val="65000"/>
                </a:schemeClr>
              </a:solidFill>
            </c:spPr>
          </c:dPt>
          <c:dPt>
            <c:idx val="9"/>
            <c:spPr>
              <a:solidFill>
                <a:schemeClr val="bg1">
                  <a:lumMod val="65000"/>
                </a:schemeClr>
              </a:solidFill>
            </c:spPr>
          </c:dPt>
          <c:cat>
            <c:strRef>
              <c:f>'All msas graphics'!$AA$27:$AA$37</c:f>
              <c:strCache>
                <c:ptCount val="11"/>
                <c:pt idx="0">
                  <c:v>Boston</c:v>
                </c:pt>
                <c:pt idx="1">
                  <c:v>**Fairfield Co.</c:v>
                </c:pt>
                <c:pt idx="2">
                  <c:v>Detroit</c:v>
                </c:pt>
                <c:pt idx="3">
                  <c:v>**Hartford</c:v>
                </c:pt>
                <c:pt idx="4">
                  <c:v>Minneap.</c:v>
                </c:pt>
                <c:pt idx="5">
                  <c:v>**New Haven</c:v>
                </c:pt>
                <c:pt idx="6">
                  <c:v>Philly</c:v>
                </c:pt>
                <c:pt idx="7">
                  <c:v>Phoenix</c:v>
                </c:pt>
                <c:pt idx="8">
                  <c:v>St Louis</c:v>
                </c:pt>
                <c:pt idx="9">
                  <c:v>**CT</c:v>
                </c:pt>
                <c:pt idx="10">
                  <c:v>15 metros</c:v>
                </c:pt>
              </c:strCache>
            </c:strRef>
          </c:cat>
          <c:val>
            <c:numRef>
              <c:f>'All msas graphics'!$AC$27:$AC$37</c:f>
              <c:numCache>
                <c:formatCode>0.0%</c:formatCode>
                <c:ptCount val="11"/>
                <c:pt idx="0">
                  <c:v>0.90700000000000003</c:v>
                </c:pt>
                <c:pt idx="1">
                  <c:v>0.82099999999999995</c:v>
                </c:pt>
                <c:pt idx="2">
                  <c:v>0.871</c:v>
                </c:pt>
                <c:pt idx="3">
                  <c:v>0.82699999999999996</c:v>
                </c:pt>
                <c:pt idx="4">
                  <c:v>0.90600000000000003</c:v>
                </c:pt>
                <c:pt idx="5">
                  <c:v>0.90399999999999991</c:v>
                </c:pt>
                <c:pt idx="6">
                  <c:v>0.8929999999999999</c:v>
                </c:pt>
                <c:pt idx="7">
                  <c:v>0.92</c:v>
                </c:pt>
                <c:pt idx="8">
                  <c:v>0.89200000000000002</c:v>
                </c:pt>
                <c:pt idx="9">
                  <c:v>0.86599999999999999</c:v>
                </c:pt>
                <c:pt idx="10">
                  <c:v>0.94</c:v>
                </c:pt>
              </c:numCache>
            </c:numRef>
          </c:val>
        </c:ser>
        <c:ser>
          <c:idx val="2"/>
          <c:order val="2"/>
          <c:tx>
            <c:strRef>
              <c:f>'All msas graphics'!$AD$26</c:f>
              <c:strCache>
                <c:ptCount val="1"/>
                <c:pt idx="0">
                  <c:v>RCAA</c:v>
                </c:pt>
              </c:strCache>
            </c:strRef>
          </c:tx>
          <c:spPr>
            <a:solidFill>
              <a:srgbClr val="D274FC"/>
            </a:solidFill>
          </c:spPr>
          <c:dLbls>
            <c:dLbl>
              <c:idx val="0"/>
              <c:layout>
                <c:manualLayout>
                  <c:x val="-6.66666666666666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0.1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5.833333333333327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7.777777777777789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5.2777777777777674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0.05"/>
                  <c:y val="6.4667095405815975E-17"/>
                </c:manualLayout>
              </c:layout>
              <c:showVal val="1"/>
            </c:dLbl>
            <c:dLbl>
              <c:idx val="6"/>
              <c:layout>
                <c:manualLayout>
                  <c:x val="-0.05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-4.4444663167104097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5.5555555555555455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7.2222222222222243E-2"/>
                  <c:y val="-3.5273368606702285E-3"/>
                </c:manualLayout>
              </c:layout>
              <c:showVal val="1"/>
            </c:dLbl>
            <c:dLbl>
              <c:idx val="10"/>
              <c:layout>
                <c:manualLayout>
                  <c:x val="-3.6111111111111122E-2"/>
                  <c:y val="0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'All msas graphics'!$AA$27:$AA$37</c:f>
              <c:strCache>
                <c:ptCount val="11"/>
                <c:pt idx="0">
                  <c:v>Boston</c:v>
                </c:pt>
                <c:pt idx="1">
                  <c:v>**Fairfield Co.</c:v>
                </c:pt>
                <c:pt idx="2">
                  <c:v>Detroit</c:v>
                </c:pt>
                <c:pt idx="3">
                  <c:v>**Hartford</c:v>
                </c:pt>
                <c:pt idx="4">
                  <c:v>Minneap.</c:v>
                </c:pt>
                <c:pt idx="5">
                  <c:v>**New Haven</c:v>
                </c:pt>
                <c:pt idx="6">
                  <c:v>Philly</c:v>
                </c:pt>
                <c:pt idx="7">
                  <c:v>Phoenix</c:v>
                </c:pt>
                <c:pt idx="8">
                  <c:v>St Louis</c:v>
                </c:pt>
                <c:pt idx="9">
                  <c:v>**CT</c:v>
                </c:pt>
                <c:pt idx="10">
                  <c:v>15 metros</c:v>
                </c:pt>
              </c:strCache>
            </c:strRef>
          </c:cat>
          <c:val>
            <c:numRef>
              <c:f>'All msas graphics'!$AD$27:$AD$37</c:f>
              <c:numCache>
                <c:formatCode>0.0%</c:formatCode>
                <c:ptCount val="11"/>
                <c:pt idx="0">
                  <c:v>8.1000000000000003E-2</c:v>
                </c:pt>
                <c:pt idx="1">
                  <c:v>0.16500000000000001</c:v>
                </c:pt>
                <c:pt idx="2">
                  <c:v>4.9000000000000002E-2</c:v>
                </c:pt>
                <c:pt idx="3">
                  <c:v>0.126</c:v>
                </c:pt>
                <c:pt idx="4">
                  <c:v>7.3999999999999996E-2</c:v>
                </c:pt>
                <c:pt idx="5">
                  <c:v>4.8000000000000001E-2</c:v>
                </c:pt>
                <c:pt idx="6">
                  <c:v>5.0999999999999997E-2</c:v>
                </c:pt>
                <c:pt idx="7">
                  <c:v>1.7000000000000001E-2</c:v>
                </c:pt>
                <c:pt idx="8">
                  <c:v>7.3999999999999996E-2</c:v>
                </c:pt>
                <c:pt idx="9">
                  <c:v>0.10199999999999999</c:v>
                </c:pt>
                <c:pt idx="10">
                  <c:v>2.6000000000000002E-2</c:v>
                </c:pt>
              </c:numCache>
            </c:numRef>
          </c:val>
        </c:ser>
        <c:gapWidth val="75"/>
        <c:overlap val="100"/>
        <c:axId val="144785408"/>
        <c:axId val="158788608"/>
      </c:barChart>
      <c:catAx>
        <c:axId val="1447854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58788608"/>
        <c:crosses val="autoZero"/>
        <c:auto val="1"/>
        <c:lblAlgn val="ctr"/>
        <c:lblOffset val="100"/>
      </c:catAx>
      <c:valAx>
        <c:axId val="15878860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44785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936626103555237"/>
          <c:y val="0.89131504395283923"/>
          <c:w val="0.6467217847769029"/>
          <c:h val="4.7838395200599924E-2"/>
        </c:manualLayout>
      </c:layout>
      <c:txPr>
        <a:bodyPr/>
        <a:lstStyle/>
        <a:p>
          <a:pPr>
            <a:defRPr sz="1300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Pct of region's top-earning</a:t>
            </a:r>
            <a:r>
              <a:rPr lang="en-US" sz="2200" baseline="0" dirty="0"/>
              <a:t> households in </a:t>
            </a:r>
            <a:r>
              <a:rPr lang="en-US" sz="2200" baseline="0" dirty="0" smtClean="0"/>
              <a:t>racially concentrated affluent areas</a:t>
            </a:r>
            <a:endParaRPr lang="en-US" sz="2200" dirty="0"/>
          </a:p>
        </c:rich>
      </c:tx>
      <c:layout>
        <c:manualLayout>
          <c:xMode val="edge"/>
          <c:yMode val="edge"/>
          <c:x val="0.17670592060948134"/>
          <c:y val="3.2439223785551398E-2"/>
        </c:manualLayout>
      </c:layout>
    </c:title>
    <c:plotArea>
      <c:layout/>
      <c:barChart>
        <c:barDir val="bar"/>
        <c:grouping val="clustered"/>
        <c:ser>
          <c:idx val="0"/>
          <c:order val="0"/>
          <c:spPr>
            <a:solidFill>
              <a:srgbClr val="D274FC"/>
            </a:solidFill>
          </c:spPr>
          <c:dPt>
            <c:idx val="1"/>
            <c:spPr>
              <a:solidFill>
                <a:srgbClr val="9804DA"/>
              </a:solidFill>
            </c:spPr>
          </c:dPt>
          <c:dPt>
            <c:idx val="3"/>
            <c:spPr>
              <a:solidFill>
                <a:srgbClr val="9804DA"/>
              </a:solidFill>
            </c:spPr>
          </c:dPt>
          <c:dPt>
            <c:idx val="5"/>
            <c:spPr>
              <a:solidFill>
                <a:srgbClr val="9804DA"/>
              </a:solidFill>
            </c:spPr>
          </c:dPt>
          <c:dPt>
            <c:idx val="9"/>
            <c:spPr>
              <a:solidFill>
                <a:srgbClr val="9804DA"/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'All msas graphics'!$B$50:$B$60</c:f>
              <c:strCache>
                <c:ptCount val="11"/>
                <c:pt idx="0">
                  <c:v>Boston</c:v>
                </c:pt>
                <c:pt idx="1">
                  <c:v>**Fairfield Co</c:v>
                </c:pt>
                <c:pt idx="2">
                  <c:v>Detroit</c:v>
                </c:pt>
                <c:pt idx="3">
                  <c:v>**Hartford</c:v>
                </c:pt>
                <c:pt idx="4">
                  <c:v>Minneap.</c:v>
                </c:pt>
                <c:pt idx="5">
                  <c:v>**New Haven</c:v>
                </c:pt>
                <c:pt idx="6">
                  <c:v>Philly</c:v>
                </c:pt>
                <c:pt idx="7">
                  <c:v>Phoenix</c:v>
                </c:pt>
                <c:pt idx="8">
                  <c:v>St. Louis</c:v>
                </c:pt>
                <c:pt idx="9">
                  <c:v>**CT</c:v>
                </c:pt>
                <c:pt idx="10">
                  <c:v>15 metros</c:v>
                </c:pt>
              </c:strCache>
            </c:strRef>
          </c:cat>
          <c:val>
            <c:numRef>
              <c:f>'All msas graphics'!$C$50:$C$60</c:f>
              <c:numCache>
                <c:formatCode>0%</c:formatCode>
                <c:ptCount val="11"/>
                <c:pt idx="0">
                  <c:v>0.19</c:v>
                </c:pt>
                <c:pt idx="1">
                  <c:v>0.37</c:v>
                </c:pt>
                <c:pt idx="2">
                  <c:v>0.17</c:v>
                </c:pt>
                <c:pt idx="3">
                  <c:v>0.26</c:v>
                </c:pt>
                <c:pt idx="4">
                  <c:v>0.2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0.08</c:v>
                </c:pt>
                <c:pt idx="8">
                  <c:v>0.23</c:v>
                </c:pt>
                <c:pt idx="9">
                  <c:v>0.27</c:v>
                </c:pt>
                <c:pt idx="10">
                  <c:v>0.1</c:v>
                </c:pt>
              </c:numCache>
            </c:numRef>
          </c:val>
        </c:ser>
        <c:gapWidth val="75"/>
        <c:overlap val="-25"/>
        <c:axId val="158760960"/>
        <c:axId val="158764032"/>
      </c:barChart>
      <c:catAx>
        <c:axId val="1587609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58764032"/>
        <c:crosses val="autoZero"/>
        <c:auto val="1"/>
        <c:lblAlgn val="ctr"/>
        <c:lblOffset val="100"/>
      </c:catAx>
      <c:valAx>
        <c:axId val="158764032"/>
        <c:scaling>
          <c:orientation val="minMax"/>
          <c:max val="0.5"/>
        </c:scaling>
        <c:delete val="1"/>
        <c:axPos val="b"/>
        <c:numFmt formatCode="0%" sourceLinked="1"/>
        <c:majorTickMark val="none"/>
        <c:tickLblPos val="none"/>
        <c:crossAx val="158760960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Pct</a:t>
            </a:r>
            <a:r>
              <a:rPr lang="en-US" baseline="0"/>
              <a:t> of region's p</a:t>
            </a:r>
            <a:r>
              <a:rPr lang="en-US"/>
              <a:t>oor</a:t>
            </a:r>
            <a:r>
              <a:rPr lang="en-US" baseline="0"/>
              <a:t> residents living in RCAPs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28427996500437447"/>
          <c:y val="0.17190860215053763"/>
          <c:w val="0.66115748031496058"/>
          <c:h val="0.76074824316315304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6"/>
            </a:solidFill>
          </c:spPr>
          <c:dPt>
            <c:idx val="1"/>
            <c:spPr>
              <a:solidFill>
                <a:srgbClr val="D56509"/>
              </a:solidFill>
            </c:spPr>
          </c:dPt>
          <c:dPt>
            <c:idx val="3"/>
            <c:spPr>
              <a:solidFill>
                <a:srgbClr val="D56509"/>
              </a:solidFill>
            </c:spPr>
          </c:dPt>
          <c:dPt>
            <c:idx val="5"/>
            <c:spPr>
              <a:solidFill>
                <a:srgbClr val="D56509"/>
              </a:solidFill>
            </c:spPr>
          </c:dPt>
          <c:dPt>
            <c:idx val="9"/>
            <c:spPr>
              <a:solidFill>
                <a:srgbClr val="D56509"/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'All msas graphics'!$H$75:$H$85</c:f>
              <c:strCache>
                <c:ptCount val="11"/>
                <c:pt idx="0">
                  <c:v>Boston</c:v>
                </c:pt>
                <c:pt idx="1">
                  <c:v>**Fairfield Co</c:v>
                </c:pt>
                <c:pt idx="2">
                  <c:v>Detroit</c:v>
                </c:pt>
                <c:pt idx="3">
                  <c:v>**Hartford</c:v>
                </c:pt>
                <c:pt idx="4">
                  <c:v>Minneap.</c:v>
                </c:pt>
                <c:pt idx="5">
                  <c:v>**New Haven</c:v>
                </c:pt>
                <c:pt idx="6">
                  <c:v>Philly</c:v>
                </c:pt>
                <c:pt idx="7">
                  <c:v>Phoenix</c:v>
                </c:pt>
                <c:pt idx="8">
                  <c:v>St. Louis</c:v>
                </c:pt>
                <c:pt idx="9">
                  <c:v>**CT</c:v>
                </c:pt>
                <c:pt idx="10">
                  <c:v>15 metros</c:v>
                </c:pt>
              </c:strCache>
            </c:strRef>
          </c:cat>
          <c:val>
            <c:numRef>
              <c:f>'All msas graphics'!$I$75:$I$85</c:f>
              <c:numCache>
                <c:formatCode>0%</c:formatCode>
                <c:ptCount val="11"/>
                <c:pt idx="0">
                  <c:v>0.05</c:v>
                </c:pt>
                <c:pt idx="1">
                  <c:v>0.08</c:v>
                </c:pt>
                <c:pt idx="2">
                  <c:v>0.25</c:v>
                </c:pt>
                <c:pt idx="3">
                  <c:v>0.22</c:v>
                </c:pt>
                <c:pt idx="4">
                  <c:v>0.1</c:v>
                </c:pt>
                <c:pt idx="5">
                  <c:v>0.18</c:v>
                </c:pt>
                <c:pt idx="6">
                  <c:v>0.22</c:v>
                </c:pt>
                <c:pt idx="7">
                  <c:v>0.2</c:v>
                </c:pt>
                <c:pt idx="8">
                  <c:v>0.13</c:v>
                </c:pt>
                <c:pt idx="9">
                  <c:v>0.15</c:v>
                </c:pt>
                <c:pt idx="10">
                  <c:v>0.12</c:v>
                </c:pt>
              </c:numCache>
            </c:numRef>
          </c:val>
        </c:ser>
        <c:axId val="144799616"/>
        <c:axId val="154180992"/>
      </c:barChart>
      <c:catAx>
        <c:axId val="1447996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54180992"/>
        <c:crosses val="autoZero"/>
        <c:auto val="1"/>
        <c:lblAlgn val="ctr"/>
        <c:lblOffset val="100"/>
      </c:catAx>
      <c:valAx>
        <c:axId val="154180992"/>
        <c:scaling>
          <c:orientation val="minMax"/>
          <c:max val="0.30000000000000004"/>
        </c:scaling>
        <c:delete val="1"/>
        <c:axPos val="b"/>
        <c:numFmt formatCode="0%" sourceLinked="1"/>
        <c:majorTickMark val="none"/>
        <c:tickLblPos val="none"/>
        <c:crossAx val="144799616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0.23636</cdr:x>
      <cdr:y>0.28571</cdr:y>
    </cdr:from>
    <cdr:to>
      <cdr:x>0.96928</cdr:x>
      <cdr:y>0.28622</cdr:y>
    </cdr:to>
    <cdr:sp macro="" textlink="">
      <cdr:nvSpPr>
        <cdr:cNvPr id="2" name="Straight Connector 1"/>
        <cdr:cNvSpPr/>
      </cdr:nvSpPr>
      <cdr:spPr>
        <a:xfrm xmlns:a="http://schemas.openxmlformats.org/drawingml/2006/main">
          <a:off x="990600" y="1371600"/>
          <a:ext cx="3071667" cy="244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ys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0.23009</cdr:x>
      <cdr:y>0.39344</cdr:y>
    </cdr:from>
    <cdr:to>
      <cdr:x>0.86726</cdr:x>
      <cdr:y>0.39403</cdr:y>
    </cdr:to>
    <cdr:sp macro="" textlink="">
      <cdr:nvSpPr>
        <cdr:cNvPr id="2" name="Straight Connector 1"/>
        <cdr:cNvSpPr/>
      </cdr:nvSpPr>
      <cdr:spPr>
        <a:xfrm xmlns:a="http://schemas.openxmlformats.org/drawingml/2006/main">
          <a:off x="990600" y="1828800"/>
          <a:ext cx="2743200" cy="274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ys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0.28333</cdr:x>
      <cdr:y>0.30645</cdr:y>
    </cdr:from>
    <cdr:to>
      <cdr:x>0.88333</cdr:x>
      <cdr:y>0.30703</cdr:y>
    </cdr:to>
    <cdr:sp macro="" textlink="">
      <cdr:nvSpPr>
        <cdr:cNvPr id="2" name="Straight Connector 1"/>
        <cdr:cNvSpPr/>
      </cdr:nvSpPr>
      <cdr:spPr>
        <a:xfrm xmlns:a="http://schemas.openxmlformats.org/drawingml/2006/main">
          <a:off x="1295400" y="1447800"/>
          <a:ext cx="2743200" cy="274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ys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2B2FC-8CD0-4A14-8B01-8BCE8D253A6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21F5-39C4-4C7F-B760-BEB0B33660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y@ctdatahaven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trendct.org/2015/06/17/in-last-35-years-a-significant-drop-in-middle-income-neighborhood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ry@ctdatahaven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colninst.edu/docs/979/1839_8%20Edward%20Goetz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rendct.org/2015/05/27/connecticut-has-more-concentrated-poverty-and-wealth-than-most-metros/" TargetMode="External"/><Relationship Id="rId2" Type="http://schemas.openxmlformats.org/officeDocument/2006/relationships/hyperlink" Target="http://cdb.io/1DLVbP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nhregister.com/general-news/20150704/data-show-connecticut-remains-segregated-but-work-being-done-to-lessen-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953000"/>
            <a:ext cx="6400800" cy="10668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>
                <a:latin typeface="Trebuchet MS" pitchFamily="34" charset="0"/>
              </a:rPr>
              <a:t>Mary Buchanan, Project Manager</a:t>
            </a:r>
          </a:p>
          <a:p>
            <a:r>
              <a:rPr lang="en-US" sz="2600" dirty="0" smtClean="0">
                <a:latin typeface="Trebuchet MS" pitchFamily="34" charset="0"/>
              </a:rPr>
              <a:t> </a:t>
            </a:r>
            <a:r>
              <a:rPr lang="en-US" sz="2600" dirty="0" smtClean="0">
                <a:latin typeface="Trebuchet MS" pitchFamily="34" charset="0"/>
                <a:hlinkClick r:id="rId2"/>
              </a:rPr>
              <a:t>mary@ctdatahaven.org</a:t>
            </a:r>
            <a:r>
              <a:rPr lang="en-US" sz="2600" dirty="0" smtClean="0">
                <a:latin typeface="Trebuchet MS" pitchFamily="34" charset="0"/>
              </a:rPr>
              <a:t>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en-US" sz="2600" dirty="0" smtClean="0">
                <a:latin typeface="Trebuchet MS" pitchFamily="34" charset="0"/>
              </a:rPr>
              <a:t>New Haven, </a:t>
            </a:r>
            <a:r>
              <a:rPr lang="en-US" sz="2600" dirty="0" smtClean="0">
                <a:latin typeface="Trebuchet MS" pitchFamily="34" charset="0"/>
              </a:rPr>
              <a:t>Connecticut</a:t>
            </a:r>
            <a:endParaRPr lang="en-US" sz="2600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world health organization footer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1028" name="AutoShape 4" descr="Image result for world health organization footer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Income Inequality and Change in Connecticut’s neighborhoods:</a:t>
            </a:r>
            <a:br>
              <a:rPr lang="en-US" dirty="0" smtClean="0">
                <a:latin typeface="Trebuchet MS" pitchFamily="34" charset="0"/>
              </a:rPr>
            </a:br>
            <a:r>
              <a:rPr lang="en-US" sz="700" dirty="0" smtClean="0">
                <a:latin typeface="Trebuchet MS" pitchFamily="34" charset="0"/>
              </a:rPr>
              <a:t/>
            </a:r>
            <a:br>
              <a:rPr lang="en-US" sz="700" dirty="0" smtClean="0">
                <a:latin typeface="Trebuchet MS" pitchFamily="34" charset="0"/>
              </a:rPr>
            </a:br>
            <a:r>
              <a:rPr lang="en-US" sz="2900" dirty="0" smtClean="0">
                <a:latin typeface="Trebuchet MS" pitchFamily="34" charset="0"/>
              </a:rPr>
              <a:t>Brought to you by DataHaven and NCDB</a:t>
            </a:r>
            <a:endParaRPr lang="en-US" sz="29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Income Change - Summary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rebuchet MS" pitchFamily="34" charset="0"/>
              </a:rPr>
              <a:t>From 1980 to 2013</a:t>
            </a:r>
          </a:p>
          <a:p>
            <a:pPr lvl="1"/>
            <a:r>
              <a:rPr lang="en-US" sz="2400" dirty="0" smtClean="0">
                <a:latin typeface="Trebuchet MS" pitchFamily="34" charset="0"/>
              </a:rPr>
              <a:t>The share of CT residents living in </a:t>
            </a:r>
            <a:r>
              <a:rPr lang="en-US" sz="2400" b="1" dirty="0" smtClean="0">
                <a:latin typeface="Trebuchet MS" pitchFamily="34" charset="0"/>
              </a:rPr>
              <a:t>middle-income neighborhoods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b="1" dirty="0" smtClean="0">
                <a:latin typeface="Trebuchet MS" pitchFamily="34" charset="0"/>
              </a:rPr>
              <a:t>decreased</a:t>
            </a:r>
          </a:p>
          <a:p>
            <a:pPr lvl="1"/>
            <a:r>
              <a:rPr lang="en-US" sz="2400" dirty="0">
                <a:latin typeface="Trebuchet MS" pitchFamily="34" charset="0"/>
              </a:rPr>
              <a:t>T</a:t>
            </a:r>
            <a:r>
              <a:rPr lang="en-US" sz="2400" dirty="0" smtClean="0">
                <a:latin typeface="Trebuchet MS" pitchFamily="34" charset="0"/>
              </a:rPr>
              <a:t>he share of CT residents living in areas of </a:t>
            </a:r>
            <a:r>
              <a:rPr lang="en-US" sz="2400" b="1" dirty="0" smtClean="0">
                <a:latin typeface="Trebuchet MS" pitchFamily="34" charset="0"/>
              </a:rPr>
              <a:t>concentrated wealth or poverty grew</a:t>
            </a:r>
          </a:p>
          <a:p>
            <a:r>
              <a:rPr lang="en-US" sz="2800" dirty="0" smtClean="0">
                <a:latin typeface="Trebuchet MS" pitchFamily="34" charset="0"/>
              </a:rPr>
              <a:t>By 2013, of CT residents, </a:t>
            </a:r>
            <a:r>
              <a:rPr lang="en-US" sz="2800" b="1" dirty="0" smtClean="0">
                <a:latin typeface="Trebuchet MS" pitchFamily="34" charset="0"/>
              </a:rPr>
              <a:t>25% lived in “extreme-income” </a:t>
            </a:r>
            <a:r>
              <a:rPr lang="en-US" sz="2800" dirty="0" smtClean="0">
                <a:latin typeface="Trebuchet MS" pitchFamily="34" charset="0"/>
              </a:rPr>
              <a:t>neighborhoods</a:t>
            </a:r>
          </a:p>
          <a:p>
            <a:pPr lvl="1"/>
            <a:r>
              <a:rPr lang="en-US" sz="2400" dirty="0" smtClean="0">
                <a:latin typeface="Trebuchet MS" pitchFamily="34" charset="0"/>
              </a:rPr>
              <a:t>Very Affluent, Concentrated Poverty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Income Change - Methodology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rebuchet MS" pitchFamily="34" charset="0"/>
              </a:rPr>
              <a:t>Census Tracts categorized by population in poverty and average family income</a:t>
            </a:r>
          </a:p>
          <a:p>
            <a:pPr lvl="1"/>
            <a:r>
              <a:rPr lang="en-US" sz="1900" dirty="0" smtClean="0">
                <a:latin typeface="Trebuchet MS" pitchFamily="34" charset="0"/>
              </a:rPr>
              <a:t>Very Affluent neighborhood: average family income (AFI) for census tract is at least 1.5x state average</a:t>
            </a:r>
            <a:endParaRPr lang="en-US" sz="200" dirty="0" smtClean="0">
              <a:latin typeface="Trebuchet MS" pitchFamily="34" charset="0"/>
            </a:endParaRPr>
          </a:p>
          <a:p>
            <a:pPr lvl="1"/>
            <a:endParaRPr lang="en-US" sz="200" dirty="0" smtClean="0">
              <a:latin typeface="Trebuchet MS" pitchFamily="34" charset="0"/>
            </a:endParaRPr>
          </a:p>
          <a:p>
            <a:pPr lvl="1"/>
            <a:r>
              <a:rPr lang="en-US" sz="1900" dirty="0" smtClean="0">
                <a:latin typeface="Trebuchet MS" pitchFamily="34" charset="0"/>
              </a:rPr>
              <a:t>Concentrated Poverty: at least 20% of population lives in poverty</a:t>
            </a:r>
            <a:endParaRPr lang="en-US" sz="2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200" dirty="0" smtClean="0">
              <a:latin typeface="Trebuchet MS" pitchFamily="34" charset="0"/>
            </a:endParaRPr>
          </a:p>
          <a:p>
            <a:pPr lvl="1"/>
            <a:r>
              <a:rPr lang="en-US" sz="1900" dirty="0" smtClean="0">
                <a:latin typeface="Trebuchet MS" pitchFamily="34" charset="0"/>
              </a:rPr>
              <a:t>Near State Average: AFI is between 0.8 and 1.25x state average</a:t>
            </a:r>
            <a:endParaRPr lang="en-US" sz="200" dirty="0" smtClean="0">
              <a:latin typeface="Trebuchet MS" pitchFamily="34" charset="0"/>
            </a:endParaRPr>
          </a:p>
          <a:p>
            <a:pPr lvl="1"/>
            <a:endParaRPr lang="en-US" sz="200" dirty="0" smtClean="0">
              <a:latin typeface="Trebuchet MS" pitchFamily="34" charset="0"/>
            </a:endParaRPr>
          </a:p>
          <a:p>
            <a:r>
              <a:rPr lang="en-US" sz="2200" dirty="0" smtClean="0">
                <a:latin typeface="Trebuchet MS" pitchFamily="34" charset="0"/>
              </a:rPr>
              <a:t>Neighborhood Change Database provided data for 1980, 1990, 2000</a:t>
            </a:r>
          </a:p>
          <a:p>
            <a:r>
              <a:rPr lang="en-US" sz="2200" dirty="0" smtClean="0">
                <a:latin typeface="Trebuchet MS" pitchFamily="34" charset="0"/>
              </a:rPr>
              <a:t>ACS provided data for 2013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Income Change - Findings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rebuchet MS" pitchFamily="34" charset="0"/>
              </a:rPr>
              <a:t>From 1980 to 2013, a 28% decrease in percent of CT residents living in neighborhoods with income near state average</a:t>
            </a:r>
          </a:p>
          <a:p>
            <a:pPr lvl="1"/>
            <a:r>
              <a:rPr lang="en-US" dirty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56% of all residents in 1980 vs. 40% in 2013</a:t>
            </a:r>
          </a:p>
          <a:p>
            <a:r>
              <a:rPr lang="en-US" sz="2800" dirty="0" smtClean="0">
                <a:latin typeface="Trebuchet MS" pitchFamily="34" charset="0"/>
              </a:rPr>
              <a:t>A</a:t>
            </a:r>
            <a:r>
              <a:rPr lang="en-US" sz="2800" dirty="0" smtClean="0">
                <a:latin typeface="Trebuchet MS" pitchFamily="34" charset="0"/>
              </a:rPr>
              <a:t> 30% increase in percent of CT residents living in neighborhoods with extreme income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19% of all residents in 1980 vs. 25% in 2013</a:t>
            </a:r>
            <a:endParaRPr lang="en-US" sz="24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Income Change - Findings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rebuchet MS" pitchFamily="34" charset="0"/>
              </a:rPr>
              <a:t>Extreme-income </a:t>
            </a:r>
            <a:r>
              <a:rPr lang="en-US" sz="2800" dirty="0">
                <a:latin typeface="Trebuchet MS" pitchFamily="34" charset="0"/>
              </a:rPr>
              <a:t>n</a:t>
            </a:r>
            <a:r>
              <a:rPr lang="en-US" sz="2800" dirty="0" smtClean="0">
                <a:latin typeface="Trebuchet MS" pitchFamily="34" charset="0"/>
              </a:rPr>
              <a:t>eighborhood change, 1980 to 2013</a:t>
            </a:r>
          </a:p>
          <a:p>
            <a:r>
              <a:rPr lang="en-US" sz="2800" dirty="0" smtClean="0">
                <a:latin typeface="Trebuchet MS" pitchFamily="34" charset="0"/>
              </a:rPr>
              <a:t>47% increase in percent of CT residents living in very affluent neighborhoods</a:t>
            </a:r>
          </a:p>
          <a:p>
            <a:pPr lvl="1"/>
            <a:r>
              <a:rPr lang="en-US" dirty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7% of all residents in 1980 vs. 10% in 2013</a:t>
            </a:r>
          </a:p>
          <a:p>
            <a:r>
              <a:rPr lang="en-US" sz="2800" dirty="0" smtClean="0">
                <a:latin typeface="Trebuchet MS" pitchFamily="34" charset="0"/>
              </a:rPr>
              <a:t>20% increase in percent of CT residents living in concentrated poverty neighborhoods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12% of all residents in 1980 vs. 15% in 2013</a:t>
            </a:r>
          </a:p>
          <a:p>
            <a:r>
              <a:rPr lang="en-US" sz="2800" dirty="0" smtClean="0">
                <a:latin typeface="Trebuchet MS" pitchFamily="34" charset="0"/>
              </a:rPr>
              <a:t>A 66% increase in percent of poor CT residents living in concentrated poverty neighborhoods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3% of all residents in 1980 vs. 4% in 2013</a:t>
            </a:r>
          </a:p>
          <a:p>
            <a:pPr lvl="1">
              <a:buNone/>
            </a:pPr>
            <a:endParaRPr lang="en-US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Income Change - Findings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rebuchet MS" pitchFamily="34" charset="0"/>
              </a:rPr>
              <a:t>Urban and Suburban areas impacted by change</a:t>
            </a:r>
            <a:endParaRPr lang="en-US" sz="2200" dirty="0" smtClean="0">
              <a:latin typeface="Trebuchet MS" pitchFamily="34" charset="0"/>
            </a:endParaRPr>
          </a:p>
          <a:p>
            <a:pPr lvl="1"/>
            <a:r>
              <a:rPr lang="en-US" sz="1900" dirty="0" smtClean="0">
                <a:latin typeface="Trebuchet MS" pitchFamily="34" charset="0"/>
              </a:rPr>
              <a:t>Growth of very affluent neighborhoods in Fairfield County and other peripheral suburban areas</a:t>
            </a:r>
          </a:p>
          <a:p>
            <a:pPr lvl="1"/>
            <a:r>
              <a:rPr lang="en-US" sz="1900" dirty="0" smtClean="0">
                <a:latin typeface="Trebuchet MS" pitchFamily="34" charset="0"/>
              </a:rPr>
              <a:t>Growth of concentrated poverty in cities and inner suburbs</a:t>
            </a:r>
          </a:p>
          <a:p>
            <a:r>
              <a:rPr lang="en-US" sz="2200" dirty="0" smtClean="0">
                <a:latin typeface="Trebuchet MS" pitchFamily="34" charset="0"/>
                <a:sym typeface="Wingdings" pitchFamily="2" charset="2"/>
              </a:rPr>
              <a:t>Neighborhood income in “rural” areas stable from 1980-2013</a:t>
            </a:r>
            <a:endParaRPr lang="en-US" sz="22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00400"/>
            <a:ext cx="53718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Income Change -  Presentation and Coverage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1676400"/>
            <a:ext cx="2971800" cy="4525963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Trebuchet MS" pitchFamily="34" charset="0"/>
                <a:hlinkClick r:id="rId2"/>
              </a:rPr>
              <a:t>CT Mirror</a:t>
            </a:r>
            <a:r>
              <a:rPr lang="en-US" sz="2200" dirty="0" smtClean="0">
                <a:latin typeface="Trebuchet MS" pitchFamily="34" charset="0"/>
              </a:rPr>
              <a:t>: In last 35 years, a significant drop in middle-income neighborhoods</a:t>
            </a:r>
          </a:p>
          <a:p>
            <a:r>
              <a:rPr lang="en-US" sz="2200" dirty="0" smtClean="0">
                <a:latin typeface="Trebuchet MS" pitchFamily="34" charset="0"/>
              </a:rPr>
              <a:t>Interactive map of neighborhoods created by CT Mirror</a:t>
            </a:r>
          </a:p>
          <a:p>
            <a:r>
              <a:rPr lang="en-US" sz="2200" dirty="0" smtClean="0">
                <a:latin typeface="Trebuchet MS" pitchFamily="34" charset="0"/>
              </a:rPr>
              <a:t>Interactive regional comparison created by CT Mirror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1828800"/>
            <a:ext cx="545242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Income Follow-ups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01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Trebuchet MS" pitchFamily="34" charset="0"/>
              </a:rPr>
              <a:t>Potential extensions of these analyses include:</a:t>
            </a:r>
          </a:p>
          <a:p>
            <a:r>
              <a:rPr lang="en-US" sz="2800" dirty="0" smtClean="0">
                <a:latin typeface="Trebuchet MS" pitchFamily="34" charset="0"/>
              </a:rPr>
              <a:t>Characteristics of “Rebounding neighborhoods”</a:t>
            </a:r>
          </a:p>
          <a:p>
            <a:r>
              <a:rPr lang="en-US" sz="2800" dirty="0" smtClean="0">
                <a:latin typeface="Trebuchet MS" pitchFamily="34" charset="0"/>
              </a:rPr>
              <a:t>In depth regional analyses for community assessment reports - 2016 Community Index</a:t>
            </a:r>
          </a:p>
          <a:p>
            <a:pPr lvl="1"/>
            <a:r>
              <a:rPr lang="en-US" sz="2400" dirty="0" smtClean="0">
                <a:latin typeface="Trebuchet MS" pitchFamily="34" charset="0"/>
              </a:rPr>
              <a:t>Greater New Haven and Lower Naugatuck Valley regions</a:t>
            </a:r>
          </a:p>
          <a:p>
            <a:pPr>
              <a:buNone/>
            </a:pPr>
            <a:endParaRPr lang="en-US" sz="28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Trebuchet MS" pitchFamily="34" charset="0"/>
              </a:rPr>
              <a:t>Other suggestions ?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smtClean="0">
                <a:latin typeface="Trebuchet MS" pitchFamily="34" charset="0"/>
              </a:rPr>
              <a:t>Questions ?</a:t>
            </a:r>
          </a:p>
          <a:p>
            <a:pPr>
              <a:buNone/>
            </a:pPr>
            <a:r>
              <a:rPr lang="en-US" sz="2800" dirty="0" smtClean="0">
                <a:latin typeface="Trebuchet MS" pitchFamily="34" charset="0"/>
              </a:rPr>
              <a:t>Contact Mary at </a:t>
            </a:r>
            <a:r>
              <a:rPr lang="en-US" sz="2800" dirty="0" smtClean="0">
                <a:latin typeface="Trebuchet MS" pitchFamily="34" charset="0"/>
                <a:hlinkClick r:id="rId2"/>
              </a:rPr>
              <a:t>mary@ctdatahaven.org</a:t>
            </a:r>
            <a:r>
              <a:rPr lang="en-US" sz="2800" dirty="0" smtClean="0">
                <a:latin typeface="Trebuchet MS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Segregation – Summary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rebuchet MS" pitchFamily="34" charset="0"/>
              </a:rPr>
              <a:t>High number of neighborhoods that are </a:t>
            </a:r>
            <a:r>
              <a:rPr lang="en-US" sz="2800" b="1" dirty="0" smtClean="0">
                <a:latin typeface="Trebuchet MS" pitchFamily="34" charset="0"/>
              </a:rPr>
              <a:t>both economically</a:t>
            </a:r>
            <a:r>
              <a:rPr lang="en-US" sz="2800" dirty="0" smtClean="0">
                <a:latin typeface="Trebuchet MS" pitchFamily="34" charset="0"/>
              </a:rPr>
              <a:t> segregated areas </a:t>
            </a:r>
            <a:r>
              <a:rPr lang="en-US" sz="2800" i="1" dirty="0" smtClean="0">
                <a:latin typeface="Trebuchet MS" pitchFamily="34" charset="0"/>
              </a:rPr>
              <a:t>AND </a:t>
            </a:r>
            <a:r>
              <a:rPr lang="en-US" sz="2800" b="1" dirty="0" smtClean="0">
                <a:latin typeface="Trebuchet MS" pitchFamily="34" charset="0"/>
              </a:rPr>
              <a:t>racially segregated</a:t>
            </a:r>
          </a:p>
          <a:p>
            <a:r>
              <a:rPr lang="en-US" sz="2800" b="1" dirty="0" smtClean="0">
                <a:latin typeface="Trebuchet MS" pitchFamily="34" charset="0"/>
              </a:rPr>
              <a:t>2x more affluent &amp; segregated </a:t>
            </a:r>
            <a:r>
              <a:rPr lang="en-US" sz="2800" dirty="0" smtClean="0">
                <a:latin typeface="Trebuchet MS" pitchFamily="34" charset="0"/>
              </a:rPr>
              <a:t>neighborhoods than </a:t>
            </a:r>
            <a:r>
              <a:rPr lang="en-US" sz="2800" b="1" dirty="0" smtClean="0">
                <a:latin typeface="Trebuchet MS" pitchFamily="34" charset="0"/>
              </a:rPr>
              <a:t>poor &amp; segregated</a:t>
            </a:r>
            <a:r>
              <a:rPr lang="en-US" sz="2800" dirty="0" smtClean="0">
                <a:latin typeface="Trebuchet MS" pitchFamily="34" charset="0"/>
              </a:rPr>
              <a:t> neighborhoods in CT</a:t>
            </a:r>
          </a:p>
          <a:p>
            <a:r>
              <a:rPr lang="en-US" sz="2800" dirty="0" smtClean="0">
                <a:latin typeface="Trebuchet MS" pitchFamily="34" charset="0"/>
              </a:rPr>
              <a:t>Racially and economically segregated </a:t>
            </a:r>
            <a:r>
              <a:rPr lang="en-US" sz="2800" dirty="0" smtClean="0">
                <a:latin typeface="Trebuchet MS" pitchFamily="34" charset="0"/>
              </a:rPr>
              <a:t>neighborhoods </a:t>
            </a:r>
            <a:r>
              <a:rPr lang="en-US" sz="2800" b="1" dirty="0" smtClean="0">
                <a:latin typeface="Trebuchet MS" pitchFamily="34" charset="0"/>
              </a:rPr>
              <a:t>more highly concentrated in CT </a:t>
            </a:r>
            <a:r>
              <a:rPr lang="en-US" sz="2800" dirty="0" smtClean="0">
                <a:latin typeface="Trebuchet MS" pitchFamily="34" charset="0"/>
              </a:rPr>
              <a:t>than in most other large metro areas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Segregation </a:t>
            </a:r>
            <a:r>
              <a:rPr lang="en-US" dirty="0" smtClean="0">
                <a:latin typeface="Trebuchet MS" pitchFamily="34" charset="0"/>
              </a:rPr>
              <a:t>- Methodology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latin typeface="Trebuchet MS" pitchFamily="34" charset="0"/>
              </a:rPr>
              <a:t>Census tracts defined as:</a:t>
            </a:r>
          </a:p>
          <a:p>
            <a:r>
              <a:rPr lang="en-US" sz="2400" dirty="0" smtClean="0">
                <a:latin typeface="Trebuchet MS" pitchFamily="34" charset="0"/>
              </a:rPr>
              <a:t>Racially Concentrated Area of Affluence (RCAA)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90% or more of population is white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Median household income is at least 4 times federal poverty line (FPL) (adjusted for cost of living)</a:t>
            </a:r>
            <a:endParaRPr lang="en-US" sz="9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9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Racially Concentrated Area of Poverty (RCAP):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Less than 50% of population is white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40% or more of population has a household income below FPL</a:t>
            </a:r>
            <a:endParaRPr lang="en-US" sz="9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9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Near-Racially Concentrated Area of Poverty (</a:t>
            </a:r>
            <a:r>
              <a:rPr lang="en-US" sz="2400" dirty="0" smtClean="0">
                <a:latin typeface="Trebuchet MS" pitchFamily="34" charset="0"/>
              </a:rPr>
              <a:t>Near </a:t>
            </a:r>
            <a:r>
              <a:rPr lang="en-US" sz="2400" dirty="0" smtClean="0">
                <a:latin typeface="Trebuchet MS" pitchFamily="34" charset="0"/>
              </a:rPr>
              <a:t>RCAP):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Less than 50% of population is white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20% or more of population has a household income below FPL</a:t>
            </a:r>
            <a:endParaRPr lang="en-US" sz="9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9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Based on methodology from </a:t>
            </a:r>
            <a:r>
              <a:rPr lang="en-US" sz="2400" dirty="0" smtClean="0">
                <a:latin typeface="Trebuchet MS" pitchFamily="34" charset="0"/>
                <a:hlinkClick r:id="rId2"/>
              </a:rPr>
              <a:t>University of Minnesota</a:t>
            </a:r>
            <a:endParaRPr lang="en-US" sz="24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20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2000" dirty="0" smtClean="0">
              <a:latin typeface="Trebuchet MS" pitchFamily="34" charset="0"/>
            </a:endParaRPr>
          </a:p>
          <a:p>
            <a:pPr lvl="1"/>
            <a:endParaRPr lang="en-US" sz="2000" dirty="0" smtClean="0">
              <a:latin typeface="Trebuchet MS" pitchFamily="34" charset="0"/>
            </a:endParaRPr>
          </a:p>
          <a:p>
            <a:pPr lvl="1"/>
            <a:endParaRPr lang="en-US" sz="2000" dirty="0" smtClean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Segregation – Findings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rebuchet MS" pitchFamily="34" charset="0"/>
              </a:rPr>
              <a:t>13% of CT population lives in segregated neighborhood</a:t>
            </a:r>
          </a:p>
          <a:p>
            <a:pPr lvl="1"/>
            <a:r>
              <a:rPr lang="en-US" sz="1900" dirty="0" smtClean="0">
                <a:latin typeface="Trebuchet MS" pitchFamily="34" charset="0"/>
              </a:rPr>
              <a:t>3% poor, majority non-white vs. </a:t>
            </a:r>
            <a:r>
              <a:rPr lang="en-US" sz="1900" dirty="0" smtClean="0">
                <a:latin typeface="Trebuchet MS" pitchFamily="34" charset="0"/>
              </a:rPr>
              <a:t>10% wealthy, majority white </a:t>
            </a:r>
          </a:p>
          <a:p>
            <a:r>
              <a:rPr lang="en-US" sz="2200" dirty="0" smtClean="0">
                <a:latin typeface="Trebuchet MS" pitchFamily="34" charset="0"/>
              </a:rPr>
              <a:t>Affluent, white neighborhood household income = $120,008/yr</a:t>
            </a:r>
          </a:p>
          <a:p>
            <a:pPr lvl="1">
              <a:buNone/>
            </a:pPr>
            <a:r>
              <a:rPr lang="en-US" sz="1800" dirty="0" smtClean="0">
                <a:latin typeface="Trebuchet MS" pitchFamily="34" charset="0"/>
              </a:rPr>
              <a:t>~ </a:t>
            </a:r>
            <a:r>
              <a:rPr lang="en-US" sz="1900" dirty="0" smtClean="0">
                <a:latin typeface="Trebuchet MS" pitchFamily="34" charset="0"/>
              </a:rPr>
              <a:t>5.5x more than poor, non-white neighborhood income </a:t>
            </a:r>
          </a:p>
          <a:p>
            <a:pPr lvl="1">
              <a:buNone/>
            </a:pPr>
            <a:r>
              <a:rPr lang="en-US" sz="1900" dirty="0" smtClean="0">
                <a:latin typeface="Trebuchet MS" pitchFamily="34" charset="0"/>
              </a:rPr>
              <a:t>~1.75x more than state average</a:t>
            </a:r>
            <a:endParaRPr lang="en-US" sz="1900" dirty="0" smtClean="0">
              <a:latin typeface="Trebuchet MS" pitchFamily="34" charset="0"/>
            </a:endParaRPr>
          </a:p>
          <a:p>
            <a:pPr>
              <a:buNone/>
            </a:pPr>
            <a:endParaRPr lang="en-US" sz="2800" dirty="0" smtClean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2051" name="Picture 3" descr="C:\Users\interndesk\Documents\Magic Briefcase\2015 RCAA RCAP study\Figure_CTTra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429000"/>
            <a:ext cx="6248400" cy="2658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Segregation – Findings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456674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181600"/>
            <a:ext cx="34410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876800" y="1828800"/>
            <a:ext cx="42672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smtClean="0">
                <a:latin typeface="Trebuchet MS" pitchFamily="34" charset="0"/>
              </a:rPr>
              <a:t>RCAPs in urban centers</a:t>
            </a:r>
            <a:endParaRPr kumimoji="0" lang="en-U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smtClean="0">
                <a:latin typeface="Trebuchet MS" pitchFamily="34" charset="0"/>
              </a:rPr>
              <a:t>RCAAs in peripheral suburban towns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Rural areas devoid of segregated areas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RCAAs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and RCAPs rarely border each other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smtClean="0">
                <a:latin typeface="Trebuchet MS" pitchFamily="34" charset="0"/>
              </a:rPr>
              <a:t>Fairfield County 7x more wealthy neighborhoods than poor ones </a:t>
            </a:r>
            <a:endParaRPr kumimoji="0" lang="en-U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Segregation – Findings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Trebuchet MS" pitchFamily="34" charset="0"/>
              </a:rPr>
              <a:t>13% of CT population in segregated areas vs. 6% national metro sample</a:t>
            </a:r>
          </a:p>
          <a:p>
            <a:r>
              <a:rPr lang="en-US" sz="2200" dirty="0" smtClean="0">
                <a:latin typeface="Trebuchet MS" pitchFamily="34" charset="0"/>
              </a:rPr>
              <a:t>Fairfield Co. &amp; Hartford have highest shares of population in rich, white neighborhoods</a:t>
            </a:r>
          </a:p>
          <a:p>
            <a:pPr lvl="1"/>
            <a:r>
              <a:rPr lang="en-US" sz="1900" dirty="0" smtClean="0">
                <a:latin typeface="Trebuchet MS" pitchFamily="34" charset="0"/>
              </a:rPr>
              <a:t>17% and 13% respectively</a:t>
            </a:r>
          </a:p>
          <a:p>
            <a:r>
              <a:rPr lang="en-US" sz="2200" dirty="0" smtClean="0">
                <a:latin typeface="Trebuchet MS" pitchFamily="34" charset="0"/>
              </a:rPr>
              <a:t>Hartford &amp; New Haven have relatively high shares of population in poor, non-white neighborhoods</a:t>
            </a:r>
          </a:p>
          <a:p>
            <a:pPr lvl="1"/>
            <a:r>
              <a:rPr lang="en-US" sz="1900" dirty="0" smtClean="0">
                <a:latin typeface="Trebuchet MS" pitchFamily="34" charset="0"/>
              </a:rPr>
              <a:t>5% and 5% respectively</a:t>
            </a:r>
            <a:endParaRPr lang="en-US" sz="1900" dirty="0" smtClean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724400" y="1447800"/>
          <a:ext cx="419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Segregation – Findings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0386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Trebuchet MS" pitchFamily="34" charset="0"/>
              </a:rPr>
              <a:t>Higher concentration of households earning at least $200,000/yr in CT than in other metros</a:t>
            </a:r>
          </a:p>
          <a:p>
            <a:r>
              <a:rPr lang="en-US" sz="2200" dirty="0" smtClean="0">
                <a:latin typeface="Trebuchet MS" pitchFamily="34" charset="0"/>
              </a:rPr>
              <a:t>27</a:t>
            </a:r>
            <a:r>
              <a:rPr lang="en-US" sz="2200" dirty="0" smtClean="0">
                <a:latin typeface="Trebuchet MS" pitchFamily="34" charset="0"/>
              </a:rPr>
              <a:t>% of top-earning households in CT live in neighborhoods that are wealthy and majority white</a:t>
            </a:r>
          </a:p>
          <a:p>
            <a:pPr lvl="1"/>
            <a:r>
              <a:rPr lang="en-US" sz="1900" dirty="0" smtClean="0">
                <a:latin typeface="Trebuchet MS" pitchFamily="34" charset="0"/>
              </a:rPr>
              <a:t>Compared to 10% in national metro sample</a:t>
            </a:r>
          </a:p>
          <a:p>
            <a:r>
              <a:rPr lang="en-US" sz="2200" dirty="0" smtClean="0">
                <a:latin typeface="Trebuchet MS" pitchFamily="34" charset="0"/>
              </a:rPr>
              <a:t>Highest concentration of wealthy households in RCAAs in Fairfield County and Hartford</a:t>
            </a:r>
            <a:endParaRPr lang="en-US" sz="1100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447800"/>
          <a:ext cx="43053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Segregation – Findings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244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rebuchet MS" pitchFamily="34" charset="0"/>
              </a:rPr>
              <a:t>Some CT cities have high shares of poor people also living in concentrated poverty neighborhoods (“Double Jeopardy”)</a:t>
            </a:r>
          </a:p>
          <a:p>
            <a:r>
              <a:rPr lang="en-US" sz="2200" dirty="0" smtClean="0">
                <a:latin typeface="Trebuchet MS" pitchFamily="34" charset="0"/>
              </a:rPr>
              <a:t>In CT, 15% of people in poverty live in neighborhoods that are poor and racially segregated</a:t>
            </a:r>
          </a:p>
          <a:p>
            <a:pPr lvl="1"/>
            <a:r>
              <a:rPr lang="en-US" sz="1900" dirty="0" smtClean="0">
                <a:latin typeface="Trebuchet MS" pitchFamily="34" charset="0"/>
              </a:rPr>
              <a:t>Compared to 12% in national metro sample</a:t>
            </a:r>
            <a:endParaRPr lang="en-US" sz="2200" dirty="0" smtClean="0">
              <a:latin typeface="Trebuchet MS" pitchFamily="34" charset="0"/>
            </a:endParaRPr>
          </a:p>
          <a:p>
            <a:r>
              <a:rPr lang="en-US" sz="2200" dirty="0" smtClean="0">
                <a:latin typeface="Trebuchet MS" pitchFamily="34" charset="0"/>
              </a:rPr>
              <a:t>High concentration of poor in RCAPs in Hartford and New Haven</a:t>
            </a:r>
            <a:endParaRPr lang="en-US" sz="1100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5029200" y="1600200"/>
          <a:ext cx="396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Neighborhood Segregation </a:t>
            </a:r>
            <a:r>
              <a:rPr lang="en-US" dirty="0" smtClean="0">
                <a:latin typeface="Trebuchet MS" pitchFamily="34" charset="0"/>
              </a:rPr>
              <a:t>-  Presentation and Coverage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600200"/>
            <a:ext cx="3657600" cy="44196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rebuchet MS" pitchFamily="34" charset="0"/>
              </a:rPr>
              <a:t>Interactive map of neighborhoods on </a:t>
            </a:r>
            <a:r>
              <a:rPr lang="en-US" sz="2200" dirty="0" smtClean="0">
                <a:latin typeface="Trebuchet MS" pitchFamily="34" charset="0"/>
                <a:hlinkClick r:id="rId2"/>
              </a:rPr>
              <a:t>CartoDB</a:t>
            </a:r>
          </a:p>
          <a:p>
            <a:r>
              <a:rPr lang="en-US" sz="2200" dirty="0" smtClean="0">
                <a:latin typeface="Trebuchet MS" pitchFamily="34" charset="0"/>
                <a:hlinkClick r:id="rId3"/>
              </a:rPr>
              <a:t>CT Mirror</a:t>
            </a:r>
            <a:r>
              <a:rPr lang="en-US" sz="2200" dirty="0" smtClean="0">
                <a:latin typeface="Trebuchet MS" pitchFamily="34" charset="0"/>
              </a:rPr>
              <a:t>: Connecticut has more concentrated poverty (and wealth) than most metros </a:t>
            </a:r>
          </a:p>
          <a:p>
            <a:r>
              <a:rPr lang="en-US" sz="2200" dirty="0" smtClean="0">
                <a:latin typeface="Trebuchet MS" pitchFamily="34" charset="0"/>
                <a:hlinkClick r:id="rId4"/>
              </a:rPr>
              <a:t>New Haven Register</a:t>
            </a:r>
            <a:r>
              <a:rPr lang="en-US" sz="2200" dirty="0" smtClean="0">
                <a:latin typeface="Trebuchet MS" pitchFamily="34" charset="0"/>
              </a:rPr>
              <a:t>: Data show Connecticut remains segregated, but work being done to lessen it</a:t>
            </a:r>
            <a:endParaRPr lang="en-US" sz="2200" dirty="0" smtClean="0">
              <a:latin typeface="Trebuchet MS" pitchFamily="34" charset="0"/>
              <a:hlinkClick r:id="rId2"/>
            </a:endParaRPr>
          </a:p>
          <a:p>
            <a:endParaRPr lang="en-US" sz="2200" dirty="0" smtClean="0">
              <a:latin typeface="Trebuchet MS" pitchFamily="34" charset="0"/>
              <a:hlinkClick r:id="rId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33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HAVEN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Trebuchet MS" pitchFamily="34" charset="0"/>
                <a:cs typeface="Times New Roman" pitchFamily="18" charset="0"/>
              </a:rPr>
              <a:t>						Data for Community 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057400"/>
            <a:ext cx="4876800" cy="342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985</Words>
  <Application>Microsoft Office PowerPoint</Application>
  <PresentationFormat>On-screen Show (4:3)</PresentationFormat>
  <Paragraphs>162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Income Inequality and Change in Connecticut’s neighborhoods:  Brought to you by DataHaven and NCDB</vt:lpstr>
      <vt:lpstr>Neighborhood Segregation – Summary</vt:lpstr>
      <vt:lpstr>Neighborhood Segregation - Methodology</vt:lpstr>
      <vt:lpstr>Neighborhood Segregation – Findings</vt:lpstr>
      <vt:lpstr>Neighborhood Segregation – Findings</vt:lpstr>
      <vt:lpstr>Neighborhood Segregation – Findings</vt:lpstr>
      <vt:lpstr>Neighborhood Segregation – Findings</vt:lpstr>
      <vt:lpstr>Neighborhood Segregation – Findings</vt:lpstr>
      <vt:lpstr>Neighborhood Segregation -  Presentation and Coverage</vt:lpstr>
      <vt:lpstr>Neighborhood Income Change - Summary</vt:lpstr>
      <vt:lpstr>Neighborhood Income Change - Methodology</vt:lpstr>
      <vt:lpstr>Neighborhood Income Change - Findings</vt:lpstr>
      <vt:lpstr>Neighborhood Income Change - Findings</vt:lpstr>
      <vt:lpstr>Neighborhood Income Change - Findings</vt:lpstr>
      <vt:lpstr>Neighborhood Income Change -  Presentation and Coverage</vt:lpstr>
      <vt:lpstr>Neighborhood Income Follow-ups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Mark3</dc:creator>
  <cp:lastModifiedBy>Mark3</cp:lastModifiedBy>
  <cp:revision>33</cp:revision>
  <dcterms:created xsi:type="dcterms:W3CDTF">2015-07-13T15:26:23Z</dcterms:created>
  <dcterms:modified xsi:type="dcterms:W3CDTF">2015-07-13T20:32:37Z</dcterms:modified>
</cp:coreProperties>
</file>