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2" r:id="rId2"/>
  </p:sldMasterIdLst>
  <p:notesMasterIdLst>
    <p:notesMasterId r:id="rId74"/>
  </p:notesMasterIdLst>
  <p:handoutMasterIdLst>
    <p:handoutMasterId r:id="rId75"/>
  </p:handoutMasterIdLst>
  <p:sldIdLst>
    <p:sldId id="266" r:id="rId3"/>
    <p:sldId id="386" r:id="rId4"/>
    <p:sldId id="410" r:id="rId5"/>
    <p:sldId id="387" r:id="rId6"/>
    <p:sldId id="388" r:id="rId7"/>
    <p:sldId id="389" r:id="rId8"/>
    <p:sldId id="408" r:id="rId9"/>
    <p:sldId id="392" r:id="rId10"/>
    <p:sldId id="394" r:id="rId11"/>
    <p:sldId id="395" r:id="rId12"/>
    <p:sldId id="407" r:id="rId13"/>
    <p:sldId id="399" r:id="rId14"/>
    <p:sldId id="400" r:id="rId15"/>
    <p:sldId id="409" r:id="rId16"/>
    <p:sldId id="403" r:id="rId17"/>
    <p:sldId id="404" r:id="rId18"/>
    <p:sldId id="413" r:id="rId19"/>
    <p:sldId id="327" r:id="rId20"/>
    <p:sldId id="328" r:id="rId21"/>
    <p:sldId id="329" r:id="rId22"/>
    <p:sldId id="331" r:id="rId23"/>
    <p:sldId id="332" r:id="rId24"/>
    <p:sldId id="333" r:id="rId25"/>
    <p:sldId id="414" r:id="rId26"/>
    <p:sldId id="319" r:id="rId27"/>
    <p:sldId id="320" r:id="rId28"/>
    <p:sldId id="321" r:id="rId29"/>
    <p:sldId id="317" r:id="rId30"/>
    <p:sldId id="340" r:id="rId31"/>
    <p:sldId id="396" r:id="rId32"/>
    <p:sldId id="412" r:id="rId33"/>
    <p:sldId id="337" r:id="rId34"/>
    <p:sldId id="343" r:id="rId35"/>
    <p:sldId id="341" r:id="rId36"/>
    <p:sldId id="376" r:id="rId37"/>
    <p:sldId id="346" r:id="rId38"/>
    <p:sldId id="347" r:id="rId39"/>
    <p:sldId id="348" r:id="rId40"/>
    <p:sldId id="349" r:id="rId41"/>
    <p:sldId id="354" r:id="rId42"/>
    <p:sldId id="370" r:id="rId43"/>
    <p:sldId id="369" r:id="rId44"/>
    <p:sldId id="371" r:id="rId45"/>
    <p:sldId id="372" r:id="rId46"/>
    <p:sldId id="373" r:id="rId47"/>
    <p:sldId id="374" r:id="rId48"/>
    <p:sldId id="375" r:id="rId49"/>
    <p:sldId id="366" r:id="rId50"/>
    <p:sldId id="367" r:id="rId51"/>
    <p:sldId id="365" r:id="rId52"/>
    <p:sldId id="361" r:id="rId53"/>
    <p:sldId id="362" r:id="rId54"/>
    <p:sldId id="363" r:id="rId55"/>
    <p:sldId id="364" r:id="rId56"/>
    <p:sldId id="339" r:id="rId57"/>
    <p:sldId id="377" r:id="rId58"/>
    <p:sldId id="351" r:id="rId59"/>
    <p:sldId id="352" r:id="rId60"/>
    <p:sldId id="353" r:id="rId61"/>
    <p:sldId id="378" r:id="rId62"/>
    <p:sldId id="380" r:id="rId63"/>
    <p:sldId id="382" r:id="rId64"/>
    <p:sldId id="384" r:id="rId65"/>
    <p:sldId id="355" r:id="rId66"/>
    <p:sldId id="356" r:id="rId67"/>
    <p:sldId id="357" r:id="rId68"/>
    <p:sldId id="358" r:id="rId69"/>
    <p:sldId id="359" r:id="rId70"/>
    <p:sldId id="379" r:id="rId71"/>
    <p:sldId id="415" r:id="rId72"/>
    <p:sldId id="368" r:id="rId7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hy Pettit" initials="K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78849" autoAdjust="0"/>
  </p:normalViewPr>
  <p:slideViewPr>
    <p:cSldViewPr>
      <p:cViewPr>
        <p:scale>
          <a:sx n="76" d="100"/>
          <a:sy n="76" d="100"/>
        </p:scale>
        <p:origin x="-1338" y="-354"/>
      </p:cViewPr>
      <p:guideLst>
        <p:guide orient="horz" pos="2160"/>
        <p:guide pos="2880"/>
      </p:guideLst>
    </p:cSldViewPr>
  </p:slideViewPr>
  <p:notesTextViewPr>
    <p:cViewPr>
      <p:scale>
        <a:sx n="200" d="100"/>
        <a:sy n="200" d="100"/>
      </p:scale>
      <p:origin x="0" y="0"/>
    </p:cViewPr>
  </p:notesTextViewPr>
  <p:sorterViewPr>
    <p:cViewPr>
      <p:scale>
        <a:sx n="100" d="100"/>
        <a:sy n="100" d="100"/>
      </p:scale>
      <p:origin x="0" y="0"/>
    </p:cViewPr>
  </p:sorterViewPr>
  <p:notesViewPr>
    <p:cSldViewPr>
      <p:cViewPr varScale="1">
        <p:scale>
          <a:sx n="66" d="100"/>
          <a:sy n="66" d="100"/>
        </p:scale>
        <p:origin x="-2790"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F51DDF9D-8A7A-45E1-8C5C-BBB92BBD6831}" type="slidenum">
              <a:rPr lang="en-US" smtClean="0"/>
              <a:t>‹#›</a:t>
            </a:fld>
            <a:endParaRPr lang="en-US" dirty="0"/>
          </a:p>
        </p:txBody>
      </p:sp>
    </p:spTree>
    <p:extLst>
      <p:ext uri="{BB962C8B-B14F-4D97-AF65-F5344CB8AC3E}">
        <p14:creationId xmlns:p14="http://schemas.microsoft.com/office/powerpoint/2010/main" val="3326708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49F2D8C3-B7EE-4F89-8FDC-3A40AE8C637F}" type="datetimeFigureOut">
              <a:rPr lang="en-US" smtClean="0"/>
              <a:pPr/>
              <a:t>11/12/2012</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80EA1099-32BE-48AC-9264-D8421F69A189}" type="slidenum">
              <a:rPr lang="en-US" smtClean="0"/>
              <a:pPr/>
              <a:t>‹#›</a:t>
            </a:fld>
            <a:endParaRPr lang="en-US" dirty="0"/>
          </a:p>
        </p:txBody>
      </p:sp>
    </p:spTree>
    <p:extLst>
      <p:ext uri="{BB962C8B-B14F-4D97-AF65-F5344CB8AC3E}">
        <p14:creationId xmlns:p14="http://schemas.microsoft.com/office/powerpoint/2010/main" val="1197506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24" eaLnBrk="0" hangingPunct="0">
              <a:defRPr>
                <a:solidFill>
                  <a:schemeClr val="tx1"/>
                </a:solidFill>
                <a:latin typeface="Arial" charset="0"/>
              </a:defRPr>
            </a:lvl1pPr>
            <a:lvl2pPr marL="742909" indent="-285734" defTabSz="930224" eaLnBrk="0" hangingPunct="0">
              <a:defRPr>
                <a:solidFill>
                  <a:schemeClr val="tx1"/>
                </a:solidFill>
                <a:latin typeface="Arial" charset="0"/>
              </a:defRPr>
            </a:lvl2pPr>
            <a:lvl3pPr marL="1142937" indent="-228587" defTabSz="930224" eaLnBrk="0" hangingPunct="0">
              <a:defRPr>
                <a:solidFill>
                  <a:schemeClr val="tx1"/>
                </a:solidFill>
                <a:latin typeface="Arial" charset="0"/>
              </a:defRPr>
            </a:lvl3pPr>
            <a:lvl4pPr marL="1600111" indent="-228587" defTabSz="930224" eaLnBrk="0" hangingPunct="0">
              <a:defRPr>
                <a:solidFill>
                  <a:schemeClr val="tx1"/>
                </a:solidFill>
                <a:latin typeface="Arial" charset="0"/>
              </a:defRPr>
            </a:lvl4pPr>
            <a:lvl5pPr marL="2057287" indent="-228587" defTabSz="930224" eaLnBrk="0" hangingPunct="0">
              <a:defRPr>
                <a:solidFill>
                  <a:schemeClr val="tx1"/>
                </a:solidFill>
                <a:latin typeface="Arial" charset="0"/>
              </a:defRPr>
            </a:lvl5pPr>
            <a:lvl6pPr marL="2514461" indent="-228587" defTabSz="930224" eaLnBrk="0" fontAlgn="base" hangingPunct="0">
              <a:spcBef>
                <a:spcPct val="0"/>
              </a:spcBef>
              <a:spcAft>
                <a:spcPct val="0"/>
              </a:spcAft>
              <a:defRPr>
                <a:solidFill>
                  <a:schemeClr val="tx1"/>
                </a:solidFill>
                <a:latin typeface="Arial" charset="0"/>
              </a:defRPr>
            </a:lvl6pPr>
            <a:lvl7pPr marL="2971635" indent="-228587" defTabSz="930224" eaLnBrk="0" fontAlgn="base" hangingPunct="0">
              <a:spcBef>
                <a:spcPct val="0"/>
              </a:spcBef>
              <a:spcAft>
                <a:spcPct val="0"/>
              </a:spcAft>
              <a:defRPr>
                <a:solidFill>
                  <a:schemeClr val="tx1"/>
                </a:solidFill>
                <a:latin typeface="Arial" charset="0"/>
              </a:defRPr>
            </a:lvl7pPr>
            <a:lvl8pPr marL="3428811" indent="-228587" defTabSz="930224" eaLnBrk="0" fontAlgn="base" hangingPunct="0">
              <a:spcBef>
                <a:spcPct val="0"/>
              </a:spcBef>
              <a:spcAft>
                <a:spcPct val="0"/>
              </a:spcAft>
              <a:defRPr>
                <a:solidFill>
                  <a:schemeClr val="tx1"/>
                </a:solidFill>
                <a:latin typeface="Arial" charset="0"/>
              </a:defRPr>
            </a:lvl8pPr>
            <a:lvl9pPr marL="3885985" indent="-228587" defTabSz="930224" eaLnBrk="0" fontAlgn="base" hangingPunct="0">
              <a:spcBef>
                <a:spcPct val="0"/>
              </a:spcBef>
              <a:spcAft>
                <a:spcPct val="0"/>
              </a:spcAft>
              <a:defRPr>
                <a:solidFill>
                  <a:schemeClr val="tx1"/>
                </a:solidFill>
                <a:latin typeface="Arial" charset="0"/>
              </a:defRPr>
            </a:lvl9pPr>
          </a:lstStyle>
          <a:p>
            <a:pPr eaLnBrk="1" hangingPunct="1"/>
            <a:fld id="{05B469F2-9E9F-4826-8175-BBFF20A86F65}" type="slidenum">
              <a:rPr lang="en-US" smtClean="0"/>
              <a:pPr eaLnBrk="1" hangingPunct="1"/>
              <a:t>2</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smtClean="0"/>
              <a:t>CamConnect, our Camden NNIP partner, had close relationship with hospitals from the beginning – their offices were in donated  space.</a:t>
            </a:r>
          </a:p>
          <a:p>
            <a:r>
              <a:rPr lang="en-US" sz="1200" dirty="0" smtClean="0"/>
              <a:t>All 3 hospitals in the city wanted to understand their patients better and were concerned about rising costs of health care for uninsured people.  They agreed to share their patient billing data with CamConnect, including both Emergency department visits and inpatient hospitalizations.   Careful privacy protections.</a:t>
            </a:r>
          </a:p>
          <a:p>
            <a:endParaRPr lang="en-US" sz="1200" dirty="0" smtClean="0"/>
          </a:p>
          <a:p>
            <a:r>
              <a:rPr lang="en-US" sz="1200" dirty="0" smtClean="0"/>
              <a:t>Geocoded the data and did probabilistic matching to match patients who visited multiple hospitals.  They found 38,000 Unique patients across institutions, found that Approx one-half of the City population used the ER/hospital in one year.  They worked with the Camden Healthcare Coalition to dive into specific manageable diseases – here is 1 example of diabetes. These maps helped the Citywide Diabetes Collaborative focus their outreach efforts for classes on how to better manage the illness.</a:t>
            </a:r>
          </a:p>
          <a:p>
            <a:endParaRPr lang="en-US" sz="1200" dirty="0" smtClean="0"/>
          </a:p>
        </p:txBody>
      </p:sp>
      <p:sp>
        <p:nvSpPr>
          <p:cNvPr id="481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814" eaLnBrk="0" hangingPunct="0">
              <a:defRPr sz="2900">
                <a:solidFill>
                  <a:schemeClr val="tx1"/>
                </a:solidFill>
                <a:latin typeface="Times New Roman" pitchFamily="18" charset="0"/>
              </a:defRPr>
            </a:lvl1pPr>
            <a:lvl2pPr marL="744651" indent="-286404" defTabSz="930814" eaLnBrk="0" hangingPunct="0">
              <a:defRPr sz="2900">
                <a:solidFill>
                  <a:schemeClr val="tx1"/>
                </a:solidFill>
                <a:latin typeface="Times New Roman" pitchFamily="18" charset="0"/>
              </a:defRPr>
            </a:lvl2pPr>
            <a:lvl3pPr marL="1145616" indent="-229123" defTabSz="930814" eaLnBrk="0" hangingPunct="0">
              <a:defRPr sz="2900">
                <a:solidFill>
                  <a:schemeClr val="tx1"/>
                </a:solidFill>
                <a:latin typeface="Times New Roman" pitchFamily="18" charset="0"/>
              </a:defRPr>
            </a:lvl3pPr>
            <a:lvl4pPr marL="1603862" indent="-229123" defTabSz="930814" eaLnBrk="0" hangingPunct="0">
              <a:defRPr sz="2900">
                <a:solidFill>
                  <a:schemeClr val="tx1"/>
                </a:solidFill>
                <a:latin typeface="Times New Roman" pitchFamily="18" charset="0"/>
              </a:defRPr>
            </a:lvl4pPr>
            <a:lvl5pPr marL="2062109" indent="-229123" defTabSz="930814" eaLnBrk="0" hangingPunct="0">
              <a:defRPr sz="2900">
                <a:solidFill>
                  <a:schemeClr val="tx1"/>
                </a:solidFill>
                <a:latin typeface="Times New Roman" pitchFamily="18" charset="0"/>
              </a:defRPr>
            </a:lvl5pPr>
            <a:lvl6pPr marL="2520355" indent="-229123" defTabSz="930814" eaLnBrk="0" fontAlgn="base" hangingPunct="0">
              <a:spcBef>
                <a:spcPct val="0"/>
              </a:spcBef>
              <a:spcAft>
                <a:spcPct val="0"/>
              </a:spcAft>
              <a:defRPr sz="2900">
                <a:solidFill>
                  <a:schemeClr val="tx1"/>
                </a:solidFill>
                <a:latin typeface="Times New Roman" pitchFamily="18" charset="0"/>
              </a:defRPr>
            </a:lvl6pPr>
            <a:lvl7pPr marL="2978600" indent="-229123" defTabSz="930814" eaLnBrk="0" fontAlgn="base" hangingPunct="0">
              <a:spcBef>
                <a:spcPct val="0"/>
              </a:spcBef>
              <a:spcAft>
                <a:spcPct val="0"/>
              </a:spcAft>
              <a:defRPr sz="2900">
                <a:solidFill>
                  <a:schemeClr val="tx1"/>
                </a:solidFill>
                <a:latin typeface="Times New Roman" pitchFamily="18" charset="0"/>
              </a:defRPr>
            </a:lvl7pPr>
            <a:lvl8pPr marL="3436847" indent="-229123" defTabSz="930814" eaLnBrk="0" fontAlgn="base" hangingPunct="0">
              <a:spcBef>
                <a:spcPct val="0"/>
              </a:spcBef>
              <a:spcAft>
                <a:spcPct val="0"/>
              </a:spcAft>
              <a:defRPr sz="2900">
                <a:solidFill>
                  <a:schemeClr val="tx1"/>
                </a:solidFill>
                <a:latin typeface="Times New Roman" pitchFamily="18" charset="0"/>
              </a:defRPr>
            </a:lvl8pPr>
            <a:lvl9pPr marL="3895093" indent="-229123" defTabSz="930814" eaLnBrk="0" fontAlgn="base" hangingPunct="0">
              <a:spcBef>
                <a:spcPct val="0"/>
              </a:spcBef>
              <a:spcAft>
                <a:spcPct val="0"/>
              </a:spcAft>
              <a:defRPr sz="2900">
                <a:solidFill>
                  <a:schemeClr val="tx1"/>
                </a:solidFill>
                <a:latin typeface="Times New Roman" pitchFamily="18" charset="0"/>
              </a:defRPr>
            </a:lvl9pPr>
          </a:lstStyle>
          <a:p>
            <a:pPr eaLnBrk="1" hangingPunct="1"/>
            <a:fld id="{C3AAC157-D080-4D44-A3CD-E48ECC7FEE70}" type="slidenum">
              <a:rPr lang="en-US" sz="1200">
                <a:latin typeface="Arial" charset="0"/>
              </a:rPr>
              <a:pPr eaLnBrk="1" hangingPunct="1"/>
              <a:t>13</a:t>
            </a:fld>
            <a:endParaRPr lang="en-US" sz="1200" dirty="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8B9AA6-5A2F-4785-AD66-957615EF059E}" type="slidenum">
              <a:rPr lang="en-US"/>
              <a:pPr/>
              <a:t>14</a:t>
            </a:fld>
            <a:endParaRPr lang="en-US" dirty="0"/>
          </a:p>
        </p:txBody>
      </p:sp>
      <p:sp>
        <p:nvSpPr>
          <p:cNvPr id="5122" name="Rectangle 2"/>
          <p:cNvSpPr>
            <a:spLocks noGrp="1" noRot="1" noChangeAspect="1" noChangeArrowheads="1" noTextEdit="1"/>
          </p:cNvSpPr>
          <p:nvPr>
            <p:ph type="sldImg"/>
          </p:nvPr>
        </p:nvSpPr>
        <p:spPr>
          <a:xfrm>
            <a:off x="1182688" y="696913"/>
            <a:ext cx="4648200" cy="3486150"/>
          </a:xfrm>
          <a:ln/>
        </p:spPr>
      </p:sp>
      <p:sp>
        <p:nvSpPr>
          <p:cNvPr id="5123" name="Rectangle 3"/>
          <p:cNvSpPr>
            <a:spLocks noGrp="1" noChangeArrowheads="1"/>
          </p:cNvSpPr>
          <p:nvPr>
            <p:ph type="body" idx="1"/>
          </p:nvPr>
        </p:nvSpPr>
        <p:spPr>
          <a:xfrm>
            <a:off x="311573" y="4343400"/>
            <a:ext cx="6465147" cy="4648200"/>
          </a:xfrm>
        </p:spPr>
        <p:txBody>
          <a:bodyPr/>
          <a:lstStyle/>
          <a:p>
            <a:r>
              <a:rPr lang="en-US" sz="2000" b="1" dirty="0"/>
              <a:t>Realities for advancing equity</a:t>
            </a:r>
          </a:p>
          <a:p>
            <a:r>
              <a:rPr lang="en-US" sz="2000" dirty="0"/>
              <a:t>Need more upstream strategies while continuing to work effectively downstream which requires:</a:t>
            </a:r>
          </a:p>
          <a:p>
            <a:pPr>
              <a:buFontTx/>
              <a:buChar char="•"/>
            </a:pPr>
            <a:r>
              <a:rPr lang="en-US" sz="2000" dirty="0"/>
              <a:t>Improved community involvement in designing solutions and shaping policy</a:t>
            </a:r>
          </a:p>
          <a:p>
            <a:pPr>
              <a:buFontTx/>
              <a:buChar char="•"/>
            </a:pPr>
            <a:r>
              <a:rPr lang="en-US" sz="2000" dirty="0"/>
              <a:t>Working across departments, service systems and jurisdictions</a:t>
            </a:r>
          </a:p>
          <a:p>
            <a:pPr>
              <a:buFontTx/>
              <a:buChar char="•"/>
            </a:pPr>
            <a:r>
              <a:rPr lang="en-US" sz="2000" dirty="0"/>
              <a:t>Gear up for the long haul . . . this issue won’t be solved overnight (or in one year)</a:t>
            </a:r>
          </a:p>
          <a:p>
            <a:pPr>
              <a:buFontTx/>
              <a:buChar char="•"/>
            </a:pPr>
            <a:r>
              <a:rPr lang="en-US" sz="2000" dirty="0"/>
              <a:t>Foster organizational buy-in and capacity – that is, all employees understand these issues/concepts and have a support structure that enables them to address health equity/racial disparities</a:t>
            </a:r>
          </a:p>
          <a:p>
            <a:endParaRPr lang="en-US" sz="2000" b="1"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34715A-D11B-4F90-90E3-77F81F81C93C}" type="slidenum">
              <a:rPr lang="en-US"/>
              <a:pPr/>
              <a:t>25</a:t>
            </a:fld>
            <a:endParaRPr lang="en-US" dirty="0"/>
          </a:p>
        </p:txBody>
      </p:sp>
      <p:sp>
        <p:nvSpPr>
          <p:cNvPr id="12289" name="Rectangle 1"/>
          <p:cNvSpPr>
            <a:spLocks noGrp="1" noRot="1" noChangeAspect="1" noChangeArrowheads="1"/>
          </p:cNvSpPr>
          <p:nvPr>
            <p:ph type="sldImg"/>
          </p:nvPr>
        </p:nvSpPr>
        <p:spPr>
          <a:ln/>
        </p:spPr>
      </p:sp>
      <p:sp>
        <p:nvSpPr>
          <p:cNvPr id="12290" name="Rectangle 2"/>
          <p:cNvSpPr>
            <a:spLocks noGrp="1" noChangeArrowheads="1"/>
          </p:cNvSpPr>
          <p:nvPr>
            <p:ph type="body" idx="1"/>
          </p:nvPr>
        </p:nvSpPr>
        <p:spPr/>
        <p:txBody>
          <a:bodyPr lIns="0" tIns="0" rIns="0" bIns="0"/>
          <a:lstStyle/>
          <a:p>
            <a:pPr>
              <a:lnSpc>
                <a:spcPct val="95000"/>
              </a:lnSpc>
              <a:spcBef>
                <a:spcPct val="0"/>
              </a:spcBef>
            </a:pPr>
            <a:r>
              <a:rPr lang="en-US" sz="1600" dirty="0">
                <a:solidFill>
                  <a:srgbClr val="000000"/>
                </a:solidFill>
                <a:latin typeface="Arial" pitchFamily="34" charset="0"/>
              </a:rPr>
              <a:t>Hopefully you are already using the Census to learn about your service area and the communities you serve, but here are a few more ways nonprofits can take advantage of this great resource.</a:t>
            </a:r>
            <a:endParaRPr lang="en-US" dirty="0"/>
          </a:p>
          <a:p>
            <a:pPr>
              <a:lnSpc>
                <a:spcPct val="95000"/>
              </a:lnSpc>
              <a:spcBef>
                <a:spcPct val="0"/>
              </a:spcBef>
            </a:pPr>
            <a:endParaRPr lang="en-US" sz="1600" dirty="0">
              <a:solidFill>
                <a:srgbClr val="000000"/>
              </a:solidFill>
              <a:latin typeface="Arial" pitchFamily="34" charset="0"/>
            </a:endParaRPr>
          </a:p>
          <a:p>
            <a:pPr>
              <a:lnSpc>
                <a:spcPct val="95000"/>
              </a:lnSpc>
              <a:spcBef>
                <a:spcPct val="0"/>
              </a:spcBef>
            </a:pPr>
            <a:r>
              <a:rPr lang="en-US" sz="1600" dirty="0">
                <a:solidFill>
                  <a:srgbClr val="000000"/>
                </a:solidFill>
                <a:latin typeface="Arial" pitchFamily="34" charset="0"/>
              </a:rPr>
              <a:t>In the fundraising arena, </a:t>
            </a:r>
            <a:endParaRPr lang="en-US" dirty="0"/>
          </a:p>
          <a:p>
            <a:pPr>
              <a:lnSpc>
                <a:spcPct val="95000"/>
              </a:lnSpc>
              <a:spcBef>
                <a:spcPct val="0"/>
              </a:spcBef>
            </a:pPr>
            <a:r>
              <a:rPr lang="en-US" sz="1600" dirty="0">
                <a:solidFill>
                  <a:srgbClr val="000000"/>
                </a:solidFill>
                <a:latin typeface="Arial" pitchFamily="34" charset="0"/>
              </a:rPr>
              <a:t>inclusion of Census facts and figures can help you communicate more effectively with your funders and the community through improving the quality of your applications and proposals.  If you can clearly identify the size and scope of your target population,  you can better demonstrate your understanding which will set you apart from your peers.</a:t>
            </a:r>
            <a:endParaRPr lang="en-US" dirty="0"/>
          </a:p>
          <a:p>
            <a:pPr>
              <a:lnSpc>
                <a:spcPct val="95000"/>
              </a:lnSpc>
              <a:spcBef>
                <a:spcPct val="0"/>
              </a:spcBef>
            </a:pPr>
            <a:endParaRPr lang="en-US" sz="1600" dirty="0">
              <a:solidFill>
                <a:srgbClr val="000000"/>
              </a:solidFill>
              <a:latin typeface="Arial" pitchFamily="34" charset="0"/>
            </a:endParaRPr>
          </a:p>
          <a:p>
            <a:pPr>
              <a:lnSpc>
                <a:spcPct val="95000"/>
              </a:lnSpc>
              <a:spcBef>
                <a:spcPct val="0"/>
              </a:spcBef>
            </a:pPr>
            <a:r>
              <a:rPr lang="en-US" sz="1600" dirty="0">
                <a:solidFill>
                  <a:srgbClr val="000000"/>
                </a:solidFill>
                <a:latin typeface="Arial" pitchFamily="34" charset="0"/>
              </a:rPr>
              <a:t>These can also help persuade funders and political leaders to act on issues critical to your community.</a:t>
            </a:r>
            <a:endParaRPr lang="en-US" dirty="0"/>
          </a:p>
          <a:p>
            <a:pPr>
              <a:lnSpc>
                <a:spcPct val="95000"/>
              </a:lnSpc>
              <a:spcBef>
                <a:spcPct val="0"/>
              </a:spcBef>
            </a:pPr>
            <a:endParaRPr lang="en-US" sz="1600" dirty="0">
              <a:solidFill>
                <a:srgbClr val="000000"/>
              </a:solidFill>
              <a:latin typeface="Arial" pitchFamily="34" charset="0"/>
            </a:endParaRPr>
          </a:p>
          <a:p>
            <a:pPr>
              <a:lnSpc>
                <a:spcPct val="95000"/>
              </a:lnSpc>
              <a:spcBef>
                <a:spcPct val="0"/>
              </a:spcBef>
            </a:pPr>
            <a:r>
              <a:rPr lang="en-US" sz="1600" dirty="0">
                <a:solidFill>
                  <a:srgbClr val="000000"/>
                </a:solidFill>
                <a:latin typeface="Arial" pitchFamily="34" charset="0"/>
              </a:rPr>
              <a:t>As an example...</a:t>
            </a:r>
            <a:endParaRPr lang="en-US" dirty="0"/>
          </a:p>
          <a:p>
            <a:pPr>
              <a:lnSpc>
                <a:spcPct val="95000"/>
              </a:lnSpc>
              <a:spcBef>
                <a:spcPct val="0"/>
              </a:spcBef>
            </a:pPr>
            <a:endParaRPr lang="en-US" sz="1600" dirty="0">
              <a:solidFill>
                <a:srgbClr val="000000"/>
              </a:solidFill>
              <a:latin typeface="Arial" pitchFamily="34" charset="0"/>
            </a:endParaRPr>
          </a:p>
          <a:p>
            <a:pPr>
              <a:lnSpc>
                <a:spcPct val="95000"/>
              </a:lnSpc>
              <a:spcBef>
                <a:spcPct val="0"/>
              </a:spcBef>
            </a:pPr>
            <a:endParaRPr lang="en-US" sz="1600" dirty="0">
              <a:solidFill>
                <a:srgbClr val="000000"/>
              </a:solidFill>
              <a:latin typeface="Arial" pitchFamily="34" charset="0"/>
            </a:endParaRPr>
          </a:p>
          <a:p>
            <a:pPr>
              <a:lnSpc>
                <a:spcPct val="95000"/>
              </a:lnSpc>
              <a:spcBef>
                <a:spcPct val="0"/>
              </a:spcBef>
            </a:pPr>
            <a:endParaRPr lang="en-US" sz="1600" dirty="0">
              <a:solidFill>
                <a:srgbClr val="000000"/>
              </a:solidFill>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BC8712-BE5D-45A0-87AA-AFABE0B03DFC}" type="slidenum">
              <a:rPr lang="en-US"/>
              <a:pPr/>
              <a:t>26</a:t>
            </a:fld>
            <a:endParaRPr lang="en-US" dirty="0"/>
          </a:p>
        </p:txBody>
      </p:sp>
      <p:sp>
        <p:nvSpPr>
          <p:cNvPr id="14337" name="Rectangle 1"/>
          <p:cNvSpPr>
            <a:spLocks noGrp="1" noRot="1" noChangeAspect="1" noChangeArrowheads="1"/>
          </p:cNvSpPr>
          <p:nvPr>
            <p:ph type="sldImg"/>
          </p:nvPr>
        </p:nvSpPr>
        <p:spPr>
          <a:ln/>
        </p:spPr>
      </p:sp>
      <p:sp>
        <p:nvSpPr>
          <p:cNvPr id="14338" name="Rectangle 2"/>
          <p:cNvSpPr>
            <a:spLocks noGrp="1" noChangeArrowheads="1"/>
          </p:cNvSpPr>
          <p:nvPr>
            <p:ph type="body" idx="1"/>
          </p:nvPr>
        </p:nvSpPr>
        <p:spPr/>
        <p:txBody>
          <a:bodyPr lIns="0" tIns="0" rIns="0" bIns="0"/>
          <a:lstStyle/>
          <a:p>
            <a:pPr>
              <a:lnSpc>
                <a:spcPct val="95000"/>
              </a:lnSpc>
              <a:spcBef>
                <a:spcPct val="0"/>
              </a:spcBef>
            </a:pPr>
            <a:r>
              <a:rPr lang="en-US" sz="1600" dirty="0">
                <a:solidFill>
                  <a:srgbClr val="000000"/>
                </a:solidFill>
                <a:latin typeface="Arial" pitchFamily="34" charset="0"/>
              </a:rPr>
              <a:t>In Milwaukee the director of a north side Community Development organization was faced with the loss of his neighborhood library branch.  In working with him on other issues we discovered a high percentage of grand-families - that is grandparents caring for their grandchildren - all across the north side of Milwaukee and particularly in his service area.</a:t>
            </a:r>
            <a:endParaRPr lang="en-US" dirty="0"/>
          </a:p>
          <a:p>
            <a:pPr>
              <a:lnSpc>
                <a:spcPct val="95000"/>
              </a:lnSpc>
              <a:spcBef>
                <a:spcPct val="0"/>
              </a:spcBef>
            </a:pPr>
            <a:endParaRPr lang="en-US" sz="1600" dirty="0">
              <a:solidFill>
                <a:srgbClr val="000000"/>
              </a:solidFill>
              <a:latin typeface="Arial" pitchFamily="34" charset="0"/>
            </a:endParaRPr>
          </a:p>
          <a:p>
            <a:pPr>
              <a:lnSpc>
                <a:spcPct val="95000"/>
              </a:lnSpc>
              <a:spcBef>
                <a:spcPct val="0"/>
              </a:spcBef>
            </a:pPr>
            <a:endParaRPr lang="en-US" sz="1600" dirty="0">
              <a:solidFill>
                <a:srgbClr val="000000"/>
              </a:solidFill>
              <a:latin typeface="Arial" pitchFamily="34" charset="0"/>
            </a:endParaRPr>
          </a:p>
          <a:p>
            <a:pPr>
              <a:lnSpc>
                <a:spcPct val="95000"/>
              </a:lnSpc>
              <a:spcBef>
                <a:spcPct val="0"/>
              </a:spcBef>
            </a:pPr>
            <a:endParaRPr lang="en-US" sz="1600" dirty="0">
              <a:solidFill>
                <a:srgbClr val="000000"/>
              </a:solidFill>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851EEB-73C9-41A7-BD2E-5985E44EBE61}" type="slidenum">
              <a:rPr lang="en-US"/>
              <a:pPr/>
              <a:t>27</a:t>
            </a:fld>
            <a:endParaRPr lang="en-US" dirty="0"/>
          </a:p>
        </p:txBody>
      </p:sp>
      <p:sp>
        <p:nvSpPr>
          <p:cNvPr id="16385" name="Rectangle 1"/>
          <p:cNvSpPr>
            <a:spLocks noGrp="1" noRot="1" noChangeAspect="1" noChangeArrowheads="1"/>
          </p:cNvSpPr>
          <p:nvPr>
            <p:ph type="sldImg"/>
          </p:nvPr>
        </p:nvSpPr>
        <p:spPr>
          <a:ln/>
        </p:spPr>
      </p:sp>
      <p:sp>
        <p:nvSpPr>
          <p:cNvPr id="16386" name="Rectangle 2"/>
          <p:cNvSpPr>
            <a:spLocks noGrp="1" noChangeArrowheads="1"/>
          </p:cNvSpPr>
          <p:nvPr>
            <p:ph type="body" idx="1"/>
          </p:nvPr>
        </p:nvSpPr>
        <p:spPr/>
        <p:txBody>
          <a:bodyPr lIns="0" tIns="0" rIns="0" bIns="0"/>
          <a:lstStyle/>
          <a:p>
            <a:pPr>
              <a:lnSpc>
                <a:spcPct val="95000"/>
              </a:lnSpc>
              <a:spcBef>
                <a:spcPct val="0"/>
              </a:spcBef>
            </a:pPr>
            <a:r>
              <a:rPr lang="en-US" sz="1600" dirty="0">
                <a:solidFill>
                  <a:srgbClr val="000000"/>
                </a:solidFill>
                <a:latin typeface="Arial" pitchFamily="34" charset="0"/>
              </a:rPr>
              <a:t>This lead to the idea of creating a solution to serve this population and also prevented the loss of the neighborhood library.  </a:t>
            </a:r>
            <a:endParaRPr lang="en-US" dirty="0"/>
          </a:p>
          <a:p>
            <a:pPr>
              <a:lnSpc>
                <a:spcPct val="95000"/>
              </a:lnSpc>
              <a:spcBef>
                <a:spcPct val="0"/>
              </a:spcBef>
            </a:pPr>
            <a:endParaRPr lang="en-US" sz="1600" dirty="0">
              <a:solidFill>
                <a:srgbClr val="000000"/>
              </a:solidFill>
              <a:latin typeface="Arial" pitchFamily="34" charset="0"/>
            </a:endParaRPr>
          </a:p>
          <a:p>
            <a:pPr>
              <a:lnSpc>
                <a:spcPct val="95000"/>
              </a:lnSpc>
              <a:spcBef>
                <a:spcPct val="0"/>
              </a:spcBef>
            </a:pPr>
            <a:r>
              <a:rPr lang="en-US" sz="1600" dirty="0">
                <a:solidFill>
                  <a:srgbClr val="000000"/>
                </a:solidFill>
                <a:latin typeface="Arial" pitchFamily="34" charset="0"/>
              </a:rPr>
              <a:t>Aggressive exploration of funding and a partnership between the City, the CDC and a local developer lead to the creation of a ten million dollar  combined Library and grand-family housing project that is going to be seeing occupancy before the end of the year.</a:t>
            </a:r>
            <a:endParaRPr lang="en-US" dirty="0"/>
          </a:p>
          <a:p>
            <a:pPr>
              <a:lnSpc>
                <a:spcPct val="95000"/>
              </a:lnSpc>
              <a:spcBef>
                <a:spcPct val="0"/>
              </a:spcBef>
            </a:pPr>
            <a:endParaRPr lang="en-US" sz="1600" dirty="0">
              <a:solidFill>
                <a:srgbClr val="000000"/>
              </a:solidFill>
              <a:latin typeface="Arial" pitchFamily="34" charset="0"/>
            </a:endParaRPr>
          </a:p>
          <a:p>
            <a:pPr>
              <a:lnSpc>
                <a:spcPct val="95000"/>
              </a:lnSpc>
              <a:spcBef>
                <a:spcPct val="0"/>
              </a:spcBef>
            </a:pPr>
            <a:endParaRPr lang="en-US" sz="1600" dirty="0">
              <a:solidFill>
                <a:srgbClr val="000000"/>
              </a:solidFill>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603D14-12B3-47DF-A62F-8D754D952E3F}" type="slidenum">
              <a:rPr lang="en-US"/>
              <a:pPr/>
              <a:t>28</a:t>
            </a:fld>
            <a:endParaRPr lang="en-US" dirty="0"/>
          </a:p>
        </p:txBody>
      </p:sp>
      <p:sp>
        <p:nvSpPr>
          <p:cNvPr id="8193" name="Rectangle 1"/>
          <p:cNvSpPr>
            <a:spLocks noGrp="1" noRot="1" noChangeAspect="1" noChangeArrowheads="1"/>
          </p:cNvSpPr>
          <p:nvPr>
            <p:ph type="sldImg"/>
          </p:nvPr>
        </p:nvSpPr>
        <p:spPr>
          <a:ln/>
        </p:spPr>
      </p:sp>
      <p:sp>
        <p:nvSpPr>
          <p:cNvPr id="8194" name="Rectangle 2"/>
          <p:cNvSpPr>
            <a:spLocks noGrp="1" noChangeArrowheads="1"/>
          </p:cNvSpPr>
          <p:nvPr>
            <p:ph type="body" idx="1"/>
          </p:nvPr>
        </p:nvSpPr>
        <p:spPr/>
        <p:txBody>
          <a:bodyPr lIns="0" tIns="0" rIns="0" bIns="0"/>
          <a:lstStyle/>
          <a:p>
            <a:pPr>
              <a:lnSpc>
                <a:spcPct val="95000"/>
              </a:lnSpc>
              <a:spcBef>
                <a:spcPct val="0"/>
              </a:spcBef>
            </a:pPr>
            <a:r>
              <a:rPr lang="en-US" sz="1600" dirty="0">
                <a:solidFill>
                  <a:srgbClr val="000000"/>
                </a:solidFill>
                <a:latin typeface="Arial" pitchFamily="34" charset="0"/>
              </a:rPr>
              <a:t>So how can you as nonprofit directors and staff use Census information?  </a:t>
            </a:r>
            <a:endParaRPr lang="en-US" dirty="0"/>
          </a:p>
          <a:p>
            <a:pPr>
              <a:lnSpc>
                <a:spcPct val="95000"/>
              </a:lnSpc>
              <a:spcBef>
                <a:spcPct val="0"/>
              </a:spcBef>
            </a:pPr>
            <a:endParaRPr lang="en-US" sz="1600" dirty="0">
              <a:solidFill>
                <a:srgbClr val="000000"/>
              </a:solidFill>
              <a:latin typeface="Arial" pitchFamily="34" charset="0"/>
            </a:endParaRPr>
          </a:p>
          <a:p>
            <a:pPr>
              <a:lnSpc>
                <a:spcPct val="95000"/>
              </a:lnSpc>
              <a:spcBef>
                <a:spcPct val="0"/>
              </a:spcBef>
            </a:pPr>
            <a:r>
              <a:rPr lang="en-US" sz="1600" dirty="0">
                <a:solidFill>
                  <a:srgbClr val="000000"/>
                </a:solidFill>
                <a:latin typeface="Arial" pitchFamily="34" charset="0"/>
              </a:rPr>
              <a:t>One of the most important to me is in your Strategic Planning, particularly environmental scans.</a:t>
            </a:r>
            <a:endParaRPr lang="en-US" dirty="0"/>
          </a:p>
          <a:p>
            <a:pPr>
              <a:lnSpc>
                <a:spcPct val="95000"/>
              </a:lnSpc>
              <a:spcBef>
                <a:spcPct val="0"/>
              </a:spcBef>
            </a:pPr>
            <a:endParaRPr lang="en-US" sz="1600" dirty="0">
              <a:solidFill>
                <a:srgbClr val="000000"/>
              </a:solidFill>
              <a:latin typeface="Arial" pitchFamily="34" charset="0"/>
            </a:endParaRPr>
          </a:p>
          <a:p>
            <a:pPr>
              <a:lnSpc>
                <a:spcPct val="95000"/>
              </a:lnSpc>
              <a:spcBef>
                <a:spcPct val="0"/>
              </a:spcBef>
            </a:pPr>
            <a:r>
              <a:rPr lang="en-US" sz="1600" dirty="0">
                <a:solidFill>
                  <a:srgbClr val="000000"/>
                </a:solidFill>
                <a:latin typeface="Arial" pitchFamily="34" charset="0"/>
              </a:rPr>
              <a:t>For example, many large cities particularly in the rust belt are seeing their central cities empty out and likely all of you have heard the plight of the City of Detroit which lost over 25% of it's population over the past decade.  We are also seeing Hispanics growing in number within our communities. </a:t>
            </a:r>
            <a:endParaRPr lang="en-US" dirty="0"/>
          </a:p>
          <a:p>
            <a:pPr>
              <a:lnSpc>
                <a:spcPct val="95000"/>
              </a:lnSpc>
              <a:spcBef>
                <a:spcPct val="0"/>
              </a:spcBef>
            </a:pPr>
            <a:endParaRPr lang="en-US" sz="1600" dirty="0">
              <a:solidFill>
                <a:srgbClr val="000000"/>
              </a:solidFill>
              <a:latin typeface="Arial" pitchFamily="34" charset="0"/>
            </a:endParaRPr>
          </a:p>
          <a:p>
            <a:pPr>
              <a:lnSpc>
                <a:spcPct val="95000"/>
              </a:lnSpc>
              <a:spcBef>
                <a:spcPct val="0"/>
              </a:spcBef>
            </a:pPr>
            <a:r>
              <a:rPr lang="en-US" sz="1600" dirty="0">
                <a:solidFill>
                  <a:srgbClr val="000000"/>
                </a:solidFill>
                <a:latin typeface="Arial" pitchFamily="34" charset="0"/>
              </a:rPr>
              <a:t>These shifting populations may now mean your current service locations are potentially no longer  in areas of greatest need.</a:t>
            </a:r>
            <a:endParaRPr lang="en-US" dirty="0"/>
          </a:p>
          <a:p>
            <a:pPr>
              <a:lnSpc>
                <a:spcPct val="95000"/>
              </a:lnSpc>
              <a:spcBef>
                <a:spcPct val="0"/>
              </a:spcBef>
            </a:pPr>
            <a:endParaRPr lang="en-US" sz="1600" dirty="0">
              <a:solidFill>
                <a:srgbClr val="000000"/>
              </a:solidFill>
              <a:latin typeface="Arial" pitchFamily="34" charset="0"/>
            </a:endParaRPr>
          </a:p>
          <a:p>
            <a:pPr>
              <a:lnSpc>
                <a:spcPct val="95000"/>
              </a:lnSpc>
              <a:spcBef>
                <a:spcPct val="0"/>
              </a:spcBef>
            </a:pPr>
            <a:r>
              <a:rPr lang="en-US" sz="1600" dirty="0">
                <a:solidFill>
                  <a:srgbClr val="000000"/>
                </a:solidFill>
                <a:latin typeface="Arial" pitchFamily="34" charset="0"/>
              </a:rPr>
              <a:t>Also, these changes in the makeup of your community may require a new mix of programming and the services provided by your organization, or even a shift in the boundaries of your current service area.</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24" eaLnBrk="0" hangingPunct="0">
              <a:defRPr>
                <a:solidFill>
                  <a:schemeClr val="tx1"/>
                </a:solidFill>
                <a:latin typeface="Arial" charset="0"/>
              </a:defRPr>
            </a:lvl1pPr>
            <a:lvl2pPr marL="742909" indent="-285734" defTabSz="930224" eaLnBrk="0" hangingPunct="0">
              <a:defRPr>
                <a:solidFill>
                  <a:schemeClr val="tx1"/>
                </a:solidFill>
                <a:latin typeface="Arial" charset="0"/>
              </a:defRPr>
            </a:lvl2pPr>
            <a:lvl3pPr marL="1142937" indent="-228587" defTabSz="930224" eaLnBrk="0" hangingPunct="0">
              <a:defRPr>
                <a:solidFill>
                  <a:schemeClr val="tx1"/>
                </a:solidFill>
                <a:latin typeface="Arial" charset="0"/>
              </a:defRPr>
            </a:lvl3pPr>
            <a:lvl4pPr marL="1600111" indent="-228587" defTabSz="930224" eaLnBrk="0" hangingPunct="0">
              <a:defRPr>
                <a:solidFill>
                  <a:schemeClr val="tx1"/>
                </a:solidFill>
                <a:latin typeface="Arial" charset="0"/>
              </a:defRPr>
            </a:lvl4pPr>
            <a:lvl5pPr marL="2057287" indent="-228587" defTabSz="930224" eaLnBrk="0" hangingPunct="0">
              <a:defRPr>
                <a:solidFill>
                  <a:schemeClr val="tx1"/>
                </a:solidFill>
                <a:latin typeface="Arial" charset="0"/>
              </a:defRPr>
            </a:lvl5pPr>
            <a:lvl6pPr marL="2514461" indent="-228587" defTabSz="930224" eaLnBrk="0" fontAlgn="base" hangingPunct="0">
              <a:spcBef>
                <a:spcPct val="0"/>
              </a:spcBef>
              <a:spcAft>
                <a:spcPct val="0"/>
              </a:spcAft>
              <a:defRPr>
                <a:solidFill>
                  <a:schemeClr val="tx1"/>
                </a:solidFill>
                <a:latin typeface="Arial" charset="0"/>
              </a:defRPr>
            </a:lvl6pPr>
            <a:lvl7pPr marL="2971635" indent="-228587" defTabSz="930224" eaLnBrk="0" fontAlgn="base" hangingPunct="0">
              <a:spcBef>
                <a:spcPct val="0"/>
              </a:spcBef>
              <a:spcAft>
                <a:spcPct val="0"/>
              </a:spcAft>
              <a:defRPr>
                <a:solidFill>
                  <a:schemeClr val="tx1"/>
                </a:solidFill>
                <a:latin typeface="Arial" charset="0"/>
              </a:defRPr>
            </a:lvl7pPr>
            <a:lvl8pPr marL="3428811" indent="-228587" defTabSz="930224" eaLnBrk="0" fontAlgn="base" hangingPunct="0">
              <a:spcBef>
                <a:spcPct val="0"/>
              </a:spcBef>
              <a:spcAft>
                <a:spcPct val="0"/>
              </a:spcAft>
              <a:defRPr>
                <a:solidFill>
                  <a:schemeClr val="tx1"/>
                </a:solidFill>
                <a:latin typeface="Arial" charset="0"/>
              </a:defRPr>
            </a:lvl8pPr>
            <a:lvl9pPr marL="3885985" indent="-228587" defTabSz="930224" eaLnBrk="0" fontAlgn="base" hangingPunct="0">
              <a:spcBef>
                <a:spcPct val="0"/>
              </a:spcBef>
              <a:spcAft>
                <a:spcPct val="0"/>
              </a:spcAft>
              <a:defRPr>
                <a:solidFill>
                  <a:schemeClr val="tx1"/>
                </a:solidFill>
                <a:latin typeface="Arial" charset="0"/>
              </a:defRPr>
            </a:lvl9pPr>
          </a:lstStyle>
          <a:p>
            <a:pPr eaLnBrk="1" hangingPunct="1"/>
            <a:fld id="{FA1420B1-0231-4EA0-BB9E-E6FE2149CB2A}" type="slidenum">
              <a:rPr lang="en-US" smtClean="0"/>
              <a:pPr eaLnBrk="1" hangingPunct="1"/>
              <a:t>30</a:t>
            </a:fld>
            <a:endParaRPr lang="en-US" dirty="0" smtClean="0"/>
          </a:p>
        </p:txBody>
      </p:sp>
      <p:sp>
        <p:nvSpPr>
          <p:cNvPr id="103427" name="Rectangle 2"/>
          <p:cNvSpPr>
            <a:spLocks noGrp="1" noRot="1" noChangeAspect="1" noChangeArrowheads="1" noTextEdit="1"/>
          </p:cNvSpPr>
          <p:nvPr>
            <p:ph type="sldImg"/>
          </p:nvPr>
        </p:nvSpPr>
        <p:spPr>
          <a:xfrm>
            <a:off x="1192213" y="704850"/>
            <a:ext cx="4630737" cy="3473450"/>
          </a:xfrm>
          <a:ln/>
        </p:spPr>
      </p:sp>
      <p:sp>
        <p:nvSpPr>
          <p:cNvPr id="103428" name="Rectangle 3"/>
          <p:cNvSpPr>
            <a:spLocks noGrp="1" noChangeArrowheads="1"/>
          </p:cNvSpPr>
          <p:nvPr>
            <p:ph type="body" idx="1"/>
          </p:nvPr>
        </p:nvSpPr>
        <p:spPr>
          <a:xfrm>
            <a:off x="935039" y="4419601"/>
            <a:ext cx="5140325" cy="417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5D91C-8A75-4433-AC75-27A762607AC7}" type="slidenum">
              <a:rPr lang="en-US"/>
              <a:pPr/>
              <a:t>32</a:t>
            </a:fld>
            <a:endParaRPr lang="en-US" dirty="0"/>
          </a:p>
        </p:txBody>
      </p:sp>
      <p:sp>
        <p:nvSpPr>
          <p:cNvPr id="3073" name="Rectangle 1"/>
          <p:cNvSpPr>
            <a:spLocks noGrp="1" noRot="1" noChangeAspect="1" noChangeArrowheads="1"/>
          </p:cNvSpPr>
          <p:nvPr>
            <p:ph type="sldImg"/>
          </p:nvPr>
        </p:nvSpPr>
        <p:spPr>
          <a:ln/>
        </p:spPr>
      </p:sp>
      <p:sp>
        <p:nvSpPr>
          <p:cNvPr id="3074" name="Rectangle 2"/>
          <p:cNvSpPr>
            <a:spLocks noGrp="1" noChangeArrowheads="1"/>
          </p:cNvSpPr>
          <p:nvPr>
            <p:ph type="body" idx="1"/>
          </p:nvPr>
        </p:nvSpPr>
        <p:spPr/>
        <p:txBody>
          <a:bodyPr lIns="0" tIns="0" rIns="0" bIns="0"/>
          <a:lstStyle/>
          <a:p>
            <a:pPr>
              <a:lnSpc>
                <a:spcPct val="95000"/>
              </a:lnSpc>
              <a:spcBef>
                <a:spcPct val="0"/>
              </a:spcBef>
            </a:pPr>
            <a:r>
              <a:rPr lang="en-US" sz="1600" dirty="0">
                <a:solidFill>
                  <a:srgbClr val="000000"/>
                </a:solidFill>
                <a:latin typeface="Arial" pitchFamily="34" charset="0"/>
              </a:rPr>
              <a:t>In Terri Anne's previous slides we saw the incredibly rich range of socio-demographic information available from the Census Bureau that takes you beyond the number on your city limits sign to income, employment and race.</a:t>
            </a:r>
            <a:endParaRPr lang="en-US" dirty="0"/>
          </a:p>
          <a:p>
            <a:pPr>
              <a:lnSpc>
                <a:spcPct val="95000"/>
              </a:lnSpc>
              <a:spcBef>
                <a:spcPct val="0"/>
              </a:spcBef>
            </a:pPr>
            <a:endParaRPr lang="en-US" sz="1600" dirty="0">
              <a:solidFill>
                <a:srgbClr val="000000"/>
              </a:solidFill>
              <a:latin typeface="Arial" pitchFamily="34" charset="0"/>
            </a:endParaRPr>
          </a:p>
          <a:p>
            <a:pPr>
              <a:lnSpc>
                <a:spcPct val="95000"/>
              </a:lnSpc>
              <a:spcBef>
                <a:spcPct val="0"/>
              </a:spcBef>
            </a:pPr>
            <a:endParaRPr lang="en-US" sz="1600" dirty="0">
              <a:solidFill>
                <a:srgbClr val="000000"/>
              </a:solidFill>
              <a:latin typeface="Arial" pitchFamily="34" charset="0"/>
            </a:endParaRPr>
          </a:p>
          <a:p>
            <a:pPr>
              <a:lnSpc>
                <a:spcPct val="95000"/>
              </a:lnSpc>
              <a:spcBef>
                <a:spcPct val="0"/>
              </a:spcBef>
            </a:pPr>
            <a:endParaRPr lang="en-US" sz="1600" dirty="0">
              <a:solidFill>
                <a:srgbClr val="000000"/>
              </a:solidFill>
              <a:latin typeface="Arial" pitchFamily="34" charset="0"/>
            </a:endParaRPr>
          </a:p>
          <a:p>
            <a:pPr>
              <a:lnSpc>
                <a:spcPct val="95000"/>
              </a:lnSpc>
              <a:spcBef>
                <a:spcPct val="0"/>
              </a:spcBef>
            </a:pPr>
            <a:endParaRPr lang="en-US" sz="1600" dirty="0">
              <a:solidFill>
                <a:srgbClr val="000000"/>
              </a:solidFill>
              <a:latin typeface="Arial" pitchFamily="34" charset="0"/>
            </a:endParaRPr>
          </a:p>
          <a:p>
            <a:pPr>
              <a:lnSpc>
                <a:spcPct val="95000"/>
              </a:lnSpc>
              <a:spcBef>
                <a:spcPct val="0"/>
              </a:spcBef>
            </a:pPr>
            <a:endParaRPr lang="en-US" sz="1600" dirty="0">
              <a:solidFill>
                <a:srgbClr val="000000"/>
              </a:solidFill>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ＭＳ Ｐゴシック" pitchFamily="-84" charset="-128"/>
              </a:defRPr>
            </a:lvl1pPr>
            <a:lvl2pPr marL="716130" indent="-275434">
              <a:defRPr>
                <a:solidFill>
                  <a:schemeClr val="tx1"/>
                </a:solidFill>
                <a:latin typeface="Tahoma" pitchFamily="34" charset="0"/>
                <a:ea typeface="ＭＳ Ｐゴシック" pitchFamily="-84" charset="-128"/>
              </a:defRPr>
            </a:lvl2pPr>
            <a:lvl3pPr marL="1101738" indent="-220348">
              <a:defRPr>
                <a:solidFill>
                  <a:schemeClr val="tx1"/>
                </a:solidFill>
                <a:latin typeface="Tahoma" pitchFamily="34" charset="0"/>
                <a:ea typeface="ＭＳ Ｐゴシック" pitchFamily="-84" charset="-128"/>
              </a:defRPr>
            </a:lvl3pPr>
            <a:lvl4pPr marL="1542433" indent="-220348">
              <a:defRPr>
                <a:solidFill>
                  <a:schemeClr val="tx1"/>
                </a:solidFill>
                <a:latin typeface="Tahoma" pitchFamily="34" charset="0"/>
                <a:ea typeface="ＭＳ Ｐゴシック" pitchFamily="-84" charset="-128"/>
              </a:defRPr>
            </a:lvl4pPr>
            <a:lvl5pPr marL="1983128" indent="-220348">
              <a:defRPr>
                <a:solidFill>
                  <a:schemeClr val="tx1"/>
                </a:solidFill>
                <a:latin typeface="Tahoma" pitchFamily="34" charset="0"/>
                <a:ea typeface="ＭＳ Ｐゴシック" pitchFamily="-84" charset="-128"/>
              </a:defRPr>
            </a:lvl5pPr>
            <a:lvl6pPr marL="2423823" indent="-220348" eaLnBrk="0" fontAlgn="base" hangingPunct="0">
              <a:spcBef>
                <a:spcPct val="0"/>
              </a:spcBef>
              <a:spcAft>
                <a:spcPct val="0"/>
              </a:spcAft>
              <a:defRPr>
                <a:solidFill>
                  <a:schemeClr val="tx1"/>
                </a:solidFill>
                <a:latin typeface="Tahoma" pitchFamily="34" charset="0"/>
                <a:ea typeface="ＭＳ Ｐゴシック" pitchFamily="-84" charset="-128"/>
              </a:defRPr>
            </a:lvl6pPr>
            <a:lvl7pPr marL="2864518" indent="-220348" eaLnBrk="0" fontAlgn="base" hangingPunct="0">
              <a:spcBef>
                <a:spcPct val="0"/>
              </a:spcBef>
              <a:spcAft>
                <a:spcPct val="0"/>
              </a:spcAft>
              <a:defRPr>
                <a:solidFill>
                  <a:schemeClr val="tx1"/>
                </a:solidFill>
                <a:latin typeface="Tahoma" pitchFamily="34" charset="0"/>
                <a:ea typeface="ＭＳ Ｐゴシック" pitchFamily="-84" charset="-128"/>
              </a:defRPr>
            </a:lvl7pPr>
            <a:lvl8pPr marL="3305213" indent="-220348" eaLnBrk="0" fontAlgn="base" hangingPunct="0">
              <a:spcBef>
                <a:spcPct val="0"/>
              </a:spcBef>
              <a:spcAft>
                <a:spcPct val="0"/>
              </a:spcAft>
              <a:defRPr>
                <a:solidFill>
                  <a:schemeClr val="tx1"/>
                </a:solidFill>
                <a:latin typeface="Tahoma" pitchFamily="34" charset="0"/>
                <a:ea typeface="ＭＳ Ｐゴシック" pitchFamily="-84" charset="-128"/>
              </a:defRPr>
            </a:lvl8pPr>
            <a:lvl9pPr marL="3745908" indent="-220348" eaLnBrk="0" fontAlgn="base" hangingPunct="0">
              <a:spcBef>
                <a:spcPct val="0"/>
              </a:spcBef>
              <a:spcAft>
                <a:spcPct val="0"/>
              </a:spcAft>
              <a:defRPr>
                <a:solidFill>
                  <a:schemeClr val="tx1"/>
                </a:solidFill>
                <a:latin typeface="Tahoma" pitchFamily="34" charset="0"/>
                <a:ea typeface="ＭＳ Ｐゴシック" pitchFamily="-84" charset="-128"/>
              </a:defRPr>
            </a:lvl9pPr>
          </a:lstStyle>
          <a:p>
            <a:fld id="{CA9657D8-E2C8-4762-BC06-F7728B59B9F7}" type="slidenum">
              <a:rPr lang="en-US">
                <a:latin typeface="Arial" pitchFamily="34" charset="0"/>
              </a:rPr>
              <a:pPr/>
              <a:t>33</a:t>
            </a:fld>
            <a:endParaRPr lang="en-US" dirty="0">
              <a:latin typeface="Arial" pitchFamily="34"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a typeface="ＭＳ Ｐゴシック" pitchFamily="-8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ＭＳ Ｐゴシック" pitchFamily="-84" charset="-128"/>
              </a:defRPr>
            </a:lvl1pPr>
            <a:lvl2pPr marL="716130" indent="-275434">
              <a:defRPr>
                <a:solidFill>
                  <a:schemeClr val="tx1"/>
                </a:solidFill>
                <a:latin typeface="Tahoma" pitchFamily="34" charset="0"/>
                <a:ea typeface="ＭＳ Ｐゴシック" pitchFamily="-84" charset="-128"/>
              </a:defRPr>
            </a:lvl2pPr>
            <a:lvl3pPr marL="1101738" indent="-220348">
              <a:defRPr>
                <a:solidFill>
                  <a:schemeClr val="tx1"/>
                </a:solidFill>
                <a:latin typeface="Tahoma" pitchFamily="34" charset="0"/>
                <a:ea typeface="ＭＳ Ｐゴシック" pitchFamily="-84" charset="-128"/>
              </a:defRPr>
            </a:lvl3pPr>
            <a:lvl4pPr marL="1542433" indent="-220348">
              <a:defRPr>
                <a:solidFill>
                  <a:schemeClr val="tx1"/>
                </a:solidFill>
                <a:latin typeface="Tahoma" pitchFamily="34" charset="0"/>
                <a:ea typeface="ＭＳ Ｐゴシック" pitchFamily="-84" charset="-128"/>
              </a:defRPr>
            </a:lvl4pPr>
            <a:lvl5pPr marL="1983128" indent="-220348">
              <a:defRPr>
                <a:solidFill>
                  <a:schemeClr val="tx1"/>
                </a:solidFill>
                <a:latin typeface="Tahoma" pitchFamily="34" charset="0"/>
                <a:ea typeface="ＭＳ Ｐゴシック" pitchFamily="-84" charset="-128"/>
              </a:defRPr>
            </a:lvl5pPr>
            <a:lvl6pPr marL="2423823" indent="-220348" eaLnBrk="0" fontAlgn="base" hangingPunct="0">
              <a:spcBef>
                <a:spcPct val="0"/>
              </a:spcBef>
              <a:spcAft>
                <a:spcPct val="0"/>
              </a:spcAft>
              <a:defRPr>
                <a:solidFill>
                  <a:schemeClr val="tx1"/>
                </a:solidFill>
                <a:latin typeface="Tahoma" pitchFamily="34" charset="0"/>
                <a:ea typeface="ＭＳ Ｐゴシック" pitchFamily="-84" charset="-128"/>
              </a:defRPr>
            </a:lvl6pPr>
            <a:lvl7pPr marL="2864518" indent="-220348" eaLnBrk="0" fontAlgn="base" hangingPunct="0">
              <a:spcBef>
                <a:spcPct val="0"/>
              </a:spcBef>
              <a:spcAft>
                <a:spcPct val="0"/>
              </a:spcAft>
              <a:defRPr>
                <a:solidFill>
                  <a:schemeClr val="tx1"/>
                </a:solidFill>
                <a:latin typeface="Tahoma" pitchFamily="34" charset="0"/>
                <a:ea typeface="ＭＳ Ｐゴシック" pitchFamily="-84" charset="-128"/>
              </a:defRPr>
            </a:lvl7pPr>
            <a:lvl8pPr marL="3305213" indent="-220348" eaLnBrk="0" fontAlgn="base" hangingPunct="0">
              <a:spcBef>
                <a:spcPct val="0"/>
              </a:spcBef>
              <a:spcAft>
                <a:spcPct val="0"/>
              </a:spcAft>
              <a:defRPr>
                <a:solidFill>
                  <a:schemeClr val="tx1"/>
                </a:solidFill>
                <a:latin typeface="Tahoma" pitchFamily="34" charset="0"/>
                <a:ea typeface="ＭＳ Ｐゴシック" pitchFamily="-84" charset="-128"/>
              </a:defRPr>
            </a:lvl8pPr>
            <a:lvl9pPr marL="3745908" indent="-220348" eaLnBrk="0" fontAlgn="base" hangingPunct="0">
              <a:spcBef>
                <a:spcPct val="0"/>
              </a:spcBef>
              <a:spcAft>
                <a:spcPct val="0"/>
              </a:spcAft>
              <a:defRPr>
                <a:solidFill>
                  <a:schemeClr val="tx1"/>
                </a:solidFill>
                <a:latin typeface="Tahoma" pitchFamily="34" charset="0"/>
                <a:ea typeface="ＭＳ Ｐゴシック" pitchFamily="-84" charset="-128"/>
              </a:defRPr>
            </a:lvl9pPr>
          </a:lstStyle>
          <a:p>
            <a:fld id="{B2C02AAD-6A54-4CE9-8E3E-2B028A6B341B}" type="slidenum">
              <a:rPr lang="en-US">
                <a:latin typeface="Arial" pitchFamily="34" charset="0"/>
              </a:rPr>
              <a:pPr/>
              <a:t>35</a:t>
            </a:fld>
            <a:endParaRPr lang="en-US" dirty="0">
              <a:latin typeface="Arial"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a typeface="ＭＳ Ｐゴシック" pitchFamily="-8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Model</a:t>
            </a:r>
            <a:r>
              <a:rPr lang="en-US" baseline="0" dirty="0" smtClean="0"/>
              <a:t> and examples</a:t>
            </a:r>
            <a:endParaRPr lang="en-US" dirty="0"/>
          </a:p>
        </p:txBody>
      </p:sp>
      <p:sp>
        <p:nvSpPr>
          <p:cNvPr id="4" name="Slide Number Placeholder 3"/>
          <p:cNvSpPr>
            <a:spLocks noGrp="1"/>
          </p:cNvSpPr>
          <p:nvPr>
            <p:ph type="sldNum" sz="quarter" idx="10"/>
          </p:nvPr>
        </p:nvSpPr>
        <p:spPr/>
        <p:txBody>
          <a:bodyPr/>
          <a:lstStyle/>
          <a:p>
            <a:fld id="{80EA1099-32BE-48AC-9264-D8421F69A189}" type="slidenum">
              <a:rPr lang="en-US" smtClean="0"/>
              <a:pPr/>
              <a:t>3</a:t>
            </a:fld>
            <a:endParaRPr lang="en-US" dirty="0"/>
          </a:p>
        </p:txBody>
      </p:sp>
    </p:spTree>
    <p:extLst>
      <p:ext uri="{BB962C8B-B14F-4D97-AF65-F5344CB8AC3E}">
        <p14:creationId xmlns:p14="http://schemas.microsoft.com/office/powerpoint/2010/main" val="2368618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a typeface="ＭＳ Ｐゴシック" pitchFamily="-84" charset="-128"/>
            </a:endParaRPr>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ＭＳ Ｐゴシック" pitchFamily="-84" charset="-128"/>
              </a:defRPr>
            </a:lvl1pPr>
            <a:lvl2pPr marL="716130" indent="-275434">
              <a:defRPr>
                <a:solidFill>
                  <a:schemeClr val="tx1"/>
                </a:solidFill>
                <a:latin typeface="Tahoma" pitchFamily="34" charset="0"/>
                <a:ea typeface="ＭＳ Ｐゴシック" pitchFamily="-84" charset="-128"/>
              </a:defRPr>
            </a:lvl2pPr>
            <a:lvl3pPr marL="1101738" indent="-220348">
              <a:defRPr>
                <a:solidFill>
                  <a:schemeClr val="tx1"/>
                </a:solidFill>
                <a:latin typeface="Tahoma" pitchFamily="34" charset="0"/>
                <a:ea typeface="ＭＳ Ｐゴシック" pitchFamily="-84" charset="-128"/>
              </a:defRPr>
            </a:lvl3pPr>
            <a:lvl4pPr marL="1542433" indent="-220348">
              <a:defRPr>
                <a:solidFill>
                  <a:schemeClr val="tx1"/>
                </a:solidFill>
                <a:latin typeface="Tahoma" pitchFamily="34" charset="0"/>
                <a:ea typeface="ＭＳ Ｐゴシック" pitchFamily="-84" charset="-128"/>
              </a:defRPr>
            </a:lvl4pPr>
            <a:lvl5pPr marL="1983128" indent="-220348">
              <a:defRPr>
                <a:solidFill>
                  <a:schemeClr val="tx1"/>
                </a:solidFill>
                <a:latin typeface="Tahoma" pitchFamily="34" charset="0"/>
                <a:ea typeface="ＭＳ Ｐゴシック" pitchFamily="-84" charset="-128"/>
              </a:defRPr>
            </a:lvl5pPr>
            <a:lvl6pPr marL="2423823" indent="-220348" eaLnBrk="0" fontAlgn="base" hangingPunct="0">
              <a:spcBef>
                <a:spcPct val="0"/>
              </a:spcBef>
              <a:spcAft>
                <a:spcPct val="0"/>
              </a:spcAft>
              <a:defRPr>
                <a:solidFill>
                  <a:schemeClr val="tx1"/>
                </a:solidFill>
                <a:latin typeface="Tahoma" pitchFamily="34" charset="0"/>
                <a:ea typeface="ＭＳ Ｐゴシック" pitchFamily="-84" charset="-128"/>
              </a:defRPr>
            </a:lvl6pPr>
            <a:lvl7pPr marL="2864518" indent="-220348" eaLnBrk="0" fontAlgn="base" hangingPunct="0">
              <a:spcBef>
                <a:spcPct val="0"/>
              </a:spcBef>
              <a:spcAft>
                <a:spcPct val="0"/>
              </a:spcAft>
              <a:defRPr>
                <a:solidFill>
                  <a:schemeClr val="tx1"/>
                </a:solidFill>
                <a:latin typeface="Tahoma" pitchFamily="34" charset="0"/>
                <a:ea typeface="ＭＳ Ｐゴシック" pitchFamily="-84" charset="-128"/>
              </a:defRPr>
            </a:lvl7pPr>
            <a:lvl8pPr marL="3305213" indent="-220348" eaLnBrk="0" fontAlgn="base" hangingPunct="0">
              <a:spcBef>
                <a:spcPct val="0"/>
              </a:spcBef>
              <a:spcAft>
                <a:spcPct val="0"/>
              </a:spcAft>
              <a:defRPr>
                <a:solidFill>
                  <a:schemeClr val="tx1"/>
                </a:solidFill>
                <a:latin typeface="Tahoma" pitchFamily="34" charset="0"/>
                <a:ea typeface="ＭＳ Ｐゴシック" pitchFamily="-84" charset="-128"/>
              </a:defRPr>
            </a:lvl8pPr>
            <a:lvl9pPr marL="3745908" indent="-220348" eaLnBrk="0" fontAlgn="base" hangingPunct="0">
              <a:spcBef>
                <a:spcPct val="0"/>
              </a:spcBef>
              <a:spcAft>
                <a:spcPct val="0"/>
              </a:spcAft>
              <a:defRPr>
                <a:solidFill>
                  <a:schemeClr val="tx1"/>
                </a:solidFill>
                <a:latin typeface="Tahoma" pitchFamily="34" charset="0"/>
                <a:ea typeface="ＭＳ Ｐゴシック" pitchFamily="-84" charset="-128"/>
              </a:defRPr>
            </a:lvl9pPr>
          </a:lstStyle>
          <a:p>
            <a:fld id="{FD2C2219-3D95-459E-AAFB-D86975D15899}" type="slidenum">
              <a:rPr lang="en-US">
                <a:latin typeface="Arial" pitchFamily="34" charset="0"/>
              </a:rPr>
              <a:pPr/>
              <a:t>36</a:t>
            </a:fld>
            <a:endParaRPr lang="en-US" dirty="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a typeface="ＭＳ Ｐゴシック" pitchFamily="-84" charset="-128"/>
            </a:endParaRPr>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ＭＳ Ｐゴシック" pitchFamily="-84" charset="-128"/>
              </a:defRPr>
            </a:lvl1pPr>
            <a:lvl2pPr marL="716130" indent="-275434">
              <a:defRPr>
                <a:solidFill>
                  <a:schemeClr val="tx1"/>
                </a:solidFill>
                <a:latin typeface="Tahoma" pitchFamily="34" charset="0"/>
                <a:ea typeface="ＭＳ Ｐゴシック" pitchFamily="-84" charset="-128"/>
              </a:defRPr>
            </a:lvl2pPr>
            <a:lvl3pPr marL="1101738" indent="-220348">
              <a:defRPr>
                <a:solidFill>
                  <a:schemeClr val="tx1"/>
                </a:solidFill>
                <a:latin typeface="Tahoma" pitchFamily="34" charset="0"/>
                <a:ea typeface="ＭＳ Ｐゴシック" pitchFamily="-84" charset="-128"/>
              </a:defRPr>
            </a:lvl3pPr>
            <a:lvl4pPr marL="1542433" indent="-220348">
              <a:defRPr>
                <a:solidFill>
                  <a:schemeClr val="tx1"/>
                </a:solidFill>
                <a:latin typeface="Tahoma" pitchFamily="34" charset="0"/>
                <a:ea typeface="ＭＳ Ｐゴシック" pitchFamily="-84" charset="-128"/>
              </a:defRPr>
            </a:lvl4pPr>
            <a:lvl5pPr marL="1983128" indent="-220348">
              <a:defRPr>
                <a:solidFill>
                  <a:schemeClr val="tx1"/>
                </a:solidFill>
                <a:latin typeface="Tahoma" pitchFamily="34" charset="0"/>
                <a:ea typeface="ＭＳ Ｐゴシック" pitchFamily="-84" charset="-128"/>
              </a:defRPr>
            </a:lvl5pPr>
            <a:lvl6pPr marL="2423823" indent="-220348" eaLnBrk="0" fontAlgn="base" hangingPunct="0">
              <a:spcBef>
                <a:spcPct val="0"/>
              </a:spcBef>
              <a:spcAft>
                <a:spcPct val="0"/>
              </a:spcAft>
              <a:defRPr>
                <a:solidFill>
                  <a:schemeClr val="tx1"/>
                </a:solidFill>
                <a:latin typeface="Tahoma" pitchFamily="34" charset="0"/>
                <a:ea typeface="ＭＳ Ｐゴシック" pitchFamily="-84" charset="-128"/>
              </a:defRPr>
            </a:lvl6pPr>
            <a:lvl7pPr marL="2864518" indent="-220348" eaLnBrk="0" fontAlgn="base" hangingPunct="0">
              <a:spcBef>
                <a:spcPct val="0"/>
              </a:spcBef>
              <a:spcAft>
                <a:spcPct val="0"/>
              </a:spcAft>
              <a:defRPr>
                <a:solidFill>
                  <a:schemeClr val="tx1"/>
                </a:solidFill>
                <a:latin typeface="Tahoma" pitchFamily="34" charset="0"/>
                <a:ea typeface="ＭＳ Ｐゴシック" pitchFamily="-84" charset="-128"/>
              </a:defRPr>
            </a:lvl7pPr>
            <a:lvl8pPr marL="3305213" indent="-220348" eaLnBrk="0" fontAlgn="base" hangingPunct="0">
              <a:spcBef>
                <a:spcPct val="0"/>
              </a:spcBef>
              <a:spcAft>
                <a:spcPct val="0"/>
              </a:spcAft>
              <a:defRPr>
                <a:solidFill>
                  <a:schemeClr val="tx1"/>
                </a:solidFill>
                <a:latin typeface="Tahoma" pitchFamily="34" charset="0"/>
                <a:ea typeface="ＭＳ Ｐゴシック" pitchFamily="-84" charset="-128"/>
              </a:defRPr>
            </a:lvl8pPr>
            <a:lvl9pPr marL="3745908" indent="-220348" eaLnBrk="0" fontAlgn="base" hangingPunct="0">
              <a:spcBef>
                <a:spcPct val="0"/>
              </a:spcBef>
              <a:spcAft>
                <a:spcPct val="0"/>
              </a:spcAft>
              <a:defRPr>
                <a:solidFill>
                  <a:schemeClr val="tx1"/>
                </a:solidFill>
                <a:latin typeface="Tahoma" pitchFamily="34" charset="0"/>
                <a:ea typeface="ＭＳ Ｐゴシック" pitchFamily="-84" charset="-128"/>
              </a:defRPr>
            </a:lvl9pPr>
          </a:lstStyle>
          <a:p>
            <a:fld id="{914D06D8-33AC-44FD-A057-0F06FAFFE85D}" type="slidenum">
              <a:rPr lang="en-US">
                <a:latin typeface="Arial" pitchFamily="34" charset="0"/>
              </a:rPr>
              <a:pPr/>
              <a:t>37</a:t>
            </a:fld>
            <a:endParaRPr lang="en-US" dirty="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a typeface="ＭＳ Ｐゴシック" pitchFamily="-84" charset="-128"/>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ＭＳ Ｐゴシック" pitchFamily="-84" charset="-128"/>
              </a:defRPr>
            </a:lvl1pPr>
            <a:lvl2pPr marL="716130" indent="-275434">
              <a:defRPr>
                <a:solidFill>
                  <a:schemeClr val="tx1"/>
                </a:solidFill>
                <a:latin typeface="Tahoma" pitchFamily="34" charset="0"/>
                <a:ea typeface="ＭＳ Ｐゴシック" pitchFamily="-84" charset="-128"/>
              </a:defRPr>
            </a:lvl2pPr>
            <a:lvl3pPr marL="1101738" indent="-220348">
              <a:defRPr>
                <a:solidFill>
                  <a:schemeClr val="tx1"/>
                </a:solidFill>
                <a:latin typeface="Tahoma" pitchFamily="34" charset="0"/>
                <a:ea typeface="ＭＳ Ｐゴシック" pitchFamily="-84" charset="-128"/>
              </a:defRPr>
            </a:lvl3pPr>
            <a:lvl4pPr marL="1542433" indent="-220348">
              <a:defRPr>
                <a:solidFill>
                  <a:schemeClr val="tx1"/>
                </a:solidFill>
                <a:latin typeface="Tahoma" pitchFamily="34" charset="0"/>
                <a:ea typeface="ＭＳ Ｐゴシック" pitchFamily="-84" charset="-128"/>
              </a:defRPr>
            </a:lvl4pPr>
            <a:lvl5pPr marL="1983128" indent="-220348">
              <a:defRPr>
                <a:solidFill>
                  <a:schemeClr val="tx1"/>
                </a:solidFill>
                <a:latin typeface="Tahoma" pitchFamily="34" charset="0"/>
                <a:ea typeface="ＭＳ Ｐゴシック" pitchFamily="-84" charset="-128"/>
              </a:defRPr>
            </a:lvl5pPr>
            <a:lvl6pPr marL="2423823" indent="-220348" eaLnBrk="0" fontAlgn="base" hangingPunct="0">
              <a:spcBef>
                <a:spcPct val="0"/>
              </a:spcBef>
              <a:spcAft>
                <a:spcPct val="0"/>
              </a:spcAft>
              <a:defRPr>
                <a:solidFill>
                  <a:schemeClr val="tx1"/>
                </a:solidFill>
                <a:latin typeface="Tahoma" pitchFamily="34" charset="0"/>
                <a:ea typeface="ＭＳ Ｐゴシック" pitchFamily="-84" charset="-128"/>
              </a:defRPr>
            </a:lvl6pPr>
            <a:lvl7pPr marL="2864518" indent="-220348" eaLnBrk="0" fontAlgn="base" hangingPunct="0">
              <a:spcBef>
                <a:spcPct val="0"/>
              </a:spcBef>
              <a:spcAft>
                <a:spcPct val="0"/>
              </a:spcAft>
              <a:defRPr>
                <a:solidFill>
                  <a:schemeClr val="tx1"/>
                </a:solidFill>
                <a:latin typeface="Tahoma" pitchFamily="34" charset="0"/>
                <a:ea typeface="ＭＳ Ｐゴシック" pitchFamily="-84" charset="-128"/>
              </a:defRPr>
            </a:lvl7pPr>
            <a:lvl8pPr marL="3305213" indent="-220348" eaLnBrk="0" fontAlgn="base" hangingPunct="0">
              <a:spcBef>
                <a:spcPct val="0"/>
              </a:spcBef>
              <a:spcAft>
                <a:spcPct val="0"/>
              </a:spcAft>
              <a:defRPr>
                <a:solidFill>
                  <a:schemeClr val="tx1"/>
                </a:solidFill>
                <a:latin typeface="Tahoma" pitchFamily="34" charset="0"/>
                <a:ea typeface="ＭＳ Ｐゴシック" pitchFamily="-84" charset="-128"/>
              </a:defRPr>
            </a:lvl8pPr>
            <a:lvl9pPr marL="3745908" indent="-220348" eaLnBrk="0" fontAlgn="base" hangingPunct="0">
              <a:spcBef>
                <a:spcPct val="0"/>
              </a:spcBef>
              <a:spcAft>
                <a:spcPct val="0"/>
              </a:spcAft>
              <a:defRPr>
                <a:solidFill>
                  <a:schemeClr val="tx1"/>
                </a:solidFill>
                <a:latin typeface="Tahoma" pitchFamily="34" charset="0"/>
                <a:ea typeface="ＭＳ Ｐゴシック" pitchFamily="-84" charset="-128"/>
              </a:defRPr>
            </a:lvl9pPr>
          </a:lstStyle>
          <a:p>
            <a:fld id="{FCCC3DAF-94A5-46B1-9DE0-B3EAF07C9F66}" type="slidenum">
              <a:rPr lang="en-US">
                <a:latin typeface="Arial" pitchFamily="34" charset="0"/>
              </a:rPr>
              <a:pPr/>
              <a:t>38</a:t>
            </a:fld>
            <a:endParaRPr lang="en-US" dirty="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ＭＳ Ｐゴシック" pitchFamily="-84" charset="-128"/>
              </a:defRPr>
            </a:lvl1pPr>
            <a:lvl2pPr marL="716130" indent="-275434">
              <a:defRPr>
                <a:solidFill>
                  <a:schemeClr val="tx1"/>
                </a:solidFill>
                <a:latin typeface="Tahoma" pitchFamily="34" charset="0"/>
                <a:ea typeface="ＭＳ Ｐゴシック" pitchFamily="-84" charset="-128"/>
              </a:defRPr>
            </a:lvl2pPr>
            <a:lvl3pPr marL="1101738" indent="-220348">
              <a:defRPr>
                <a:solidFill>
                  <a:schemeClr val="tx1"/>
                </a:solidFill>
                <a:latin typeface="Tahoma" pitchFamily="34" charset="0"/>
                <a:ea typeface="ＭＳ Ｐゴシック" pitchFamily="-84" charset="-128"/>
              </a:defRPr>
            </a:lvl3pPr>
            <a:lvl4pPr marL="1542433" indent="-220348">
              <a:defRPr>
                <a:solidFill>
                  <a:schemeClr val="tx1"/>
                </a:solidFill>
                <a:latin typeface="Tahoma" pitchFamily="34" charset="0"/>
                <a:ea typeface="ＭＳ Ｐゴシック" pitchFamily="-84" charset="-128"/>
              </a:defRPr>
            </a:lvl4pPr>
            <a:lvl5pPr marL="1983128" indent="-220348">
              <a:defRPr>
                <a:solidFill>
                  <a:schemeClr val="tx1"/>
                </a:solidFill>
                <a:latin typeface="Tahoma" pitchFamily="34" charset="0"/>
                <a:ea typeface="ＭＳ Ｐゴシック" pitchFamily="-84" charset="-128"/>
              </a:defRPr>
            </a:lvl5pPr>
            <a:lvl6pPr marL="2423823" indent="-220348" eaLnBrk="0" fontAlgn="base" hangingPunct="0">
              <a:spcBef>
                <a:spcPct val="0"/>
              </a:spcBef>
              <a:spcAft>
                <a:spcPct val="0"/>
              </a:spcAft>
              <a:defRPr>
                <a:solidFill>
                  <a:schemeClr val="tx1"/>
                </a:solidFill>
                <a:latin typeface="Tahoma" pitchFamily="34" charset="0"/>
                <a:ea typeface="ＭＳ Ｐゴシック" pitchFamily="-84" charset="-128"/>
              </a:defRPr>
            </a:lvl6pPr>
            <a:lvl7pPr marL="2864518" indent="-220348" eaLnBrk="0" fontAlgn="base" hangingPunct="0">
              <a:spcBef>
                <a:spcPct val="0"/>
              </a:spcBef>
              <a:spcAft>
                <a:spcPct val="0"/>
              </a:spcAft>
              <a:defRPr>
                <a:solidFill>
                  <a:schemeClr val="tx1"/>
                </a:solidFill>
                <a:latin typeface="Tahoma" pitchFamily="34" charset="0"/>
                <a:ea typeface="ＭＳ Ｐゴシック" pitchFamily="-84" charset="-128"/>
              </a:defRPr>
            </a:lvl7pPr>
            <a:lvl8pPr marL="3305213" indent="-220348" eaLnBrk="0" fontAlgn="base" hangingPunct="0">
              <a:spcBef>
                <a:spcPct val="0"/>
              </a:spcBef>
              <a:spcAft>
                <a:spcPct val="0"/>
              </a:spcAft>
              <a:defRPr>
                <a:solidFill>
                  <a:schemeClr val="tx1"/>
                </a:solidFill>
                <a:latin typeface="Tahoma" pitchFamily="34" charset="0"/>
                <a:ea typeface="ＭＳ Ｐゴシック" pitchFamily="-84" charset="-128"/>
              </a:defRPr>
            </a:lvl8pPr>
            <a:lvl9pPr marL="3745908" indent="-220348" eaLnBrk="0" fontAlgn="base" hangingPunct="0">
              <a:spcBef>
                <a:spcPct val="0"/>
              </a:spcBef>
              <a:spcAft>
                <a:spcPct val="0"/>
              </a:spcAft>
              <a:defRPr>
                <a:solidFill>
                  <a:schemeClr val="tx1"/>
                </a:solidFill>
                <a:latin typeface="Tahoma" pitchFamily="34" charset="0"/>
                <a:ea typeface="ＭＳ Ｐゴシック" pitchFamily="-84" charset="-128"/>
              </a:defRPr>
            </a:lvl9pPr>
          </a:lstStyle>
          <a:p>
            <a:fld id="{B2C02AAD-6A54-4CE9-8E3E-2B028A6B341B}" type="slidenum">
              <a:rPr lang="en-US">
                <a:latin typeface="Arial" pitchFamily="34" charset="0"/>
              </a:rPr>
              <a:pPr/>
              <a:t>41</a:t>
            </a:fld>
            <a:endParaRPr lang="en-US" dirty="0">
              <a:latin typeface="Arial"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a typeface="ＭＳ Ｐゴシック" pitchFamily="-8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ＭＳ Ｐゴシック" pitchFamily="-84" charset="-128"/>
              </a:defRPr>
            </a:lvl1pPr>
            <a:lvl2pPr marL="716130" indent="-275434">
              <a:defRPr>
                <a:solidFill>
                  <a:schemeClr val="tx1"/>
                </a:solidFill>
                <a:latin typeface="Tahoma" pitchFamily="34" charset="0"/>
                <a:ea typeface="ＭＳ Ｐゴシック" pitchFamily="-84" charset="-128"/>
              </a:defRPr>
            </a:lvl2pPr>
            <a:lvl3pPr marL="1101738" indent="-220348">
              <a:defRPr>
                <a:solidFill>
                  <a:schemeClr val="tx1"/>
                </a:solidFill>
                <a:latin typeface="Tahoma" pitchFamily="34" charset="0"/>
                <a:ea typeface="ＭＳ Ｐゴシック" pitchFamily="-84" charset="-128"/>
              </a:defRPr>
            </a:lvl3pPr>
            <a:lvl4pPr marL="1542433" indent="-220348">
              <a:defRPr>
                <a:solidFill>
                  <a:schemeClr val="tx1"/>
                </a:solidFill>
                <a:latin typeface="Tahoma" pitchFamily="34" charset="0"/>
                <a:ea typeface="ＭＳ Ｐゴシック" pitchFamily="-84" charset="-128"/>
              </a:defRPr>
            </a:lvl4pPr>
            <a:lvl5pPr marL="1983128" indent="-220348">
              <a:defRPr>
                <a:solidFill>
                  <a:schemeClr val="tx1"/>
                </a:solidFill>
                <a:latin typeface="Tahoma" pitchFamily="34" charset="0"/>
                <a:ea typeface="ＭＳ Ｐゴシック" pitchFamily="-84" charset="-128"/>
              </a:defRPr>
            </a:lvl5pPr>
            <a:lvl6pPr marL="2423823" indent="-220348" eaLnBrk="0" fontAlgn="base" hangingPunct="0">
              <a:spcBef>
                <a:spcPct val="0"/>
              </a:spcBef>
              <a:spcAft>
                <a:spcPct val="0"/>
              </a:spcAft>
              <a:defRPr>
                <a:solidFill>
                  <a:schemeClr val="tx1"/>
                </a:solidFill>
                <a:latin typeface="Tahoma" pitchFamily="34" charset="0"/>
                <a:ea typeface="ＭＳ Ｐゴシック" pitchFamily="-84" charset="-128"/>
              </a:defRPr>
            </a:lvl6pPr>
            <a:lvl7pPr marL="2864518" indent="-220348" eaLnBrk="0" fontAlgn="base" hangingPunct="0">
              <a:spcBef>
                <a:spcPct val="0"/>
              </a:spcBef>
              <a:spcAft>
                <a:spcPct val="0"/>
              </a:spcAft>
              <a:defRPr>
                <a:solidFill>
                  <a:schemeClr val="tx1"/>
                </a:solidFill>
                <a:latin typeface="Tahoma" pitchFamily="34" charset="0"/>
                <a:ea typeface="ＭＳ Ｐゴシック" pitchFamily="-84" charset="-128"/>
              </a:defRPr>
            </a:lvl7pPr>
            <a:lvl8pPr marL="3305213" indent="-220348" eaLnBrk="0" fontAlgn="base" hangingPunct="0">
              <a:spcBef>
                <a:spcPct val="0"/>
              </a:spcBef>
              <a:spcAft>
                <a:spcPct val="0"/>
              </a:spcAft>
              <a:defRPr>
                <a:solidFill>
                  <a:schemeClr val="tx1"/>
                </a:solidFill>
                <a:latin typeface="Tahoma" pitchFamily="34" charset="0"/>
                <a:ea typeface="ＭＳ Ｐゴシック" pitchFamily="-84" charset="-128"/>
              </a:defRPr>
            </a:lvl8pPr>
            <a:lvl9pPr marL="3745908" indent="-220348" eaLnBrk="0" fontAlgn="base" hangingPunct="0">
              <a:spcBef>
                <a:spcPct val="0"/>
              </a:spcBef>
              <a:spcAft>
                <a:spcPct val="0"/>
              </a:spcAft>
              <a:defRPr>
                <a:solidFill>
                  <a:schemeClr val="tx1"/>
                </a:solidFill>
                <a:latin typeface="Tahoma" pitchFamily="34" charset="0"/>
                <a:ea typeface="ＭＳ Ｐゴシック" pitchFamily="-84" charset="-128"/>
              </a:defRPr>
            </a:lvl9pPr>
          </a:lstStyle>
          <a:p>
            <a:fld id="{B2C02AAD-6A54-4CE9-8E3E-2B028A6B341B}" type="slidenum">
              <a:rPr lang="en-US">
                <a:latin typeface="Arial" pitchFamily="34" charset="0"/>
              </a:rPr>
              <a:pPr/>
              <a:t>56</a:t>
            </a:fld>
            <a:endParaRPr lang="en-US" dirty="0">
              <a:latin typeface="Arial"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a typeface="ＭＳ Ｐゴシック" pitchFamily="-8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ＭＳ Ｐゴシック" pitchFamily="-84" charset="-128"/>
              </a:defRPr>
            </a:lvl1pPr>
            <a:lvl2pPr marL="716130" indent="-275434">
              <a:defRPr>
                <a:solidFill>
                  <a:schemeClr val="tx1"/>
                </a:solidFill>
                <a:latin typeface="Tahoma" pitchFamily="34" charset="0"/>
                <a:ea typeface="ＭＳ Ｐゴシック" pitchFamily="-84" charset="-128"/>
              </a:defRPr>
            </a:lvl2pPr>
            <a:lvl3pPr marL="1101738" indent="-220348">
              <a:defRPr>
                <a:solidFill>
                  <a:schemeClr val="tx1"/>
                </a:solidFill>
                <a:latin typeface="Tahoma" pitchFamily="34" charset="0"/>
                <a:ea typeface="ＭＳ Ｐゴシック" pitchFamily="-84" charset="-128"/>
              </a:defRPr>
            </a:lvl3pPr>
            <a:lvl4pPr marL="1542433" indent="-220348">
              <a:defRPr>
                <a:solidFill>
                  <a:schemeClr val="tx1"/>
                </a:solidFill>
                <a:latin typeface="Tahoma" pitchFamily="34" charset="0"/>
                <a:ea typeface="ＭＳ Ｐゴシック" pitchFamily="-84" charset="-128"/>
              </a:defRPr>
            </a:lvl4pPr>
            <a:lvl5pPr marL="1983128" indent="-220348">
              <a:defRPr>
                <a:solidFill>
                  <a:schemeClr val="tx1"/>
                </a:solidFill>
                <a:latin typeface="Tahoma" pitchFamily="34" charset="0"/>
                <a:ea typeface="ＭＳ Ｐゴシック" pitchFamily="-84" charset="-128"/>
              </a:defRPr>
            </a:lvl5pPr>
            <a:lvl6pPr marL="2423823" indent="-220348" eaLnBrk="0" fontAlgn="base" hangingPunct="0">
              <a:spcBef>
                <a:spcPct val="0"/>
              </a:spcBef>
              <a:spcAft>
                <a:spcPct val="0"/>
              </a:spcAft>
              <a:defRPr>
                <a:solidFill>
                  <a:schemeClr val="tx1"/>
                </a:solidFill>
                <a:latin typeface="Tahoma" pitchFamily="34" charset="0"/>
                <a:ea typeface="ＭＳ Ｐゴシック" pitchFamily="-84" charset="-128"/>
              </a:defRPr>
            </a:lvl6pPr>
            <a:lvl7pPr marL="2864518" indent="-220348" eaLnBrk="0" fontAlgn="base" hangingPunct="0">
              <a:spcBef>
                <a:spcPct val="0"/>
              </a:spcBef>
              <a:spcAft>
                <a:spcPct val="0"/>
              </a:spcAft>
              <a:defRPr>
                <a:solidFill>
                  <a:schemeClr val="tx1"/>
                </a:solidFill>
                <a:latin typeface="Tahoma" pitchFamily="34" charset="0"/>
                <a:ea typeface="ＭＳ Ｐゴシック" pitchFamily="-84" charset="-128"/>
              </a:defRPr>
            </a:lvl7pPr>
            <a:lvl8pPr marL="3305213" indent="-220348" eaLnBrk="0" fontAlgn="base" hangingPunct="0">
              <a:spcBef>
                <a:spcPct val="0"/>
              </a:spcBef>
              <a:spcAft>
                <a:spcPct val="0"/>
              </a:spcAft>
              <a:defRPr>
                <a:solidFill>
                  <a:schemeClr val="tx1"/>
                </a:solidFill>
                <a:latin typeface="Tahoma" pitchFamily="34" charset="0"/>
                <a:ea typeface="ＭＳ Ｐゴシック" pitchFamily="-84" charset="-128"/>
              </a:defRPr>
            </a:lvl8pPr>
            <a:lvl9pPr marL="3745908" indent="-220348" eaLnBrk="0" fontAlgn="base" hangingPunct="0">
              <a:spcBef>
                <a:spcPct val="0"/>
              </a:spcBef>
              <a:spcAft>
                <a:spcPct val="0"/>
              </a:spcAft>
              <a:defRPr>
                <a:solidFill>
                  <a:schemeClr val="tx1"/>
                </a:solidFill>
                <a:latin typeface="Tahoma" pitchFamily="34" charset="0"/>
                <a:ea typeface="ＭＳ Ｐゴシック" pitchFamily="-84" charset="-128"/>
              </a:defRPr>
            </a:lvl9pPr>
          </a:lstStyle>
          <a:p>
            <a:fld id="{987E1B8D-A6DF-47F9-A46D-EF933AC8208C}" type="slidenum">
              <a:rPr lang="en-US">
                <a:latin typeface="Arial" pitchFamily="34" charset="0"/>
              </a:rPr>
              <a:pPr/>
              <a:t>57</a:t>
            </a:fld>
            <a:endParaRPr lang="en-US" dirty="0">
              <a:latin typeface="Arial" pitchFamily="34"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xfrm>
            <a:off x="934112" y="4416099"/>
            <a:ext cx="5142177" cy="41824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a typeface="ＭＳ Ｐゴシック" pitchFamily="-8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ＭＳ Ｐゴシック" pitchFamily="-84" charset="-128"/>
              </a:defRPr>
            </a:lvl1pPr>
            <a:lvl2pPr marL="716130" indent="-275434">
              <a:defRPr>
                <a:solidFill>
                  <a:schemeClr val="tx1"/>
                </a:solidFill>
                <a:latin typeface="Tahoma" pitchFamily="34" charset="0"/>
                <a:ea typeface="ＭＳ Ｐゴシック" pitchFamily="-84" charset="-128"/>
              </a:defRPr>
            </a:lvl2pPr>
            <a:lvl3pPr marL="1101738" indent="-220348">
              <a:defRPr>
                <a:solidFill>
                  <a:schemeClr val="tx1"/>
                </a:solidFill>
                <a:latin typeface="Tahoma" pitchFamily="34" charset="0"/>
                <a:ea typeface="ＭＳ Ｐゴシック" pitchFamily="-84" charset="-128"/>
              </a:defRPr>
            </a:lvl3pPr>
            <a:lvl4pPr marL="1542433" indent="-220348">
              <a:defRPr>
                <a:solidFill>
                  <a:schemeClr val="tx1"/>
                </a:solidFill>
                <a:latin typeface="Tahoma" pitchFamily="34" charset="0"/>
                <a:ea typeface="ＭＳ Ｐゴシック" pitchFamily="-84" charset="-128"/>
              </a:defRPr>
            </a:lvl4pPr>
            <a:lvl5pPr marL="1983128" indent="-220348">
              <a:defRPr>
                <a:solidFill>
                  <a:schemeClr val="tx1"/>
                </a:solidFill>
                <a:latin typeface="Tahoma" pitchFamily="34" charset="0"/>
                <a:ea typeface="ＭＳ Ｐゴシック" pitchFamily="-84" charset="-128"/>
              </a:defRPr>
            </a:lvl5pPr>
            <a:lvl6pPr marL="2423823" indent="-220348" eaLnBrk="0" fontAlgn="base" hangingPunct="0">
              <a:spcBef>
                <a:spcPct val="0"/>
              </a:spcBef>
              <a:spcAft>
                <a:spcPct val="0"/>
              </a:spcAft>
              <a:defRPr>
                <a:solidFill>
                  <a:schemeClr val="tx1"/>
                </a:solidFill>
                <a:latin typeface="Tahoma" pitchFamily="34" charset="0"/>
                <a:ea typeface="ＭＳ Ｐゴシック" pitchFamily="-84" charset="-128"/>
              </a:defRPr>
            </a:lvl6pPr>
            <a:lvl7pPr marL="2864518" indent="-220348" eaLnBrk="0" fontAlgn="base" hangingPunct="0">
              <a:spcBef>
                <a:spcPct val="0"/>
              </a:spcBef>
              <a:spcAft>
                <a:spcPct val="0"/>
              </a:spcAft>
              <a:defRPr>
                <a:solidFill>
                  <a:schemeClr val="tx1"/>
                </a:solidFill>
                <a:latin typeface="Tahoma" pitchFamily="34" charset="0"/>
                <a:ea typeface="ＭＳ Ｐゴシック" pitchFamily="-84" charset="-128"/>
              </a:defRPr>
            </a:lvl7pPr>
            <a:lvl8pPr marL="3305213" indent="-220348" eaLnBrk="0" fontAlgn="base" hangingPunct="0">
              <a:spcBef>
                <a:spcPct val="0"/>
              </a:spcBef>
              <a:spcAft>
                <a:spcPct val="0"/>
              </a:spcAft>
              <a:defRPr>
                <a:solidFill>
                  <a:schemeClr val="tx1"/>
                </a:solidFill>
                <a:latin typeface="Tahoma" pitchFamily="34" charset="0"/>
                <a:ea typeface="ＭＳ Ｐゴシック" pitchFamily="-84" charset="-128"/>
              </a:defRPr>
            </a:lvl8pPr>
            <a:lvl9pPr marL="3745908" indent="-220348" eaLnBrk="0" fontAlgn="base" hangingPunct="0">
              <a:spcBef>
                <a:spcPct val="0"/>
              </a:spcBef>
              <a:spcAft>
                <a:spcPct val="0"/>
              </a:spcAft>
              <a:defRPr>
                <a:solidFill>
                  <a:schemeClr val="tx1"/>
                </a:solidFill>
                <a:latin typeface="Tahoma" pitchFamily="34" charset="0"/>
                <a:ea typeface="ＭＳ Ｐゴシック" pitchFamily="-84" charset="-128"/>
              </a:defRPr>
            </a:lvl9pPr>
          </a:lstStyle>
          <a:p>
            <a:fld id="{3FEF2CC7-AAA4-4B32-9FA8-6B6ED9A7E13B}" type="slidenum">
              <a:rPr lang="en-US">
                <a:latin typeface="Arial" pitchFamily="34" charset="0"/>
              </a:rPr>
              <a:pPr/>
              <a:t>58</a:t>
            </a:fld>
            <a:endParaRPr lang="en-US" dirty="0">
              <a:latin typeface="Arial" pitchFamily="34"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xfrm>
            <a:off x="934112" y="4416099"/>
            <a:ext cx="5142177" cy="41824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a typeface="ＭＳ Ｐゴシック" pitchFamily="-8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ＭＳ Ｐゴシック" pitchFamily="-84" charset="-128"/>
              </a:defRPr>
            </a:lvl1pPr>
            <a:lvl2pPr marL="716130" indent="-275434">
              <a:defRPr>
                <a:solidFill>
                  <a:schemeClr val="tx1"/>
                </a:solidFill>
                <a:latin typeface="Tahoma" pitchFamily="34" charset="0"/>
                <a:ea typeface="ＭＳ Ｐゴシック" pitchFamily="-84" charset="-128"/>
              </a:defRPr>
            </a:lvl2pPr>
            <a:lvl3pPr marL="1101738" indent="-220348">
              <a:defRPr>
                <a:solidFill>
                  <a:schemeClr val="tx1"/>
                </a:solidFill>
                <a:latin typeface="Tahoma" pitchFamily="34" charset="0"/>
                <a:ea typeface="ＭＳ Ｐゴシック" pitchFamily="-84" charset="-128"/>
              </a:defRPr>
            </a:lvl3pPr>
            <a:lvl4pPr marL="1542433" indent="-220348">
              <a:defRPr>
                <a:solidFill>
                  <a:schemeClr val="tx1"/>
                </a:solidFill>
                <a:latin typeface="Tahoma" pitchFamily="34" charset="0"/>
                <a:ea typeface="ＭＳ Ｐゴシック" pitchFamily="-84" charset="-128"/>
              </a:defRPr>
            </a:lvl4pPr>
            <a:lvl5pPr marL="1983128" indent="-220348">
              <a:defRPr>
                <a:solidFill>
                  <a:schemeClr val="tx1"/>
                </a:solidFill>
                <a:latin typeface="Tahoma" pitchFamily="34" charset="0"/>
                <a:ea typeface="ＭＳ Ｐゴシック" pitchFamily="-84" charset="-128"/>
              </a:defRPr>
            </a:lvl5pPr>
            <a:lvl6pPr marL="2423823" indent="-220348" eaLnBrk="0" fontAlgn="base" hangingPunct="0">
              <a:spcBef>
                <a:spcPct val="0"/>
              </a:spcBef>
              <a:spcAft>
                <a:spcPct val="0"/>
              </a:spcAft>
              <a:defRPr>
                <a:solidFill>
                  <a:schemeClr val="tx1"/>
                </a:solidFill>
                <a:latin typeface="Tahoma" pitchFamily="34" charset="0"/>
                <a:ea typeface="ＭＳ Ｐゴシック" pitchFamily="-84" charset="-128"/>
              </a:defRPr>
            </a:lvl6pPr>
            <a:lvl7pPr marL="2864518" indent="-220348" eaLnBrk="0" fontAlgn="base" hangingPunct="0">
              <a:spcBef>
                <a:spcPct val="0"/>
              </a:spcBef>
              <a:spcAft>
                <a:spcPct val="0"/>
              </a:spcAft>
              <a:defRPr>
                <a:solidFill>
                  <a:schemeClr val="tx1"/>
                </a:solidFill>
                <a:latin typeface="Tahoma" pitchFamily="34" charset="0"/>
                <a:ea typeface="ＭＳ Ｐゴシック" pitchFamily="-84" charset="-128"/>
              </a:defRPr>
            </a:lvl7pPr>
            <a:lvl8pPr marL="3305213" indent="-220348" eaLnBrk="0" fontAlgn="base" hangingPunct="0">
              <a:spcBef>
                <a:spcPct val="0"/>
              </a:spcBef>
              <a:spcAft>
                <a:spcPct val="0"/>
              </a:spcAft>
              <a:defRPr>
                <a:solidFill>
                  <a:schemeClr val="tx1"/>
                </a:solidFill>
                <a:latin typeface="Tahoma" pitchFamily="34" charset="0"/>
                <a:ea typeface="ＭＳ Ｐゴシック" pitchFamily="-84" charset="-128"/>
              </a:defRPr>
            </a:lvl8pPr>
            <a:lvl9pPr marL="3745908" indent="-220348" eaLnBrk="0" fontAlgn="base" hangingPunct="0">
              <a:spcBef>
                <a:spcPct val="0"/>
              </a:spcBef>
              <a:spcAft>
                <a:spcPct val="0"/>
              </a:spcAft>
              <a:defRPr>
                <a:solidFill>
                  <a:schemeClr val="tx1"/>
                </a:solidFill>
                <a:latin typeface="Tahoma" pitchFamily="34" charset="0"/>
                <a:ea typeface="ＭＳ Ｐゴシック" pitchFamily="-84" charset="-128"/>
              </a:defRPr>
            </a:lvl9pPr>
          </a:lstStyle>
          <a:p>
            <a:fld id="{4167E140-E0EB-4FBB-98DD-A9A6C9399BC0}" type="slidenum">
              <a:rPr lang="en-US">
                <a:latin typeface="Arial" pitchFamily="34" charset="0"/>
              </a:rPr>
              <a:pPr/>
              <a:t>59</a:t>
            </a:fld>
            <a:endParaRPr lang="en-US" dirty="0">
              <a:latin typeface="Arial" pitchFamily="34"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xfrm>
            <a:off x="934112" y="4416099"/>
            <a:ext cx="5142177" cy="41824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a typeface="ＭＳ Ｐゴシック" pitchFamily="-8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ＭＳ Ｐゴシック" pitchFamily="-84" charset="-128"/>
              </a:defRPr>
            </a:lvl1pPr>
            <a:lvl2pPr marL="716130" indent="-275434">
              <a:defRPr>
                <a:solidFill>
                  <a:schemeClr val="tx1"/>
                </a:solidFill>
                <a:latin typeface="Tahoma" pitchFamily="34" charset="0"/>
                <a:ea typeface="ＭＳ Ｐゴシック" pitchFamily="-84" charset="-128"/>
              </a:defRPr>
            </a:lvl2pPr>
            <a:lvl3pPr marL="1101738" indent="-220348">
              <a:defRPr>
                <a:solidFill>
                  <a:schemeClr val="tx1"/>
                </a:solidFill>
                <a:latin typeface="Tahoma" pitchFamily="34" charset="0"/>
                <a:ea typeface="ＭＳ Ｐゴシック" pitchFamily="-84" charset="-128"/>
              </a:defRPr>
            </a:lvl3pPr>
            <a:lvl4pPr marL="1542433" indent="-220348">
              <a:defRPr>
                <a:solidFill>
                  <a:schemeClr val="tx1"/>
                </a:solidFill>
                <a:latin typeface="Tahoma" pitchFamily="34" charset="0"/>
                <a:ea typeface="ＭＳ Ｐゴシック" pitchFamily="-84" charset="-128"/>
              </a:defRPr>
            </a:lvl4pPr>
            <a:lvl5pPr marL="1983128" indent="-220348">
              <a:defRPr>
                <a:solidFill>
                  <a:schemeClr val="tx1"/>
                </a:solidFill>
                <a:latin typeface="Tahoma" pitchFamily="34" charset="0"/>
                <a:ea typeface="ＭＳ Ｐゴシック" pitchFamily="-84" charset="-128"/>
              </a:defRPr>
            </a:lvl5pPr>
            <a:lvl6pPr marL="2423823" indent="-220348" eaLnBrk="0" fontAlgn="base" hangingPunct="0">
              <a:spcBef>
                <a:spcPct val="0"/>
              </a:spcBef>
              <a:spcAft>
                <a:spcPct val="0"/>
              </a:spcAft>
              <a:defRPr>
                <a:solidFill>
                  <a:schemeClr val="tx1"/>
                </a:solidFill>
                <a:latin typeface="Tahoma" pitchFamily="34" charset="0"/>
                <a:ea typeface="ＭＳ Ｐゴシック" pitchFamily="-84" charset="-128"/>
              </a:defRPr>
            </a:lvl6pPr>
            <a:lvl7pPr marL="2864518" indent="-220348" eaLnBrk="0" fontAlgn="base" hangingPunct="0">
              <a:spcBef>
                <a:spcPct val="0"/>
              </a:spcBef>
              <a:spcAft>
                <a:spcPct val="0"/>
              </a:spcAft>
              <a:defRPr>
                <a:solidFill>
                  <a:schemeClr val="tx1"/>
                </a:solidFill>
                <a:latin typeface="Tahoma" pitchFamily="34" charset="0"/>
                <a:ea typeface="ＭＳ Ｐゴシック" pitchFamily="-84" charset="-128"/>
              </a:defRPr>
            </a:lvl7pPr>
            <a:lvl8pPr marL="3305213" indent="-220348" eaLnBrk="0" fontAlgn="base" hangingPunct="0">
              <a:spcBef>
                <a:spcPct val="0"/>
              </a:spcBef>
              <a:spcAft>
                <a:spcPct val="0"/>
              </a:spcAft>
              <a:defRPr>
                <a:solidFill>
                  <a:schemeClr val="tx1"/>
                </a:solidFill>
                <a:latin typeface="Tahoma" pitchFamily="34" charset="0"/>
                <a:ea typeface="ＭＳ Ｐゴシック" pitchFamily="-84" charset="-128"/>
              </a:defRPr>
            </a:lvl8pPr>
            <a:lvl9pPr marL="3745908" indent="-220348" eaLnBrk="0" fontAlgn="base" hangingPunct="0">
              <a:spcBef>
                <a:spcPct val="0"/>
              </a:spcBef>
              <a:spcAft>
                <a:spcPct val="0"/>
              </a:spcAft>
              <a:defRPr>
                <a:solidFill>
                  <a:schemeClr val="tx1"/>
                </a:solidFill>
                <a:latin typeface="Tahoma" pitchFamily="34" charset="0"/>
                <a:ea typeface="ＭＳ Ｐゴシック" pitchFamily="-84" charset="-128"/>
              </a:defRPr>
            </a:lvl9pPr>
          </a:lstStyle>
          <a:p>
            <a:fld id="{B2C02AAD-6A54-4CE9-8E3E-2B028A6B341B}" type="slidenum">
              <a:rPr lang="en-US">
                <a:latin typeface="Arial" pitchFamily="34" charset="0"/>
              </a:rPr>
              <a:pPr/>
              <a:t>60</a:t>
            </a:fld>
            <a:endParaRPr lang="en-US" dirty="0">
              <a:latin typeface="Arial"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a typeface="ＭＳ Ｐゴシック" pitchFamily="-8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p:spPr>
        <p:txBody>
          <a:bodyPr/>
          <a:lstStyle/>
          <a:p>
            <a:endParaRPr lang="en-US" dirty="0" smtClean="0"/>
          </a:p>
        </p:txBody>
      </p:sp>
      <p:sp>
        <p:nvSpPr>
          <p:cNvPr id="180228" name="Slide Number Placeholder 3"/>
          <p:cNvSpPr>
            <a:spLocks noGrp="1"/>
          </p:cNvSpPr>
          <p:nvPr>
            <p:ph type="sldNum" sz="quarter" idx="5"/>
          </p:nvPr>
        </p:nvSpPr>
        <p:spPr>
          <a:noFill/>
        </p:spPr>
        <p:txBody>
          <a:bodyPr/>
          <a:lstStyle/>
          <a:p>
            <a:fld id="{65C4362B-D722-4544-B0B9-717FA2A5264D}" type="slidenum">
              <a:rPr lang="en-US" smtClean="0"/>
              <a:pPr/>
              <a:t>66</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24" eaLnBrk="0" hangingPunct="0">
              <a:defRPr>
                <a:solidFill>
                  <a:schemeClr val="tx1"/>
                </a:solidFill>
                <a:latin typeface="Arial" charset="0"/>
              </a:defRPr>
            </a:lvl1pPr>
            <a:lvl2pPr marL="742909" indent="-285734" defTabSz="930224" eaLnBrk="0" hangingPunct="0">
              <a:defRPr>
                <a:solidFill>
                  <a:schemeClr val="tx1"/>
                </a:solidFill>
                <a:latin typeface="Arial" charset="0"/>
              </a:defRPr>
            </a:lvl2pPr>
            <a:lvl3pPr marL="1142937" indent="-228587" defTabSz="930224" eaLnBrk="0" hangingPunct="0">
              <a:defRPr>
                <a:solidFill>
                  <a:schemeClr val="tx1"/>
                </a:solidFill>
                <a:latin typeface="Arial" charset="0"/>
              </a:defRPr>
            </a:lvl3pPr>
            <a:lvl4pPr marL="1600111" indent="-228587" defTabSz="930224" eaLnBrk="0" hangingPunct="0">
              <a:defRPr>
                <a:solidFill>
                  <a:schemeClr val="tx1"/>
                </a:solidFill>
                <a:latin typeface="Arial" charset="0"/>
              </a:defRPr>
            </a:lvl4pPr>
            <a:lvl5pPr marL="2057287" indent="-228587" defTabSz="930224" eaLnBrk="0" hangingPunct="0">
              <a:defRPr>
                <a:solidFill>
                  <a:schemeClr val="tx1"/>
                </a:solidFill>
                <a:latin typeface="Arial" charset="0"/>
              </a:defRPr>
            </a:lvl5pPr>
            <a:lvl6pPr marL="2514461" indent="-228587" defTabSz="930224" eaLnBrk="0" fontAlgn="base" hangingPunct="0">
              <a:spcBef>
                <a:spcPct val="0"/>
              </a:spcBef>
              <a:spcAft>
                <a:spcPct val="0"/>
              </a:spcAft>
              <a:defRPr>
                <a:solidFill>
                  <a:schemeClr val="tx1"/>
                </a:solidFill>
                <a:latin typeface="Arial" charset="0"/>
              </a:defRPr>
            </a:lvl6pPr>
            <a:lvl7pPr marL="2971635" indent="-228587" defTabSz="930224" eaLnBrk="0" fontAlgn="base" hangingPunct="0">
              <a:spcBef>
                <a:spcPct val="0"/>
              </a:spcBef>
              <a:spcAft>
                <a:spcPct val="0"/>
              </a:spcAft>
              <a:defRPr>
                <a:solidFill>
                  <a:schemeClr val="tx1"/>
                </a:solidFill>
                <a:latin typeface="Arial" charset="0"/>
              </a:defRPr>
            </a:lvl7pPr>
            <a:lvl8pPr marL="3428811" indent="-228587" defTabSz="930224" eaLnBrk="0" fontAlgn="base" hangingPunct="0">
              <a:spcBef>
                <a:spcPct val="0"/>
              </a:spcBef>
              <a:spcAft>
                <a:spcPct val="0"/>
              </a:spcAft>
              <a:defRPr>
                <a:solidFill>
                  <a:schemeClr val="tx1"/>
                </a:solidFill>
                <a:latin typeface="Arial" charset="0"/>
              </a:defRPr>
            </a:lvl8pPr>
            <a:lvl9pPr marL="3885985" indent="-228587" defTabSz="930224" eaLnBrk="0" fontAlgn="base" hangingPunct="0">
              <a:spcBef>
                <a:spcPct val="0"/>
              </a:spcBef>
              <a:spcAft>
                <a:spcPct val="0"/>
              </a:spcAft>
              <a:defRPr>
                <a:solidFill>
                  <a:schemeClr val="tx1"/>
                </a:solidFill>
                <a:latin typeface="Arial" charset="0"/>
              </a:defRPr>
            </a:lvl9pPr>
          </a:lstStyle>
          <a:p>
            <a:pPr eaLnBrk="1" hangingPunct="1"/>
            <a:fld id="{3627DF15-FAE9-49DB-B8D7-E9AA09CFFD8B}" type="slidenum">
              <a:rPr lang="en-US" smtClean="0"/>
              <a:pPr eaLnBrk="1" hangingPunct="1"/>
              <a:t>4</a:t>
            </a:fld>
            <a:endParaRPr lang="en-US" dirty="0" smtClean="0"/>
          </a:p>
        </p:txBody>
      </p:sp>
      <p:sp>
        <p:nvSpPr>
          <p:cNvPr id="56323" name="Rectangle 2"/>
          <p:cNvSpPr>
            <a:spLocks noGrp="1" noChangeArrowheads="1"/>
          </p:cNvSpPr>
          <p:nvPr>
            <p:ph type="body" idx="1"/>
          </p:nvPr>
        </p:nvSpPr>
        <p:spPr>
          <a:xfrm>
            <a:off x="935039" y="4419601"/>
            <a:ext cx="5140325" cy="417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13" tIns="45155" rIns="91913" bIns="45155"/>
          <a:lstStyle/>
          <a:p>
            <a:pPr eaLnBrk="1" hangingPunct="1"/>
            <a:endParaRPr lang="en-US" sz="1400" dirty="0"/>
          </a:p>
        </p:txBody>
      </p:sp>
      <p:sp>
        <p:nvSpPr>
          <p:cNvPr id="56324" name="Rectangle 3"/>
          <p:cNvSpPr>
            <a:spLocks noGrp="1" noRot="1" noChangeAspect="1" noChangeArrowheads="1" noTextEdit="1"/>
          </p:cNvSpPr>
          <p:nvPr>
            <p:ph type="sldImg"/>
          </p:nvPr>
        </p:nvSpPr>
        <p:spPr>
          <a:xfrm>
            <a:off x="1192213" y="704850"/>
            <a:ext cx="4630737" cy="3473450"/>
          </a:xfrm>
          <a:ln w="12700" cap="flat">
            <a:solidFill>
              <a:schemeClr val="tx1"/>
            </a:solid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208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520230F-B87A-4D03-9330-FDB8E94EA43E}" type="slidenum">
              <a:rPr lang="en-US"/>
              <a:pPr fontAlgn="base">
                <a:spcBef>
                  <a:spcPct val="0"/>
                </a:spcBef>
                <a:spcAft>
                  <a:spcPct val="0"/>
                </a:spcAft>
              </a:pPr>
              <a:t>67</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p:spPr>
        <p:txBody>
          <a:bodyPr/>
          <a:lstStyle/>
          <a:p>
            <a:endParaRPr lang="en-US" dirty="0" smtClean="0"/>
          </a:p>
        </p:txBody>
      </p:sp>
      <p:sp>
        <p:nvSpPr>
          <p:cNvPr id="198660" name="Slide Number Placeholder 3"/>
          <p:cNvSpPr>
            <a:spLocks noGrp="1"/>
          </p:cNvSpPr>
          <p:nvPr>
            <p:ph type="sldNum" sz="quarter" idx="5"/>
          </p:nvPr>
        </p:nvSpPr>
        <p:spPr>
          <a:noFill/>
        </p:spPr>
        <p:txBody>
          <a:bodyPr/>
          <a:lstStyle/>
          <a:p>
            <a:fld id="{329943D5-4A81-455B-B1B9-213744D62168}" type="slidenum">
              <a:rPr lang="en-US" smtClean="0"/>
              <a:pPr/>
              <a:t>68</a:t>
            </a:fld>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ＭＳ Ｐゴシック" pitchFamily="-84" charset="-128"/>
              </a:defRPr>
            </a:lvl1pPr>
            <a:lvl2pPr marL="716130" indent="-275434">
              <a:defRPr>
                <a:solidFill>
                  <a:schemeClr val="tx1"/>
                </a:solidFill>
                <a:latin typeface="Tahoma" pitchFamily="34" charset="0"/>
                <a:ea typeface="ＭＳ Ｐゴシック" pitchFamily="-84" charset="-128"/>
              </a:defRPr>
            </a:lvl2pPr>
            <a:lvl3pPr marL="1101738" indent="-220348">
              <a:defRPr>
                <a:solidFill>
                  <a:schemeClr val="tx1"/>
                </a:solidFill>
                <a:latin typeface="Tahoma" pitchFamily="34" charset="0"/>
                <a:ea typeface="ＭＳ Ｐゴシック" pitchFamily="-84" charset="-128"/>
              </a:defRPr>
            </a:lvl3pPr>
            <a:lvl4pPr marL="1542433" indent="-220348">
              <a:defRPr>
                <a:solidFill>
                  <a:schemeClr val="tx1"/>
                </a:solidFill>
                <a:latin typeface="Tahoma" pitchFamily="34" charset="0"/>
                <a:ea typeface="ＭＳ Ｐゴシック" pitchFamily="-84" charset="-128"/>
              </a:defRPr>
            </a:lvl4pPr>
            <a:lvl5pPr marL="1983128" indent="-220348">
              <a:defRPr>
                <a:solidFill>
                  <a:schemeClr val="tx1"/>
                </a:solidFill>
                <a:latin typeface="Tahoma" pitchFamily="34" charset="0"/>
                <a:ea typeface="ＭＳ Ｐゴシック" pitchFamily="-84" charset="-128"/>
              </a:defRPr>
            </a:lvl5pPr>
            <a:lvl6pPr marL="2423823" indent="-220348" eaLnBrk="0" fontAlgn="base" hangingPunct="0">
              <a:spcBef>
                <a:spcPct val="0"/>
              </a:spcBef>
              <a:spcAft>
                <a:spcPct val="0"/>
              </a:spcAft>
              <a:defRPr>
                <a:solidFill>
                  <a:schemeClr val="tx1"/>
                </a:solidFill>
                <a:latin typeface="Tahoma" pitchFamily="34" charset="0"/>
                <a:ea typeface="ＭＳ Ｐゴシック" pitchFamily="-84" charset="-128"/>
              </a:defRPr>
            </a:lvl6pPr>
            <a:lvl7pPr marL="2864518" indent="-220348" eaLnBrk="0" fontAlgn="base" hangingPunct="0">
              <a:spcBef>
                <a:spcPct val="0"/>
              </a:spcBef>
              <a:spcAft>
                <a:spcPct val="0"/>
              </a:spcAft>
              <a:defRPr>
                <a:solidFill>
                  <a:schemeClr val="tx1"/>
                </a:solidFill>
                <a:latin typeface="Tahoma" pitchFamily="34" charset="0"/>
                <a:ea typeface="ＭＳ Ｐゴシック" pitchFamily="-84" charset="-128"/>
              </a:defRPr>
            </a:lvl7pPr>
            <a:lvl8pPr marL="3305213" indent="-220348" eaLnBrk="0" fontAlgn="base" hangingPunct="0">
              <a:spcBef>
                <a:spcPct val="0"/>
              </a:spcBef>
              <a:spcAft>
                <a:spcPct val="0"/>
              </a:spcAft>
              <a:defRPr>
                <a:solidFill>
                  <a:schemeClr val="tx1"/>
                </a:solidFill>
                <a:latin typeface="Tahoma" pitchFamily="34" charset="0"/>
                <a:ea typeface="ＭＳ Ｐゴシック" pitchFamily="-84" charset="-128"/>
              </a:defRPr>
            </a:lvl8pPr>
            <a:lvl9pPr marL="3745908" indent="-220348" eaLnBrk="0" fontAlgn="base" hangingPunct="0">
              <a:spcBef>
                <a:spcPct val="0"/>
              </a:spcBef>
              <a:spcAft>
                <a:spcPct val="0"/>
              </a:spcAft>
              <a:defRPr>
                <a:solidFill>
                  <a:schemeClr val="tx1"/>
                </a:solidFill>
                <a:latin typeface="Tahoma" pitchFamily="34" charset="0"/>
                <a:ea typeface="ＭＳ Ｐゴシック" pitchFamily="-84" charset="-128"/>
              </a:defRPr>
            </a:lvl9pPr>
          </a:lstStyle>
          <a:p>
            <a:fld id="{B2C02AAD-6A54-4CE9-8E3E-2B028A6B341B}" type="slidenum">
              <a:rPr lang="en-US">
                <a:latin typeface="Arial" pitchFamily="34" charset="0"/>
              </a:rPr>
              <a:pPr/>
              <a:t>69</a:t>
            </a:fld>
            <a:endParaRPr lang="en-US" dirty="0">
              <a:latin typeface="Arial"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a typeface="ＭＳ Ｐゴシック" pitchFamily="-8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NNIP</a:t>
            </a:r>
            <a:r>
              <a:rPr lang="en-US" b="0" baseline="0" dirty="0" smtClean="0"/>
              <a:t> model is longer-term strategy – happy to talk with anyone one-on-one interested in establishing NNIP functions in their community.  The rest of this presentation is more about short-term strategies – what you can do when you get home </a:t>
            </a:r>
            <a:endParaRPr lang="en-US" b="0" dirty="0" smtClean="0"/>
          </a:p>
          <a:p>
            <a:endParaRPr lang="en-US" b="1" dirty="0" smtClean="0"/>
          </a:p>
          <a:p>
            <a:endParaRPr lang="en-US" b="1" dirty="0" smtClean="0"/>
          </a:p>
          <a:p>
            <a:r>
              <a:rPr lang="en-US" b="1" dirty="0" smtClean="0"/>
              <a:t>Types of Partner Institutions</a:t>
            </a:r>
            <a:br>
              <a:rPr lang="en-US" b="1" dirty="0" smtClean="0"/>
            </a:br>
            <a:endParaRPr lang="en-US" dirty="0"/>
          </a:p>
        </p:txBody>
      </p:sp>
      <p:sp>
        <p:nvSpPr>
          <p:cNvPr id="4" name="Slide Number Placeholder 3"/>
          <p:cNvSpPr>
            <a:spLocks noGrp="1"/>
          </p:cNvSpPr>
          <p:nvPr>
            <p:ph type="sldNum" sz="quarter" idx="10"/>
          </p:nvPr>
        </p:nvSpPr>
        <p:spPr/>
        <p:txBody>
          <a:bodyPr/>
          <a:lstStyle/>
          <a:p>
            <a:fld id="{80EA1099-32BE-48AC-9264-D8421F69A189}" type="slidenum">
              <a:rPr lang="en-US" smtClean="0"/>
              <a:pPr/>
              <a:t>70</a:t>
            </a:fld>
            <a:endParaRPr lang="en-US" dirty="0"/>
          </a:p>
        </p:txBody>
      </p:sp>
    </p:spTree>
    <p:extLst>
      <p:ext uri="{BB962C8B-B14F-4D97-AF65-F5344CB8AC3E}">
        <p14:creationId xmlns:p14="http://schemas.microsoft.com/office/powerpoint/2010/main" val="2733400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24" eaLnBrk="0" hangingPunct="0">
              <a:defRPr>
                <a:solidFill>
                  <a:schemeClr val="tx1"/>
                </a:solidFill>
                <a:latin typeface="Arial" charset="0"/>
              </a:defRPr>
            </a:lvl1pPr>
            <a:lvl2pPr marL="742909" indent="-285734" defTabSz="930224" eaLnBrk="0" hangingPunct="0">
              <a:defRPr>
                <a:solidFill>
                  <a:schemeClr val="tx1"/>
                </a:solidFill>
                <a:latin typeface="Arial" charset="0"/>
              </a:defRPr>
            </a:lvl2pPr>
            <a:lvl3pPr marL="1142937" indent="-228587" defTabSz="930224" eaLnBrk="0" hangingPunct="0">
              <a:defRPr>
                <a:solidFill>
                  <a:schemeClr val="tx1"/>
                </a:solidFill>
                <a:latin typeface="Arial" charset="0"/>
              </a:defRPr>
            </a:lvl3pPr>
            <a:lvl4pPr marL="1600111" indent="-228587" defTabSz="930224" eaLnBrk="0" hangingPunct="0">
              <a:defRPr>
                <a:solidFill>
                  <a:schemeClr val="tx1"/>
                </a:solidFill>
                <a:latin typeface="Arial" charset="0"/>
              </a:defRPr>
            </a:lvl4pPr>
            <a:lvl5pPr marL="2057287" indent="-228587" defTabSz="930224" eaLnBrk="0" hangingPunct="0">
              <a:defRPr>
                <a:solidFill>
                  <a:schemeClr val="tx1"/>
                </a:solidFill>
                <a:latin typeface="Arial" charset="0"/>
              </a:defRPr>
            </a:lvl5pPr>
            <a:lvl6pPr marL="2514461" indent="-228587" defTabSz="930224" eaLnBrk="0" fontAlgn="base" hangingPunct="0">
              <a:spcBef>
                <a:spcPct val="0"/>
              </a:spcBef>
              <a:spcAft>
                <a:spcPct val="0"/>
              </a:spcAft>
              <a:defRPr>
                <a:solidFill>
                  <a:schemeClr val="tx1"/>
                </a:solidFill>
                <a:latin typeface="Arial" charset="0"/>
              </a:defRPr>
            </a:lvl6pPr>
            <a:lvl7pPr marL="2971635" indent="-228587" defTabSz="930224" eaLnBrk="0" fontAlgn="base" hangingPunct="0">
              <a:spcBef>
                <a:spcPct val="0"/>
              </a:spcBef>
              <a:spcAft>
                <a:spcPct val="0"/>
              </a:spcAft>
              <a:defRPr>
                <a:solidFill>
                  <a:schemeClr val="tx1"/>
                </a:solidFill>
                <a:latin typeface="Arial" charset="0"/>
              </a:defRPr>
            </a:lvl7pPr>
            <a:lvl8pPr marL="3428811" indent="-228587" defTabSz="930224" eaLnBrk="0" fontAlgn="base" hangingPunct="0">
              <a:spcBef>
                <a:spcPct val="0"/>
              </a:spcBef>
              <a:spcAft>
                <a:spcPct val="0"/>
              </a:spcAft>
              <a:defRPr>
                <a:solidFill>
                  <a:schemeClr val="tx1"/>
                </a:solidFill>
                <a:latin typeface="Arial" charset="0"/>
              </a:defRPr>
            </a:lvl8pPr>
            <a:lvl9pPr marL="3885985" indent="-228587" defTabSz="930224" eaLnBrk="0" fontAlgn="base" hangingPunct="0">
              <a:spcBef>
                <a:spcPct val="0"/>
              </a:spcBef>
              <a:spcAft>
                <a:spcPct val="0"/>
              </a:spcAft>
              <a:defRPr>
                <a:solidFill>
                  <a:schemeClr val="tx1"/>
                </a:solidFill>
                <a:latin typeface="Arial" charset="0"/>
              </a:defRPr>
            </a:lvl9pPr>
          </a:lstStyle>
          <a:p>
            <a:pPr eaLnBrk="1" hangingPunct="1"/>
            <a:fld id="{3A7E6842-A420-48DF-B944-B06E3B484F30}" type="slidenum">
              <a:rPr lang="en-US" smtClean="0"/>
              <a:pPr eaLnBrk="1" hangingPunct="1"/>
              <a:t>5</a:t>
            </a:fld>
            <a:endParaRPr lang="en-US" dirty="0" smtClean="0"/>
          </a:p>
        </p:txBody>
      </p:sp>
      <p:sp>
        <p:nvSpPr>
          <p:cNvPr id="57347" name="Rectangle 2"/>
          <p:cNvSpPr>
            <a:spLocks noGrp="1" noRot="1" noChangeAspect="1" noChangeArrowheads="1" noTextEdit="1"/>
          </p:cNvSpPr>
          <p:nvPr>
            <p:ph type="sldImg"/>
          </p:nvPr>
        </p:nvSpPr>
        <p:spPr>
          <a:xfrm>
            <a:off x="1181100" y="695325"/>
            <a:ext cx="4648200" cy="3486150"/>
          </a:xfrm>
          <a:ln/>
        </p:spPr>
      </p:sp>
      <p:sp>
        <p:nvSpPr>
          <p:cNvPr id="57348" name="Rectangle 3"/>
          <p:cNvSpPr>
            <a:spLocks noGrp="1" noChangeArrowheads="1"/>
          </p:cNvSpPr>
          <p:nvPr>
            <p:ph type="body" idx="1"/>
          </p:nvPr>
        </p:nvSpPr>
        <p:spPr>
          <a:xfrm>
            <a:off x="935039" y="4416426"/>
            <a:ext cx="5140325"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26"/>
          <p:cNvSpPr>
            <a:spLocks noGrp="1" noRot="1" noChangeAspect="1" noChangeArrowheads="1" noTextEdit="1"/>
          </p:cNvSpPr>
          <p:nvPr>
            <p:ph type="sldImg"/>
          </p:nvPr>
        </p:nvSpPr>
        <p:spPr>
          <a:ln/>
        </p:spPr>
      </p:sp>
      <p:sp>
        <p:nvSpPr>
          <p:cNvPr id="5837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26"/>
          <p:cNvSpPr>
            <a:spLocks noGrp="1" noRot="1" noChangeAspect="1" noChangeArrowheads="1" noTextEdit="1"/>
          </p:cNvSpPr>
          <p:nvPr>
            <p:ph type="sldImg"/>
          </p:nvPr>
        </p:nvSpPr>
        <p:spPr>
          <a:ln/>
        </p:spPr>
      </p:sp>
      <p:sp>
        <p:nvSpPr>
          <p:cNvPr id="5837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24" eaLnBrk="0" hangingPunct="0">
              <a:defRPr>
                <a:solidFill>
                  <a:schemeClr val="tx1"/>
                </a:solidFill>
                <a:latin typeface="Arial" charset="0"/>
              </a:defRPr>
            </a:lvl1pPr>
            <a:lvl2pPr marL="742909" indent="-285734" defTabSz="930224" eaLnBrk="0" hangingPunct="0">
              <a:defRPr>
                <a:solidFill>
                  <a:schemeClr val="tx1"/>
                </a:solidFill>
                <a:latin typeface="Arial" charset="0"/>
              </a:defRPr>
            </a:lvl2pPr>
            <a:lvl3pPr marL="1142937" indent="-228587" defTabSz="930224" eaLnBrk="0" hangingPunct="0">
              <a:defRPr>
                <a:solidFill>
                  <a:schemeClr val="tx1"/>
                </a:solidFill>
                <a:latin typeface="Arial" charset="0"/>
              </a:defRPr>
            </a:lvl3pPr>
            <a:lvl4pPr marL="1600111" indent="-228587" defTabSz="930224" eaLnBrk="0" hangingPunct="0">
              <a:defRPr>
                <a:solidFill>
                  <a:schemeClr val="tx1"/>
                </a:solidFill>
                <a:latin typeface="Arial" charset="0"/>
              </a:defRPr>
            </a:lvl4pPr>
            <a:lvl5pPr marL="2057287" indent="-228587" defTabSz="930224" eaLnBrk="0" hangingPunct="0">
              <a:defRPr>
                <a:solidFill>
                  <a:schemeClr val="tx1"/>
                </a:solidFill>
                <a:latin typeface="Arial" charset="0"/>
              </a:defRPr>
            </a:lvl5pPr>
            <a:lvl6pPr marL="2514461" indent="-228587" defTabSz="930224" eaLnBrk="0" fontAlgn="base" hangingPunct="0">
              <a:spcBef>
                <a:spcPct val="0"/>
              </a:spcBef>
              <a:spcAft>
                <a:spcPct val="0"/>
              </a:spcAft>
              <a:defRPr>
                <a:solidFill>
                  <a:schemeClr val="tx1"/>
                </a:solidFill>
                <a:latin typeface="Arial" charset="0"/>
              </a:defRPr>
            </a:lvl6pPr>
            <a:lvl7pPr marL="2971635" indent="-228587" defTabSz="930224" eaLnBrk="0" fontAlgn="base" hangingPunct="0">
              <a:spcBef>
                <a:spcPct val="0"/>
              </a:spcBef>
              <a:spcAft>
                <a:spcPct val="0"/>
              </a:spcAft>
              <a:defRPr>
                <a:solidFill>
                  <a:schemeClr val="tx1"/>
                </a:solidFill>
                <a:latin typeface="Arial" charset="0"/>
              </a:defRPr>
            </a:lvl7pPr>
            <a:lvl8pPr marL="3428811" indent="-228587" defTabSz="930224" eaLnBrk="0" fontAlgn="base" hangingPunct="0">
              <a:spcBef>
                <a:spcPct val="0"/>
              </a:spcBef>
              <a:spcAft>
                <a:spcPct val="0"/>
              </a:spcAft>
              <a:defRPr>
                <a:solidFill>
                  <a:schemeClr val="tx1"/>
                </a:solidFill>
                <a:latin typeface="Arial" charset="0"/>
              </a:defRPr>
            </a:lvl8pPr>
            <a:lvl9pPr marL="3885985" indent="-228587" defTabSz="930224" eaLnBrk="0" fontAlgn="base" hangingPunct="0">
              <a:spcBef>
                <a:spcPct val="0"/>
              </a:spcBef>
              <a:spcAft>
                <a:spcPct val="0"/>
              </a:spcAft>
              <a:defRPr>
                <a:solidFill>
                  <a:schemeClr val="tx1"/>
                </a:solidFill>
                <a:latin typeface="Arial" charset="0"/>
              </a:defRPr>
            </a:lvl9pPr>
          </a:lstStyle>
          <a:p>
            <a:pPr eaLnBrk="1" hangingPunct="1"/>
            <a:fld id="{6F92552B-FD08-4172-A129-77441E2ACE3E}" type="slidenum">
              <a:rPr lang="en-US" smtClean="0"/>
              <a:pPr eaLnBrk="1" hangingPunct="1"/>
              <a:t>8</a:t>
            </a:fld>
            <a:endParaRPr lang="en-US" dirty="0" smtClean="0"/>
          </a:p>
        </p:txBody>
      </p:sp>
      <p:sp>
        <p:nvSpPr>
          <p:cNvPr id="61443" name="Rectangle 2"/>
          <p:cNvSpPr>
            <a:spLocks noGrp="1" noRot="1" noChangeAspect="1" noChangeArrowheads="1" noTextEdit="1"/>
          </p:cNvSpPr>
          <p:nvPr>
            <p:ph type="sldImg"/>
          </p:nvPr>
        </p:nvSpPr>
        <p:spPr>
          <a:xfrm>
            <a:off x="1192213" y="704850"/>
            <a:ext cx="4630737" cy="3473450"/>
          </a:xfrm>
          <a:ln/>
        </p:spPr>
      </p:sp>
      <p:sp>
        <p:nvSpPr>
          <p:cNvPr id="61444" name="Rectangle 3"/>
          <p:cNvSpPr>
            <a:spLocks noGrp="1" noChangeArrowheads="1"/>
          </p:cNvSpPr>
          <p:nvPr>
            <p:ph type="body" idx="1"/>
          </p:nvPr>
        </p:nvSpPr>
        <p:spPr>
          <a:xfrm>
            <a:off x="935039" y="4419601"/>
            <a:ext cx="5140325" cy="417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24" eaLnBrk="0" hangingPunct="0">
              <a:defRPr>
                <a:solidFill>
                  <a:schemeClr val="tx1"/>
                </a:solidFill>
                <a:latin typeface="Arial" charset="0"/>
              </a:defRPr>
            </a:lvl1pPr>
            <a:lvl2pPr marL="742909" indent="-285734" defTabSz="930224" eaLnBrk="0" hangingPunct="0">
              <a:defRPr>
                <a:solidFill>
                  <a:schemeClr val="tx1"/>
                </a:solidFill>
                <a:latin typeface="Arial" charset="0"/>
              </a:defRPr>
            </a:lvl2pPr>
            <a:lvl3pPr marL="1142937" indent="-228587" defTabSz="930224" eaLnBrk="0" hangingPunct="0">
              <a:defRPr>
                <a:solidFill>
                  <a:schemeClr val="tx1"/>
                </a:solidFill>
                <a:latin typeface="Arial" charset="0"/>
              </a:defRPr>
            </a:lvl3pPr>
            <a:lvl4pPr marL="1600111" indent="-228587" defTabSz="930224" eaLnBrk="0" hangingPunct="0">
              <a:defRPr>
                <a:solidFill>
                  <a:schemeClr val="tx1"/>
                </a:solidFill>
                <a:latin typeface="Arial" charset="0"/>
              </a:defRPr>
            </a:lvl4pPr>
            <a:lvl5pPr marL="2057287" indent="-228587" defTabSz="930224" eaLnBrk="0" hangingPunct="0">
              <a:defRPr>
                <a:solidFill>
                  <a:schemeClr val="tx1"/>
                </a:solidFill>
                <a:latin typeface="Arial" charset="0"/>
              </a:defRPr>
            </a:lvl5pPr>
            <a:lvl6pPr marL="2514461" indent="-228587" defTabSz="930224" eaLnBrk="0" fontAlgn="base" hangingPunct="0">
              <a:spcBef>
                <a:spcPct val="0"/>
              </a:spcBef>
              <a:spcAft>
                <a:spcPct val="0"/>
              </a:spcAft>
              <a:defRPr>
                <a:solidFill>
                  <a:schemeClr val="tx1"/>
                </a:solidFill>
                <a:latin typeface="Arial" charset="0"/>
              </a:defRPr>
            </a:lvl6pPr>
            <a:lvl7pPr marL="2971635" indent="-228587" defTabSz="930224" eaLnBrk="0" fontAlgn="base" hangingPunct="0">
              <a:spcBef>
                <a:spcPct val="0"/>
              </a:spcBef>
              <a:spcAft>
                <a:spcPct val="0"/>
              </a:spcAft>
              <a:defRPr>
                <a:solidFill>
                  <a:schemeClr val="tx1"/>
                </a:solidFill>
                <a:latin typeface="Arial" charset="0"/>
              </a:defRPr>
            </a:lvl7pPr>
            <a:lvl8pPr marL="3428811" indent="-228587" defTabSz="930224" eaLnBrk="0" fontAlgn="base" hangingPunct="0">
              <a:spcBef>
                <a:spcPct val="0"/>
              </a:spcBef>
              <a:spcAft>
                <a:spcPct val="0"/>
              </a:spcAft>
              <a:defRPr>
                <a:solidFill>
                  <a:schemeClr val="tx1"/>
                </a:solidFill>
                <a:latin typeface="Arial" charset="0"/>
              </a:defRPr>
            </a:lvl8pPr>
            <a:lvl9pPr marL="3885985" indent="-228587" defTabSz="930224" eaLnBrk="0" fontAlgn="base" hangingPunct="0">
              <a:spcBef>
                <a:spcPct val="0"/>
              </a:spcBef>
              <a:spcAft>
                <a:spcPct val="0"/>
              </a:spcAft>
              <a:defRPr>
                <a:solidFill>
                  <a:schemeClr val="tx1"/>
                </a:solidFill>
                <a:latin typeface="Arial" charset="0"/>
              </a:defRPr>
            </a:lvl9pPr>
          </a:lstStyle>
          <a:p>
            <a:pPr eaLnBrk="1" hangingPunct="1"/>
            <a:fld id="{8F0E3C5D-55A5-42F5-B7A5-3D9DE4F5A097}" type="slidenum">
              <a:rPr lang="en-US" smtClean="0"/>
              <a:pPr eaLnBrk="1" hangingPunct="1"/>
              <a:t>9</a:t>
            </a:fld>
            <a:endParaRPr lang="en-US" dirty="0" smtClean="0"/>
          </a:p>
        </p:txBody>
      </p:sp>
      <p:sp>
        <p:nvSpPr>
          <p:cNvPr id="63491" name="Rectangle 2"/>
          <p:cNvSpPr>
            <a:spLocks noGrp="1" noRot="1" noChangeAspect="1" noChangeArrowheads="1" noTextEdit="1"/>
          </p:cNvSpPr>
          <p:nvPr>
            <p:ph type="sldImg"/>
          </p:nvPr>
        </p:nvSpPr>
        <p:spPr>
          <a:xfrm>
            <a:off x="1192213" y="704850"/>
            <a:ext cx="4630737" cy="3473450"/>
          </a:xfrm>
          <a:ln/>
        </p:spPr>
      </p:sp>
      <p:sp>
        <p:nvSpPr>
          <p:cNvPr id="63492" name="Rectangle 3"/>
          <p:cNvSpPr>
            <a:spLocks noGrp="1" noChangeArrowheads="1"/>
          </p:cNvSpPr>
          <p:nvPr>
            <p:ph type="body" idx="1"/>
          </p:nvPr>
        </p:nvSpPr>
        <p:spPr>
          <a:xfrm>
            <a:off x="935039" y="4419601"/>
            <a:ext cx="5140325" cy="417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24" eaLnBrk="0" hangingPunct="0">
              <a:defRPr>
                <a:solidFill>
                  <a:schemeClr val="tx1"/>
                </a:solidFill>
                <a:latin typeface="Arial" charset="0"/>
              </a:defRPr>
            </a:lvl1pPr>
            <a:lvl2pPr marL="742909" indent="-285734" defTabSz="930224" eaLnBrk="0" hangingPunct="0">
              <a:defRPr>
                <a:solidFill>
                  <a:schemeClr val="tx1"/>
                </a:solidFill>
                <a:latin typeface="Arial" charset="0"/>
              </a:defRPr>
            </a:lvl2pPr>
            <a:lvl3pPr marL="1142937" indent="-228587" defTabSz="930224" eaLnBrk="0" hangingPunct="0">
              <a:defRPr>
                <a:solidFill>
                  <a:schemeClr val="tx1"/>
                </a:solidFill>
                <a:latin typeface="Arial" charset="0"/>
              </a:defRPr>
            </a:lvl3pPr>
            <a:lvl4pPr marL="1600111" indent="-228587" defTabSz="930224" eaLnBrk="0" hangingPunct="0">
              <a:defRPr>
                <a:solidFill>
                  <a:schemeClr val="tx1"/>
                </a:solidFill>
                <a:latin typeface="Arial" charset="0"/>
              </a:defRPr>
            </a:lvl4pPr>
            <a:lvl5pPr marL="2057287" indent="-228587" defTabSz="930224" eaLnBrk="0" hangingPunct="0">
              <a:defRPr>
                <a:solidFill>
                  <a:schemeClr val="tx1"/>
                </a:solidFill>
                <a:latin typeface="Arial" charset="0"/>
              </a:defRPr>
            </a:lvl5pPr>
            <a:lvl6pPr marL="2514461" indent="-228587" defTabSz="930224" eaLnBrk="0" fontAlgn="base" hangingPunct="0">
              <a:spcBef>
                <a:spcPct val="0"/>
              </a:spcBef>
              <a:spcAft>
                <a:spcPct val="0"/>
              </a:spcAft>
              <a:defRPr>
                <a:solidFill>
                  <a:schemeClr val="tx1"/>
                </a:solidFill>
                <a:latin typeface="Arial" charset="0"/>
              </a:defRPr>
            </a:lvl6pPr>
            <a:lvl7pPr marL="2971635" indent="-228587" defTabSz="930224" eaLnBrk="0" fontAlgn="base" hangingPunct="0">
              <a:spcBef>
                <a:spcPct val="0"/>
              </a:spcBef>
              <a:spcAft>
                <a:spcPct val="0"/>
              </a:spcAft>
              <a:defRPr>
                <a:solidFill>
                  <a:schemeClr val="tx1"/>
                </a:solidFill>
                <a:latin typeface="Arial" charset="0"/>
              </a:defRPr>
            </a:lvl7pPr>
            <a:lvl8pPr marL="3428811" indent="-228587" defTabSz="930224" eaLnBrk="0" fontAlgn="base" hangingPunct="0">
              <a:spcBef>
                <a:spcPct val="0"/>
              </a:spcBef>
              <a:spcAft>
                <a:spcPct val="0"/>
              </a:spcAft>
              <a:defRPr>
                <a:solidFill>
                  <a:schemeClr val="tx1"/>
                </a:solidFill>
                <a:latin typeface="Arial" charset="0"/>
              </a:defRPr>
            </a:lvl8pPr>
            <a:lvl9pPr marL="3885985" indent="-228587" defTabSz="930224" eaLnBrk="0" fontAlgn="base" hangingPunct="0">
              <a:spcBef>
                <a:spcPct val="0"/>
              </a:spcBef>
              <a:spcAft>
                <a:spcPct val="0"/>
              </a:spcAft>
              <a:defRPr>
                <a:solidFill>
                  <a:schemeClr val="tx1"/>
                </a:solidFill>
                <a:latin typeface="Arial" charset="0"/>
              </a:defRPr>
            </a:lvl9pPr>
          </a:lstStyle>
          <a:p>
            <a:pPr eaLnBrk="1" hangingPunct="1"/>
            <a:fld id="{E5728381-42C8-4DD8-8EFE-ABF666A9F6E9}" type="slidenum">
              <a:rPr lang="en-US" smtClean="0"/>
              <a:pPr eaLnBrk="1" hangingPunct="1"/>
              <a:t>10</a:t>
            </a:fld>
            <a:endParaRPr lang="en-US" dirty="0" smtClean="0"/>
          </a:p>
        </p:txBody>
      </p:sp>
      <p:sp>
        <p:nvSpPr>
          <p:cNvPr id="64515" name="Rectangle 2"/>
          <p:cNvSpPr>
            <a:spLocks noGrp="1" noRot="1" noChangeAspect="1" noChangeArrowheads="1" noTextEdit="1"/>
          </p:cNvSpPr>
          <p:nvPr>
            <p:ph type="sldImg"/>
          </p:nvPr>
        </p:nvSpPr>
        <p:spPr>
          <a:xfrm>
            <a:off x="1192213" y="704850"/>
            <a:ext cx="4630737" cy="3473450"/>
          </a:xfrm>
          <a:ln/>
        </p:spPr>
      </p:sp>
      <p:sp>
        <p:nvSpPr>
          <p:cNvPr id="64516" name="Rectangle 3"/>
          <p:cNvSpPr>
            <a:spLocks noGrp="1" noChangeArrowheads="1"/>
          </p:cNvSpPr>
          <p:nvPr>
            <p:ph type="body" idx="1"/>
          </p:nvPr>
        </p:nvSpPr>
        <p:spPr>
          <a:xfrm>
            <a:off x="935039" y="4419601"/>
            <a:ext cx="5140325" cy="417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Higher level policy and neighborhood</a:t>
            </a:r>
            <a:r>
              <a:rPr lang="en-US" baseline="0" dirty="0" smtClean="0"/>
              <a:t> programs</a:t>
            </a: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5CCA8B-30CC-44B8-A39C-0E1722F6FE9E}" type="datetimeFigureOut">
              <a:rPr lang="en-US" smtClean="0"/>
              <a:pPr/>
              <a:t>11/12/2012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65C355-BE14-4190-89CF-C5C50A3157D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5CCA8B-30CC-44B8-A39C-0E1722F6FE9E}" type="datetimeFigureOut">
              <a:rPr lang="en-US" smtClean="0"/>
              <a:pPr/>
              <a:t>11/12/2012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65C355-BE14-4190-89CF-C5C50A3157D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5CCA8B-30CC-44B8-A39C-0E1722F6FE9E}" type="datetimeFigureOut">
              <a:rPr lang="en-US" smtClean="0"/>
              <a:pPr/>
              <a:t>11/12/2012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65C355-BE14-4190-89CF-C5C50A3157D9}"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75CCA8B-30CC-44B8-A39C-0E1722F6FE9E}" type="datetimeFigureOut">
              <a:rPr lang="en-US" smtClean="0"/>
              <a:pPr/>
              <a:t>11/12/2012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65C355-BE14-4190-89CF-C5C50A3157D9}"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5CCA8B-30CC-44B8-A39C-0E1722F6FE9E}" type="datetimeFigureOut">
              <a:rPr lang="en-US" smtClean="0"/>
              <a:pPr/>
              <a:t>11/12/2012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65C355-BE14-4190-89CF-C5C50A3157D9}" type="slidenum">
              <a:rPr lang="en-US" smtClean="0"/>
              <a:pPr/>
              <a:t>‹#›</a:t>
            </a:fld>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5CCA8B-30CC-44B8-A39C-0E1722F6FE9E}" type="datetimeFigureOut">
              <a:rPr lang="en-US" smtClean="0"/>
              <a:pPr/>
              <a:t>11/12/2012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65C355-BE14-4190-89CF-C5C50A3157D9}"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75CCA8B-30CC-44B8-A39C-0E1722F6FE9E}" type="datetimeFigureOut">
              <a:rPr lang="en-US" smtClean="0"/>
              <a:pPr/>
              <a:t>11/12/2012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65C355-BE14-4190-89CF-C5C50A3157D9}" type="slidenum">
              <a:rPr lang="en-US" smtClean="0"/>
              <a:pPr/>
              <a:t>‹#›</a:t>
            </a:fld>
            <a:endParaRPr lang="en-US" dirty="0"/>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75CCA8B-30CC-44B8-A39C-0E1722F6FE9E}" type="datetimeFigureOut">
              <a:rPr lang="en-US" smtClean="0"/>
              <a:pPr/>
              <a:t>11/12/2012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C65C355-BE14-4190-89CF-C5C50A3157D9}"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5CCA8B-30CC-44B8-A39C-0E1722F6FE9E}" type="datetimeFigureOut">
              <a:rPr lang="en-US" smtClean="0"/>
              <a:pPr/>
              <a:t>11/12/2012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65C355-BE14-4190-89CF-C5C50A3157D9}"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Date Placeholder 1"/>
          <p:cNvSpPr>
            <a:spLocks noGrp="1"/>
          </p:cNvSpPr>
          <p:nvPr>
            <p:ph type="dt" sz="half" idx="10"/>
          </p:nvPr>
        </p:nvSpPr>
        <p:spPr/>
        <p:txBody>
          <a:bodyPr/>
          <a:lstStyle/>
          <a:p>
            <a:fld id="{175CCA8B-30CC-44B8-A39C-0E1722F6FE9E}" type="datetimeFigureOut">
              <a:rPr lang="en-US" smtClean="0"/>
              <a:pPr/>
              <a:t>11/12/2012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C65C355-BE14-4190-89CF-C5C50A3157D9}"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175CCA8B-30CC-44B8-A39C-0E1722F6FE9E}" type="datetimeFigureOut">
              <a:rPr lang="en-US" smtClean="0"/>
              <a:pPr/>
              <a:t>11/12/2012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65C355-BE14-4190-89CF-C5C50A3157D9}" type="slidenum">
              <a:rPr lang="en-US" smtClean="0"/>
              <a:pPr/>
              <a:t>‹#›</a:t>
            </a:fld>
            <a:endParaRPr lang="en-US" dirty="0"/>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5CCA8B-30CC-44B8-A39C-0E1722F6FE9E}" type="datetimeFigureOut">
              <a:rPr lang="en-US" smtClean="0"/>
              <a:pPr/>
              <a:t>11/12/2012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65C355-BE14-4190-89CF-C5C50A3157D9}"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5CCA8B-30CC-44B8-A39C-0E1722F6FE9E}" type="datetimeFigureOut">
              <a:rPr lang="en-US" smtClean="0"/>
              <a:pPr/>
              <a:t>11/12/2012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65C355-BE14-4190-89CF-C5C50A3157D9}" type="slidenum">
              <a:rPr lang="en-US" smtClean="0"/>
              <a:pPr/>
              <a:t>‹#›</a:t>
            </a:fld>
            <a:endParaRPr lang="en-US" dirty="0"/>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5CCA8B-30CC-44B8-A39C-0E1722F6FE9E}" type="datetimeFigureOut">
              <a:rPr lang="en-US" smtClean="0"/>
              <a:pPr/>
              <a:t>11/12/2012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65C355-BE14-4190-89CF-C5C50A3157D9}"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175CCA8B-30CC-44B8-A39C-0E1722F6FE9E}" type="datetimeFigureOut">
              <a:rPr lang="en-US" smtClean="0"/>
              <a:pPr/>
              <a:t>11/12/2012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65C355-BE14-4190-89CF-C5C50A3157D9}" type="slidenum">
              <a:rPr lang="en-US" smtClean="0"/>
              <a:pPr/>
              <a:t>‹#›</a:t>
            </a:fld>
            <a:endParaRPr lang="en-US" dirty="0"/>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5CCA8B-30CC-44B8-A39C-0E1722F6FE9E}" type="datetimeFigureOut">
              <a:rPr lang="en-US" smtClean="0"/>
              <a:pPr/>
              <a:t>11/12/2012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65C355-BE14-4190-89CF-C5C50A3157D9}"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5CCA8B-30CC-44B8-A39C-0E1722F6FE9E}" type="datetimeFigureOut">
              <a:rPr lang="en-US" smtClean="0"/>
              <a:pPr/>
              <a:t>11/12/2012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65C355-BE14-4190-89CF-C5C50A3157D9}"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5CCA8B-30CC-44B8-A39C-0E1722F6FE9E}" type="datetimeFigureOut">
              <a:rPr lang="en-US" smtClean="0"/>
              <a:pPr/>
              <a:t>11/12/2012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C65C355-BE14-4190-89CF-C5C50A3157D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5CCA8B-30CC-44B8-A39C-0E1722F6FE9E}" type="datetimeFigureOut">
              <a:rPr lang="en-US" smtClean="0"/>
              <a:pPr/>
              <a:t>11/12/2012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65C355-BE14-4190-89CF-C5C50A3157D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5CCA8B-30CC-44B8-A39C-0E1722F6FE9E}" type="datetimeFigureOut">
              <a:rPr lang="en-US" smtClean="0"/>
              <a:pPr/>
              <a:t>11/12/2012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C65C355-BE14-4190-89CF-C5C50A3157D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5CCA8B-30CC-44B8-A39C-0E1722F6FE9E}" type="datetimeFigureOut">
              <a:rPr lang="en-US" smtClean="0"/>
              <a:pPr/>
              <a:t>11/12/2012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65C355-BE14-4190-89CF-C5C50A3157D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5CCA8B-30CC-44B8-A39C-0E1722F6FE9E}" type="datetimeFigureOut">
              <a:rPr lang="en-US" smtClean="0"/>
              <a:pPr/>
              <a:t>11/12/2012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65C355-BE14-4190-89CF-C5C50A3157D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5CCA8B-30CC-44B8-A39C-0E1722F6FE9E}" type="datetimeFigureOut">
              <a:rPr lang="en-US" smtClean="0"/>
              <a:pPr/>
              <a:t>11/12/2012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65C355-BE14-4190-89CF-C5C50A3157D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175CCA8B-30CC-44B8-A39C-0E1722F6FE9E}" type="datetimeFigureOut">
              <a:rPr lang="en-US" smtClean="0"/>
              <a:pPr/>
              <a:t>11/12/2012</a:t>
            </a:fld>
            <a:endParaRPr lang="en-US" dirty="0"/>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1C65C355-BE14-4190-89CF-C5C50A3157D9}" type="slidenum">
              <a:rPr lang="en-US" smtClean="0"/>
              <a:pPr/>
              <a:t>‹#›</a:t>
            </a:fld>
            <a:endParaRPr lang="en-US" dirty="0"/>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4.tmp"/><Relationship Id="rId1" Type="http://schemas.openxmlformats.org/officeDocument/2006/relationships/slideLayout" Target="../slideLayouts/slideLayout2.xml"/><Relationship Id="rId4" Type="http://schemas.openxmlformats.org/officeDocument/2006/relationships/image" Target="../media/image6.tmp"/></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kingcounty.gov/equity"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www.neighborhoodindicators.or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mailto:tclausen@nonprofitmilwaukeecenter.org" TargetMode="External"/><Relationship Id="rId4" Type="http://schemas.openxmlformats.org/officeDocument/2006/relationships/hyperlink" Target="mailto:kpettit@urban.org"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6.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Stronger Together:  Data Collaboratives and Partnerships</a:t>
            </a:r>
          </a:p>
        </p:txBody>
      </p:sp>
      <p:sp>
        <p:nvSpPr>
          <p:cNvPr id="5" name="Text Placeholder 4"/>
          <p:cNvSpPr>
            <a:spLocks noGrp="1"/>
          </p:cNvSpPr>
          <p:nvPr>
            <p:ph type="body" idx="1"/>
          </p:nvPr>
        </p:nvSpPr>
        <p:spPr>
          <a:xfrm>
            <a:off x="516466" y="5537199"/>
            <a:ext cx="6417734" cy="939801"/>
          </a:xfrm>
        </p:spPr>
        <p:txBody>
          <a:bodyPr>
            <a:noAutofit/>
          </a:bodyPr>
          <a:lstStyle/>
          <a:p>
            <a:pPr algn="l">
              <a:spcBef>
                <a:spcPts val="0"/>
              </a:spcBef>
            </a:pPr>
            <a:r>
              <a:rPr lang="en-US" sz="2200" dirty="0" smtClean="0">
                <a:solidFill>
                  <a:schemeClr val="tx1"/>
                </a:solidFill>
              </a:rPr>
              <a:t>Knowledge for Equity Conference</a:t>
            </a:r>
          </a:p>
          <a:p>
            <a:pPr algn="l">
              <a:spcBef>
                <a:spcPts val="0"/>
              </a:spcBef>
            </a:pPr>
            <a:r>
              <a:rPr lang="en-US" sz="2200" dirty="0" smtClean="0">
                <a:solidFill>
                  <a:schemeClr val="tx1"/>
                </a:solidFill>
              </a:rPr>
              <a:t>November 14, 2012</a:t>
            </a:r>
            <a:endParaRPr lang="en-US" sz="2200" dirty="0">
              <a:solidFill>
                <a:schemeClr val="tx1"/>
              </a:solidFill>
            </a:endParaRPr>
          </a:p>
          <a:p>
            <a:pPr algn="l"/>
            <a:endParaRPr lang="en-US" sz="2200" dirty="0" smtClean="0">
              <a:solidFill>
                <a:schemeClr val="tx1"/>
              </a:solidFill>
            </a:endParaRPr>
          </a:p>
          <a:p>
            <a:pPr algn="l"/>
            <a:r>
              <a:rPr lang="en-US" sz="2200" dirty="0" smtClean="0">
                <a:solidFill>
                  <a:schemeClr val="tx1"/>
                </a:solidFill>
              </a:rPr>
              <a:t>Kathy Pettit, Urban </a:t>
            </a:r>
            <a:r>
              <a:rPr lang="en-US" sz="2200" dirty="0" smtClean="0">
                <a:solidFill>
                  <a:schemeClr val="tx1"/>
                </a:solidFill>
              </a:rPr>
              <a:t>Institute/NNIP</a:t>
            </a:r>
            <a:endParaRPr lang="en-US" sz="2200" dirty="0">
              <a:solidFill>
                <a:schemeClr val="tx1"/>
              </a:solidFill>
            </a:endParaRPr>
          </a:p>
          <a:p>
            <a:pPr algn="l"/>
            <a:r>
              <a:rPr lang="en-US" sz="2200" dirty="0" smtClean="0">
                <a:solidFill>
                  <a:schemeClr val="tx1"/>
                </a:solidFill>
              </a:rPr>
              <a:t>Todd Clausen, Nonprofit Center of Milwaukee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92125" y="481013"/>
            <a:ext cx="8382000" cy="609600"/>
          </a:xfrm>
        </p:spPr>
        <p:txBody>
          <a:bodyPr>
            <a:noAutofit/>
          </a:bodyPr>
          <a:lstStyle/>
          <a:p>
            <a:pPr eaLnBrk="1" hangingPunct="1">
              <a:defRPr/>
            </a:pPr>
            <a:r>
              <a:rPr lang="en-US" sz="3600" dirty="0" smtClean="0"/>
              <a:t>Data Informs Wide Range of Health Issues</a:t>
            </a:r>
          </a:p>
        </p:txBody>
      </p:sp>
      <p:sp>
        <p:nvSpPr>
          <p:cNvPr id="13315" name="Rectangle 3"/>
          <p:cNvSpPr>
            <a:spLocks noGrp="1" noChangeArrowheads="1"/>
          </p:cNvSpPr>
          <p:nvPr>
            <p:ph idx="1"/>
          </p:nvPr>
        </p:nvSpPr>
        <p:spPr>
          <a:xfrm>
            <a:off x="457200" y="1524000"/>
            <a:ext cx="8458200" cy="4800600"/>
          </a:xfrm>
        </p:spPr>
        <p:txBody>
          <a:bodyPr/>
          <a:lstStyle/>
          <a:p>
            <a:pPr>
              <a:spcBef>
                <a:spcPct val="5000"/>
              </a:spcBef>
              <a:spcAft>
                <a:spcPct val="20000"/>
              </a:spcAft>
            </a:pPr>
            <a:r>
              <a:rPr lang="en-US" sz="2600" dirty="0" smtClean="0"/>
              <a:t>Hospitalization patterns</a:t>
            </a:r>
          </a:p>
          <a:p>
            <a:pPr>
              <a:spcBef>
                <a:spcPct val="5000"/>
              </a:spcBef>
              <a:spcAft>
                <a:spcPct val="20000"/>
              </a:spcAft>
            </a:pPr>
            <a:r>
              <a:rPr lang="en-US" sz="2600" dirty="0" smtClean="0"/>
              <a:t>Maternal and infant Health</a:t>
            </a:r>
          </a:p>
          <a:p>
            <a:pPr>
              <a:spcBef>
                <a:spcPct val="5000"/>
              </a:spcBef>
              <a:spcAft>
                <a:spcPct val="20000"/>
              </a:spcAft>
            </a:pPr>
            <a:r>
              <a:rPr lang="en-US" sz="2600" dirty="0"/>
              <a:t>Obesity</a:t>
            </a:r>
          </a:p>
          <a:p>
            <a:pPr>
              <a:spcBef>
                <a:spcPct val="5000"/>
              </a:spcBef>
              <a:spcAft>
                <a:spcPct val="20000"/>
              </a:spcAft>
            </a:pPr>
            <a:r>
              <a:rPr lang="en-US" sz="2600" dirty="0" smtClean="0"/>
              <a:t>Mental </a:t>
            </a:r>
            <a:r>
              <a:rPr lang="en-US" sz="2600" dirty="0"/>
              <a:t>h</a:t>
            </a:r>
            <a:r>
              <a:rPr lang="en-US" sz="2600" dirty="0" smtClean="0"/>
              <a:t>ealth</a:t>
            </a:r>
          </a:p>
          <a:p>
            <a:pPr>
              <a:spcBef>
                <a:spcPct val="5000"/>
              </a:spcBef>
              <a:spcAft>
                <a:spcPct val="20000"/>
              </a:spcAft>
            </a:pPr>
            <a:r>
              <a:rPr lang="en-US" sz="2600" dirty="0"/>
              <a:t>Traffic safety</a:t>
            </a:r>
          </a:p>
          <a:p>
            <a:pPr>
              <a:spcBef>
                <a:spcPct val="5000"/>
              </a:spcBef>
              <a:spcAft>
                <a:spcPct val="20000"/>
              </a:spcAft>
            </a:pPr>
            <a:r>
              <a:rPr lang="en-US" sz="2600" dirty="0" smtClean="0"/>
              <a:t>Food </a:t>
            </a:r>
            <a:r>
              <a:rPr lang="en-US" sz="2600" dirty="0"/>
              <a:t>Security</a:t>
            </a:r>
            <a:endParaRPr lang="en-US" sz="2200" dirty="0"/>
          </a:p>
          <a:p>
            <a:pPr>
              <a:spcBef>
                <a:spcPct val="5000"/>
              </a:spcBef>
              <a:spcAft>
                <a:spcPct val="20000"/>
              </a:spcAft>
            </a:pPr>
            <a:r>
              <a:rPr lang="en-US" sz="2600" dirty="0" smtClean="0"/>
              <a:t>Healthy </a:t>
            </a:r>
            <a:r>
              <a:rPr lang="en-US" sz="2600" dirty="0"/>
              <a:t>h</a:t>
            </a:r>
            <a:r>
              <a:rPr lang="en-US" sz="2600" dirty="0" smtClean="0"/>
              <a:t>ousing </a:t>
            </a:r>
            <a:r>
              <a:rPr lang="en-US" sz="2600" dirty="0" smtClean="0"/>
              <a:t>(asthma</a:t>
            </a:r>
            <a:r>
              <a:rPr lang="en-US" sz="2600" dirty="0" smtClean="0"/>
              <a:t>, </a:t>
            </a:r>
            <a:r>
              <a:rPr lang="en-US" sz="2600" dirty="0" smtClean="0"/>
              <a:t>lead</a:t>
            </a:r>
            <a:r>
              <a:rPr lang="en-US" sz="2600" dirty="0" smtClean="0"/>
              <a:t>)</a:t>
            </a:r>
          </a:p>
          <a:p>
            <a:pPr>
              <a:spcBef>
                <a:spcPct val="5000"/>
              </a:spcBef>
              <a:spcAft>
                <a:spcPct val="20000"/>
              </a:spcAft>
            </a:pPr>
            <a:r>
              <a:rPr lang="en-US" sz="2600" dirty="0" smtClean="0"/>
              <a:t>Social determinants of health</a:t>
            </a:r>
          </a:p>
          <a:p>
            <a:pPr lvl="1">
              <a:spcBef>
                <a:spcPct val="5000"/>
              </a:spcBef>
              <a:spcAft>
                <a:spcPct val="20000"/>
              </a:spcAft>
            </a:pPr>
            <a:endParaRPr lang="en-US" sz="2200" dirty="0" smtClean="0"/>
          </a:p>
          <a:p>
            <a:pPr lvl="1">
              <a:spcBef>
                <a:spcPct val="5000"/>
              </a:spcBef>
              <a:spcAft>
                <a:spcPct val="20000"/>
              </a:spcAft>
            </a:pPr>
            <a:endParaRPr lang="en-US" sz="2200" dirty="0"/>
          </a:p>
          <a:p>
            <a:pPr lvl="2">
              <a:spcBef>
                <a:spcPct val="5000"/>
              </a:spcBef>
              <a:spcAft>
                <a:spcPct val="20000"/>
              </a:spcAft>
            </a:pPr>
            <a:endParaRPr lang="en-US" sz="1800" dirty="0" smtClean="0"/>
          </a:p>
          <a:p>
            <a:pPr lvl="2">
              <a:spcBef>
                <a:spcPct val="5000"/>
              </a:spcBef>
              <a:spcAft>
                <a:spcPct val="20000"/>
              </a:spcAft>
            </a:pPr>
            <a:endParaRPr lang="en-US" sz="1800" dirty="0" smtClean="0"/>
          </a:p>
          <a:p>
            <a:pPr lvl="1" eaLnBrk="1" hangingPunct="1">
              <a:spcBef>
                <a:spcPct val="5000"/>
              </a:spcBef>
              <a:spcAft>
                <a:spcPct val="20000"/>
              </a:spcAft>
            </a:pPr>
            <a:endParaRPr lang="en-US" sz="2200" dirty="0" smtClean="0"/>
          </a:p>
          <a:p>
            <a:pPr eaLnBrk="1" hangingPunct="1">
              <a:spcBef>
                <a:spcPct val="5000"/>
              </a:spcBef>
              <a:spcAft>
                <a:spcPct val="20000"/>
              </a:spcAft>
            </a:pPr>
            <a:endParaRPr lang="en-US" sz="2600" dirty="0" smtClean="0"/>
          </a:p>
        </p:txBody>
      </p:sp>
    </p:spTree>
    <p:extLst>
      <p:ext uri="{BB962C8B-B14F-4D97-AF65-F5344CB8AC3E}">
        <p14:creationId xmlns:p14="http://schemas.microsoft.com/office/powerpoint/2010/main" val="36018026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04800"/>
            <a:ext cx="6318250" cy="62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5181600"/>
            <a:ext cx="1981200" cy="646331"/>
          </a:xfrm>
          <a:prstGeom prst="rect">
            <a:avLst/>
          </a:prstGeom>
          <a:noFill/>
        </p:spPr>
        <p:txBody>
          <a:bodyPr wrap="square" rtlCol="0">
            <a:spAutoFit/>
          </a:bodyPr>
          <a:lstStyle/>
          <a:p>
            <a:r>
              <a:rPr lang="en-US" i="1" dirty="0" smtClean="0"/>
              <a:t>Source: Children’s Optimal Health</a:t>
            </a:r>
            <a:endParaRPr lang="en-US" i="1" dirty="0"/>
          </a:p>
        </p:txBody>
      </p:sp>
      <p:sp>
        <p:nvSpPr>
          <p:cNvPr id="6" name="TextBox 5"/>
          <p:cNvSpPr txBox="1"/>
          <p:nvPr/>
        </p:nvSpPr>
        <p:spPr>
          <a:xfrm>
            <a:off x="267956" y="990600"/>
            <a:ext cx="1981200" cy="2092881"/>
          </a:xfrm>
          <a:prstGeom prst="rect">
            <a:avLst/>
          </a:prstGeom>
          <a:noFill/>
        </p:spPr>
        <p:txBody>
          <a:bodyPr wrap="square" rtlCol="0">
            <a:spAutoFit/>
          </a:bodyPr>
          <a:lstStyle/>
          <a:p>
            <a:r>
              <a:rPr lang="en-US" sz="2600" i="1" dirty="0" smtClean="0"/>
              <a:t>Percent Overweight or Obese Students in Austin</a:t>
            </a:r>
          </a:p>
        </p:txBody>
      </p:sp>
    </p:spTree>
    <p:extLst>
      <p:ext uri="{BB962C8B-B14F-4D97-AF65-F5344CB8AC3E}">
        <p14:creationId xmlns:p14="http://schemas.microsoft.com/office/powerpoint/2010/main" val="31449073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463" y="1780781"/>
            <a:ext cx="8625673" cy="4620019"/>
          </a:xfrm>
          <a:prstGeom prst="rect">
            <a:avLst/>
          </a:prstGeom>
        </p:spPr>
      </p:pic>
      <p:sp>
        <p:nvSpPr>
          <p:cNvPr id="2" name="Title 1"/>
          <p:cNvSpPr>
            <a:spLocks noGrp="1"/>
          </p:cNvSpPr>
          <p:nvPr>
            <p:ph type="title"/>
          </p:nvPr>
        </p:nvSpPr>
        <p:spPr/>
        <p:txBody>
          <a:bodyPr/>
          <a:lstStyle/>
          <a:p>
            <a:endParaRPr lang="en-US" dirty="0"/>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5864" y="304800"/>
            <a:ext cx="6163536" cy="1143160"/>
          </a:xfrm>
        </p:spPr>
      </p:pic>
      <p:grpSp>
        <p:nvGrpSpPr>
          <p:cNvPr id="3" name="Group 2"/>
          <p:cNvGrpSpPr/>
          <p:nvPr/>
        </p:nvGrpSpPr>
        <p:grpSpPr>
          <a:xfrm>
            <a:off x="-2231341" y="1524000"/>
            <a:ext cx="13138784" cy="6955922"/>
            <a:chOff x="-1959292" y="1328923"/>
            <a:chExt cx="13138784" cy="6955922"/>
          </a:xfrm>
        </p:grpSpPr>
        <p:sp>
          <p:nvSpPr>
            <p:cNvPr id="6" name="Rectangle 5"/>
            <p:cNvSpPr/>
            <p:nvPr/>
          </p:nvSpPr>
          <p:spPr>
            <a:xfrm>
              <a:off x="-1959292" y="1328923"/>
              <a:ext cx="13138784" cy="695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Screen Clipping"/>
            <p:cNvPicPr>
              <a:picLocks noChangeAspect="1"/>
            </p:cNvPicPr>
            <p:nvPr/>
          </p:nvPicPr>
          <p:blipFill rotWithShape="1">
            <a:blip r:embed="rId4">
              <a:extLst>
                <a:ext uri="{28A0092B-C50C-407E-A947-70E740481C1C}">
                  <a14:useLocalDpi xmlns:a14="http://schemas.microsoft.com/office/drawing/2010/main" val="0"/>
                </a:ext>
              </a:extLst>
            </a:blip>
            <a:srcRect t="-1" b="48889"/>
            <a:stretch/>
          </p:blipFill>
          <p:spPr>
            <a:xfrm>
              <a:off x="-657250" y="1447800"/>
              <a:ext cx="9923797" cy="5410200"/>
            </a:xfrm>
            <a:prstGeom prst="rect">
              <a:avLst/>
            </a:prstGeom>
          </p:spPr>
        </p:pic>
      </p:grpSp>
      <p:sp>
        <p:nvSpPr>
          <p:cNvPr id="9" name="TextBox 8"/>
          <p:cNvSpPr txBox="1"/>
          <p:nvPr/>
        </p:nvSpPr>
        <p:spPr>
          <a:xfrm>
            <a:off x="463229" y="1391524"/>
            <a:ext cx="5638800" cy="369332"/>
          </a:xfrm>
          <a:prstGeom prst="rect">
            <a:avLst/>
          </a:prstGeom>
          <a:noFill/>
        </p:spPr>
        <p:txBody>
          <a:bodyPr wrap="square" rtlCol="0">
            <a:spAutoFit/>
          </a:bodyPr>
          <a:lstStyle/>
          <a:p>
            <a:r>
              <a:rPr lang="en-US" i="1" dirty="0" smtClean="0"/>
              <a:t>Source: CI:Now in San Antonio</a:t>
            </a:r>
            <a:endParaRPr lang="en-US" i="1" dirty="0"/>
          </a:p>
        </p:txBody>
      </p:sp>
    </p:spTree>
    <p:extLst>
      <p:ext uri="{BB962C8B-B14F-4D97-AF65-F5344CB8AC3E}">
        <p14:creationId xmlns:p14="http://schemas.microsoft.com/office/powerpoint/2010/main" val="23645731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675" y="533400"/>
            <a:ext cx="5191125" cy="595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4064" y="914400"/>
            <a:ext cx="2224336" cy="1200329"/>
          </a:xfrm>
          <a:prstGeom prst="rect">
            <a:avLst/>
          </a:prstGeom>
          <a:noFill/>
        </p:spPr>
        <p:txBody>
          <a:bodyPr wrap="square" rtlCol="0">
            <a:spAutoFit/>
          </a:bodyPr>
          <a:lstStyle/>
          <a:p>
            <a:r>
              <a:rPr lang="en-US" sz="2400" b="1" i="1" dirty="0" smtClean="0"/>
              <a:t>Addressing Diabetes in Neighborhoods</a:t>
            </a:r>
            <a:endParaRPr lang="en-US" sz="2400" b="1" i="1" dirty="0"/>
          </a:p>
        </p:txBody>
      </p:sp>
      <p:sp>
        <p:nvSpPr>
          <p:cNvPr id="4" name="TextBox 3"/>
          <p:cNvSpPr txBox="1"/>
          <p:nvPr/>
        </p:nvSpPr>
        <p:spPr>
          <a:xfrm>
            <a:off x="381000" y="5105400"/>
            <a:ext cx="1721017" cy="923330"/>
          </a:xfrm>
          <a:prstGeom prst="rect">
            <a:avLst/>
          </a:prstGeom>
          <a:noFill/>
        </p:spPr>
        <p:txBody>
          <a:bodyPr wrap="square" rtlCol="0">
            <a:spAutoFit/>
          </a:bodyPr>
          <a:lstStyle/>
          <a:p>
            <a:r>
              <a:rPr lang="en-US" i="1" dirty="0" smtClean="0"/>
              <a:t>Source: CamConnect in Camden, NJ</a:t>
            </a:r>
            <a:endParaRPr lang="en-US" i="1" dirty="0"/>
          </a:p>
        </p:txBody>
      </p:sp>
    </p:spTree>
    <p:extLst>
      <p:ext uri="{BB962C8B-B14F-4D97-AF65-F5344CB8AC3E}">
        <p14:creationId xmlns:p14="http://schemas.microsoft.com/office/powerpoint/2010/main" val="192554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0"/>
            <a:ext cx="8229600" cy="838200"/>
          </a:xfrm>
        </p:spPr>
        <p:txBody>
          <a:bodyPr/>
          <a:lstStyle/>
          <a:p>
            <a:r>
              <a:rPr lang="en-US" dirty="0"/>
              <a:t>The “Stream”</a:t>
            </a:r>
          </a:p>
        </p:txBody>
      </p:sp>
      <p:sp>
        <p:nvSpPr>
          <p:cNvPr id="3075" name="AutoShape 3"/>
          <p:cNvSpPr>
            <a:spLocks noChangeAspect="1" noChangeArrowheads="1"/>
          </p:cNvSpPr>
          <p:nvPr/>
        </p:nvSpPr>
        <p:spPr bwMode="auto">
          <a:xfrm>
            <a:off x="304800" y="1447800"/>
            <a:ext cx="8229600"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l="2892" t="5431" r="1686" b="7692"/>
          <a:stretch>
            <a:fillRect/>
          </a:stretch>
        </p:blipFill>
        <p:spPr bwMode="auto">
          <a:xfrm>
            <a:off x="381000" y="2133600"/>
            <a:ext cx="8153400" cy="2770188"/>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7" name="Text Box 5"/>
          <p:cNvSpPr txBox="1">
            <a:spLocks noChangeArrowheads="1"/>
          </p:cNvSpPr>
          <p:nvPr/>
        </p:nvSpPr>
        <p:spPr bwMode="auto">
          <a:xfrm>
            <a:off x="152400" y="914400"/>
            <a:ext cx="2590800" cy="10572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9553" tIns="39776" rIns="79553" bIns="39776">
            <a:spAutoFit/>
          </a:bodyPr>
          <a:lstStyle/>
          <a:p>
            <a:pPr eaLnBrk="0" hangingPunct="0"/>
            <a:r>
              <a:rPr lang="en-US" sz="1600" b="1" dirty="0">
                <a:solidFill>
                  <a:schemeClr val="accent2"/>
                </a:solidFill>
              </a:rPr>
              <a:t>Change structures, policies and institutional practices that maintain inequities</a:t>
            </a:r>
          </a:p>
        </p:txBody>
      </p:sp>
      <p:sp>
        <p:nvSpPr>
          <p:cNvPr id="3078" name="Text Box 6"/>
          <p:cNvSpPr txBox="1">
            <a:spLocks noChangeArrowheads="1"/>
          </p:cNvSpPr>
          <p:nvPr/>
        </p:nvSpPr>
        <p:spPr bwMode="auto">
          <a:xfrm>
            <a:off x="2819400" y="914400"/>
            <a:ext cx="3581400" cy="105727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79553" tIns="39776" rIns="79553" bIns="39776">
            <a:spAutoFit/>
          </a:bodyPr>
          <a:lstStyle/>
          <a:p>
            <a:pPr eaLnBrk="0" hangingPunct="0"/>
            <a:r>
              <a:rPr lang="en-US" sz="1600" b="1" dirty="0">
                <a:solidFill>
                  <a:srgbClr val="006666"/>
                </a:solidFill>
              </a:rPr>
              <a:t>Change policies/systems and programs to provide community conditions that support health </a:t>
            </a:r>
          </a:p>
          <a:p>
            <a:pPr eaLnBrk="0" hangingPunct="0"/>
            <a:r>
              <a:rPr lang="en-US" sz="1600" b="1" dirty="0">
                <a:solidFill>
                  <a:srgbClr val="006666"/>
                </a:solidFill>
              </a:rPr>
              <a:t>and well being</a:t>
            </a:r>
            <a:endParaRPr lang="en-US" sz="1600" b="1" dirty="0">
              <a:solidFill>
                <a:srgbClr val="006666"/>
              </a:solidFill>
              <a:latin typeface="Verdana" pitchFamily="34" charset="0"/>
            </a:endParaRPr>
          </a:p>
        </p:txBody>
      </p:sp>
      <p:sp>
        <p:nvSpPr>
          <p:cNvPr id="3079" name="Text Box 7"/>
          <p:cNvSpPr txBox="1">
            <a:spLocks noChangeArrowheads="1"/>
          </p:cNvSpPr>
          <p:nvPr/>
        </p:nvSpPr>
        <p:spPr bwMode="auto">
          <a:xfrm>
            <a:off x="6248400" y="914400"/>
            <a:ext cx="2667000" cy="105727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79553" tIns="39776" rIns="79553" bIns="39776">
            <a:spAutoFit/>
          </a:bodyPr>
          <a:lstStyle/>
          <a:p>
            <a:pPr eaLnBrk="0" hangingPunct="0"/>
            <a:r>
              <a:rPr lang="en-US" sz="1600" b="1" dirty="0">
                <a:solidFill>
                  <a:srgbClr val="666633"/>
                </a:solidFill>
              </a:rPr>
              <a:t>Change individual behaviors/treat problems resulting from stress </a:t>
            </a:r>
          </a:p>
          <a:p>
            <a:pPr eaLnBrk="0" hangingPunct="0"/>
            <a:r>
              <a:rPr lang="en-US" sz="1600" b="1" dirty="0">
                <a:solidFill>
                  <a:srgbClr val="666633"/>
                </a:solidFill>
              </a:rPr>
              <a:t>and poor health</a:t>
            </a:r>
          </a:p>
        </p:txBody>
      </p:sp>
      <p:sp>
        <p:nvSpPr>
          <p:cNvPr id="3080" name="Text Box 8"/>
          <p:cNvSpPr txBox="1">
            <a:spLocks noChangeArrowheads="1"/>
          </p:cNvSpPr>
          <p:nvPr/>
        </p:nvSpPr>
        <p:spPr bwMode="auto">
          <a:xfrm>
            <a:off x="533400" y="2362200"/>
            <a:ext cx="1792288" cy="2921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9553" tIns="39776" rIns="79553" bIns="39776">
            <a:spAutoFit/>
          </a:bodyPr>
          <a:lstStyle/>
          <a:p>
            <a:pPr algn="ctr" eaLnBrk="0" hangingPunct="0"/>
            <a:r>
              <a:rPr lang="en-US" sz="1400" b="1" dirty="0">
                <a:solidFill>
                  <a:srgbClr val="003366"/>
                </a:solidFill>
              </a:rPr>
              <a:t>Pro-Equity Policies</a:t>
            </a:r>
            <a:endParaRPr lang="en-US" sz="1400" b="1" dirty="0">
              <a:latin typeface="Verdana" pitchFamily="34" charset="0"/>
            </a:endParaRPr>
          </a:p>
        </p:txBody>
      </p:sp>
      <p:sp>
        <p:nvSpPr>
          <p:cNvPr id="3081" name="Text Box 9"/>
          <p:cNvSpPr txBox="1">
            <a:spLocks noChangeArrowheads="1"/>
          </p:cNvSpPr>
          <p:nvPr/>
        </p:nvSpPr>
        <p:spPr bwMode="auto">
          <a:xfrm>
            <a:off x="533400" y="3886200"/>
            <a:ext cx="1905000" cy="71755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9553" tIns="39776" rIns="79553" bIns="39776">
            <a:spAutoFit/>
          </a:bodyPr>
          <a:lstStyle/>
          <a:p>
            <a:pPr algn="ctr" eaLnBrk="0" hangingPunct="0"/>
            <a:r>
              <a:rPr lang="en-US" sz="1400" b="1" dirty="0">
                <a:solidFill>
                  <a:srgbClr val="003366"/>
                </a:solidFill>
              </a:rPr>
              <a:t>Address Structural  Racism and Privilege</a:t>
            </a:r>
            <a:endParaRPr lang="en-US" sz="1400" dirty="0">
              <a:latin typeface="Verdana" pitchFamily="34" charset="0"/>
            </a:endParaRPr>
          </a:p>
        </p:txBody>
      </p:sp>
      <p:sp>
        <p:nvSpPr>
          <p:cNvPr id="3082" name="Text Box 10"/>
          <p:cNvSpPr txBox="1">
            <a:spLocks noChangeArrowheads="1"/>
          </p:cNvSpPr>
          <p:nvPr/>
        </p:nvSpPr>
        <p:spPr bwMode="auto">
          <a:xfrm>
            <a:off x="2667000" y="2133600"/>
            <a:ext cx="1077913" cy="50482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9553" tIns="39776" rIns="79553" bIns="39776">
            <a:spAutoFit/>
          </a:bodyPr>
          <a:lstStyle/>
          <a:p>
            <a:pPr algn="r" eaLnBrk="0" hangingPunct="0"/>
            <a:r>
              <a:rPr lang="en-US" sz="1400" b="1" dirty="0">
                <a:solidFill>
                  <a:srgbClr val="3399FF"/>
                </a:solidFill>
              </a:rPr>
              <a:t>Affordable</a:t>
            </a:r>
          </a:p>
          <a:p>
            <a:pPr algn="r" eaLnBrk="0" hangingPunct="0"/>
            <a:r>
              <a:rPr lang="en-US" sz="1400" b="1" dirty="0">
                <a:solidFill>
                  <a:srgbClr val="3399FF"/>
                </a:solidFill>
              </a:rPr>
              <a:t>Housing</a:t>
            </a:r>
          </a:p>
        </p:txBody>
      </p:sp>
      <p:sp>
        <p:nvSpPr>
          <p:cNvPr id="3083" name="Text Box 11"/>
          <p:cNvSpPr txBox="1">
            <a:spLocks noChangeArrowheads="1"/>
          </p:cNvSpPr>
          <p:nvPr/>
        </p:nvSpPr>
        <p:spPr bwMode="auto">
          <a:xfrm>
            <a:off x="4114800" y="4343400"/>
            <a:ext cx="1558925" cy="50482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9553" tIns="39776" rIns="79553" bIns="39776">
            <a:spAutoFit/>
          </a:bodyPr>
          <a:lstStyle/>
          <a:p>
            <a:pPr algn="ctr" eaLnBrk="0" hangingPunct="0"/>
            <a:r>
              <a:rPr lang="en-US" sz="1400" b="1" dirty="0">
                <a:solidFill>
                  <a:srgbClr val="3399FF"/>
                </a:solidFill>
              </a:rPr>
              <a:t>Access to Transportation</a:t>
            </a:r>
            <a:endParaRPr lang="en-US" sz="1400" b="1" dirty="0">
              <a:latin typeface="Verdana" pitchFamily="34" charset="0"/>
            </a:endParaRPr>
          </a:p>
        </p:txBody>
      </p:sp>
      <p:sp>
        <p:nvSpPr>
          <p:cNvPr id="3084" name="Text Box 12"/>
          <p:cNvSpPr txBox="1">
            <a:spLocks noChangeArrowheads="1"/>
          </p:cNvSpPr>
          <p:nvPr/>
        </p:nvSpPr>
        <p:spPr bwMode="auto">
          <a:xfrm>
            <a:off x="3657600" y="2133600"/>
            <a:ext cx="1336675" cy="50482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79553" tIns="39776" rIns="79553" bIns="39776">
            <a:spAutoFit/>
          </a:bodyPr>
          <a:lstStyle/>
          <a:p>
            <a:pPr algn="ctr" eaLnBrk="0" hangingPunct="0"/>
            <a:r>
              <a:rPr lang="en-US" sz="1400" b="1" dirty="0">
                <a:solidFill>
                  <a:srgbClr val="3399FF"/>
                </a:solidFill>
              </a:rPr>
              <a:t>Good Paying Jobs</a:t>
            </a:r>
            <a:endParaRPr lang="en-US" sz="1400" b="1" dirty="0">
              <a:latin typeface="Verdana" pitchFamily="34" charset="0"/>
            </a:endParaRPr>
          </a:p>
        </p:txBody>
      </p:sp>
      <p:sp>
        <p:nvSpPr>
          <p:cNvPr id="3085" name="Text Box 13"/>
          <p:cNvSpPr txBox="1">
            <a:spLocks noChangeArrowheads="1"/>
          </p:cNvSpPr>
          <p:nvPr/>
        </p:nvSpPr>
        <p:spPr bwMode="auto">
          <a:xfrm>
            <a:off x="3962400" y="2667000"/>
            <a:ext cx="1116013" cy="50482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9553" tIns="39776" rIns="79553" bIns="39776">
            <a:spAutoFit/>
          </a:bodyPr>
          <a:lstStyle/>
          <a:p>
            <a:pPr algn="ctr" eaLnBrk="0" hangingPunct="0"/>
            <a:r>
              <a:rPr lang="en-US" sz="1400" b="1" dirty="0">
                <a:solidFill>
                  <a:srgbClr val="3399FF"/>
                </a:solidFill>
              </a:rPr>
              <a:t>Quality Education</a:t>
            </a:r>
            <a:endParaRPr lang="en-US" sz="1400" dirty="0">
              <a:latin typeface="Verdana" pitchFamily="34" charset="0"/>
            </a:endParaRPr>
          </a:p>
        </p:txBody>
      </p:sp>
      <p:sp>
        <p:nvSpPr>
          <p:cNvPr id="3086" name="Text Box 14"/>
          <p:cNvSpPr txBox="1">
            <a:spLocks noChangeArrowheads="1"/>
          </p:cNvSpPr>
          <p:nvPr/>
        </p:nvSpPr>
        <p:spPr bwMode="auto">
          <a:xfrm>
            <a:off x="2819400" y="4267200"/>
            <a:ext cx="1484313" cy="50482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9553" tIns="39776" rIns="79553" bIns="39776">
            <a:spAutoFit/>
          </a:bodyPr>
          <a:lstStyle/>
          <a:p>
            <a:pPr algn="ctr" eaLnBrk="0" hangingPunct="0"/>
            <a:r>
              <a:rPr lang="en-US" sz="1400" b="1" dirty="0">
                <a:solidFill>
                  <a:srgbClr val="3399FF"/>
                </a:solidFill>
              </a:rPr>
              <a:t>Healthy</a:t>
            </a:r>
            <a:r>
              <a:rPr lang="en-US" sz="1400" b="1" dirty="0">
                <a:solidFill>
                  <a:srgbClr val="003366"/>
                </a:solidFill>
              </a:rPr>
              <a:t> </a:t>
            </a:r>
            <a:r>
              <a:rPr lang="en-US" sz="1400" b="1" dirty="0">
                <a:solidFill>
                  <a:srgbClr val="3399FF"/>
                </a:solidFill>
              </a:rPr>
              <a:t>Environment</a:t>
            </a:r>
          </a:p>
        </p:txBody>
      </p:sp>
      <p:sp>
        <p:nvSpPr>
          <p:cNvPr id="3087" name="Text Box 15"/>
          <p:cNvSpPr txBox="1">
            <a:spLocks noChangeArrowheads="1"/>
          </p:cNvSpPr>
          <p:nvPr/>
        </p:nvSpPr>
        <p:spPr bwMode="auto">
          <a:xfrm>
            <a:off x="5791200" y="4343400"/>
            <a:ext cx="1114425" cy="50482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9553" tIns="39776" rIns="79553" bIns="39776"/>
          <a:lstStyle/>
          <a:p>
            <a:pPr eaLnBrk="0" hangingPunct="0"/>
            <a:r>
              <a:rPr lang="en-US" sz="1400" b="1" dirty="0">
                <a:solidFill>
                  <a:srgbClr val="003366"/>
                </a:solidFill>
              </a:rPr>
              <a:t>Low Birth Weight</a:t>
            </a:r>
            <a:endParaRPr lang="en-US" sz="1400" b="1" dirty="0">
              <a:latin typeface="Verdana" pitchFamily="34" charset="0"/>
            </a:endParaRPr>
          </a:p>
        </p:txBody>
      </p:sp>
      <p:sp>
        <p:nvSpPr>
          <p:cNvPr id="3088" name="Text Box 16"/>
          <p:cNvSpPr txBox="1">
            <a:spLocks noChangeArrowheads="1"/>
          </p:cNvSpPr>
          <p:nvPr/>
        </p:nvSpPr>
        <p:spPr bwMode="auto">
          <a:xfrm>
            <a:off x="6553200" y="2057400"/>
            <a:ext cx="1412875" cy="2921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9553" tIns="39776" rIns="79553" bIns="39776">
            <a:spAutoFit/>
          </a:bodyPr>
          <a:lstStyle/>
          <a:p>
            <a:pPr algn="ctr" eaLnBrk="0" hangingPunct="0"/>
            <a:r>
              <a:rPr lang="en-US" sz="1400" b="1" dirty="0">
                <a:solidFill>
                  <a:srgbClr val="003366"/>
                </a:solidFill>
              </a:rPr>
              <a:t>Incarceration</a:t>
            </a:r>
            <a:endParaRPr lang="en-US" sz="1400" b="1" dirty="0">
              <a:latin typeface="Verdana" pitchFamily="34" charset="0"/>
            </a:endParaRPr>
          </a:p>
        </p:txBody>
      </p:sp>
      <p:sp>
        <p:nvSpPr>
          <p:cNvPr id="3089" name="Text Box 17"/>
          <p:cNvSpPr txBox="1">
            <a:spLocks noChangeArrowheads="1"/>
          </p:cNvSpPr>
          <p:nvPr/>
        </p:nvSpPr>
        <p:spPr bwMode="auto">
          <a:xfrm>
            <a:off x="762000" y="5105400"/>
            <a:ext cx="1468438" cy="4476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9553" tIns="39776" rIns="79553" bIns="39776"/>
          <a:lstStyle/>
          <a:p>
            <a:pPr algn="ctr" eaLnBrk="0" hangingPunct="0"/>
            <a:r>
              <a:rPr lang="en-US" sz="2000" b="1" dirty="0">
                <a:solidFill>
                  <a:schemeClr val="accent2"/>
                </a:solidFill>
              </a:rPr>
              <a:t>Societal Level</a:t>
            </a:r>
          </a:p>
        </p:txBody>
      </p:sp>
      <p:sp>
        <p:nvSpPr>
          <p:cNvPr id="3090" name="Text Box 18"/>
          <p:cNvSpPr txBox="1">
            <a:spLocks noChangeArrowheads="1"/>
          </p:cNvSpPr>
          <p:nvPr/>
        </p:nvSpPr>
        <p:spPr bwMode="auto">
          <a:xfrm>
            <a:off x="6248400" y="5105400"/>
            <a:ext cx="2228850" cy="47625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9553" tIns="39776" rIns="79553" bIns="39776"/>
          <a:lstStyle/>
          <a:p>
            <a:pPr eaLnBrk="0" hangingPunct="0"/>
            <a:r>
              <a:rPr lang="en-US" sz="2000" b="1" dirty="0">
                <a:solidFill>
                  <a:srgbClr val="666633"/>
                </a:solidFill>
              </a:rPr>
              <a:t>Individual and Family Level</a:t>
            </a:r>
            <a:endParaRPr lang="en-US" sz="2000" dirty="0">
              <a:solidFill>
                <a:srgbClr val="666633"/>
              </a:solidFill>
              <a:latin typeface="Verdana" pitchFamily="34" charset="0"/>
            </a:endParaRPr>
          </a:p>
        </p:txBody>
      </p:sp>
      <p:sp>
        <p:nvSpPr>
          <p:cNvPr id="3091" name="Text Box 19"/>
          <p:cNvSpPr txBox="1">
            <a:spLocks noChangeArrowheads="1"/>
          </p:cNvSpPr>
          <p:nvPr/>
        </p:nvSpPr>
        <p:spPr bwMode="auto">
          <a:xfrm>
            <a:off x="2514600" y="2667000"/>
            <a:ext cx="1558925" cy="50482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9553" tIns="39776" rIns="79553" bIns="39776">
            <a:spAutoFit/>
          </a:bodyPr>
          <a:lstStyle/>
          <a:p>
            <a:pPr algn="ctr" eaLnBrk="0" hangingPunct="0"/>
            <a:r>
              <a:rPr lang="en-US" sz="1400" b="1" dirty="0">
                <a:solidFill>
                  <a:srgbClr val="3399FF"/>
                </a:solidFill>
              </a:rPr>
              <a:t>Safe</a:t>
            </a:r>
            <a:r>
              <a:rPr lang="en-US" sz="1400" b="1" dirty="0">
                <a:solidFill>
                  <a:srgbClr val="003366"/>
                </a:solidFill>
              </a:rPr>
              <a:t> </a:t>
            </a:r>
            <a:r>
              <a:rPr lang="en-US" sz="1400" b="1" dirty="0">
                <a:solidFill>
                  <a:srgbClr val="3399FF"/>
                </a:solidFill>
              </a:rPr>
              <a:t>Neighborhoods</a:t>
            </a:r>
          </a:p>
        </p:txBody>
      </p:sp>
      <p:sp>
        <p:nvSpPr>
          <p:cNvPr id="3092" name="Text Box 20"/>
          <p:cNvSpPr txBox="1">
            <a:spLocks noChangeArrowheads="1"/>
          </p:cNvSpPr>
          <p:nvPr/>
        </p:nvSpPr>
        <p:spPr bwMode="auto">
          <a:xfrm>
            <a:off x="7696200" y="2209800"/>
            <a:ext cx="946150" cy="2921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9553" tIns="39776" rIns="79553" bIns="39776">
            <a:spAutoFit/>
          </a:bodyPr>
          <a:lstStyle/>
          <a:p>
            <a:pPr algn="ctr" eaLnBrk="0" hangingPunct="0"/>
            <a:r>
              <a:rPr lang="en-US" sz="1400" b="1" dirty="0">
                <a:solidFill>
                  <a:srgbClr val="003366"/>
                </a:solidFill>
              </a:rPr>
              <a:t>Obesity</a:t>
            </a:r>
            <a:endParaRPr lang="en-US" sz="1400" b="1" dirty="0">
              <a:latin typeface="Verdana" pitchFamily="34" charset="0"/>
            </a:endParaRPr>
          </a:p>
        </p:txBody>
      </p:sp>
      <p:sp>
        <p:nvSpPr>
          <p:cNvPr id="3093" name="Text Box 21"/>
          <p:cNvSpPr txBox="1">
            <a:spLocks noChangeArrowheads="1"/>
          </p:cNvSpPr>
          <p:nvPr/>
        </p:nvSpPr>
        <p:spPr bwMode="auto">
          <a:xfrm>
            <a:off x="6629400" y="4191000"/>
            <a:ext cx="1090613" cy="630238"/>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9553" tIns="39776" rIns="79553" bIns="39776"/>
          <a:lstStyle/>
          <a:p>
            <a:pPr eaLnBrk="0" hangingPunct="0"/>
            <a:r>
              <a:rPr lang="en-US" sz="1400" b="1" dirty="0">
                <a:solidFill>
                  <a:srgbClr val="003366"/>
                </a:solidFill>
              </a:rPr>
              <a:t>Untreated Mental Illness</a:t>
            </a:r>
            <a:endParaRPr lang="en-US" sz="1400" b="1" dirty="0">
              <a:latin typeface="Verdana" pitchFamily="34" charset="0"/>
            </a:endParaRPr>
          </a:p>
        </p:txBody>
      </p:sp>
      <p:sp>
        <p:nvSpPr>
          <p:cNvPr id="3094" name="Text Box 22"/>
          <p:cNvSpPr txBox="1">
            <a:spLocks noChangeArrowheads="1"/>
          </p:cNvSpPr>
          <p:nvPr/>
        </p:nvSpPr>
        <p:spPr bwMode="auto">
          <a:xfrm>
            <a:off x="4724400" y="3962400"/>
            <a:ext cx="1408113" cy="50482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9553" tIns="39776" rIns="79553" bIns="39776">
            <a:spAutoFit/>
          </a:bodyPr>
          <a:lstStyle/>
          <a:p>
            <a:pPr algn="ctr" eaLnBrk="0" hangingPunct="0"/>
            <a:r>
              <a:rPr lang="en-US" sz="1400" b="1" dirty="0">
                <a:solidFill>
                  <a:srgbClr val="3399FF"/>
                </a:solidFill>
              </a:rPr>
              <a:t>Access to Healthcare</a:t>
            </a:r>
            <a:endParaRPr lang="en-US" sz="1400" b="1" dirty="0">
              <a:latin typeface="Verdana" pitchFamily="34" charset="0"/>
            </a:endParaRPr>
          </a:p>
        </p:txBody>
      </p:sp>
      <p:sp>
        <p:nvSpPr>
          <p:cNvPr id="3095" name="Text Box 23"/>
          <p:cNvSpPr txBox="1">
            <a:spLocks noChangeArrowheads="1"/>
          </p:cNvSpPr>
          <p:nvPr/>
        </p:nvSpPr>
        <p:spPr bwMode="auto">
          <a:xfrm>
            <a:off x="7391400" y="4419600"/>
            <a:ext cx="1285875" cy="58102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9553" tIns="39776" rIns="79553" bIns="39776"/>
          <a:lstStyle/>
          <a:p>
            <a:pPr eaLnBrk="0" hangingPunct="0"/>
            <a:r>
              <a:rPr lang="en-US" sz="1400" b="1" dirty="0">
                <a:solidFill>
                  <a:srgbClr val="003366"/>
                </a:solidFill>
              </a:rPr>
              <a:t>Poor Health Status</a:t>
            </a:r>
            <a:endParaRPr lang="en-US" sz="1400" dirty="0">
              <a:latin typeface="Verdana" pitchFamily="34" charset="0"/>
            </a:endParaRPr>
          </a:p>
        </p:txBody>
      </p:sp>
      <p:sp>
        <p:nvSpPr>
          <p:cNvPr id="3096" name="Text Box 24"/>
          <p:cNvSpPr txBox="1">
            <a:spLocks noChangeArrowheads="1"/>
          </p:cNvSpPr>
          <p:nvPr/>
        </p:nvSpPr>
        <p:spPr bwMode="auto">
          <a:xfrm>
            <a:off x="6019800" y="3962400"/>
            <a:ext cx="1411288" cy="2825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9553" tIns="39776" rIns="79553" bIns="39776"/>
          <a:lstStyle/>
          <a:p>
            <a:pPr algn="ctr" eaLnBrk="0" hangingPunct="0"/>
            <a:r>
              <a:rPr lang="en-US" sz="1400" b="1" dirty="0">
                <a:solidFill>
                  <a:srgbClr val="003366"/>
                </a:solidFill>
              </a:rPr>
              <a:t>Homelessness</a:t>
            </a:r>
            <a:endParaRPr lang="en-US" sz="1400" b="1" dirty="0">
              <a:latin typeface="Verdana" pitchFamily="34" charset="0"/>
            </a:endParaRPr>
          </a:p>
        </p:txBody>
      </p:sp>
      <p:sp>
        <p:nvSpPr>
          <p:cNvPr id="3097" name="Text Box 25"/>
          <p:cNvSpPr txBox="1">
            <a:spLocks noChangeArrowheads="1"/>
          </p:cNvSpPr>
          <p:nvPr/>
        </p:nvSpPr>
        <p:spPr bwMode="auto">
          <a:xfrm>
            <a:off x="533400" y="3962400"/>
            <a:ext cx="1565275" cy="2921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9553" tIns="39776" rIns="79553" bIns="39776">
            <a:spAutoFit/>
          </a:bodyPr>
          <a:lstStyle/>
          <a:p>
            <a:pPr algn="r" eaLnBrk="0" hangingPunct="0"/>
            <a:endParaRPr lang="en-US" sz="1400" b="1" dirty="0">
              <a:latin typeface="Verdana" pitchFamily="34" charset="0"/>
            </a:endParaRPr>
          </a:p>
        </p:txBody>
      </p:sp>
      <p:sp>
        <p:nvSpPr>
          <p:cNvPr id="3098" name="Text Box 26"/>
          <p:cNvSpPr txBox="1">
            <a:spLocks noChangeArrowheads="1"/>
          </p:cNvSpPr>
          <p:nvPr/>
        </p:nvSpPr>
        <p:spPr bwMode="auto">
          <a:xfrm>
            <a:off x="4876800" y="2133600"/>
            <a:ext cx="1600200" cy="71755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9553" tIns="39776" rIns="79553" bIns="39776">
            <a:spAutoFit/>
          </a:bodyPr>
          <a:lstStyle/>
          <a:p>
            <a:pPr algn="ctr" eaLnBrk="0" hangingPunct="0"/>
            <a:r>
              <a:rPr lang="en-US" sz="1400" b="1" dirty="0">
                <a:solidFill>
                  <a:srgbClr val="3399FF"/>
                </a:solidFill>
              </a:rPr>
              <a:t>Access to Healthy Foods &amp; Physical Activity</a:t>
            </a:r>
            <a:endParaRPr lang="en-US" sz="1400" dirty="0">
              <a:latin typeface="Verdana" pitchFamily="34" charset="0"/>
            </a:endParaRPr>
          </a:p>
        </p:txBody>
      </p:sp>
      <p:sp>
        <p:nvSpPr>
          <p:cNvPr id="3099" name="Text Box 27"/>
          <p:cNvSpPr txBox="1">
            <a:spLocks noChangeArrowheads="1"/>
          </p:cNvSpPr>
          <p:nvPr/>
        </p:nvSpPr>
        <p:spPr bwMode="auto">
          <a:xfrm>
            <a:off x="3505200" y="5105400"/>
            <a:ext cx="1724025" cy="6889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9553" tIns="39776" rIns="79553" bIns="39776">
            <a:spAutoFit/>
          </a:bodyPr>
          <a:lstStyle/>
          <a:p>
            <a:pPr algn="ctr" eaLnBrk="0" hangingPunct="0"/>
            <a:r>
              <a:rPr lang="en-US" sz="2000" b="1" dirty="0">
                <a:solidFill>
                  <a:schemeClr val="accent2"/>
                </a:solidFill>
              </a:rPr>
              <a:t>Community Level</a:t>
            </a:r>
          </a:p>
        </p:txBody>
      </p:sp>
      <p:sp>
        <p:nvSpPr>
          <p:cNvPr id="3100" name="Line 28"/>
          <p:cNvSpPr>
            <a:spLocks noChangeShapeType="1"/>
          </p:cNvSpPr>
          <p:nvPr/>
        </p:nvSpPr>
        <p:spPr bwMode="auto">
          <a:xfrm>
            <a:off x="2209800" y="4953000"/>
            <a:ext cx="4191000"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101" name="Rectangle 29"/>
          <p:cNvSpPr>
            <a:spLocks noChangeArrowheads="1"/>
          </p:cNvSpPr>
          <p:nvPr/>
        </p:nvSpPr>
        <p:spPr bwMode="auto">
          <a:xfrm>
            <a:off x="4641850" y="6248400"/>
            <a:ext cx="450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dirty="0">
                <a:hlinkClick r:id="rId4"/>
              </a:rPr>
              <a:t>wwww.kingcounty.gov/equity</a:t>
            </a:r>
            <a:r>
              <a:rPr lang="en-US" sz="2000" b="1" dirty="0">
                <a:latin typeface="Arial Narrow" pitchFamily="34" charset="0"/>
              </a:rPr>
              <a:t> </a:t>
            </a:r>
          </a:p>
        </p:txBody>
      </p:sp>
      <p:pic>
        <p:nvPicPr>
          <p:cNvPr id="3104" name="Picture 32" descr="KClogo_h_bw_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6172200"/>
            <a:ext cx="2578100" cy="53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9640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85800" y="152400"/>
            <a:ext cx="7772400" cy="1143000"/>
          </a:xfrm>
        </p:spPr>
        <p:txBody>
          <a:bodyPr>
            <a:normAutofit/>
          </a:bodyPr>
          <a:lstStyle/>
          <a:p>
            <a:r>
              <a:rPr lang="en-US" dirty="0" smtClean="0"/>
              <a:t>NNIP Web Site</a:t>
            </a:r>
          </a:p>
        </p:txBody>
      </p:sp>
      <p:sp>
        <p:nvSpPr>
          <p:cNvPr id="26627" name="Content Placeholder 2"/>
          <p:cNvSpPr>
            <a:spLocks noGrp="1"/>
          </p:cNvSpPr>
          <p:nvPr>
            <p:ph idx="1"/>
          </p:nvPr>
        </p:nvSpPr>
        <p:spPr/>
        <p:txBody>
          <a:bodyPr/>
          <a:lstStyle/>
          <a:p>
            <a:endParaRPr lang="en-US" dirty="0" smtClean="0"/>
          </a:p>
        </p:txBody>
      </p:sp>
      <p:pic>
        <p:nvPicPr>
          <p:cNvPr id="26628" name="Picture 3"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84248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35868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750" t="13333" r="14444" b="9556"/>
          <a:stretch/>
        </p:blipFill>
        <p:spPr bwMode="auto">
          <a:xfrm>
            <a:off x="169144" y="685800"/>
            <a:ext cx="8955806" cy="6010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371600" y="115669"/>
            <a:ext cx="6539546" cy="646331"/>
          </a:xfrm>
          <a:prstGeom prst="rect">
            <a:avLst/>
          </a:prstGeom>
          <a:noFill/>
        </p:spPr>
        <p:txBody>
          <a:bodyPr wrap="none" rtlCol="0">
            <a:spAutoFit/>
          </a:bodyPr>
          <a:lstStyle/>
          <a:p>
            <a:r>
              <a:rPr lang="en-US" sz="3600" dirty="0" smtClean="0"/>
              <a:t>www.neighborhoodindicators.org</a:t>
            </a:r>
            <a:endParaRPr lang="en-US" sz="3600" dirty="0"/>
          </a:p>
        </p:txBody>
      </p:sp>
    </p:spTree>
    <p:extLst>
      <p:ext uri="{BB962C8B-B14F-4D97-AF65-F5344CB8AC3E}">
        <p14:creationId xmlns:p14="http://schemas.microsoft.com/office/powerpoint/2010/main" val="14642445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067" y="3178704"/>
            <a:ext cx="7408333" cy="3450696"/>
          </a:xfrm>
        </p:spPr>
        <p:txBody>
          <a:bodyPr>
            <a:normAutofit/>
          </a:bodyPr>
          <a:lstStyle/>
          <a:p>
            <a:pPr marL="0" indent="0" algn="ctr">
              <a:buNone/>
            </a:pPr>
            <a:r>
              <a:rPr lang="en-US" sz="4000" dirty="0" smtClean="0">
                <a:solidFill>
                  <a:schemeClr val="tx1"/>
                </a:solidFill>
              </a:rPr>
              <a:t>Types of </a:t>
            </a:r>
            <a:r>
              <a:rPr lang="en-US" sz="4000" dirty="0" smtClean="0">
                <a:solidFill>
                  <a:schemeClr val="tx1"/>
                </a:solidFill>
              </a:rPr>
              <a:t>Indicators</a:t>
            </a:r>
            <a:endParaRPr lang="en-US" sz="4000" dirty="0" smtClean="0">
              <a:solidFill>
                <a:schemeClr val="tx1"/>
              </a:solidFill>
            </a:endParaRPr>
          </a:p>
        </p:txBody>
      </p:sp>
      <p:sp>
        <p:nvSpPr>
          <p:cNvPr id="2" name="Title 1"/>
          <p:cNvSpPr>
            <a:spLocks noGrp="1"/>
          </p:cNvSpPr>
          <p:nvPr>
            <p:ph type="title"/>
          </p:nvPr>
        </p:nvSpPr>
        <p:spPr/>
        <p:txBody>
          <a:bodyPr/>
          <a:lstStyle/>
          <a:p>
            <a:pPr marL="0" indent="0"/>
            <a:endParaRPr lang="en-US" dirty="0">
              <a:solidFill>
                <a:schemeClr val="tx1"/>
              </a:solidFill>
            </a:endParaRPr>
          </a:p>
        </p:txBody>
      </p:sp>
    </p:spTree>
    <p:extLst>
      <p:ext uri="{BB962C8B-B14F-4D97-AF65-F5344CB8AC3E}">
        <p14:creationId xmlns:p14="http://schemas.microsoft.com/office/powerpoint/2010/main" val="16264030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a:t>Collaborative Data </a:t>
            </a:r>
            <a:r>
              <a:rPr lang="en-US" dirty="0" smtClean="0"/>
              <a:t>Partners Can Help Show…</a:t>
            </a:r>
            <a:endParaRPr lang="en-US" dirty="0" smtClean="0"/>
          </a:p>
        </p:txBody>
      </p:sp>
      <p:sp>
        <p:nvSpPr>
          <p:cNvPr id="5124" name="Text Placeholder 3"/>
          <p:cNvSpPr>
            <a:spLocks noGrp="1"/>
          </p:cNvSpPr>
          <p:nvPr>
            <p:ph type="body" sz="half" idx="2"/>
          </p:nvPr>
        </p:nvSpPr>
        <p:spPr/>
        <p:txBody>
          <a:bodyPr/>
          <a:lstStyle/>
          <a:p>
            <a:pPr eaLnBrk="1" hangingPunct="1"/>
            <a:endParaRPr lang="en-US" dirty="0" smtClean="0"/>
          </a:p>
          <a:p>
            <a:pPr eaLnBrk="1" hangingPunct="1"/>
            <a:r>
              <a:rPr lang="en-US" sz="1600" b="1" dirty="0" smtClean="0"/>
              <a:t>Population trends, demographic patterns</a:t>
            </a:r>
          </a:p>
          <a:p>
            <a:pPr eaLnBrk="1" hangingPunct="1"/>
            <a:endParaRPr lang="en-US" dirty="0" smtClean="0"/>
          </a:p>
          <a:p>
            <a:pPr eaLnBrk="1" hangingPunct="1"/>
            <a:r>
              <a:rPr lang="en-US" dirty="0" smtClean="0"/>
              <a:t>Housing trends</a:t>
            </a:r>
          </a:p>
          <a:p>
            <a:pPr eaLnBrk="1" hangingPunct="1"/>
            <a:endParaRPr lang="en-US" dirty="0" smtClean="0"/>
          </a:p>
          <a:p>
            <a:pPr eaLnBrk="1" hangingPunct="1"/>
            <a:r>
              <a:rPr lang="en-US" dirty="0" smtClean="0"/>
              <a:t>Risk Indicators</a:t>
            </a:r>
          </a:p>
          <a:p>
            <a:pPr eaLnBrk="1" hangingPunct="1"/>
            <a:endParaRPr lang="en-US" dirty="0" smtClean="0"/>
          </a:p>
          <a:p>
            <a:pPr eaLnBrk="1" hangingPunct="1"/>
            <a:r>
              <a:rPr lang="en-US" dirty="0" smtClean="0"/>
              <a:t>Challenges </a:t>
            </a:r>
            <a:r>
              <a:rPr lang="en-US" dirty="0" smtClean="0"/>
              <a:t>in neighborhoods</a:t>
            </a:r>
          </a:p>
          <a:p>
            <a:pPr eaLnBrk="1" hangingPunct="1"/>
            <a:endParaRPr lang="en-US" dirty="0" smtClean="0"/>
          </a:p>
          <a:p>
            <a:pPr eaLnBrk="1" hangingPunct="1"/>
            <a:r>
              <a:rPr lang="en-US" dirty="0" smtClean="0"/>
              <a:t>Community assets</a:t>
            </a:r>
          </a:p>
          <a:p>
            <a:pPr eaLnBrk="1" hangingPunct="1"/>
            <a:endParaRPr lang="en-US" dirty="0" smtClean="0"/>
          </a:p>
          <a:p>
            <a:pPr eaLnBrk="1" hangingPunct="1"/>
            <a:r>
              <a:rPr lang="en-US" dirty="0" smtClean="0"/>
              <a:t>Client service patterns</a:t>
            </a:r>
          </a:p>
        </p:txBody>
      </p:sp>
      <p:pic>
        <p:nvPicPr>
          <p:cNvPr id="5125" name="Content Placeholder 6" descr="youthchan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97400" y="581025"/>
            <a:ext cx="306705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34129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a:t>Collaborative Data </a:t>
            </a:r>
            <a:r>
              <a:rPr lang="en-US" dirty="0"/>
              <a:t>Partners Can Help </a:t>
            </a:r>
            <a:r>
              <a:rPr lang="en-US" dirty="0" smtClean="0"/>
              <a:t>Show…</a:t>
            </a:r>
            <a:endParaRPr lang="en-US" dirty="0" smtClean="0"/>
          </a:p>
        </p:txBody>
      </p:sp>
      <p:sp>
        <p:nvSpPr>
          <p:cNvPr id="6147" name="Content Placeholder 2"/>
          <p:cNvSpPr>
            <a:spLocks noGrp="1"/>
          </p:cNvSpPr>
          <p:nvPr>
            <p:ph idx="1"/>
          </p:nvPr>
        </p:nvSpPr>
        <p:spPr/>
        <p:txBody>
          <a:bodyPr/>
          <a:lstStyle/>
          <a:p>
            <a:pPr eaLnBrk="1" hangingPunct="1"/>
            <a:endParaRPr lang="en-US" dirty="0" smtClean="0"/>
          </a:p>
        </p:txBody>
      </p:sp>
      <p:sp>
        <p:nvSpPr>
          <p:cNvPr id="6148" name="Text Placeholder 3"/>
          <p:cNvSpPr>
            <a:spLocks noGrp="1"/>
          </p:cNvSpPr>
          <p:nvPr>
            <p:ph type="body" sz="half" idx="2"/>
          </p:nvPr>
        </p:nvSpPr>
        <p:spPr/>
        <p:txBody>
          <a:bodyPr/>
          <a:lstStyle/>
          <a:p>
            <a:pPr eaLnBrk="1" hangingPunct="1"/>
            <a:endParaRPr lang="en-US" dirty="0" smtClean="0"/>
          </a:p>
          <a:p>
            <a:pPr eaLnBrk="1" hangingPunct="1"/>
            <a:r>
              <a:rPr lang="en-US" dirty="0" smtClean="0"/>
              <a:t>Population trends, demographic patterns</a:t>
            </a:r>
          </a:p>
          <a:p>
            <a:pPr eaLnBrk="1" hangingPunct="1"/>
            <a:endParaRPr lang="en-US" dirty="0" smtClean="0"/>
          </a:p>
          <a:p>
            <a:pPr eaLnBrk="1" hangingPunct="1"/>
            <a:r>
              <a:rPr lang="en-US" sz="1600" b="1" dirty="0" smtClean="0"/>
              <a:t>Housing trends</a:t>
            </a:r>
          </a:p>
          <a:p>
            <a:pPr eaLnBrk="1" hangingPunct="1"/>
            <a:endParaRPr lang="en-US" dirty="0" smtClean="0"/>
          </a:p>
          <a:p>
            <a:pPr eaLnBrk="1" hangingPunct="1"/>
            <a:r>
              <a:rPr lang="en-US" dirty="0" smtClean="0"/>
              <a:t>Risk Indicators</a:t>
            </a:r>
          </a:p>
          <a:p>
            <a:pPr eaLnBrk="1" hangingPunct="1"/>
            <a:endParaRPr lang="en-US" dirty="0" smtClean="0"/>
          </a:p>
          <a:p>
            <a:pPr eaLnBrk="1" hangingPunct="1"/>
            <a:r>
              <a:rPr lang="en-US" dirty="0" smtClean="0"/>
              <a:t>Challenges </a:t>
            </a:r>
            <a:r>
              <a:rPr lang="en-US" dirty="0" smtClean="0"/>
              <a:t>in neighborhoods</a:t>
            </a:r>
          </a:p>
          <a:p>
            <a:pPr eaLnBrk="1" hangingPunct="1"/>
            <a:endParaRPr lang="en-US" dirty="0" smtClean="0"/>
          </a:p>
          <a:p>
            <a:pPr eaLnBrk="1" hangingPunct="1"/>
            <a:r>
              <a:rPr lang="en-US" dirty="0" smtClean="0"/>
              <a:t>Community assets</a:t>
            </a:r>
          </a:p>
          <a:p>
            <a:pPr eaLnBrk="1" hangingPunct="1"/>
            <a:endParaRPr lang="en-US" dirty="0" smtClean="0"/>
          </a:p>
          <a:p>
            <a:pPr eaLnBrk="1" hangingPunct="1"/>
            <a:r>
              <a:rPr lang="en-US" dirty="0" smtClean="0"/>
              <a:t>Client service patterns</a:t>
            </a:r>
          </a:p>
        </p:txBody>
      </p:sp>
      <p:pic>
        <p:nvPicPr>
          <p:cNvPr id="6149" name="Content Placeholder 4" descr="westsideownchangept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525780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33122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t>Today’s presentation</a:t>
            </a:r>
          </a:p>
        </p:txBody>
      </p:sp>
      <p:sp>
        <p:nvSpPr>
          <p:cNvPr id="4099" name="Content Placeholder 2"/>
          <p:cNvSpPr>
            <a:spLocks noGrp="1"/>
          </p:cNvSpPr>
          <p:nvPr>
            <p:ph idx="1"/>
          </p:nvPr>
        </p:nvSpPr>
        <p:spPr/>
        <p:txBody>
          <a:bodyPr/>
          <a:lstStyle/>
          <a:p>
            <a:pPr>
              <a:spcAft>
                <a:spcPts val="1200"/>
              </a:spcAft>
            </a:pPr>
            <a:r>
              <a:rPr lang="en-US" dirty="0" smtClean="0"/>
              <a:t>Lessons from NNIP</a:t>
            </a:r>
            <a:endParaRPr lang="en-US" dirty="0" smtClean="0"/>
          </a:p>
          <a:p>
            <a:pPr>
              <a:spcAft>
                <a:spcPts val="1200"/>
              </a:spcAft>
            </a:pPr>
            <a:r>
              <a:rPr lang="en-US" dirty="0" smtClean="0"/>
              <a:t>Types </a:t>
            </a:r>
            <a:r>
              <a:rPr lang="en-US" dirty="0" smtClean="0"/>
              <a:t>of Indicators</a:t>
            </a:r>
          </a:p>
          <a:p>
            <a:pPr>
              <a:spcAft>
                <a:spcPts val="1200"/>
              </a:spcAft>
            </a:pPr>
            <a:r>
              <a:rPr lang="en-US" dirty="0" smtClean="0"/>
              <a:t>Uses of Data</a:t>
            </a:r>
          </a:p>
          <a:p>
            <a:pPr>
              <a:spcAft>
                <a:spcPts val="1200"/>
              </a:spcAft>
            </a:pPr>
            <a:r>
              <a:rPr lang="en-US" dirty="0" smtClean="0"/>
              <a:t>Real World </a:t>
            </a:r>
            <a:r>
              <a:rPr lang="en-US" dirty="0" smtClean="0"/>
              <a:t>Examples</a:t>
            </a:r>
          </a:p>
          <a:p>
            <a:pPr>
              <a:spcAft>
                <a:spcPts val="1200"/>
              </a:spcAft>
            </a:pPr>
            <a:r>
              <a:rPr lang="en-US" dirty="0" smtClean="0"/>
              <a:t>Exercise</a:t>
            </a:r>
            <a:endParaRPr lang="en-US" dirty="0" smtClean="0"/>
          </a:p>
          <a:p>
            <a:pPr>
              <a:spcAft>
                <a:spcPts val="1200"/>
              </a:spcAft>
            </a:pPr>
            <a:endParaRPr lang="en-US" dirty="0"/>
          </a:p>
          <a:p>
            <a:pPr>
              <a:spcAft>
                <a:spcPts val="1200"/>
              </a:spcAft>
            </a:pPr>
            <a:endParaRPr lang="en-US" dirty="0" smtClean="0"/>
          </a:p>
        </p:txBody>
      </p:sp>
    </p:spTree>
    <p:extLst>
      <p:ext uri="{BB962C8B-B14F-4D97-AF65-F5344CB8AC3E}">
        <p14:creationId xmlns:p14="http://schemas.microsoft.com/office/powerpoint/2010/main" val="4888887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a:t>Collaborative Data </a:t>
            </a:r>
            <a:r>
              <a:rPr lang="en-US" dirty="0"/>
              <a:t>Partners Can Help </a:t>
            </a:r>
            <a:r>
              <a:rPr lang="en-US" dirty="0" smtClean="0"/>
              <a:t>Show…</a:t>
            </a:r>
            <a:endParaRPr lang="en-US" dirty="0" smtClean="0"/>
          </a:p>
        </p:txBody>
      </p:sp>
      <p:sp>
        <p:nvSpPr>
          <p:cNvPr id="7171" name="Content Placeholder 2"/>
          <p:cNvSpPr>
            <a:spLocks noGrp="1"/>
          </p:cNvSpPr>
          <p:nvPr>
            <p:ph idx="1"/>
          </p:nvPr>
        </p:nvSpPr>
        <p:spPr/>
        <p:txBody>
          <a:bodyPr/>
          <a:lstStyle/>
          <a:p>
            <a:pPr eaLnBrk="1" hangingPunct="1"/>
            <a:endParaRPr lang="en-US" dirty="0" smtClean="0"/>
          </a:p>
        </p:txBody>
      </p:sp>
      <p:sp>
        <p:nvSpPr>
          <p:cNvPr id="7172" name="Text Placeholder 3"/>
          <p:cNvSpPr>
            <a:spLocks noGrp="1"/>
          </p:cNvSpPr>
          <p:nvPr>
            <p:ph type="body" sz="half" idx="2"/>
          </p:nvPr>
        </p:nvSpPr>
        <p:spPr/>
        <p:txBody>
          <a:bodyPr/>
          <a:lstStyle/>
          <a:p>
            <a:pPr eaLnBrk="1" hangingPunct="1"/>
            <a:endParaRPr lang="en-US" dirty="0" smtClean="0"/>
          </a:p>
          <a:p>
            <a:pPr eaLnBrk="1" hangingPunct="1"/>
            <a:r>
              <a:rPr lang="en-US" dirty="0" smtClean="0"/>
              <a:t>Population trends, demographic patterns</a:t>
            </a:r>
          </a:p>
          <a:p>
            <a:pPr eaLnBrk="1" hangingPunct="1"/>
            <a:endParaRPr lang="en-US" dirty="0" smtClean="0"/>
          </a:p>
          <a:p>
            <a:pPr eaLnBrk="1" hangingPunct="1"/>
            <a:r>
              <a:rPr lang="en-US" dirty="0" smtClean="0"/>
              <a:t>Housing trends</a:t>
            </a:r>
          </a:p>
          <a:p>
            <a:pPr eaLnBrk="1" hangingPunct="1"/>
            <a:endParaRPr lang="en-US" dirty="0" smtClean="0"/>
          </a:p>
          <a:p>
            <a:pPr eaLnBrk="1" hangingPunct="1"/>
            <a:r>
              <a:rPr lang="en-US" sz="1600" b="1" dirty="0" smtClean="0"/>
              <a:t>Risk Indicators</a:t>
            </a:r>
          </a:p>
          <a:p>
            <a:pPr eaLnBrk="1" hangingPunct="1"/>
            <a:endParaRPr lang="en-US" dirty="0" smtClean="0"/>
          </a:p>
          <a:p>
            <a:pPr eaLnBrk="1" hangingPunct="1"/>
            <a:r>
              <a:rPr lang="en-US" dirty="0" smtClean="0"/>
              <a:t>Challenges </a:t>
            </a:r>
            <a:r>
              <a:rPr lang="en-US" dirty="0" smtClean="0"/>
              <a:t>in neighborhoods</a:t>
            </a:r>
          </a:p>
          <a:p>
            <a:pPr eaLnBrk="1" hangingPunct="1"/>
            <a:endParaRPr lang="en-US" dirty="0" smtClean="0"/>
          </a:p>
          <a:p>
            <a:pPr eaLnBrk="1" hangingPunct="1"/>
            <a:r>
              <a:rPr lang="en-US" dirty="0" smtClean="0"/>
              <a:t>Community assets</a:t>
            </a:r>
          </a:p>
          <a:p>
            <a:pPr eaLnBrk="1" hangingPunct="1"/>
            <a:endParaRPr lang="en-US" dirty="0" smtClean="0"/>
          </a:p>
          <a:p>
            <a:pPr eaLnBrk="1" hangingPunct="1"/>
            <a:r>
              <a:rPr lang="en-US" dirty="0" smtClean="0"/>
              <a:t>Client service patterns</a:t>
            </a:r>
          </a:p>
          <a:p>
            <a:pPr eaLnBrk="1" hangingPunct="1"/>
            <a:endParaRPr lang="en-US" dirty="0" smtClean="0"/>
          </a:p>
        </p:txBody>
      </p:sp>
      <p:pic>
        <p:nvPicPr>
          <p:cNvPr id="7173" name="Content Placeholder 4" descr="RiskIndicator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00" y="0"/>
            <a:ext cx="52578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92808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a:t>Collaborative Data </a:t>
            </a:r>
            <a:r>
              <a:rPr lang="en-US" dirty="0"/>
              <a:t>Partners Can Help </a:t>
            </a:r>
            <a:r>
              <a:rPr lang="en-US" dirty="0" smtClean="0"/>
              <a:t>Show…</a:t>
            </a:r>
            <a:endParaRPr lang="en-US" dirty="0" smtClean="0"/>
          </a:p>
        </p:txBody>
      </p:sp>
      <p:sp>
        <p:nvSpPr>
          <p:cNvPr id="9219" name="Content Placeholder 2"/>
          <p:cNvSpPr>
            <a:spLocks noGrp="1"/>
          </p:cNvSpPr>
          <p:nvPr>
            <p:ph idx="1"/>
          </p:nvPr>
        </p:nvSpPr>
        <p:spPr/>
        <p:txBody>
          <a:bodyPr/>
          <a:lstStyle/>
          <a:p>
            <a:pPr eaLnBrk="1" hangingPunct="1"/>
            <a:endParaRPr lang="en-US" dirty="0" smtClean="0"/>
          </a:p>
        </p:txBody>
      </p:sp>
      <p:sp>
        <p:nvSpPr>
          <p:cNvPr id="9220" name="Text Placeholder 3"/>
          <p:cNvSpPr>
            <a:spLocks noGrp="1"/>
          </p:cNvSpPr>
          <p:nvPr>
            <p:ph type="body" sz="half" idx="2"/>
          </p:nvPr>
        </p:nvSpPr>
        <p:spPr/>
        <p:txBody>
          <a:bodyPr/>
          <a:lstStyle/>
          <a:p>
            <a:pPr eaLnBrk="1" hangingPunct="1"/>
            <a:endParaRPr lang="en-US" dirty="0" smtClean="0"/>
          </a:p>
          <a:p>
            <a:pPr eaLnBrk="1" hangingPunct="1"/>
            <a:r>
              <a:rPr lang="en-US" dirty="0" smtClean="0"/>
              <a:t>Population trends, demographic patterns</a:t>
            </a:r>
          </a:p>
          <a:p>
            <a:pPr eaLnBrk="1" hangingPunct="1"/>
            <a:endParaRPr lang="en-US" dirty="0" smtClean="0"/>
          </a:p>
          <a:p>
            <a:pPr eaLnBrk="1" hangingPunct="1"/>
            <a:r>
              <a:rPr lang="en-US" dirty="0" smtClean="0"/>
              <a:t>Housing trends</a:t>
            </a:r>
          </a:p>
          <a:p>
            <a:pPr eaLnBrk="1" hangingPunct="1"/>
            <a:endParaRPr lang="en-US" dirty="0" smtClean="0"/>
          </a:p>
          <a:p>
            <a:pPr eaLnBrk="1" hangingPunct="1"/>
            <a:r>
              <a:rPr lang="en-US" dirty="0" smtClean="0"/>
              <a:t>Risk Indicators</a:t>
            </a:r>
          </a:p>
          <a:p>
            <a:pPr eaLnBrk="1" hangingPunct="1"/>
            <a:endParaRPr lang="en-US" dirty="0" smtClean="0"/>
          </a:p>
          <a:p>
            <a:pPr eaLnBrk="1" hangingPunct="1"/>
            <a:r>
              <a:rPr lang="en-US" sz="1600" b="1" dirty="0" smtClean="0"/>
              <a:t>Challenges </a:t>
            </a:r>
            <a:r>
              <a:rPr lang="en-US" sz="1600" b="1" dirty="0" smtClean="0"/>
              <a:t>in neighborhoods</a:t>
            </a:r>
          </a:p>
          <a:p>
            <a:pPr eaLnBrk="1" hangingPunct="1"/>
            <a:endParaRPr lang="en-US" dirty="0" smtClean="0"/>
          </a:p>
          <a:p>
            <a:pPr eaLnBrk="1" hangingPunct="1"/>
            <a:r>
              <a:rPr lang="en-US" dirty="0" smtClean="0"/>
              <a:t>Community assets</a:t>
            </a:r>
          </a:p>
          <a:p>
            <a:pPr eaLnBrk="1" hangingPunct="1"/>
            <a:endParaRPr lang="en-US" dirty="0" smtClean="0"/>
          </a:p>
          <a:p>
            <a:pPr eaLnBrk="1" hangingPunct="1"/>
            <a:r>
              <a:rPr lang="en-US" dirty="0" smtClean="0"/>
              <a:t>Client service patterns</a:t>
            </a:r>
          </a:p>
        </p:txBody>
      </p:sp>
      <p:pic>
        <p:nvPicPr>
          <p:cNvPr id="9221" name="Content Placeholder 6" descr="Foreclosure9207bl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61913"/>
            <a:ext cx="4876800" cy="679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5390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a:t>Collaborative Data </a:t>
            </a:r>
            <a:r>
              <a:rPr lang="en-US" dirty="0"/>
              <a:t>Partners Can Help </a:t>
            </a:r>
            <a:r>
              <a:rPr lang="en-US" dirty="0" smtClean="0"/>
              <a:t>Show…</a:t>
            </a:r>
            <a:endParaRPr lang="en-US" dirty="0" smtClean="0"/>
          </a:p>
        </p:txBody>
      </p:sp>
      <p:sp>
        <p:nvSpPr>
          <p:cNvPr id="10243" name="Content Placeholder 2"/>
          <p:cNvSpPr>
            <a:spLocks noGrp="1"/>
          </p:cNvSpPr>
          <p:nvPr>
            <p:ph idx="1"/>
          </p:nvPr>
        </p:nvSpPr>
        <p:spPr/>
        <p:txBody>
          <a:bodyPr/>
          <a:lstStyle/>
          <a:p>
            <a:pPr eaLnBrk="1" hangingPunct="1"/>
            <a:endParaRPr lang="en-US" dirty="0" smtClean="0"/>
          </a:p>
        </p:txBody>
      </p:sp>
      <p:sp>
        <p:nvSpPr>
          <p:cNvPr id="10244" name="Text Placeholder 3"/>
          <p:cNvSpPr>
            <a:spLocks noGrp="1"/>
          </p:cNvSpPr>
          <p:nvPr>
            <p:ph type="body" sz="half" idx="2"/>
          </p:nvPr>
        </p:nvSpPr>
        <p:spPr/>
        <p:txBody>
          <a:bodyPr/>
          <a:lstStyle/>
          <a:p>
            <a:pPr eaLnBrk="1" hangingPunct="1"/>
            <a:endParaRPr lang="en-US" dirty="0" smtClean="0"/>
          </a:p>
          <a:p>
            <a:pPr eaLnBrk="1" hangingPunct="1"/>
            <a:r>
              <a:rPr lang="en-US" dirty="0" smtClean="0"/>
              <a:t>Population trends, demographic patterns</a:t>
            </a:r>
          </a:p>
          <a:p>
            <a:pPr eaLnBrk="1" hangingPunct="1"/>
            <a:endParaRPr lang="en-US" dirty="0" smtClean="0"/>
          </a:p>
          <a:p>
            <a:pPr eaLnBrk="1" hangingPunct="1"/>
            <a:r>
              <a:rPr lang="en-US" dirty="0" smtClean="0"/>
              <a:t>Housing trends</a:t>
            </a:r>
          </a:p>
          <a:p>
            <a:pPr eaLnBrk="1" hangingPunct="1"/>
            <a:endParaRPr lang="en-US" dirty="0" smtClean="0"/>
          </a:p>
          <a:p>
            <a:pPr eaLnBrk="1" hangingPunct="1"/>
            <a:r>
              <a:rPr lang="en-US" dirty="0" smtClean="0"/>
              <a:t>Risk Indicators</a:t>
            </a:r>
          </a:p>
          <a:p>
            <a:pPr eaLnBrk="1" hangingPunct="1"/>
            <a:endParaRPr lang="en-US" dirty="0" smtClean="0"/>
          </a:p>
          <a:p>
            <a:pPr eaLnBrk="1" hangingPunct="1"/>
            <a:r>
              <a:rPr lang="en-US" dirty="0" smtClean="0"/>
              <a:t>Challenges </a:t>
            </a:r>
            <a:r>
              <a:rPr lang="en-US" dirty="0" smtClean="0"/>
              <a:t>in neighborhoods</a:t>
            </a:r>
          </a:p>
          <a:p>
            <a:pPr eaLnBrk="1" hangingPunct="1"/>
            <a:endParaRPr lang="en-US" dirty="0" smtClean="0"/>
          </a:p>
          <a:p>
            <a:pPr eaLnBrk="1" hangingPunct="1"/>
            <a:r>
              <a:rPr lang="en-US" sz="1600" b="1" dirty="0" smtClean="0"/>
              <a:t>Community assets</a:t>
            </a:r>
          </a:p>
          <a:p>
            <a:pPr eaLnBrk="1" hangingPunct="1"/>
            <a:endParaRPr lang="en-US" dirty="0" smtClean="0"/>
          </a:p>
          <a:p>
            <a:pPr eaLnBrk="1" hangingPunct="1"/>
            <a:r>
              <a:rPr lang="en-US" dirty="0" smtClean="0"/>
              <a:t>Client service patterns</a:t>
            </a:r>
          </a:p>
        </p:txBody>
      </p:sp>
      <p:pic>
        <p:nvPicPr>
          <p:cNvPr id="10245" name="Content Placeholder 4" descr="MPLcdbg0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7938"/>
            <a:ext cx="5181600" cy="670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3550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t>Collaborative Data </a:t>
            </a:r>
            <a:r>
              <a:rPr lang="en-US" dirty="0"/>
              <a:t>Partners Can Help </a:t>
            </a:r>
            <a:r>
              <a:rPr lang="en-US" dirty="0" smtClean="0"/>
              <a:t>Show…</a:t>
            </a:r>
            <a:endParaRPr lang="en-US" dirty="0" smtClean="0"/>
          </a:p>
        </p:txBody>
      </p:sp>
      <p:sp>
        <p:nvSpPr>
          <p:cNvPr id="11267" name="Content Placeholder 2"/>
          <p:cNvSpPr>
            <a:spLocks noGrp="1"/>
          </p:cNvSpPr>
          <p:nvPr>
            <p:ph idx="1"/>
          </p:nvPr>
        </p:nvSpPr>
        <p:spPr/>
        <p:txBody>
          <a:bodyPr/>
          <a:lstStyle/>
          <a:p>
            <a:pPr eaLnBrk="1" hangingPunct="1"/>
            <a:endParaRPr lang="en-US" dirty="0" smtClean="0"/>
          </a:p>
        </p:txBody>
      </p:sp>
      <p:sp>
        <p:nvSpPr>
          <p:cNvPr id="11268" name="Text Placeholder 3"/>
          <p:cNvSpPr>
            <a:spLocks noGrp="1"/>
          </p:cNvSpPr>
          <p:nvPr>
            <p:ph type="body" sz="half" idx="2"/>
          </p:nvPr>
        </p:nvSpPr>
        <p:spPr/>
        <p:txBody>
          <a:bodyPr/>
          <a:lstStyle/>
          <a:p>
            <a:pPr eaLnBrk="1" hangingPunct="1"/>
            <a:endParaRPr lang="en-US" dirty="0" smtClean="0"/>
          </a:p>
          <a:p>
            <a:pPr eaLnBrk="1" hangingPunct="1"/>
            <a:r>
              <a:rPr lang="en-US" dirty="0" smtClean="0"/>
              <a:t>Population trends, demographic patterns</a:t>
            </a:r>
          </a:p>
          <a:p>
            <a:pPr eaLnBrk="1" hangingPunct="1"/>
            <a:endParaRPr lang="en-US" dirty="0" smtClean="0"/>
          </a:p>
          <a:p>
            <a:pPr eaLnBrk="1" hangingPunct="1"/>
            <a:r>
              <a:rPr lang="en-US" dirty="0" smtClean="0"/>
              <a:t>Housing trends</a:t>
            </a:r>
          </a:p>
          <a:p>
            <a:pPr eaLnBrk="1" hangingPunct="1"/>
            <a:endParaRPr lang="en-US" dirty="0" smtClean="0"/>
          </a:p>
          <a:p>
            <a:pPr eaLnBrk="1" hangingPunct="1"/>
            <a:r>
              <a:rPr lang="en-US" dirty="0" smtClean="0"/>
              <a:t>Risk Indicators</a:t>
            </a:r>
          </a:p>
          <a:p>
            <a:pPr eaLnBrk="1" hangingPunct="1"/>
            <a:endParaRPr lang="en-US" dirty="0" smtClean="0"/>
          </a:p>
          <a:p>
            <a:pPr eaLnBrk="1" hangingPunct="1"/>
            <a:r>
              <a:rPr lang="en-US" dirty="0" smtClean="0"/>
              <a:t>Challenges </a:t>
            </a:r>
            <a:r>
              <a:rPr lang="en-US" dirty="0" smtClean="0"/>
              <a:t>in neighborhoods</a:t>
            </a:r>
          </a:p>
          <a:p>
            <a:pPr eaLnBrk="1" hangingPunct="1"/>
            <a:endParaRPr lang="en-US" dirty="0" smtClean="0"/>
          </a:p>
          <a:p>
            <a:pPr eaLnBrk="1" hangingPunct="1"/>
            <a:r>
              <a:rPr lang="en-US" dirty="0" smtClean="0"/>
              <a:t>Community assets</a:t>
            </a:r>
          </a:p>
          <a:p>
            <a:pPr eaLnBrk="1" hangingPunct="1"/>
            <a:endParaRPr lang="en-US" dirty="0" smtClean="0"/>
          </a:p>
          <a:p>
            <a:pPr eaLnBrk="1" hangingPunct="1"/>
            <a:r>
              <a:rPr lang="en-US" sz="1600" b="1" dirty="0" smtClean="0"/>
              <a:t>Client service patterns</a:t>
            </a:r>
          </a:p>
        </p:txBody>
      </p:sp>
      <p:pic>
        <p:nvPicPr>
          <p:cNvPr id="11269" name="Content Placeholder 4" descr="Percent of Population With Library Card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8538" y="0"/>
            <a:ext cx="5300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61394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067" y="3178704"/>
            <a:ext cx="7408333" cy="3450696"/>
          </a:xfrm>
        </p:spPr>
        <p:txBody>
          <a:bodyPr>
            <a:normAutofit/>
          </a:bodyPr>
          <a:lstStyle/>
          <a:p>
            <a:pPr marL="0" indent="0" algn="ctr">
              <a:buNone/>
            </a:pPr>
            <a:r>
              <a:rPr lang="en-US" sz="4000" dirty="0" smtClean="0">
                <a:solidFill>
                  <a:schemeClr val="tx1"/>
                </a:solidFill>
              </a:rPr>
              <a:t>Uses of Data</a:t>
            </a:r>
            <a:endParaRPr lang="en-US" sz="4000" dirty="0">
              <a:solidFill>
                <a:schemeClr val="tx1"/>
              </a:solidFill>
            </a:endParaRPr>
          </a:p>
        </p:txBody>
      </p:sp>
      <p:sp>
        <p:nvSpPr>
          <p:cNvPr id="2" name="Title 1"/>
          <p:cNvSpPr>
            <a:spLocks noGrp="1"/>
          </p:cNvSpPr>
          <p:nvPr>
            <p:ph type="title"/>
          </p:nvPr>
        </p:nvSpPr>
        <p:spPr/>
        <p:txBody>
          <a:bodyPr/>
          <a:lstStyle/>
          <a:p>
            <a:pPr marL="0" indent="0"/>
            <a:endParaRPr lang="en-US" dirty="0">
              <a:solidFill>
                <a:schemeClr val="tx1"/>
              </a:solidFill>
            </a:endParaRPr>
          </a:p>
        </p:txBody>
      </p:sp>
    </p:spTree>
    <p:extLst>
      <p:ext uri="{BB962C8B-B14F-4D97-AF65-F5344CB8AC3E}">
        <p14:creationId xmlns:p14="http://schemas.microsoft.com/office/powerpoint/2010/main" val="34776388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222885" y="274320"/>
            <a:ext cx="8698230" cy="822960"/>
          </a:xfrm>
        </p:spPr>
        <p:txBody>
          <a:bodyPr lIns="0" tIns="0" rIns="0" bIns="0" anchor="t"/>
          <a:lstStyle/>
          <a:p>
            <a:pPr algn="l">
              <a:lnSpc>
                <a:spcPct val="95000"/>
              </a:lnSpc>
            </a:pPr>
            <a:r>
              <a:rPr lang="en-US" sz="3900" dirty="0" smtClean="0">
                <a:solidFill>
                  <a:srgbClr val="000000"/>
                </a:solidFill>
              </a:rPr>
              <a:t>Using Data</a:t>
            </a:r>
            <a:endParaRPr lang="en-US" sz="3900" dirty="0">
              <a:solidFill>
                <a:srgbClr val="000000"/>
              </a:solidFill>
            </a:endParaRPr>
          </a:p>
        </p:txBody>
      </p:sp>
      <p:sp>
        <p:nvSpPr>
          <p:cNvPr id="11266" name="Rectangle 2"/>
          <p:cNvSpPr>
            <a:spLocks noGrp="1" noChangeArrowheads="1"/>
          </p:cNvSpPr>
          <p:nvPr>
            <p:ph type="body" idx="1"/>
          </p:nvPr>
        </p:nvSpPr>
        <p:spPr>
          <a:xfrm>
            <a:off x="222885" y="1066800"/>
            <a:ext cx="4766310" cy="4837748"/>
          </a:xfrm>
        </p:spPr>
        <p:txBody>
          <a:bodyPr lIns="0" tIns="0" rIns="0" bIns="0"/>
          <a:lstStyle/>
          <a:p>
            <a:pPr marL="411480" lvl="1" indent="-308610">
              <a:lnSpc>
                <a:spcPct val="95000"/>
              </a:lnSpc>
              <a:spcBef>
                <a:spcPct val="0"/>
              </a:spcBef>
              <a:buClr>
                <a:srgbClr val="000000"/>
              </a:buClr>
              <a:buFontTx/>
              <a:buChar char="•"/>
            </a:pPr>
            <a:r>
              <a:rPr lang="en-US" sz="2400" dirty="0">
                <a:solidFill>
                  <a:srgbClr val="000000"/>
                </a:solidFill>
              </a:rPr>
              <a:t>Fundraising - grant and proposal writing</a:t>
            </a:r>
            <a:endParaRPr lang="en-US" dirty="0"/>
          </a:p>
          <a:p>
            <a:pPr marL="411480" lvl="1" indent="-308610">
              <a:lnSpc>
                <a:spcPct val="95000"/>
              </a:lnSpc>
              <a:spcBef>
                <a:spcPct val="0"/>
              </a:spcBef>
              <a:buClr>
                <a:srgbClr val="000000"/>
              </a:buClr>
              <a:buFontTx/>
              <a:buChar char="•"/>
            </a:pPr>
            <a:r>
              <a:rPr lang="en-US" sz="2400" dirty="0">
                <a:solidFill>
                  <a:srgbClr val="000000"/>
                </a:solidFill>
              </a:rPr>
              <a:t>Profiling neighborhood conditions</a:t>
            </a:r>
            <a:endParaRPr lang="en-US" dirty="0"/>
          </a:p>
          <a:p>
            <a:pPr marL="411480" lvl="1" indent="-308610">
              <a:lnSpc>
                <a:spcPct val="95000"/>
              </a:lnSpc>
              <a:spcBef>
                <a:spcPct val="0"/>
              </a:spcBef>
              <a:buClr>
                <a:srgbClr val="000000"/>
              </a:buClr>
              <a:buFontTx/>
              <a:buChar char="•"/>
            </a:pPr>
            <a:r>
              <a:rPr lang="en-US" sz="2400" dirty="0">
                <a:solidFill>
                  <a:srgbClr val="000000"/>
                </a:solidFill>
              </a:rPr>
              <a:t>Quantifying </a:t>
            </a:r>
            <a:r>
              <a:rPr lang="en-US" sz="2400" dirty="0" smtClean="0">
                <a:solidFill>
                  <a:srgbClr val="000000"/>
                </a:solidFill>
              </a:rPr>
              <a:t>issues </a:t>
            </a:r>
            <a:r>
              <a:rPr lang="en-US" sz="2400" dirty="0">
                <a:solidFill>
                  <a:srgbClr val="000000"/>
                </a:solidFill>
              </a:rPr>
              <a:t>and justifying programs</a:t>
            </a:r>
            <a:endParaRPr lang="en-US" dirty="0"/>
          </a:p>
          <a:p>
            <a:pPr marL="411480" lvl="1" indent="-308610">
              <a:lnSpc>
                <a:spcPct val="95000"/>
              </a:lnSpc>
              <a:spcBef>
                <a:spcPct val="0"/>
              </a:spcBef>
              <a:buClr>
                <a:srgbClr val="000000"/>
              </a:buClr>
              <a:buFontTx/>
              <a:buChar char="•"/>
            </a:pPr>
            <a:r>
              <a:rPr lang="en-US" sz="2400" dirty="0">
                <a:solidFill>
                  <a:srgbClr val="000000"/>
                </a:solidFill>
              </a:rPr>
              <a:t>Program Evaluation</a:t>
            </a:r>
            <a:endParaRPr lang="en-US" sz="2400" dirty="0"/>
          </a:p>
          <a:p>
            <a:pPr marL="411480" lvl="1" indent="-308610">
              <a:lnSpc>
                <a:spcPct val="95000"/>
              </a:lnSpc>
              <a:spcBef>
                <a:spcPct val="0"/>
              </a:spcBef>
              <a:buClr>
                <a:srgbClr val="000000"/>
              </a:buClr>
              <a:buFontTx/>
              <a:buChar char="•"/>
            </a:pPr>
            <a:r>
              <a:rPr lang="en-US" sz="2400" dirty="0" smtClean="0">
                <a:solidFill>
                  <a:srgbClr val="000000"/>
                </a:solidFill>
              </a:rPr>
              <a:t>Persuade </a:t>
            </a:r>
            <a:r>
              <a:rPr lang="en-US" sz="2400" dirty="0">
                <a:solidFill>
                  <a:srgbClr val="000000"/>
                </a:solidFill>
              </a:rPr>
              <a:t>others of critical </a:t>
            </a:r>
            <a:r>
              <a:rPr lang="en-US" sz="2400" dirty="0" smtClean="0">
                <a:solidFill>
                  <a:srgbClr val="000000"/>
                </a:solidFill>
              </a:rPr>
              <a:t>issues</a:t>
            </a:r>
          </a:p>
          <a:p>
            <a:pPr marL="0" indent="0">
              <a:lnSpc>
                <a:spcPct val="95000"/>
              </a:lnSpc>
              <a:spcBef>
                <a:spcPct val="0"/>
              </a:spcBef>
              <a:buClr>
                <a:srgbClr val="000000"/>
              </a:buClr>
              <a:buNone/>
            </a:pPr>
            <a:endParaRPr lang="en-US" sz="2400" dirty="0">
              <a:solidFill>
                <a:srgbClr val="000000"/>
              </a:solidFill>
              <a:latin typeface="Arial" pitchFamily="34" charset="0"/>
            </a:endParaRPr>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46428"/>
            <a:ext cx="3620929" cy="5787209"/>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073" y="3810000"/>
            <a:ext cx="2381727" cy="250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5780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48640"/>
            <a:ext cx="8229600" cy="4944904"/>
          </a:xfrm>
          <a:prstGeom prst="rect">
            <a:avLst/>
          </a:prstGeom>
          <a:noFill/>
          <a:extLst>
            <a:ext uri="{909E8E84-426E-40DD-AFC4-6F175D3DCCD1}">
              <a14:hiddenFill xmlns:a14="http://schemas.microsoft.com/office/drawing/2010/main">
                <a:solidFill>
                  <a:srgbClr val="FFFFFF"/>
                </a:solidFill>
              </a14:hiddenFill>
            </a:ext>
          </a:extLst>
        </p:spPr>
      </p:pic>
      <p:sp>
        <p:nvSpPr>
          <p:cNvPr id="13317" name="Text Box 5"/>
          <p:cNvSpPr txBox="1">
            <a:spLocks noChangeArrowheads="1"/>
          </p:cNvSpPr>
          <p:nvPr/>
        </p:nvSpPr>
        <p:spPr bwMode="auto">
          <a:xfrm>
            <a:off x="497205" y="5486400"/>
            <a:ext cx="8115300" cy="70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2400">
                <a:solidFill>
                  <a:schemeClr val="tx1"/>
                </a:solidFill>
                <a:latin typeface="Times New Roman" pitchFamily="18" charset="0"/>
              </a:defRPr>
            </a:lvl1pPr>
            <a:lvl2pPr indent="-342900">
              <a:defRPr sz="2400">
                <a:solidFill>
                  <a:schemeClr val="tx1"/>
                </a:solidFill>
                <a:latin typeface="Times New Roman" pitchFamily="18" charset="0"/>
              </a:defRPr>
            </a:lvl2pPr>
            <a:lvl3pPr marL="857250" indent="-285750">
              <a:defRPr sz="2400">
                <a:solidFill>
                  <a:schemeClr val="tx1"/>
                </a:solidFill>
                <a:latin typeface="Times New Roman" pitchFamily="18" charset="0"/>
              </a:defRPr>
            </a:lvl3pPr>
            <a:lvl4pPr marL="1257300" indent="-228600">
              <a:defRPr sz="2400">
                <a:solidFill>
                  <a:schemeClr val="tx1"/>
                </a:solidFill>
                <a:latin typeface="Times New Roman" pitchFamily="18" charset="0"/>
              </a:defRPr>
            </a:lvl4pPr>
            <a:lvl5pPr marL="1714500" indent="-228600">
              <a:defRPr sz="2400">
                <a:solidFill>
                  <a:schemeClr val="tx1"/>
                </a:solidFill>
                <a:latin typeface="Times New Roman" pitchFamily="18" charset="0"/>
              </a:defRPr>
            </a:lvl5pPr>
            <a:lvl6pPr marL="2171700" indent="-228600" fontAlgn="base">
              <a:spcBef>
                <a:spcPct val="0"/>
              </a:spcBef>
              <a:spcAft>
                <a:spcPct val="0"/>
              </a:spcAft>
              <a:defRPr sz="2400">
                <a:solidFill>
                  <a:schemeClr val="tx1"/>
                </a:solidFill>
                <a:latin typeface="Times New Roman" pitchFamily="18" charset="0"/>
              </a:defRPr>
            </a:lvl6pPr>
            <a:lvl7pPr marL="2628900" indent="-228600" fontAlgn="base">
              <a:spcBef>
                <a:spcPct val="0"/>
              </a:spcBef>
              <a:spcAft>
                <a:spcPct val="0"/>
              </a:spcAft>
              <a:defRPr sz="2400">
                <a:solidFill>
                  <a:schemeClr val="tx1"/>
                </a:solidFill>
                <a:latin typeface="Times New Roman" pitchFamily="18" charset="0"/>
              </a:defRPr>
            </a:lvl7pPr>
            <a:lvl8pPr marL="3086100" indent="-228600" fontAlgn="base">
              <a:spcBef>
                <a:spcPct val="0"/>
              </a:spcBef>
              <a:spcAft>
                <a:spcPct val="0"/>
              </a:spcAft>
              <a:defRPr sz="2400">
                <a:solidFill>
                  <a:schemeClr val="tx1"/>
                </a:solidFill>
                <a:latin typeface="Times New Roman" pitchFamily="18" charset="0"/>
              </a:defRPr>
            </a:lvl8pPr>
            <a:lvl9pPr marL="3543300" indent="-228600" fontAlgn="base">
              <a:spcBef>
                <a:spcPct val="0"/>
              </a:spcBef>
              <a:spcAft>
                <a:spcPct val="0"/>
              </a:spcAft>
              <a:defRPr sz="2400">
                <a:solidFill>
                  <a:schemeClr val="tx1"/>
                </a:solidFill>
                <a:latin typeface="Times New Roman" pitchFamily="18" charset="0"/>
              </a:defRPr>
            </a:lvl9pPr>
          </a:lstStyle>
          <a:p>
            <a:pPr>
              <a:lnSpc>
                <a:spcPct val="95000"/>
              </a:lnSpc>
            </a:pPr>
            <a:r>
              <a:rPr lang="en-US" dirty="0">
                <a:solidFill>
                  <a:srgbClr val="000000"/>
                </a:solidFill>
                <a:latin typeface="+mn-lt"/>
              </a:rPr>
              <a:t>Several </a:t>
            </a:r>
            <a:r>
              <a:rPr lang="en-US" dirty="0" smtClean="0">
                <a:solidFill>
                  <a:srgbClr val="000000"/>
                </a:solidFill>
                <a:latin typeface="+mn-lt"/>
              </a:rPr>
              <a:t>north side </a:t>
            </a:r>
            <a:r>
              <a:rPr lang="en-US" dirty="0">
                <a:solidFill>
                  <a:srgbClr val="000000"/>
                </a:solidFill>
                <a:latin typeface="+mn-lt"/>
              </a:rPr>
              <a:t>Milwaukee Public Library Districts have high incidence of "grandfamilies"...</a:t>
            </a:r>
          </a:p>
        </p:txBody>
      </p:sp>
    </p:spTree>
    <p:extLst>
      <p:ext uri="{BB962C8B-B14F-4D97-AF65-F5344CB8AC3E}">
        <p14:creationId xmlns:p14="http://schemas.microsoft.com/office/powerpoint/2010/main" val="32567053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 y="274320"/>
            <a:ext cx="7516654" cy="6172200"/>
          </a:xfrm>
          <a:prstGeom prst="rect">
            <a:avLst/>
          </a:prstGeom>
          <a:noFill/>
          <a:extLst>
            <a:ext uri="{909E8E84-426E-40DD-AFC4-6F175D3DCCD1}">
              <a14:hiddenFill xmlns:a14="http://schemas.microsoft.com/office/drawing/2010/main">
                <a:solidFill>
                  <a:srgbClr val="FFFFFF"/>
                </a:solidFill>
              </a14:hiddenFill>
            </a:ext>
          </a:extLst>
        </p:spPr>
      </p:pic>
      <p:sp>
        <p:nvSpPr>
          <p:cNvPr id="15365" name="Text Box 5"/>
          <p:cNvSpPr txBox="1">
            <a:spLocks noChangeArrowheads="1"/>
          </p:cNvSpPr>
          <p:nvPr/>
        </p:nvSpPr>
        <p:spPr bwMode="auto">
          <a:xfrm>
            <a:off x="2667000" y="3931920"/>
            <a:ext cx="5655945" cy="105259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Times New Roman" pitchFamily="18" charset="0"/>
              </a:defRPr>
            </a:lvl1pPr>
            <a:lvl2pPr indent="-342900">
              <a:defRPr sz="2400">
                <a:solidFill>
                  <a:schemeClr val="tx1"/>
                </a:solidFill>
                <a:latin typeface="Times New Roman" pitchFamily="18" charset="0"/>
              </a:defRPr>
            </a:lvl2pPr>
            <a:lvl3pPr marL="857250" indent="-285750">
              <a:defRPr sz="2400">
                <a:solidFill>
                  <a:schemeClr val="tx1"/>
                </a:solidFill>
                <a:latin typeface="Times New Roman" pitchFamily="18" charset="0"/>
              </a:defRPr>
            </a:lvl3pPr>
            <a:lvl4pPr marL="1257300" indent="-228600">
              <a:defRPr sz="2400">
                <a:solidFill>
                  <a:schemeClr val="tx1"/>
                </a:solidFill>
                <a:latin typeface="Times New Roman" pitchFamily="18" charset="0"/>
              </a:defRPr>
            </a:lvl4pPr>
            <a:lvl5pPr marL="1714500" indent="-228600">
              <a:defRPr sz="2400">
                <a:solidFill>
                  <a:schemeClr val="tx1"/>
                </a:solidFill>
                <a:latin typeface="Times New Roman" pitchFamily="18" charset="0"/>
              </a:defRPr>
            </a:lvl5pPr>
            <a:lvl6pPr marL="2171700" indent="-228600" fontAlgn="base">
              <a:spcBef>
                <a:spcPct val="0"/>
              </a:spcBef>
              <a:spcAft>
                <a:spcPct val="0"/>
              </a:spcAft>
              <a:defRPr sz="2400">
                <a:solidFill>
                  <a:schemeClr val="tx1"/>
                </a:solidFill>
                <a:latin typeface="Times New Roman" pitchFamily="18" charset="0"/>
              </a:defRPr>
            </a:lvl6pPr>
            <a:lvl7pPr marL="2628900" indent="-228600" fontAlgn="base">
              <a:spcBef>
                <a:spcPct val="0"/>
              </a:spcBef>
              <a:spcAft>
                <a:spcPct val="0"/>
              </a:spcAft>
              <a:defRPr sz="2400">
                <a:solidFill>
                  <a:schemeClr val="tx1"/>
                </a:solidFill>
                <a:latin typeface="Times New Roman" pitchFamily="18" charset="0"/>
              </a:defRPr>
            </a:lvl7pPr>
            <a:lvl8pPr marL="3086100" indent="-228600" fontAlgn="base">
              <a:spcBef>
                <a:spcPct val="0"/>
              </a:spcBef>
              <a:spcAft>
                <a:spcPct val="0"/>
              </a:spcAft>
              <a:defRPr sz="2400">
                <a:solidFill>
                  <a:schemeClr val="tx1"/>
                </a:solidFill>
                <a:latin typeface="Times New Roman" pitchFamily="18" charset="0"/>
              </a:defRPr>
            </a:lvl8pPr>
            <a:lvl9pPr marL="3543300" indent="-228600" fontAlgn="base">
              <a:spcBef>
                <a:spcPct val="0"/>
              </a:spcBef>
              <a:spcAft>
                <a:spcPct val="0"/>
              </a:spcAft>
              <a:defRPr sz="2400">
                <a:solidFill>
                  <a:schemeClr val="tx1"/>
                </a:solidFill>
                <a:latin typeface="Times New Roman" pitchFamily="18" charset="0"/>
              </a:defRPr>
            </a:lvl9pPr>
          </a:lstStyle>
          <a:p>
            <a:pPr>
              <a:lnSpc>
                <a:spcPct val="95000"/>
              </a:lnSpc>
            </a:pPr>
            <a:r>
              <a:rPr lang="en-US" dirty="0">
                <a:solidFill>
                  <a:srgbClr val="000000"/>
                </a:solidFill>
                <a:latin typeface="+mj-lt"/>
              </a:rPr>
              <a:t>Data lead a local CDC Director to successfully </a:t>
            </a:r>
            <a:r>
              <a:rPr lang="en-US" dirty="0" smtClean="0">
                <a:solidFill>
                  <a:srgbClr val="000000"/>
                </a:solidFill>
                <a:latin typeface="+mj-lt"/>
              </a:rPr>
              <a:t>advocate </a:t>
            </a:r>
            <a:r>
              <a:rPr lang="en-US" dirty="0">
                <a:solidFill>
                  <a:srgbClr val="000000"/>
                </a:solidFill>
                <a:latin typeface="+mj-lt"/>
              </a:rPr>
              <a:t>$10 Million Library / Grandfamily Housing Development!</a:t>
            </a:r>
          </a:p>
        </p:txBody>
      </p:sp>
      <p:sp>
        <p:nvSpPr>
          <p:cNvPr id="15366" name="Text Box 6"/>
          <p:cNvSpPr txBox="1">
            <a:spLocks noChangeArrowheads="1"/>
          </p:cNvSpPr>
          <p:nvPr/>
        </p:nvSpPr>
        <p:spPr bwMode="auto">
          <a:xfrm>
            <a:off x="314325" y="6400800"/>
            <a:ext cx="2607469" cy="17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2400">
                <a:solidFill>
                  <a:schemeClr val="tx1"/>
                </a:solidFill>
                <a:latin typeface="Times New Roman" pitchFamily="18" charset="0"/>
              </a:defRPr>
            </a:lvl1pPr>
            <a:lvl2pPr indent="-342900">
              <a:defRPr sz="2400">
                <a:solidFill>
                  <a:schemeClr val="tx1"/>
                </a:solidFill>
                <a:latin typeface="Times New Roman" pitchFamily="18" charset="0"/>
              </a:defRPr>
            </a:lvl2pPr>
            <a:lvl3pPr marL="857250" indent="-285750">
              <a:defRPr sz="2400">
                <a:solidFill>
                  <a:schemeClr val="tx1"/>
                </a:solidFill>
                <a:latin typeface="Times New Roman" pitchFamily="18" charset="0"/>
              </a:defRPr>
            </a:lvl3pPr>
            <a:lvl4pPr marL="1257300" indent="-228600">
              <a:defRPr sz="2400">
                <a:solidFill>
                  <a:schemeClr val="tx1"/>
                </a:solidFill>
                <a:latin typeface="Times New Roman" pitchFamily="18" charset="0"/>
              </a:defRPr>
            </a:lvl4pPr>
            <a:lvl5pPr marL="1714500" indent="-228600">
              <a:defRPr sz="2400">
                <a:solidFill>
                  <a:schemeClr val="tx1"/>
                </a:solidFill>
                <a:latin typeface="Times New Roman" pitchFamily="18" charset="0"/>
              </a:defRPr>
            </a:lvl5pPr>
            <a:lvl6pPr marL="2171700" indent="-228600" fontAlgn="base">
              <a:spcBef>
                <a:spcPct val="0"/>
              </a:spcBef>
              <a:spcAft>
                <a:spcPct val="0"/>
              </a:spcAft>
              <a:defRPr sz="2400">
                <a:solidFill>
                  <a:schemeClr val="tx1"/>
                </a:solidFill>
                <a:latin typeface="Times New Roman" pitchFamily="18" charset="0"/>
              </a:defRPr>
            </a:lvl6pPr>
            <a:lvl7pPr marL="2628900" indent="-228600" fontAlgn="base">
              <a:spcBef>
                <a:spcPct val="0"/>
              </a:spcBef>
              <a:spcAft>
                <a:spcPct val="0"/>
              </a:spcAft>
              <a:defRPr sz="2400">
                <a:solidFill>
                  <a:schemeClr val="tx1"/>
                </a:solidFill>
                <a:latin typeface="Times New Roman" pitchFamily="18" charset="0"/>
              </a:defRPr>
            </a:lvl7pPr>
            <a:lvl8pPr marL="3086100" indent="-228600" fontAlgn="base">
              <a:spcBef>
                <a:spcPct val="0"/>
              </a:spcBef>
              <a:spcAft>
                <a:spcPct val="0"/>
              </a:spcAft>
              <a:defRPr sz="2400">
                <a:solidFill>
                  <a:schemeClr val="tx1"/>
                </a:solidFill>
                <a:latin typeface="Times New Roman" pitchFamily="18" charset="0"/>
              </a:defRPr>
            </a:lvl8pPr>
            <a:lvl9pPr marL="3543300" indent="-228600" fontAlgn="base">
              <a:spcBef>
                <a:spcPct val="0"/>
              </a:spcBef>
              <a:spcAft>
                <a:spcPct val="0"/>
              </a:spcAft>
              <a:defRPr sz="2400">
                <a:solidFill>
                  <a:schemeClr val="tx1"/>
                </a:solidFill>
                <a:latin typeface="Times New Roman" pitchFamily="18" charset="0"/>
              </a:defRPr>
            </a:lvl9pPr>
          </a:lstStyle>
          <a:p>
            <a:pPr>
              <a:lnSpc>
                <a:spcPct val="95000"/>
              </a:lnSpc>
            </a:pPr>
            <a:r>
              <a:rPr lang="en-US" sz="1200" dirty="0">
                <a:solidFill>
                  <a:srgbClr val="000000"/>
                </a:solidFill>
                <a:latin typeface="Arial" pitchFamily="34" charset="0"/>
              </a:rPr>
              <a:t>Source: Milwaukee Journal Sentinel</a:t>
            </a:r>
          </a:p>
        </p:txBody>
      </p:sp>
    </p:spTree>
    <p:extLst>
      <p:ext uri="{BB962C8B-B14F-4D97-AF65-F5344CB8AC3E}">
        <p14:creationId xmlns:p14="http://schemas.microsoft.com/office/powerpoint/2010/main" val="25610446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762000"/>
            <a:ext cx="3118485" cy="5005623"/>
          </a:xfrm>
          <a:prstGeom prst="rect">
            <a:avLst/>
          </a:prstGeom>
          <a:noFill/>
          <a:extLst>
            <a:ext uri="{909E8E84-426E-40DD-AFC4-6F175D3DCCD1}">
              <a14:hiddenFill xmlns:a14="http://schemas.microsoft.com/office/drawing/2010/main">
                <a:solidFill>
                  <a:srgbClr val="FFFFFF"/>
                </a:solidFill>
              </a14:hiddenFill>
            </a:ext>
          </a:extLst>
        </p:spPr>
      </p:pic>
      <p:sp>
        <p:nvSpPr>
          <p:cNvPr id="7169" name="Rectangle 1"/>
          <p:cNvSpPr>
            <a:spLocks noGrp="1" noChangeArrowheads="1"/>
          </p:cNvSpPr>
          <p:nvPr>
            <p:ph type="title"/>
          </p:nvPr>
        </p:nvSpPr>
        <p:spPr>
          <a:xfrm>
            <a:off x="222885" y="274320"/>
            <a:ext cx="8698230" cy="822960"/>
          </a:xfrm>
        </p:spPr>
        <p:txBody>
          <a:bodyPr lIns="0" tIns="0" rIns="0" bIns="0" anchor="t"/>
          <a:lstStyle/>
          <a:p>
            <a:pPr algn="l">
              <a:lnSpc>
                <a:spcPct val="95000"/>
              </a:lnSpc>
            </a:pPr>
            <a:r>
              <a:rPr lang="en-US" sz="3900" dirty="0" smtClean="0">
                <a:solidFill>
                  <a:srgbClr val="000000"/>
                </a:solidFill>
              </a:rPr>
              <a:t>Data to Help You With:</a:t>
            </a:r>
            <a:endParaRPr lang="en-US" sz="3900" dirty="0">
              <a:solidFill>
                <a:srgbClr val="000000"/>
              </a:solidFill>
            </a:endParaRPr>
          </a:p>
        </p:txBody>
      </p:sp>
      <p:sp>
        <p:nvSpPr>
          <p:cNvPr id="7170" name="Rectangle 2"/>
          <p:cNvSpPr>
            <a:spLocks noGrp="1" noChangeArrowheads="1"/>
          </p:cNvSpPr>
          <p:nvPr>
            <p:ph type="body" idx="1"/>
          </p:nvPr>
        </p:nvSpPr>
        <p:spPr>
          <a:xfrm>
            <a:off x="222885" y="1280160"/>
            <a:ext cx="5111115" cy="4824889"/>
          </a:xfrm>
        </p:spPr>
        <p:txBody>
          <a:bodyPr lIns="0" tIns="0" rIns="0" bIns="0"/>
          <a:lstStyle/>
          <a:p>
            <a:pPr marL="0" indent="0">
              <a:lnSpc>
                <a:spcPct val="95000"/>
              </a:lnSpc>
              <a:spcBef>
                <a:spcPct val="0"/>
              </a:spcBef>
              <a:buNone/>
            </a:pPr>
            <a:r>
              <a:rPr lang="en-US" sz="2400" dirty="0">
                <a:solidFill>
                  <a:srgbClr val="000000"/>
                </a:solidFill>
              </a:rPr>
              <a:t>Strategic planning</a:t>
            </a:r>
            <a:endParaRPr lang="en-US" dirty="0"/>
          </a:p>
          <a:p>
            <a:pPr marL="411480" lvl="1" indent="-308610">
              <a:lnSpc>
                <a:spcPct val="95000"/>
              </a:lnSpc>
              <a:spcBef>
                <a:spcPct val="0"/>
              </a:spcBef>
              <a:buClr>
                <a:srgbClr val="000000"/>
              </a:buClr>
              <a:buFontTx/>
              <a:buChar char="•"/>
            </a:pPr>
            <a:r>
              <a:rPr lang="en-US" sz="2400" dirty="0">
                <a:solidFill>
                  <a:srgbClr val="000000"/>
                </a:solidFill>
              </a:rPr>
              <a:t>new </a:t>
            </a:r>
            <a:r>
              <a:rPr lang="en-US" sz="2400" dirty="0" smtClean="0">
                <a:solidFill>
                  <a:srgbClr val="000000"/>
                </a:solidFill>
              </a:rPr>
              <a:t>locations</a:t>
            </a:r>
          </a:p>
          <a:p>
            <a:pPr marL="411480" lvl="1" indent="-308610">
              <a:lnSpc>
                <a:spcPct val="95000"/>
              </a:lnSpc>
              <a:spcBef>
                <a:spcPct val="0"/>
              </a:spcBef>
              <a:buClr>
                <a:srgbClr val="000000"/>
              </a:buClr>
              <a:buFontTx/>
              <a:buChar char="•"/>
            </a:pPr>
            <a:r>
              <a:rPr lang="en-US" sz="2400" dirty="0" smtClean="0">
                <a:solidFill>
                  <a:srgbClr val="000000"/>
                </a:solidFill>
              </a:rPr>
              <a:t>new </a:t>
            </a:r>
            <a:r>
              <a:rPr lang="en-US" sz="2400" dirty="0">
                <a:solidFill>
                  <a:srgbClr val="000000"/>
                </a:solidFill>
              </a:rPr>
              <a:t>programming needs</a:t>
            </a:r>
            <a:endParaRPr lang="en-US" dirty="0"/>
          </a:p>
          <a:p>
            <a:pPr marL="0" indent="0">
              <a:lnSpc>
                <a:spcPct val="95000"/>
              </a:lnSpc>
              <a:spcBef>
                <a:spcPct val="0"/>
              </a:spcBef>
              <a:buNone/>
            </a:pPr>
            <a:endParaRPr lang="en-US" sz="2400" dirty="0">
              <a:solidFill>
                <a:srgbClr val="000000"/>
              </a:solidFill>
            </a:endParaRPr>
          </a:p>
          <a:p>
            <a:pPr marL="0" indent="0">
              <a:lnSpc>
                <a:spcPct val="95000"/>
              </a:lnSpc>
              <a:spcBef>
                <a:spcPct val="0"/>
              </a:spcBef>
              <a:buNone/>
            </a:pPr>
            <a:r>
              <a:rPr lang="en-US" sz="2400" dirty="0">
                <a:solidFill>
                  <a:srgbClr val="000000"/>
                </a:solidFill>
              </a:rPr>
              <a:t>Shifting populations may </a:t>
            </a:r>
            <a:endParaRPr lang="en-US" sz="2400" dirty="0" smtClean="0">
              <a:solidFill>
                <a:srgbClr val="000000"/>
              </a:solidFill>
            </a:endParaRPr>
          </a:p>
          <a:p>
            <a:pPr marL="0" indent="0">
              <a:lnSpc>
                <a:spcPct val="95000"/>
              </a:lnSpc>
              <a:spcBef>
                <a:spcPct val="0"/>
              </a:spcBef>
              <a:buNone/>
            </a:pPr>
            <a:r>
              <a:rPr lang="en-US" sz="2400" dirty="0" smtClean="0">
                <a:solidFill>
                  <a:srgbClr val="000000"/>
                </a:solidFill>
              </a:rPr>
              <a:t>require </a:t>
            </a:r>
            <a:r>
              <a:rPr lang="en-US" sz="2400" dirty="0">
                <a:solidFill>
                  <a:srgbClr val="000000"/>
                </a:solidFill>
              </a:rPr>
              <a:t>shifts in service </a:t>
            </a:r>
            <a:endParaRPr lang="en-US" sz="2400" dirty="0" smtClean="0">
              <a:solidFill>
                <a:srgbClr val="000000"/>
              </a:solidFill>
            </a:endParaRPr>
          </a:p>
          <a:p>
            <a:pPr marL="0" indent="0">
              <a:lnSpc>
                <a:spcPct val="95000"/>
              </a:lnSpc>
              <a:spcBef>
                <a:spcPct val="0"/>
              </a:spcBef>
              <a:buNone/>
            </a:pPr>
            <a:r>
              <a:rPr lang="en-US" sz="2400" dirty="0" smtClean="0">
                <a:solidFill>
                  <a:srgbClr val="000000"/>
                </a:solidFill>
              </a:rPr>
              <a:t>provision</a:t>
            </a:r>
            <a:endParaRPr lang="en-US" dirty="0"/>
          </a:p>
          <a:p>
            <a:pPr marL="411480" lvl="1" indent="-308610">
              <a:lnSpc>
                <a:spcPct val="95000"/>
              </a:lnSpc>
              <a:spcBef>
                <a:spcPct val="0"/>
              </a:spcBef>
              <a:buClr>
                <a:srgbClr val="000000"/>
              </a:buClr>
              <a:buFontTx/>
              <a:buChar char="•"/>
            </a:pPr>
            <a:r>
              <a:rPr lang="en-US" sz="2400" dirty="0" smtClean="0">
                <a:solidFill>
                  <a:srgbClr val="000000"/>
                </a:solidFill>
              </a:rPr>
              <a:t>need </a:t>
            </a:r>
            <a:r>
              <a:rPr lang="en-US" sz="2400" dirty="0">
                <a:solidFill>
                  <a:srgbClr val="000000"/>
                </a:solidFill>
              </a:rPr>
              <a:t>to hire more Spanish Speakers</a:t>
            </a:r>
            <a:endParaRPr lang="en-US" dirty="0"/>
          </a:p>
          <a:p>
            <a:pPr marL="0" indent="0">
              <a:lnSpc>
                <a:spcPct val="95000"/>
              </a:lnSpc>
              <a:spcBef>
                <a:spcPct val="0"/>
              </a:spcBef>
              <a:buNone/>
            </a:pPr>
            <a:endParaRPr lang="en-US" sz="2400" dirty="0">
              <a:solidFill>
                <a:srgbClr val="000000"/>
              </a:solidFill>
            </a:endParaRPr>
          </a:p>
          <a:p>
            <a:pPr marL="0" indent="0">
              <a:lnSpc>
                <a:spcPct val="95000"/>
              </a:lnSpc>
              <a:spcBef>
                <a:spcPct val="0"/>
              </a:spcBef>
              <a:buNone/>
            </a:pPr>
            <a:r>
              <a:rPr lang="en-US" sz="2400" dirty="0">
                <a:solidFill>
                  <a:srgbClr val="000000"/>
                </a:solidFill>
              </a:rPr>
              <a:t>Determine outreach areas</a:t>
            </a:r>
            <a:endParaRPr lang="en-US" dirty="0"/>
          </a:p>
          <a:p>
            <a:pPr marL="411480" lvl="1" indent="-308610">
              <a:lnSpc>
                <a:spcPct val="95000"/>
              </a:lnSpc>
              <a:spcBef>
                <a:spcPct val="0"/>
              </a:spcBef>
              <a:buClr>
                <a:srgbClr val="000000"/>
              </a:buClr>
              <a:buFontTx/>
              <a:buChar char="•"/>
            </a:pPr>
            <a:r>
              <a:rPr lang="en-US" sz="2400" dirty="0" smtClean="0">
                <a:solidFill>
                  <a:srgbClr val="000000"/>
                </a:solidFill>
              </a:rPr>
              <a:t>under-served</a:t>
            </a:r>
            <a:r>
              <a:rPr lang="en-US" sz="2400" dirty="0">
                <a:solidFill>
                  <a:srgbClr val="000000"/>
                </a:solidFill>
              </a:rPr>
              <a:t> </a:t>
            </a:r>
            <a:r>
              <a:rPr lang="en-US" sz="2400" dirty="0" smtClean="0">
                <a:solidFill>
                  <a:srgbClr val="000000"/>
                </a:solidFill>
              </a:rPr>
              <a:t>areas</a:t>
            </a:r>
          </a:p>
          <a:p>
            <a:pPr marL="411480" lvl="1" indent="-308610">
              <a:lnSpc>
                <a:spcPct val="95000"/>
              </a:lnSpc>
              <a:spcBef>
                <a:spcPct val="0"/>
              </a:spcBef>
              <a:buClr>
                <a:srgbClr val="000000"/>
              </a:buClr>
              <a:buFontTx/>
              <a:buChar char="•"/>
            </a:pPr>
            <a:r>
              <a:rPr lang="en-US" sz="2400" dirty="0" smtClean="0">
                <a:solidFill>
                  <a:srgbClr val="000000"/>
                </a:solidFill>
              </a:rPr>
              <a:t>similar </a:t>
            </a:r>
            <a:r>
              <a:rPr lang="en-US" sz="2400" dirty="0">
                <a:solidFill>
                  <a:srgbClr val="000000"/>
                </a:solidFill>
              </a:rPr>
              <a:t>client demographics</a:t>
            </a:r>
            <a:endParaRPr lang="en-US" dirty="0"/>
          </a:p>
          <a:p>
            <a:pPr marL="0" indent="0">
              <a:lnSpc>
                <a:spcPct val="95000"/>
              </a:lnSpc>
              <a:spcBef>
                <a:spcPct val="0"/>
              </a:spcBef>
              <a:buClr>
                <a:srgbClr val="000000"/>
              </a:buClr>
              <a:buNone/>
            </a:pPr>
            <a:endParaRPr lang="en-US" sz="2400" dirty="0">
              <a:solidFill>
                <a:srgbClr val="000000"/>
              </a:solidFill>
              <a:latin typeface="Arial" pitchFamily="34" charset="0"/>
            </a:endParaRPr>
          </a:p>
        </p:txBody>
      </p:sp>
    </p:spTree>
    <p:extLst>
      <p:ext uri="{BB962C8B-B14F-4D97-AF65-F5344CB8AC3E}">
        <p14:creationId xmlns:p14="http://schemas.microsoft.com/office/powerpoint/2010/main" val="38540667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124200" cy="1162050"/>
          </a:xfrm>
        </p:spPr>
        <p:txBody>
          <a:bodyPr>
            <a:noAutofit/>
          </a:bodyPr>
          <a:lstStyle/>
          <a:p>
            <a:r>
              <a:rPr lang="en-US" sz="3600" b="0" dirty="0" smtClean="0"/>
              <a:t>Equitable Representation</a:t>
            </a:r>
            <a:endParaRPr lang="en-US" sz="3600" b="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05200" y="-228599"/>
            <a:ext cx="5562600" cy="7195386"/>
          </a:xfrm>
        </p:spPr>
      </p:pic>
      <p:sp>
        <p:nvSpPr>
          <p:cNvPr id="4" name="Text Placeholder 3"/>
          <p:cNvSpPr>
            <a:spLocks noGrp="1"/>
          </p:cNvSpPr>
          <p:nvPr>
            <p:ph type="body" sz="half" idx="2"/>
          </p:nvPr>
        </p:nvSpPr>
        <p:spPr>
          <a:xfrm>
            <a:off x="457200" y="1435100"/>
            <a:ext cx="3352800" cy="4691063"/>
          </a:xfrm>
        </p:spPr>
        <p:txBody>
          <a:bodyPr/>
          <a:lstStyle/>
          <a:p>
            <a:endParaRPr lang="en-US" dirty="0" smtClean="0"/>
          </a:p>
          <a:p>
            <a:r>
              <a:rPr lang="en-US" sz="2400" dirty="0" smtClean="0"/>
              <a:t>Creation of Service Areas meeting your target demographic</a:t>
            </a:r>
            <a:endParaRPr lang="en-US" sz="2400" dirty="0"/>
          </a:p>
        </p:txBody>
      </p:sp>
    </p:spTree>
    <p:extLst>
      <p:ext uri="{BB962C8B-B14F-4D97-AF65-F5344CB8AC3E}">
        <p14:creationId xmlns:p14="http://schemas.microsoft.com/office/powerpoint/2010/main" val="16429346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067" y="3178704"/>
            <a:ext cx="7408333" cy="3450696"/>
          </a:xfrm>
        </p:spPr>
        <p:txBody>
          <a:bodyPr>
            <a:normAutofit/>
          </a:bodyPr>
          <a:lstStyle/>
          <a:p>
            <a:pPr marL="0" indent="0" algn="ctr">
              <a:buNone/>
            </a:pPr>
            <a:r>
              <a:rPr lang="en-US" sz="4000" dirty="0" smtClean="0">
                <a:solidFill>
                  <a:schemeClr val="tx1"/>
                </a:solidFill>
              </a:rPr>
              <a:t>Lessons from NNIP</a:t>
            </a:r>
            <a:endParaRPr lang="en-US" sz="4000" dirty="0">
              <a:solidFill>
                <a:schemeClr val="tx1"/>
              </a:solidFill>
            </a:endParaRPr>
          </a:p>
        </p:txBody>
      </p:sp>
      <p:sp>
        <p:nvSpPr>
          <p:cNvPr id="2" name="Title 1"/>
          <p:cNvSpPr>
            <a:spLocks noGrp="1"/>
          </p:cNvSpPr>
          <p:nvPr>
            <p:ph type="title"/>
          </p:nvPr>
        </p:nvSpPr>
        <p:spPr/>
        <p:txBody>
          <a:bodyPr/>
          <a:lstStyle/>
          <a:p>
            <a:pPr marL="0" indent="0"/>
            <a:endParaRPr lang="en-US" dirty="0">
              <a:solidFill>
                <a:schemeClr val="tx1"/>
              </a:solidFill>
            </a:endParaRPr>
          </a:p>
        </p:txBody>
      </p:sp>
    </p:spTree>
    <p:extLst>
      <p:ext uri="{BB962C8B-B14F-4D97-AF65-F5344CB8AC3E}">
        <p14:creationId xmlns:p14="http://schemas.microsoft.com/office/powerpoint/2010/main" val="12247377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533400"/>
            <a:ext cx="7772400" cy="1143000"/>
          </a:xfrm>
        </p:spPr>
        <p:txBody>
          <a:bodyPr/>
          <a:lstStyle/>
          <a:p>
            <a:pPr eaLnBrk="1" hangingPunct="1"/>
            <a:r>
              <a:rPr lang="en-US" dirty="0" smtClean="0"/>
              <a:t>For more information</a:t>
            </a:r>
          </a:p>
        </p:txBody>
      </p:sp>
      <p:sp>
        <p:nvSpPr>
          <p:cNvPr id="19459" name="Rectangle 3"/>
          <p:cNvSpPr>
            <a:spLocks noGrp="1" noChangeArrowheads="1"/>
          </p:cNvSpPr>
          <p:nvPr>
            <p:ph idx="1"/>
          </p:nvPr>
        </p:nvSpPr>
        <p:spPr>
          <a:xfrm>
            <a:off x="674688" y="1606550"/>
            <a:ext cx="7772400" cy="4419600"/>
          </a:xfrm>
        </p:spPr>
        <p:txBody>
          <a:bodyPr/>
          <a:lstStyle/>
          <a:p>
            <a:pPr eaLnBrk="1" hangingPunct="1">
              <a:buFontTx/>
              <a:buNone/>
              <a:defRPr/>
            </a:pPr>
            <a:endParaRPr lang="en-US" dirty="0" smtClean="0"/>
          </a:p>
          <a:p>
            <a:pPr eaLnBrk="1" hangingPunct="1">
              <a:buFontTx/>
              <a:buNone/>
              <a:tabLst>
                <a:tab pos="1946275" algn="l"/>
              </a:tabLst>
              <a:defRPr/>
            </a:pPr>
            <a:r>
              <a:rPr lang="en-US" dirty="0" smtClean="0"/>
              <a:t>Web sites:	</a:t>
            </a:r>
            <a:r>
              <a:rPr lang="en-US" dirty="0" smtClean="0">
                <a:hlinkClick r:id="rId3"/>
              </a:rPr>
              <a:t>www.neighborhoodindicators.org</a:t>
            </a:r>
            <a:endParaRPr lang="en-US" dirty="0"/>
          </a:p>
          <a:p>
            <a:pPr eaLnBrk="1" hangingPunct="1">
              <a:buFontTx/>
              <a:buNone/>
              <a:tabLst>
                <a:tab pos="1946275" algn="l"/>
              </a:tabLst>
              <a:defRPr/>
            </a:pPr>
            <a:r>
              <a:rPr lang="en-US" dirty="0" smtClean="0"/>
              <a:t>		</a:t>
            </a:r>
            <a:endParaRPr lang="en-US" sz="2600" dirty="0" smtClean="0"/>
          </a:p>
          <a:p>
            <a:pPr eaLnBrk="1" hangingPunct="1">
              <a:spcBef>
                <a:spcPts val="600"/>
              </a:spcBef>
              <a:spcAft>
                <a:spcPts val="600"/>
              </a:spcAft>
              <a:buFontTx/>
              <a:buNone/>
              <a:tabLst>
                <a:tab pos="2168525" algn="l"/>
              </a:tabLst>
              <a:defRPr/>
            </a:pPr>
            <a:r>
              <a:rPr lang="en-US" sz="2400" dirty="0" smtClean="0"/>
              <a:t>Kathy Pettit: 	</a:t>
            </a:r>
            <a:r>
              <a:rPr lang="en-US" sz="2400" dirty="0" smtClean="0">
                <a:hlinkClick r:id="rId4"/>
              </a:rPr>
              <a:t>kpettit@urban.org</a:t>
            </a:r>
            <a:r>
              <a:rPr lang="en-US" sz="2400" dirty="0" smtClean="0"/>
              <a:t>, (202) 261-5670</a:t>
            </a:r>
          </a:p>
          <a:p>
            <a:pPr marL="7938" lvl="1" indent="-7938" eaLnBrk="1" hangingPunct="1">
              <a:spcBef>
                <a:spcPts val="600"/>
              </a:spcBef>
              <a:spcAft>
                <a:spcPts val="600"/>
              </a:spcAft>
              <a:buFont typeface="Wingdings" pitchFamily="2" charset="2"/>
              <a:buNone/>
              <a:tabLst>
                <a:tab pos="2168525" algn="l"/>
              </a:tabLst>
              <a:defRPr/>
            </a:pPr>
            <a:r>
              <a:rPr lang="en-US" sz="2400" dirty="0" smtClean="0"/>
              <a:t>Todd Clausen:	</a:t>
            </a:r>
            <a:r>
              <a:rPr lang="en-US" sz="2400" dirty="0" smtClean="0">
                <a:hlinkClick r:id="rId5"/>
              </a:rPr>
              <a:t>tclausen@nonprofitmilwaukeecenter.org</a:t>
            </a:r>
            <a:endParaRPr lang="en-US" sz="2400" dirty="0" smtClean="0"/>
          </a:p>
          <a:p>
            <a:pPr marL="7938" lvl="1" indent="-7938" eaLnBrk="1" hangingPunct="1">
              <a:spcBef>
                <a:spcPts val="600"/>
              </a:spcBef>
              <a:spcAft>
                <a:spcPts val="600"/>
              </a:spcAft>
              <a:buFont typeface="Wingdings" pitchFamily="2" charset="2"/>
              <a:buNone/>
              <a:tabLst>
                <a:tab pos="2168525" algn="l"/>
              </a:tabLst>
              <a:defRPr/>
            </a:pPr>
            <a:r>
              <a:rPr lang="en-US" sz="2400" dirty="0"/>
              <a:t>	</a:t>
            </a:r>
            <a:r>
              <a:rPr lang="en-US" sz="2400" dirty="0" smtClean="0"/>
              <a:t>	</a:t>
            </a:r>
            <a:r>
              <a:rPr lang="en-US" sz="2400" dirty="0" smtClean="0"/>
              <a:t>(414) 344-3933</a:t>
            </a:r>
            <a:endParaRPr lang="en-US" sz="2400" dirty="0" smtClean="0"/>
          </a:p>
          <a:p>
            <a:pPr lvl="1" eaLnBrk="1" hangingPunct="1">
              <a:buFontTx/>
              <a:buNone/>
              <a:defRPr/>
            </a:pPr>
            <a:endParaRPr lang="en-US" dirty="0" smtClean="0"/>
          </a:p>
        </p:txBody>
      </p:sp>
    </p:spTree>
    <p:extLst>
      <p:ext uri="{BB962C8B-B14F-4D97-AF65-F5344CB8AC3E}">
        <p14:creationId xmlns:p14="http://schemas.microsoft.com/office/powerpoint/2010/main" val="13313516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067" y="3178704"/>
            <a:ext cx="7408333" cy="3450696"/>
          </a:xfrm>
        </p:spPr>
        <p:txBody>
          <a:bodyPr>
            <a:normAutofit/>
          </a:bodyPr>
          <a:lstStyle/>
          <a:p>
            <a:pPr marL="0" indent="0" algn="ctr">
              <a:buNone/>
            </a:pPr>
            <a:r>
              <a:rPr lang="en-US" sz="4000" dirty="0" smtClean="0">
                <a:solidFill>
                  <a:schemeClr val="tx1"/>
                </a:solidFill>
              </a:rPr>
              <a:t>Real World Examples</a:t>
            </a:r>
            <a:endParaRPr lang="en-US" sz="4000" dirty="0">
              <a:solidFill>
                <a:schemeClr val="tx1"/>
              </a:solidFill>
            </a:endParaRPr>
          </a:p>
        </p:txBody>
      </p:sp>
      <p:sp>
        <p:nvSpPr>
          <p:cNvPr id="2" name="Title 1"/>
          <p:cNvSpPr>
            <a:spLocks noGrp="1"/>
          </p:cNvSpPr>
          <p:nvPr>
            <p:ph type="title"/>
          </p:nvPr>
        </p:nvSpPr>
        <p:spPr/>
        <p:txBody>
          <a:bodyPr/>
          <a:lstStyle/>
          <a:p>
            <a:pPr marL="0" indent="0"/>
            <a:endParaRPr lang="en-US" dirty="0">
              <a:solidFill>
                <a:schemeClr val="tx1"/>
              </a:solidFill>
            </a:endParaRPr>
          </a:p>
        </p:txBody>
      </p:sp>
    </p:spTree>
    <p:extLst>
      <p:ext uri="{BB962C8B-B14F-4D97-AF65-F5344CB8AC3E}">
        <p14:creationId xmlns:p14="http://schemas.microsoft.com/office/powerpoint/2010/main" val="36647246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a:xfrm>
            <a:off x="222885" y="274320"/>
            <a:ext cx="8698230" cy="822960"/>
          </a:xfrm>
        </p:spPr>
        <p:txBody>
          <a:bodyPr lIns="0" tIns="0" rIns="0" bIns="0" anchor="t">
            <a:normAutofit/>
          </a:bodyPr>
          <a:lstStyle/>
          <a:p>
            <a:pPr algn="l">
              <a:lnSpc>
                <a:spcPct val="95000"/>
              </a:lnSpc>
            </a:pPr>
            <a:r>
              <a:rPr lang="en-US" sz="3900" dirty="0" smtClean="0">
                <a:solidFill>
                  <a:srgbClr val="000000"/>
                </a:solidFill>
              </a:rPr>
              <a:t>Example</a:t>
            </a:r>
            <a:r>
              <a:rPr lang="en-US" sz="3900" dirty="0">
                <a:solidFill>
                  <a:srgbClr val="000000"/>
                </a:solidFill>
              </a:rPr>
              <a:t> </a:t>
            </a:r>
            <a:r>
              <a:rPr lang="en-US" sz="3900" dirty="0" smtClean="0">
                <a:solidFill>
                  <a:srgbClr val="000000"/>
                </a:solidFill>
              </a:rPr>
              <a:t>Projects</a:t>
            </a:r>
            <a:endParaRPr lang="en-US" sz="3900" dirty="0">
              <a:solidFill>
                <a:srgbClr val="000000"/>
              </a:solidFill>
            </a:endParaRPr>
          </a:p>
        </p:txBody>
      </p:sp>
      <p:sp>
        <p:nvSpPr>
          <p:cNvPr id="2050" name="Rectangle 2"/>
          <p:cNvSpPr>
            <a:spLocks noGrp="1" noChangeArrowheads="1"/>
          </p:cNvSpPr>
          <p:nvPr>
            <p:ph type="body" idx="1"/>
          </p:nvPr>
        </p:nvSpPr>
        <p:spPr>
          <a:xfrm>
            <a:off x="222885" y="1463040"/>
            <a:ext cx="8695373" cy="4937760"/>
          </a:xfrm>
        </p:spPr>
        <p:txBody>
          <a:bodyPr lIns="0" tIns="0" rIns="0" bIns="0"/>
          <a:lstStyle/>
          <a:p>
            <a:pPr marL="0" indent="0">
              <a:lnSpc>
                <a:spcPct val="95000"/>
              </a:lnSpc>
              <a:spcBef>
                <a:spcPct val="0"/>
              </a:spcBef>
              <a:buNone/>
            </a:pPr>
            <a:endParaRPr lang="en-US" sz="2400" dirty="0" smtClean="0">
              <a:solidFill>
                <a:srgbClr val="000000"/>
              </a:solidFill>
            </a:endParaRPr>
          </a:p>
          <a:p>
            <a:pPr marL="0" indent="0">
              <a:lnSpc>
                <a:spcPct val="95000"/>
              </a:lnSpc>
              <a:spcBef>
                <a:spcPct val="0"/>
              </a:spcBef>
              <a:buNone/>
            </a:pPr>
            <a:r>
              <a:rPr lang="en-US" sz="2400" dirty="0" smtClean="0"/>
              <a:t>Community/ Market Assessment</a:t>
            </a:r>
          </a:p>
          <a:p>
            <a:pPr marL="0" indent="0">
              <a:lnSpc>
                <a:spcPct val="95000"/>
              </a:lnSpc>
              <a:spcBef>
                <a:spcPct val="0"/>
              </a:spcBef>
              <a:buNone/>
            </a:pPr>
            <a:endParaRPr lang="en-US" sz="2400" dirty="0" smtClean="0"/>
          </a:p>
          <a:p>
            <a:pPr marL="0" indent="0">
              <a:lnSpc>
                <a:spcPct val="95000"/>
              </a:lnSpc>
              <a:spcBef>
                <a:spcPct val="0"/>
              </a:spcBef>
              <a:buNone/>
            </a:pPr>
            <a:r>
              <a:rPr lang="en-US" sz="2400" dirty="0" smtClean="0"/>
              <a:t>Client Service Patterns</a:t>
            </a:r>
          </a:p>
          <a:p>
            <a:pPr marL="0" indent="0">
              <a:lnSpc>
                <a:spcPct val="95000"/>
              </a:lnSpc>
              <a:spcBef>
                <a:spcPct val="0"/>
              </a:spcBef>
              <a:buNone/>
            </a:pPr>
            <a:endParaRPr lang="en-US" sz="2400" dirty="0" smtClean="0"/>
          </a:p>
          <a:p>
            <a:pPr marL="0" indent="0">
              <a:lnSpc>
                <a:spcPct val="95000"/>
              </a:lnSpc>
              <a:spcBef>
                <a:spcPct val="0"/>
              </a:spcBef>
              <a:buNone/>
            </a:pPr>
            <a:r>
              <a:rPr lang="en-US" sz="2400" dirty="0" smtClean="0"/>
              <a:t>Census Demographics</a:t>
            </a:r>
          </a:p>
          <a:p>
            <a:pPr marL="0" indent="0">
              <a:lnSpc>
                <a:spcPct val="95000"/>
              </a:lnSpc>
              <a:spcBef>
                <a:spcPct val="0"/>
              </a:spcBef>
              <a:buNone/>
            </a:pPr>
            <a:endParaRPr lang="en-US" sz="2400" dirty="0"/>
          </a:p>
          <a:p>
            <a:pPr marL="0" indent="0">
              <a:lnSpc>
                <a:spcPct val="95000"/>
              </a:lnSpc>
              <a:spcBef>
                <a:spcPct val="0"/>
              </a:spcBef>
              <a:buNone/>
            </a:pPr>
            <a:r>
              <a:rPr lang="en-US" sz="2400" dirty="0" smtClean="0"/>
              <a:t>Data Pre-processing/ Geocoding</a:t>
            </a:r>
            <a:endParaRPr lang="en-US" sz="2400" dirty="0"/>
          </a:p>
          <a:p>
            <a:pPr marL="0" indent="0">
              <a:lnSpc>
                <a:spcPct val="95000"/>
              </a:lnSpc>
              <a:spcBef>
                <a:spcPct val="0"/>
              </a:spcBef>
              <a:buClr>
                <a:srgbClr val="000000"/>
              </a:buClr>
              <a:buNone/>
            </a:pPr>
            <a:endParaRPr lang="en-US" sz="2400" dirty="0">
              <a:solidFill>
                <a:srgbClr val="000000"/>
              </a:solidFill>
              <a:latin typeface="Arial" pitchFamily="34" charset="0"/>
            </a:endParaRP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419600" y="457200"/>
            <a:ext cx="4491414" cy="580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6510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BGallkidsm2_4000defaultr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488" y="-228600"/>
            <a:ext cx="5649912" cy="731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itle 2"/>
          <p:cNvSpPr>
            <a:spLocks noGrp="1"/>
          </p:cNvSpPr>
          <p:nvPr>
            <p:ph type="title"/>
          </p:nvPr>
        </p:nvSpPr>
        <p:spPr/>
        <p:txBody>
          <a:bodyPr/>
          <a:lstStyle/>
          <a:p>
            <a:r>
              <a:rPr lang="en-US" dirty="0" smtClean="0">
                <a:ea typeface="ＭＳ Ｐゴシック" pitchFamily="-84" charset="-128"/>
              </a:rPr>
              <a:t>Client Service Patterns</a:t>
            </a:r>
          </a:p>
        </p:txBody>
      </p:sp>
      <p:sp>
        <p:nvSpPr>
          <p:cNvPr id="56324" name="Text Placeholder 4"/>
          <p:cNvSpPr>
            <a:spLocks noGrp="1"/>
          </p:cNvSpPr>
          <p:nvPr>
            <p:ph type="body" sz="half" idx="2"/>
          </p:nvPr>
        </p:nvSpPr>
        <p:spPr/>
        <p:txBody>
          <a:bodyPr/>
          <a:lstStyle/>
          <a:p>
            <a:endParaRPr lang="en-US" dirty="0" smtClean="0">
              <a:ea typeface="ＭＳ Ｐゴシック" pitchFamily="-84" charset="-128"/>
            </a:endParaRPr>
          </a:p>
          <a:p>
            <a:r>
              <a:rPr lang="en-US" dirty="0" smtClean="0">
                <a:ea typeface="ＭＳ Ｐゴシック" pitchFamily="-84" charset="-128"/>
              </a:rPr>
              <a:t>Boys and Girls Clubs</a:t>
            </a:r>
          </a:p>
        </p:txBody>
      </p:sp>
    </p:spTree>
    <p:extLst>
      <p:ext uri="{BB962C8B-B14F-4D97-AF65-F5344CB8AC3E}">
        <p14:creationId xmlns:p14="http://schemas.microsoft.com/office/powerpoint/2010/main" val="32633684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graphicFrame>
        <p:nvGraphicFramePr>
          <p:cNvPr id="614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226" name="Slide" r:id="rId3" imgW="4572180" imgH="3428876" progId="PowerPoint.Slide.8">
                  <p:embed/>
                </p:oleObj>
              </mc:Choice>
              <mc:Fallback>
                <p:oleObj name="Slide" r:id="rId3" imgW="4572180" imgH="3428876"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8849660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722313" y="4343400"/>
            <a:ext cx="7772400" cy="1362075"/>
          </a:xfrm>
        </p:spPr>
        <p:txBody>
          <a:bodyPr rtlCol="0">
            <a:normAutofit/>
          </a:bodyPr>
          <a:lstStyle/>
          <a:p>
            <a:pPr eaLnBrk="1" fontAlgn="auto" hangingPunct="1">
              <a:spcAft>
                <a:spcPts val="0"/>
              </a:spcAft>
              <a:defRPr/>
            </a:pPr>
            <a:r>
              <a:rPr lang="en-US" dirty="0" smtClean="0">
                <a:ea typeface="+mj-ea"/>
              </a:rPr>
              <a:t>example</a:t>
            </a:r>
          </a:p>
        </p:txBody>
      </p:sp>
      <p:sp>
        <p:nvSpPr>
          <p:cNvPr id="4" name="Text Placeholder 3"/>
          <p:cNvSpPr>
            <a:spLocks noGrp="1"/>
          </p:cNvSpPr>
          <p:nvPr>
            <p:ph type="body" idx="1"/>
          </p:nvPr>
        </p:nvSpPr>
        <p:spPr/>
        <p:txBody>
          <a:bodyPr/>
          <a:lstStyle/>
          <a:p>
            <a:pPr eaLnBrk="1" hangingPunct="1">
              <a:buFont typeface="Arial" charset="0"/>
              <a:buNone/>
              <a:defRPr/>
            </a:pPr>
            <a:r>
              <a:rPr lang="en-US" dirty="0" smtClean="0">
                <a:ea typeface="+mn-ea"/>
              </a:rPr>
              <a:t>City of Milwaukee Health Department – Births Spatial Analysis</a:t>
            </a:r>
            <a:endParaRPr lang="en-US" dirty="0">
              <a:ea typeface="+mn-ea"/>
            </a:endParaRPr>
          </a:p>
        </p:txBody>
      </p:sp>
    </p:spTree>
    <p:extLst>
      <p:ext uri="{BB962C8B-B14F-4D97-AF65-F5344CB8AC3E}">
        <p14:creationId xmlns:p14="http://schemas.microsoft.com/office/powerpoint/2010/main" val="41780275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4"/>
          <p:cNvSpPr>
            <a:spLocks noGrp="1"/>
          </p:cNvSpPr>
          <p:nvPr>
            <p:ph type="title"/>
          </p:nvPr>
        </p:nvSpPr>
        <p:spPr/>
        <p:txBody>
          <a:bodyPr/>
          <a:lstStyle/>
          <a:p>
            <a:pPr eaLnBrk="1" hangingPunct="1"/>
            <a:r>
              <a:rPr lang="en-US" dirty="0" smtClean="0">
                <a:ea typeface="ＭＳ Ｐゴシック" pitchFamily="-84" charset="-128"/>
              </a:rPr>
              <a:t>Concentrations of</a:t>
            </a:r>
            <a:br>
              <a:rPr lang="en-US" dirty="0" smtClean="0">
                <a:ea typeface="ＭＳ Ｐゴシック" pitchFamily="-84" charset="-128"/>
              </a:rPr>
            </a:br>
            <a:r>
              <a:rPr lang="en-US" dirty="0" smtClean="0">
                <a:ea typeface="ＭＳ Ｐゴシック" pitchFamily="-84" charset="-128"/>
              </a:rPr>
              <a:t> Births in 1993</a:t>
            </a:r>
          </a:p>
        </p:txBody>
      </p:sp>
      <p:pic>
        <p:nvPicPr>
          <p:cNvPr id="65539" name="Content Placeholder 3" descr="MPL_BirthDensity93.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059238" y="273050"/>
            <a:ext cx="4143375" cy="5853113"/>
          </a:xfrm>
        </p:spPr>
      </p:pic>
      <p:sp>
        <p:nvSpPr>
          <p:cNvPr id="65540" name="Text Placeholder 5"/>
          <p:cNvSpPr>
            <a:spLocks noGrp="1"/>
          </p:cNvSpPr>
          <p:nvPr>
            <p:ph type="body" sz="half" idx="2"/>
          </p:nvPr>
        </p:nvSpPr>
        <p:spPr/>
        <p:txBody>
          <a:bodyPr/>
          <a:lstStyle/>
          <a:p>
            <a:pPr eaLnBrk="1" hangingPunct="1"/>
            <a:endParaRPr lang="en-US" dirty="0" smtClean="0">
              <a:ea typeface="ＭＳ Ｐゴシック" pitchFamily="-84" charset="-128"/>
            </a:endParaRPr>
          </a:p>
          <a:p>
            <a:pPr eaLnBrk="1" hangingPunct="1"/>
            <a:endParaRPr lang="en-US" dirty="0" smtClean="0">
              <a:ea typeface="ＭＳ Ｐゴシック" pitchFamily="-84" charset="-128"/>
            </a:endParaRPr>
          </a:p>
          <a:p>
            <a:pPr eaLnBrk="1" hangingPunct="1"/>
            <a:endParaRPr lang="en-US" dirty="0" smtClean="0">
              <a:ea typeface="ＭＳ Ｐゴシック" pitchFamily="-84" charset="-128"/>
            </a:endParaRPr>
          </a:p>
          <a:p>
            <a:pPr eaLnBrk="1" hangingPunct="1"/>
            <a:r>
              <a:rPr lang="en-US" dirty="0" smtClean="0">
                <a:ea typeface="ＭＳ Ｐゴシック" pitchFamily="-84" charset="-128"/>
              </a:rPr>
              <a:t>In the early 1990</a:t>
            </a:r>
            <a:r>
              <a:rPr lang="ja-JP" altLang="en-US" smtClean="0">
                <a:ea typeface="ＭＳ Ｐゴシック" pitchFamily="-84" charset="-128"/>
              </a:rPr>
              <a:t>’</a:t>
            </a:r>
            <a:r>
              <a:rPr lang="en-US" altLang="ja-JP" dirty="0" smtClean="0">
                <a:ea typeface="ＭＳ Ｐゴシック" pitchFamily="-84" charset="-128"/>
              </a:rPr>
              <a:t>s there were several neighborhoods with high concentrations of births – the near West Side, the near South side and central North.</a:t>
            </a:r>
            <a:endParaRPr lang="en-US" dirty="0" smtClean="0">
              <a:ea typeface="ＭＳ Ｐゴシック" pitchFamily="-84" charset="-128"/>
            </a:endParaRPr>
          </a:p>
        </p:txBody>
      </p:sp>
    </p:spTree>
    <p:extLst>
      <p:ext uri="{BB962C8B-B14F-4D97-AF65-F5344CB8AC3E}">
        <p14:creationId xmlns:p14="http://schemas.microsoft.com/office/powerpoint/2010/main" val="41910491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4"/>
          <p:cNvSpPr>
            <a:spLocks noGrp="1"/>
          </p:cNvSpPr>
          <p:nvPr>
            <p:ph type="title"/>
          </p:nvPr>
        </p:nvSpPr>
        <p:spPr/>
        <p:txBody>
          <a:bodyPr/>
          <a:lstStyle/>
          <a:p>
            <a:pPr eaLnBrk="1" hangingPunct="1"/>
            <a:r>
              <a:rPr lang="en-US" dirty="0" smtClean="0">
                <a:ea typeface="ＭＳ Ｐゴシック" pitchFamily="-84" charset="-128"/>
              </a:rPr>
              <a:t>Concentrations of</a:t>
            </a:r>
            <a:br>
              <a:rPr lang="en-US" dirty="0" smtClean="0">
                <a:ea typeface="ＭＳ Ｐゴシック" pitchFamily="-84" charset="-128"/>
              </a:rPr>
            </a:br>
            <a:r>
              <a:rPr lang="en-US" dirty="0" smtClean="0">
                <a:ea typeface="ＭＳ Ｐゴシック" pitchFamily="-84" charset="-128"/>
              </a:rPr>
              <a:t> Births in 2000</a:t>
            </a:r>
          </a:p>
        </p:txBody>
      </p:sp>
      <p:pic>
        <p:nvPicPr>
          <p:cNvPr id="66563" name="Content Placeholder 3" descr="MPL_BirthDensity00.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059238" y="273050"/>
            <a:ext cx="4143375" cy="5853113"/>
          </a:xfrm>
        </p:spPr>
      </p:pic>
      <p:sp>
        <p:nvSpPr>
          <p:cNvPr id="66564" name="Text Placeholder 5"/>
          <p:cNvSpPr>
            <a:spLocks noGrp="1"/>
          </p:cNvSpPr>
          <p:nvPr>
            <p:ph type="body" sz="half" idx="2"/>
          </p:nvPr>
        </p:nvSpPr>
        <p:spPr/>
        <p:txBody>
          <a:bodyPr/>
          <a:lstStyle/>
          <a:p>
            <a:pPr eaLnBrk="1" hangingPunct="1"/>
            <a:endParaRPr lang="en-US" dirty="0" smtClean="0">
              <a:ea typeface="ＭＳ Ｐゴシック" pitchFamily="-84" charset="-128"/>
            </a:endParaRPr>
          </a:p>
          <a:p>
            <a:pPr eaLnBrk="1" hangingPunct="1"/>
            <a:endParaRPr lang="en-US" dirty="0" smtClean="0">
              <a:ea typeface="ＭＳ Ｐゴシック" pitchFamily="-84" charset="-128"/>
            </a:endParaRPr>
          </a:p>
          <a:p>
            <a:pPr eaLnBrk="1" hangingPunct="1"/>
            <a:endParaRPr lang="en-US" dirty="0" smtClean="0">
              <a:ea typeface="ＭＳ Ｐゴシック" pitchFamily="-84" charset="-128"/>
            </a:endParaRPr>
          </a:p>
          <a:p>
            <a:pPr eaLnBrk="1" hangingPunct="1"/>
            <a:r>
              <a:rPr lang="en-US" dirty="0" smtClean="0">
                <a:ea typeface="ＭＳ Ｐゴシック" pitchFamily="-84" charset="-128"/>
              </a:rPr>
              <a:t>By 2000, the North side concentrations had diminished and concentrations on the near South side remained high.</a:t>
            </a:r>
          </a:p>
        </p:txBody>
      </p:sp>
    </p:spTree>
    <p:extLst>
      <p:ext uri="{BB962C8B-B14F-4D97-AF65-F5344CB8AC3E}">
        <p14:creationId xmlns:p14="http://schemas.microsoft.com/office/powerpoint/2010/main" val="41890049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4"/>
          <p:cNvSpPr>
            <a:spLocks noGrp="1"/>
          </p:cNvSpPr>
          <p:nvPr>
            <p:ph type="title"/>
          </p:nvPr>
        </p:nvSpPr>
        <p:spPr/>
        <p:txBody>
          <a:bodyPr/>
          <a:lstStyle/>
          <a:p>
            <a:pPr eaLnBrk="1" hangingPunct="1"/>
            <a:r>
              <a:rPr lang="en-US" dirty="0" smtClean="0">
                <a:ea typeface="ＭＳ Ｐゴシック" pitchFamily="-84" charset="-128"/>
              </a:rPr>
              <a:t>Concentrations of</a:t>
            </a:r>
            <a:br>
              <a:rPr lang="en-US" dirty="0" smtClean="0">
                <a:ea typeface="ＭＳ Ｐゴシック" pitchFamily="-84" charset="-128"/>
              </a:rPr>
            </a:br>
            <a:r>
              <a:rPr lang="en-US" dirty="0" smtClean="0">
                <a:ea typeface="ＭＳ Ｐゴシック" pitchFamily="-84" charset="-128"/>
              </a:rPr>
              <a:t> Births in 2004</a:t>
            </a:r>
          </a:p>
        </p:txBody>
      </p:sp>
      <p:pic>
        <p:nvPicPr>
          <p:cNvPr id="67587" name="Content Placeholder 3" descr="MPL_BirthDensity04.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059238" y="273050"/>
            <a:ext cx="4143375" cy="5853113"/>
          </a:xfrm>
        </p:spPr>
      </p:pic>
      <p:sp>
        <p:nvSpPr>
          <p:cNvPr id="67588" name="Text Placeholder 5"/>
          <p:cNvSpPr>
            <a:spLocks noGrp="1"/>
          </p:cNvSpPr>
          <p:nvPr>
            <p:ph type="body" sz="half" idx="2"/>
          </p:nvPr>
        </p:nvSpPr>
        <p:spPr/>
        <p:txBody>
          <a:bodyPr/>
          <a:lstStyle/>
          <a:p>
            <a:pPr eaLnBrk="1" hangingPunct="1"/>
            <a:endParaRPr lang="en-US" dirty="0" smtClean="0">
              <a:ea typeface="ＭＳ Ｐゴシック" pitchFamily="-84" charset="-128"/>
            </a:endParaRPr>
          </a:p>
          <a:p>
            <a:pPr eaLnBrk="1" hangingPunct="1"/>
            <a:endParaRPr lang="en-US" dirty="0" smtClean="0">
              <a:ea typeface="ＭＳ Ｐゴシック" pitchFamily="-84" charset="-128"/>
            </a:endParaRPr>
          </a:p>
          <a:p>
            <a:pPr eaLnBrk="1" hangingPunct="1"/>
            <a:endParaRPr lang="en-US" dirty="0" smtClean="0">
              <a:ea typeface="ＭＳ Ｐゴシック" pitchFamily="-84" charset="-128"/>
            </a:endParaRPr>
          </a:p>
          <a:p>
            <a:pPr eaLnBrk="1" hangingPunct="1"/>
            <a:r>
              <a:rPr lang="en-US" dirty="0" smtClean="0">
                <a:ea typeface="ＭＳ Ｐゴシック" pitchFamily="-84" charset="-128"/>
              </a:rPr>
              <a:t>Flow…</a:t>
            </a:r>
          </a:p>
          <a:p>
            <a:pPr eaLnBrk="1" hangingPunct="1"/>
            <a:endParaRPr lang="en-US" dirty="0" smtClean="0">
              <a:ea typeface="ＭＳ Ｐゴシック" pitchFamily="-84" charset="-128"/>
            </a:endParaRPr>
          </a:p>
          <a:p>
            <a:pPr eaLnBrk="1" hangingPunct="1"/>
            <a:r>
              <a:rPr lang="en-US" dirty="0" smtClean="0">
                <a:ea typeface="ＭＳ Ｐゴシック" pitchFamily="-84" charset="-128"/>
              </a:rPr>
              <a:t>By 2004, the concentration of births on the South side had intensified and expanded southward.  Births on the North side remained more dispersed.</a:t>
            </a:r>
          </a:p>
          <a:p>
            <a:pPr eaLnBrk="1" hangingPunct="1"/>
            <a:endParaRPr lang="en-US" dirty="0" smtClean="0">
              <a:ea typeface="ＭＳ Ｐゴシック" pitchFamily="-84" charset="-128"/>
            </a:endParaRPr>
          </a:p>
          <a:p>
            <a:pPr eaLnBrk="1" hangingPunct="1"/>
            <a:r>
              <a:rPr lang="en-US" dirty="0" smtClean="0">
                <a:ea typeface="ＭＳ Ｐゴシック" pitchFamily="-84" charset="-128"/>
              </a:rPr>
              <a:t>Predictions?</a:t>
            </a:r>
          </a:p>
        </p:txBody>
      </p:sp>
    </p:spTree>
    <p:extLst>
      <p:ext uri="{BB962C8B-B14F-4D97-AF65-F5344CB8AC3E}">
        <p14:creationId xmlns:p14="http://schemas.microsoft.com/office/powerpoint/2010/main" val="34592587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rtlCol="0">
            <a:normAutofit fontScale="90000"/>
          </a:bodyPr>
          <a:lstStyle/>
          <a:p>
            <a:pPr eaLnBrk="1" fontAlgn="auto" hangingPunct="1">
              <a:spcAft>
                <a:spcPts val="0"/>
              </a:spcAft>
              <a:defRPr/>
            </a:pPr>
            <a:r>
              <a:rPr lang="en-US" sz="3200" dirty="0" smtClean="0">
                <a:ea typeface="+mj-ea"/>
              </a:rPr>
              <a:t>CHANGING</a:t>
            </a:r>
            <a:r>
              <a:rPr lang="en-US" dirty="0" smtClean="0">
                <a:ea typeface="+mj-ea"/>
              </a:rPr>
              <a:t> </a:t>
            </a:r>
            <a:r>
              <a:rPr lang="en-US" sz="3200" dirty="0" smtClean="0">
                <a:ea typeface="+mj-ea"/>
              </a:rPr>
              <a:t>BIRTH TRENDS AFFECT PROGRAM PLANNING</a:t>
            </a:r>
          </a:p>
        </p:txBody>
      </p:sp>
      <p:pic>
        <p:nvPicPr>
          <p:cNvPr id="68611" name="Content Placeholder 5" descr="BirthDensity04.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648200" y="1600200"/>
            <a:ext cx="3887788" cy="5029200"/>
          </a:xfrm>
        </p:spPr>
      </p:pic>
      <p:pic>
        <p:nvPicPr>
          <p:cNvPr id="68612" name="Content Placeholder 5" descr="BirthDensity93.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727075" y="1600200"/>
            <a:ext cx="3887788" cy="5029200"/>
          </a:xfrm>
        </p:spPr>
      </p:pic>
    </p:spTree>
    <p:extLst>
      <p:ext uri="{BB962C8B-B14F-4D97-AF65-F5344CB8AC3E}">
        <p14:creationId xmlns:p14="http://schemas.microsoft.com/office/powerpoint/2010/main" val="3853600447"/>
      </p:ext>
    </p:extLst>
  </p:cSld>
  <p:clrMapOvr>
    <a:masterClrMapping/>
  </p:clrMapOvr>
  <p:transition advClick="0" advTm="7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46088" y="157163"/>
            <a:ext cx="7543800" cy="1295400"/>
          </a:xfrm>
        </p:spPr>
        <p:txBody>
          <a:bodyPr/>
          <a:lstStyle/>
          <a:p>
            <a:pPr eaLnBrk="1" hangingPunct="1"/>
            <a:r>
              <a:rPr lang="en-US" sz="3600" dirty="0" smtClean="0"/>
              <a:t>National Neighborhood</a:t>
            </a:r>
            <a:br>
              <a:rPr lang="en-US" sz="3600" dirty="0" smtClean="0"/>
            </a:br>
            <a:r>
              <a:rPr lang="en-US" sz="3600" dirty="0" smtClean="0"/>
              <a:t>Indicators Partnership (NNIP)</a:t>
            </a:r>
          </a:p>
        </p:txBody>
      </p:sp>
      <p:sp>
        <p:nvSpPr>
          <p:cNvPr id="5123" name="Rectangle 3"/>
          <p:cNvSpPr>
            <a:spLocks noGrp="1" noChangeArrowheads="1"/>
          </p:cNvSpPr>
          <p:nvPr>
            <p:ph idx="1"/>
          </p:nvPr>
        </p:nvSpPr>
        <p:spPr>
          <a:xfrm>
            <a:off x="738188" y="1670050"/>
            <a:ext cx="7727950" cy="4800600"/>
          </a:xfrm>
        </p:spPr>
        <p:txBody>
          <a:bodyPr>
            <a:normAutofit fontScale="92500" lnSpcReduction="10000"/>
          </a:bodyPr>
          <a:lstStyle/>
          <a:p>
            <a:pPr marL="457200" indent="-457200" eaLnBrk="1" hangingPunct="1">
              <a:spcAft>
                <a:spcPct val="20000"/>
              </a:spcAft>
            </a:pPr>
            <a:r>
              <a:rPr lang="en-US" dirty="0" smtClean="0"/>
              <a:t>Collaborative effort since 1995 </a:t>
            </a:r>
          </a:p>
          <a:p>
            <a:pPr marL="838200" lvl="1" indent="-381000" eaLnBrk="1" hangingPunct="1">
              <a:spcAft>
                <a:spcPct val="20000"/>
              </a:spcAft>
            </a:pPr>
            <a:r>
              <a:rPr lang="en-US" dirty="0" smtClean="0"/>
              <a:t>Urban Institute &amp; local partners; now 37 cities</a:t>
            </a:r>
          </a:p>
          <a:p>
            <a:pPr marL="838200" lvl="1" indent="-381000" eaLnBrk="1" hangingPunct="1">
              <a:spcAft>
                <a:spcPct val="20000"/>
              </a:spcAft>
            </a:pPr>
            <a:r>
              <a:rPr lang="en-US" dirty="0" smtClean="0"/>
              <a:t>Local partners build and operate neighborhood information systems for their communities</a:t>
            </a:r>
          </a:p>
          <a:p>
            <a:pPr marL="838200" lvl="1" indent="-381000" eaLnBrk="1" hangingPunct="1">
              <a:spcAft>
                <a:spcPct val="20000"/>
              </a:spcAft>
            </a:pPr>
            <a:r>
              <a:rPr lang="en-US" dirty="0" smtClean="0"/>
              <a:t>UI coordinates network and plans joint activities</a:t>
            </a:r>
          </a:p>
          <a:p>
            <a:pPr marL="457200" indent="-457200" eaLnBrk="1" hangingPunct="1">
              <a:spcAft>
                <a:spcPct val="20000"/>
              </a:spcAft>
            </a:pPr>
            <a:r>
              <a:rPr lang="en-US" dirty="0" smtClean="0"/>
              <a:t>Local success required three innovations</a:t>
            </a:r>
          </a:p>
          <a:p>
            <a:pPr marL="838200" lvl="1" indent="-381000" eaLnBrk="1" hangingPunct="1">
              <a:spcAft>
                <a:spcPct val="10000"/>
              </a:spcAft>
              <a:buFontTx/>
              <a:buNone/>
            </a:pPr>
            <a:r>
              <a:rPr lang="en-US" dirty="0" smtClean="0"/>
              <a:t>1.  Data and technology</a:t>
            </a:r>
          </a:p>
          <a:p>
            <a:pPr marL="838200" lvl="1" indent="-381000" eaLnBrk="1" hangingPunct="1">
              <a:spcAft>
                <a:spcPct val="10000"/>
              </a:spcAft>
              <a:buFontTx/>
              <a:buNone/>
            </a:pPr>
            <a:r>
              <a:rPr lang="en-US" dirty="0" smtClean="0"/>
              <a:t>2.  Institutions	</a:t>
            </a:r>
          </a:p>
          <a:p>
            <a:pPr marL="838200" lvl="1" indent="-381000" eaLnBrk="1" hangingPunct="1">
              <a:spcAft>
                <a:spcPct val="10000"/>
              </a:spcAft>
              <a:buSzPct val="100000"/>
              <a:buFontTx/>
              <a:buAutoNum type="arabicPeriod" startAt="3"/>
            </a:pPr>
            <a:r>
              <a:rPr lang="en-US" dirty="0" smtClean="0"/>
              <a:t>Using information for change</a:t>
            </a:r>
          </a:p>
        </p:txBody>
      </p:sp>
    </p:spTree>
    <p:extLst>
      <p:ext uri="{BB962C8B-B14F-4D97-AF65-F5344CB8AC3E}">
        <p14:creationId xmlns:p14="http://schemas.microsoft.com/office/powerpoint/2010/main" val="114993844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ctrTitle"/>
          </p:nvPr>
        </p:nvSpPr>
        <p:spPr>
          <a:xfrm>
            <a:off x="497205" y="318612"/>
            <a:ext cx="2928938" cy="1071563"/>
          </a:xfrm>
        </p:spPr>
        <p:txBody>
          <a:bodyPr lIns="0" tIns="0" rIns="0" bIns="0" anchor="b"/>
          <a:lstStyle/>
          <a:p>
            <a:pPr algn="l">
              <a:lnSpc>
                <a:spcPct val="95000"/>
              </a:lnSpc>
            </a:pPr>
            <a:r>
              <a:rPr lang="en-US" sz="2000" b="1" dirty="0">
                <a:solidFill>
                  <a:srgbClr val="000000"/>
                </a:solidFill>
                <a:latin typeface="Arial" pitchFamily="34" charset="0"/>
              </a:rPr>
              <a:t>Fewer Youth...</a:t>
            </a:r>
          </a:p>
        </p:txBody>
      </p:sp>
      <p:sp>
        <p:nvSpPr>
          <p:cNvPr id="46082" name="Rectangle 2"/>
          <p:cNvSpPr>
            <a:spLocks noGrp="1" noChangeArrowheads="1"/>
          </p:cNvSpPr>
          <p:nvPr>
            <p:ph type="subTitle" idx="1"/>
          </p:nvPr>
        </p:nvSpPr>
        <p:spPr>
          <a:xfrm>
            <a:off x="497205" y="1480185"/>
            <a:ext cx="2928938" cy="4600575"/>
          </a:xfrm>
        </p:spPr>
        <p:txBody>
          <a:bodyPr lIns="0" tIns="0" rIns="0" bIns="0"/>
          <a:lstStyle/>
          <a:p>
            <a:pPr algn="l">
              <a:lnSpc>
                <a:spcPct val="95000"/>
              </a:lnSpc>
              <a:spcBef>
                <a:spcPct val="0"/>
              </a:spcBef>
            </a:pPr>
            <a:endParaRPr lang="en-US" sz="1200" dirty="0">
              <a:solidFill>
                <a:srgbClr val="000000"/>
              </a:solidFill>
              <a:latin typeface="Arial" pitchFamily="34" charset="0"/>
            </a:endParaRPr>
          </a:p>
          <a:p>
            <a:pPr algn="l">
              <a:lnSpc>
                <a:spcPct val="95000"/>
              </a:lnSpc>
              <a:spcBef>
                <a:spcPct val="0"/>
              </a:spcBef>
            </a:pPr>
            <a:r>
              <a:rPr lang="en-US" sz="1200" dirty="0">
                <a:solidFill>
                  <a:srgbClr val="000000"/>
                </a:solidFill>
                <a:latin typeface="verdana" pitchFamily="34" charset="0"/>
              </a:rPr>
              <a:t>A big story is also the change in populations under 18...</a:t>
            </a:r>
            <a:endParaRPr lang="en-US" dirty="0"/>
          </a:p>
          <a:p>
            <a:pPr algn="l">
              <a:lnSpc>
                <a:spcPct val="95000"/>
              </a:lnSpc>
              <a:spcBef>
                <a:spcPct val="0"/>
              </a:spcBef>
            </a:pPr>
            <a:endParaRPr lang="en-US" sz="1200" dirty="0">
              <a:solidFill>
                <a:srgbClr val="000000"/>
              </a:solidFill>
              <a:latin typeface="verdana" pitchFamily="34" charset="0"/>
            </a:endParaRPr>
          </a:p>
          <a:p>
            <a:pPr algn="l">
              <a:lnSpc>
                <a:spcPct val="95000"/>
              </a:lnSpc>
              <a:spcBef>
                <a:spcPct val="0"/>
              </a:spcBef>
            </a:pPr>
            <a:r>
              <a:rPr lang="en-US" sz="1200" dirty="0">
                <a:solidFill>
                  <a:srgbClr val="000000"/>
                </a:solidFill>
                <a:latin typeface="verdana" pitchFamily="34" charset="0"/>
              </a:rPr>
              <a:t>Youth populations are down 73% in the city over the period </a:t>
            </a:r>
            <a:r>
              <a:rPr lang="en-US" sz="1200" dirty="0" smtClean="0">
                <a:solidFill>
                  <a:srgbClr val="000000"/>
                </a:solidFill>
                <a:latin typeface="verdana" pitchFamily="34" charset="0"/>
              </a:rPr>
              <a:t>2000-2010.</a:t>
            </a:r>
            <a:endParaRPr lang="en-US" sz="1200" dirty="0">
              <a:solidFill>
                <a:srgbClr val="000000"/>
              </a:solidFill>
              <a:latin typeface="verdana" pitchFamily="34" charset="0"/>
            </a:endParaRPr>
          </a:p>
        </p:txBody>
      </p:sp>
      <p:sp>
        <p:nvSpPr>
          <p:cNvPr id="46084" name="Text Box 4"/>
          <p:cNvSpPr txBox="1">
            <a:spLocks noChangeArrowheads="1"/>
          </p:cNvSpPr>
          <p:nvPr/>
        </p:nvSpPr>
        <p:spPr bwMode="auto">
          <a:xfrm>
            <a:off x="6825139" y="6140768"/>
            <a:ext cx="1987391" cy="121444"/>
          </a:xfrm>
          <a:prstGeom prst="rect">
            <a:avLst/>
          </a:prstGeom>
          <a:noFill/>
          <a:ln w="9525">
            <a:noFill/>
            <a:miter lim="800000"/>
            <a:headEnd/>
            <a:tailEnd/>
          </a:ln>
          <a:effectLst/>
        </p:spPr>
        <p:txBody>
          <a:bodyPr lIns="0" tIns="0" rIns="0" bIns="0">
            <a:spAutoFit/>
          </a:bodyPr>
          <a:lstStyle/>
          <a:p>
            <a:pPr>
              <a:lnSpc>
                <a:spcPct val="95000"/>
              </a:lnSpc>
            </a:pPr>
            <a:r>
              <a:rPr lang="en-US" sz="800" dirty="0">
                <a:solidFill>
                  <a:srgbClr val="000000"/>
                </a:solidFill>
                <a:latin typeface="Arial" pitchFamily="34" charset="0"/>
              </a:rPr>
              <a:t>Nonprofit Center of Milwaukee 2010</a:t>
            </a:r>
          </a:p>
        </p:txBody>
      </p:sp>
      <p:sp>
        <p:nvSpPr>
          <p:cNvPr id="46085" name="Text Box 5"/>
          <p:cNvSpPr txBox="1">
            <a:spLocks noChangeArrowheads="1"/>
          </p:cNvSpPr>
          <p:nvPr/>
        </p:nvSpPr>
        <p:spPr bwMode="auto">
          <a:xfrm>
            <a:off x="744379" y="6215063"/>
            <a:ext cx="3043238" cy="116955"/>
          </a:xfrm>
          <a:prstGeom prst="rect">
            <a:avLst/>
          </a:prstGeom>
          <a:noFill/>
          <a:ln w="9525">
            <a:noFill/>
            <a:miter lim="800000"/>
            <a:headEnd/>
            <a:tailEnd/>
          </a:ln>
          <a:effectLst/>
        </p:spPr>
        <p:txBody>
          <a:bodyPr lIns="0" tIns="0" rIns="0" bIns="0">
            <a:spAutoFit/>
          </a:bodyPr>
          <a:lstStyle/>
          <a:p>
            <a:pPr>
              <a:lnSpc>
                <a:spcPct val="95000"/>
              </a:lnSpc>
            </a:pPr>
            <a:r>
              <a:rPr lang="en-US" sz="800" dirty="0">
                <a:solidFill>
                  <a:srgbClr val="000000"/>
                </a:solidFill>
                <a:latin typeface="Arial" pitchFamily="34" charset="0"/>
              </a:rPr>
              <a:t>Source: Wisconsin WISH, U.S. Census 2010</a:t>
            </a:r>
          </a:p>
        </p:txBody>
      </p:sp>
      <p:pic>
        <p:nvPicPr>
          <p:cNvPr id="46086" name="Picture 6"/>
          <p:cNvPicPr>
            <a:picLocks noChangeAspect="1" noChangeArrowheads="1"/>
          </p:cNvPicPr>
          <p:nvPr/>
        </p:nvPicPr>
        <p:blipFill>
          <a:blip r:embed="rId2" cstate="print"/>
          <a:srcRect/>
          <a:stretch>
            <a:fillRect/>
          </a:stretch>
        </p:blipFill>
        <p:spPr bwMode="auto">
          <a:xfrm>
            <a:off x="4023360" y="365760"/>
            <a:ext cx="4702017" cy="6172200"/>
          </a:xfrm>
          <a:prstGeom prst="rect">
            <a:avLst/>
          </a:prstGeom>
          <a:noFill/>
        </p:spPr>
      </p:pic>
    </p:spTree>
    <p:extLst>
      <p:ext uri="{BB962C8B-B14F-4D97-AF65-F5344CB8AC3E}">
        <p14:creationId xmlns:p14="http://schemas.microsoft.com/office/powerpoint/2010/main" val="14911305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722313" y="4343400"/>
            <a:ext cx="7772400" cy="1362075"/>
          </a:xfrm>
        </p:spPr>
        <p:txBody>
          <a:bodyPr rtlCol="0">
            <a:normAutofit/>
          </a:bodyPr>
          <a:lstStyle/>
          <a:p>
            <a:pPr eaLnBrk="1" fontAlgn="auto" hangingPunct="1">
              <a:spcAft>
                <a:spcPts val="0"/>
              </a:spcAft>
              <a:defRPr/>
            </a:pPr>
            <a:r>
              <a:rPr lang="en-US" dirty="0" smtClean="0">
                <a:ea typeface="+mj-ea"/>
              </a:rPr>
              <a:t>example</a:t>
            </a:r>
          </a:p>
        </p:txBody>
      </p:sp>
      <p:sp>
        <p:nvSpPr>
          <p:cNvPr id="4" name="Text Placeholder 3"/>
          <p:cNvSpPr>
            <a:spLocks noGrp="1"/>
          </p:cNvSpPr>
          <p:nvPr>
            <p:ph type="body" idx="1"/>
          </p:nvPr>
        </p:nvSpPr>
        <p:spPr/>
        <p:txBody>
          <a:bodyPr/>
          <a:lstStyle/>
          <a:p>
            <a:pPr eaLnBrk="1" hangingPunct="1">
              <a:buFont typeface="Arial" charset="0"/>
              <a:buNone/>
              <a:defRPr/>
            </a:pPr>
            <a:r>
              <a:rPr lang="en-US" dirty="0" smtClean="0">
                <a:ea typeface="+mn-ea"/>
              </a:rPr>
              <a:t>City of Milwaukee Health Department – Childhood Lead Testing</a:t>
            </a:r>
            <a:endParaRPr lang="en-US" dirty="0">
              <a:ea typeface="+mn-ea"/>
            </a:endParaRPr>
          </a:p>
        </p:txBody>
      </p:sp>
    </p:spTree>
    <p:extLst>
      <p:ext uri="{BB962C8B-B14F-4D97-AF65-F5344CB8AC3E}">
        <p14:creationId xmlns:p14="http://schemas.microsoft.com/office/powerpoint/2010/main" val="40643593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6026" y="0"/>
            <a:ext cx="5301774" cy="6858000"/>
          </a:xfrm>
          <a:prstGeom prst="rect">
            <a:avLst/>
          </a:prstGeom>
        </p:spPr>
      </p:pic>
    </p:spTree>
    <p:extLst>
      <p:ext uri="{BB962C8B-B14F-4D97-AF65-F5344CB8AC3E}">
        <p14:creationId xmlns:p14="http://schemas.microsoft.com/office/powerpoint/2010/main" val="8682445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4636" y="0"/>
            <a:ext cx="5299364" cy="6858000"/>
          </a:xfrm>
          <a:prstGeom prst="rect">
            <a:avLst/>
          </a:prstGeom>
        </p:spPr>
      </p:pic>
    </p:spTree>
    <p:extLst>
      <p:ext uri="{BB962C8B-B14F-4D97-AF65-F5344CB8AC3E}">
        <p14:creationId xmlns:p14="http://schemas.microsoft.com/office/powerpoint/2010/main" val="8055771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4636" y="0"/>
            <a:ext cx="5299364" cy="6858000"/>
          </a:xfrm>
          <a:prstGeom prst="rect">
            <a:avLst/>
          </a:prstGeom>
        </p:spPr>
      </p:pic>
    </p:spTree>
    <p:extLst>
      <p:ext uri="{BB962C8B-B14F-4D97-AF65-F5344CB8AC3E}">
        <p14:creationId xmlns:p14="http://schemas.microsoft.com/office/powerpoint/2010/main" val="8096488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4636" y="0"/>
            <a:ext cx="5299364" cy="6858000"/>
          </a:xfrm>
          <a:prstGeom prst="rect">
            <a:avLst/>
          </a:prstGeom>
        </p:spPr>
      </p:pic>
    </p:spTree>
    <p:extLst>
      <p:ext uri="{BB962C8B-B14F-4D97-AF65-F5344CB8AC3E}">
        <p14:creationId xmlns:p14="http://schemas.microsoft.com/office/powerpoint/2010/main" val="7090349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4636" y="9236"/>
            <a:ext cx="5299364" cy="6858000"/>
          </a:xfrm>
          <a:prstGeom prst="rect">
            <a:avLst/>
          </a:prstGeom>
        </p:spPr>
      </p:pic>
    </p:spTree>
    <p:extLst>
      <p:ext uri="{BB962C8B-B14F-4D97-AF65-F5344CB8AC3E}">
        <p14:creationId xmlns:p14="http://schemas.microsoft.com/office/powerpoint/2010/main" val="23849287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4636" y="0"/>
            <a:ext cx="5299364" cy="6858000"/>
          </a:xfrm>
          <a:prstGeom prst="rect">
            <a:avLst/>
          </a:prstGeom>
        </p:spPr>
      </p:pic>
    </p:spTree>
    <p:extLst>
      <p:ext uri="{BB962C8B-B14F-4D97-AF65-F5344CB8AC3E}">
        <p14:creationId xmlns:p14="http://schemas.microsoft.com/office/powerpoint/2010/main" val="2580931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1113" y="0"/>
            <a:ext cx="5301774" cy="6858000"/>
          </a:xfrm>
          <a:prstGeom prst="rect">
            <a:avLst/>
          </a:prstGeom>
        </p:spPr>
      </p:pic>
    </p:spTree>
    <p:extLst>
      <p:ext uri="{BB962C8B-B14F-4D97-AF65-F5344CB8AC3E}">
        <p14:creationId xmlns:p14="http://schemas.microsoft.com/office/powerpoint/2010/main" val="31601230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1113" y="0"/>
            <a:ext cx="5301774" cy="6858000"/>
          </a:xfrm>
          <a:prstGeom prst="rect">
            <a:avLst/>
          </a:prstGeom>
        </p:spPr>
      </p:pic>
    </p:spTree>
    <p:extLst>
      <p:ext uri="{BB962C8B-B14F-4D97-AF65-F5344CB8AC3E}">
        <p14:creationId xmlns:p14="http://schemas.microsoft.com/office/powerpoint/2010/main" val="37192182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460375" y="317500"/>
            <a:ext cx="8077200" cy="527050"/>
          </a:xfrm>
        </p:spPr>
        <p:txBody>
          <a:bodyPr>
            <a:normAutofit fontScale="90000"/>
          </a:bodyPr>
          <a:lstStyle/>
          <a:p>
            <a:pPr eaLnBrk="1" hangingPunct="1"/>
            <a:r>
              <a:rPr lang="en-US" sz="3000" dirty="0" smtClean="0">
                <a:solidFill>
                  <a:schemeClr val="accent2"/>
                </a:solidFill>
              </a:rPr>
              <a:t>National Neighborhood Indicators Partners</a:t>
            </a:r>
          </a:p>
        </p:txBody>
      </p:sp>
      <p:sp>
        <p:nvSpPr>
          <p:cNvPr id="6148" name="Rectangle 3"/>
          <p:cNvSpPr>
            <a:spLocks noChangeArrowheads="1"/>
          </p:cNvSpPr>
          <p:nvPr/>
        </p:nvSpPr>
        <p:spPr bwMode="auto">
          <a:xfrm>
            <a:off x="460375" y="1025525"/>
            <a:ext cx="16764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r>
              <a:rPr lang="en-US" sz="1400" b="1" dirty="0">
                <a:latin typeface="Arial Narrow" pitchFamily="34" charset="0"/>
              </a:rPr>
              <a:t>Atlanta</a:t>
            </a:r>
          </a:p>
          <a:p>
            <a:r>
              <a:rPr lang="en-US" sz="1400" b="1" dirty="0">
                <a:latin typeface="Arial Narrow" pitchFamily="34" charset="0"/>
              </a:rPr>
              <a:t>Austin</a:t>
            </a:r>
            <a:br>
              <a:rPr lang="en-US" sz="1400" b="1" dirty="0">
                <a:latin typeface="Arial Narrow" pitchFamily="34" charset="0"/>
              </a:rPr>
            </a:br>
            <a:r>
              <a:rPr lang="en-US" sz="1400" b="1" dirty="0">
                <a:latin typeface="Arial Narrow" pitchFamily="34" charset="0"/>
              </a:rPr>
              <a:t>Baltimore</a:t>
            </a:r>
          </a:p>
          <a:p>
            <a:r>
              <a:rPr lang="en-US" sz="1400" b="1" dirty="0">
                <a:latin typeface="Arial Narrow" pitchFamily="34" charset="0"/>
              </a:rPr>
              <a:t>Boston</a:t>
            </a:r>
          </a:p>
          <a:p>
            <a:r>
              <a:rPr lang="en-US" sz="1400" b="1" dirty="0">
                <a:latin typeface="Arial Narrow" pitchFamily="34" charset="0"/>
              </a:rPr>
              <a:t>Camden</a:t>
            </a:r>
          </a:p>
          <a:p>
            <a:r>
              <a:rPr lang="en-US" sz="1400" b="1" dirty="0">
                <a:latin typeface="Arial Narrow" pitchFamily="34" charset="0"/>
              </a:rPr>
              <a:t>Chattanooga</a:t>
            </a:r>
          </a:p>
          <a:p>
            <a:pPr fontAlgn="b"/>
            <a:r>
              <a:rPr lang="en-US" sz="1400" b="1" dirty="0">
                <a:latin typeface="Arial Narrow" pitchFamily="34" charset="0"/>
                <a:cs typeface="Arial" charset="0"/>
              </a:rPr>
              <a:t>Chicago</a:t>
            </a:r>
          </a:p>
          <a:p>
            <a:r>
              <a:rPr lang="en-US" sz="1400" b="1" dirty="0">
                <a:latin typeface="Arial Narrow" pitchFamily="34" charset="0"/>
              </a:rPr>
              <a:t>Cleveland</a:t>
            </a:r>
          </a:p>
          <a:p>
            <a:pPr fontAlgn="b"/>
            <a:r>
              <a:rPr lang="en-US" sz="1400" b="1" dirty="0">
                <a:latin typeface="Arial Narrow" pitchFamily="34" charset="0"/>
                <a:cs typeface="Arial" charset="0"/>
              </a:rPr>
              <a:t>Columbus</a:t>
            </a:r>
          </a:p>
          <a:p>
            <a:pPr fontAlgn="b"/>
            <a:r>
              <a:rPr lang="en-US" sz="1400" b="1" dirty="0">
                <a:latin typeface="Arial Narrow" pitchFamily="34" charset="0"/>
                <a:cs typeface="Arial" charset="0"/>
              </a:rPr>
              <a:t>Dallas</a:t>
            </a:r>
            <a:endParaRPr lang="en-US" sz="1400" b="1" dirty="0">
              <a:latin typeface="Arial Narrow" pitchFamily="34" charset="0"/>
            </a:endParaRPr>
          </a:p>
          <a:p>
            <a:r>
              <a:rPr lang="en-US" sz="1400" b="1" dirty="0">
                <a:latin typeface="Arial Narrow" pitchFamily="34" charset="0"/>
              </a:rPr>
              <a:t>Denver</a:t>
            </a:r>
          </a:p>
          <a:p>
            <a:r>
              <a:rPr lang="en-US" sz="1400" b="1" dirty="0">
                <a:latin typeface="Arial Narrow" pitchFamily="34" charset="0"/>
              </a:rPr>
              <a:t>Des Moines</a:t>
            </a:r>
          </a:p>
          <a:p>
            <a:r>
              <a:rPr lang="en-US" sz="1400" b="1" dirty="0">
                <a:latin typeface="Arial Narrow" pitchFamily="34" charset="0"/>
              </a:rPr>
              <a:t>Detroit</a:t>
            </a:r>
          </a:p>
          <a:p>
            <a:r>
              <a:rPr lang="en-US" sz="1400" b="1" dirty="0">
                <a:latin typeface="Arial Narrow" pitchFamily="34" charset="0"/>
              </a:rPr>
              <a:t>Grand Rapids</a:t>
            </a:r>
          </a:p>
          <a:p>
            <a:r>
              <a:rPr lang="en-US" sz="1400" b="1" dirty="0">
                <a:latin typeface="Arial Narrow" pitchFamily="34" charset="0"/>
              </a:rPr>
              <a:t>Hartford</a:t>
            </a:r>
          </a:p>
          <a:p>
            <a:r>
              <a:rPr lang="en-US" sz="1400" b="1" dirty="0">
                <a:latin typeface="Arial Narrow" pitchFamily="34" charset="0"/>
              </a:rPr>
              <a:t>Indianapolis</a:t>
            </a:r>
          </a:p>
          <a:p>
            <a:r>
              <a:rPr lang="en-US" sz="1400" b="1" dirty="0">
                <a:latin typeface="Arial Narrow" pitchFamily="34" charset="0"/>
              </a:rPr>
              <a:t>Kansas City</a:t>
            </a:r>
          </a:p>
          <a:p>
            <a:r>
              <a:rPr lang="en-US" sz="1400" b="1" dirty="0">
                <a:latin typeface="Arial Narrow" pitchFamily="34" charset="0"/>
              </a:rPr>
              <a:t>Louisville</a:t>
            </a:r>
          </a:p>
          <a:p>
            <a:r>
              <a:rPr lang="en-US" sz="1400" b="1" dirty="0">
                <a:latin typeface="Arial Narrow" pitchFamily="34" charset="0"/>
              </a:rPr>
              <a:t>Memphis</a:t>
            </a:r>
          </a:p>
          <a:p>
            <a:r>
              <a:rPr lang="en-US" sz="1400" b="1" dirty="0">
                <a:latin typeface="Arial Narrow" pitchFamily="34" charset="0"/>
              </a:rPr>
              <a:t>Miami </a:t>
            </a:r>
          </a:p>
          <a:p>
            <a:r>
              <a:rPr lang="en-US" sz="1400" b="1" dirty="0">
                <a:latin typeface="Arial Narrow" pitchFamily="34" charset="0"/>
              </a:rPr>
              <a:t>Milwaukee</a:t>
            </a:r>
          </a:p>
          <a:p>
            <a:r>
              <a:rPr lang="en-US" sz="1400" b="1" dirty="0">
                <a:latin typeface="Arial Narrow" pitchFamily="34" charset="0"/>
              </a:rPr>
              <a:t>Minneapolis-St. Paul</a:t>
            </a:r>
          </a:p>
          <a:p>
            <a:r>
              <a:rPr lang="en-US" sz="1400" b="1" dirty="0">
                <a:latin typeface="Arial Narrow" pitchFamily="34" charset="0"/>
              </a:rPr>
              <a:t>Nashville</a:t>
            </a:r>
          </a:p>
          <a:p>
            <a:r>
              <a:rPr lang="en-US" sz="1400" b="1" dirty="0">
                <a:latin typeface="Arial Narrow" pitchFamily="34" charset="0"/>
              </a:rPr>
              <a:t>New Haven</a:t>
            </a:r>
          </a:p>
          <a:p>
            <a:r>
              <a:rPr lang="en-US" sz="1400" b="1" dirty="0">
                <a:latin typeface="Arial Narrow" pitchFamily="34" charset="0"/>
              </a:rPr>
              <a:t>New Orleans</a:t>
            </a:r>
          </a:p>
          <a:p>
            <a:r>
              <a:rPr lang="en-US" sz="1400" b="1" dirty="0">
                <a:latin typeface="Arial Narrow" pitchFamily="34" charset="0"/>
              </a:rPr>
              <a:t>New York City</a:t>
            </a:r>
          </a:p>
        </p:txBody>
      </p:sp>
      <p:sp>
        <p:nvSpPr>
          <p:cNvPr id="6149" name="Text Box 4"/>
          <p:cNvSpPr txBox="1">
            <a:spLocks noChangeArrowheads="1"/>
          </p:cNvSpPr>
          <p:nvPr/>
        </p:nvSpPr>
        <p:spPr bwMode="auto">
          <a:xfrm>
            <a:off x="2124075" y="4191000"/>
            <a:ext cx="1339850" cy="245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dirty="0">
                <a:latin typeface="Arial Narrow" pitchFamily="34" charset="0"/>
              </a:rPr>
              <a:t>Oakland</a:t>
            </a:r>
          </a:p>
          <a:p>
            <a:pPr eaLnBrk="1" hangingPunct="1"/>
            <a:r>
              <a:rPr lang="en-US" sz="1400" b="1" dirty="0" smtClean="0">
                <a:latin typeface="Arial Narrow" pitchFamily="34" charset="0"/>
              </a:rPr>
              <a:t>Philadelphia</a:t>
            </a:r>
          </a:p>
          <a:p>
            <a:pPr eaLnBrk="1" hangingPunct="1"/>
            <a:r>
              <a:rPr lang="en-US" sz="1400" b="1" dirty="0" smtClean="0">
                <a:latin typeface="Arial Narrow" pitchFamily="34" charset="0"/>
              </a:rPr>
              <a:t>Pinellas County </a:t>
            </a:r>
            <a:r>
              <a:rPr lang="en-US" sz="1400" b="1" dirty="0">
                <a:latin typeface="Arial Narrow" pitchFamily="34" charset="0"/>
              </a:rPr>
              <a:t>Pittsburgh</a:t>
            </a:r>
          </a:p>
          <a:p>
            <a:pPr eaLnBrk="1" hangingPunct="1"/>
            <a:r>
              <a:rPr lang="en-US" sz="1400" b="1" dirty="0">
                <a:latin typeface="Arial Narrow" pitchFamily="34" charset="0"/>
              </a:rPr>
              <a:t>Portland</a:t>
            </a:r>
          </a:p>
          <a:p>
            <a:pPr eaLnBrk="1" hangingPunct="1"/>
            <a:r>
              <a:rPr lang="en-US" sz="1400" b="1" dirty="0">
                <a:latin typeface="Arial Narrow" pitchFamily="34" charset="0"/>
              </a:rPr>
              <a:t>Providence</a:t>
            </a:r>
          </a:p>
          <a:p>
            <a:pPr eaLnBrk="1" hangingPunct="1"/>
            <a:r>
              <a:rPr lang="en-US" sz="1400" b="1" dirty="0">
                <a:latin typeface="Arial Narrow" pitchFamily="34" charset="0"/>
              </a:rPr>
              <a:t>Sacramento</a:t>
            </a:r>
          </a:p>
          <a:p>
            <a:pPr eaLnBrk="1" hangingPunct="1"/>
            <a:r>
              <a:rPr lang="en-US" sz="1400" b="1" dirty="0">
                <a:latin typeface="Arial Narrow" pitchFamily="34" charset="0"/>
              </a:rPr>
              <a:t>Saint Louis</a:t>
            </a:r>
          </a:p>
          <a:p>
            <a:pPr eaLnBrk="1" hangingPunct="1"/>
            <a:r>
              <a:rPr lang="en-US" sz="1400" b="1" dirty="0">
                <a:latin typeface="Arial Narrow" pitchFamily="34" charset="0"/>
              </a:rPr>
              <a:t>San Antonio</a:t>
            </a:r>
          </a:p>
          <a:p>
            <a:pPr eaLnBrk="1" hangingPunct="1"/>
            <a:r>
              <a:rPr lang="en-US" sz="1400" b="1" dirty="0">
                <a:latin typeface="Arial Narrow" pitchFamily="34" charset="0"/>
              </a:rPr>
              <a:t>Seattle</a:t>
            </a:r>
          </a:p>
          <a:p>
            <a:pPr eaLnBrk="1" hangingPunct="1"/>
            <a:r>
              <a:rPr lang="en-US" sz="1400" b="1" dirty="0">
                <a:latin typeface="Arial Narrow" pitchFamily="34" charset="0"/>
              </a:rPr>
              <a:t>Washington, DC</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85800"/>
            <a:ext cx="7348537" cy="5696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695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81000" y="381000"/>
            <a:ext cx="5002213" cy="4525963"/>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2514600"/>
            <a:ext cx="5737583" cy="4191000"/>
          </a:xfrm>
          <a:prstGeom prst="rect">
            <a:avLst/>
          </a:prstGeom>
        </p:spPr>
      </p:pic>
    </p:spTree>
    <p:extLst>
      <p:ext uri="{BB962C8B-B14F-4D97-AF65-F5344CB8AC3E}">
        <p14:creationId xmlns:p14="http://schemas.microsoft.com/office/powerpoint/2010/main" val="20624046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endParaRPr lang="en-US" dirty="0" smtClean="0"/>
          </a:p>
        </p:txBody>
      </p:sp>
      <p:sp>
        <p:nvSpPr>
          <p:cNvPr id="49155" name="Content Placeholder 2"/>
          <p:cNvSpPr>
            <a:spLocks noGrp="1"/>
          </p:cNvSpPr>
          <p:nvPr>
            <p:ph idx="1"/>
          </p:nvPr>
        </p:nvSpPr>
        <p:spPr/>
        <p:txBody>
          <a:bodyPr/>
          <a:lstStyle/>
          <a:p>
            <a:pPr eaLnBrk="1" hangingPunct="1"/>
            <a:endParaRPr lang="en-US" dirty="0" smtClean="0"/>
          </a:p>
        </p:txBody>
      </p:sp>
      <p:pic>
        <p:nvPicPr>
          <p:cNvPr id="49156" name="Picture 2" descr="N:\Lead0802\PDF_output\Lead_1995.jpg"/>
          <p:cNvPicPr>
            <a:picLocks noChangeAspect="1" noChangeArrowheads="1"/>
          </p:cNvPicPr>
          <p:nvPr/>
        </p:nvPicPr>
        <p:blipFill>
          <a:blip r:embed="rId2" cstate="print"/>
          <a:srcRect/>
          <a:stretch>
            <a:fillRect/>
          </a:stretch>
        </p:blipFill>
        <p:spPr bwMode="auto">
          <a:xfrm>
            <a:off x="2103438" y="0"/>
            <a:ext cx="5302250" cy="6858000"/>
          </a:xfrm>
          <a:prstGeom prst="rect">
            <a:avLst/>
          </a:prstGeom>
          <a:noFill/>
          <a:ln w="9525">
            <a:noFill/>
            <a:miter lim="800000"/>
            <a:headEnd/>
            <a:tailEnd/>
          </a:ln>
        </p:spPr>
      </p:pic>
    </p:spTree>
    <p:extLst>
      <p:ext uri="{BB962C8B-B14F-4D97-AF65-F5344CB8AC3E}">
        <p14:creationId xmlns:p14="http://schemas.microsoft.com/office/powerpoint/2010/main" val="165340294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hangingPunct="1"/>
            <a:endParaRPr lang="en-US" dirty="0" smtClean="0"/>
          </a:p>
        </p:txBody>
      </p:sp>
      <p:sp>
        <p:nvSpPr>
          <p:cNvPr id="54275" name="Content Placeholder 2"/>
          <p:cNvSpPr>
            <a:spLocks noGrp="1"/>
          </p:cNvSpPr>
          <p:nvPr>
            <p:ph idx="1"/>
          </p:nvPr>
        </p:nvSpPr>
        <p:spPr/>
        <p:txBody>
          <a:bodyPr/>
          <a:lstStyle/>
          <a:p>
            <a:pPr eaLnBrk="1" hangingPunct="1"/>
            <a:endParaRPr lang="en-US" dirty="0" smtClean="0"/>
          </a:p>
        </p:txBody>
      </p:sp>
      <p:pic>
        <p:nvPicPr>
          <p:cNvPr id="54276" name="Picture 2" descr="N:\Lead0802\PDF_output\Lead_2000.jpg"/>
          <p:cNvPicPr>
            <a:picLocks noChangeAspect="1" noChangeArrowheads="1"/>
          </p:cNvPicPr>
          <p:nvPr/>
        </p:nvPicPr>
        <p:blipFill>
          <a:blip r:embed="rId2" cstate="print"/>
          <a:srcRect/>
          <a:stretch>
            <a:fillRect/>
          </a:stretch>
        </p:blipFill>
        <p:spPr bwMode="auto">
          <a:xfrm>
            <a:off x="2103438" y="0"/>
            <a:ext cx="5302250" cy="6858000"/>
          </a:xfrm>
          <a:prstGeom prst="rect">
            <a:avLst/>
          </a:prstGeom>
          <a:noFill/>
          <a:ln w="9525">
            <a:noFill/>
            <a:miter lim="800000"/>
            <a:headEnd/>
            <a:tailEnd/>
          </a:ln>
        </p:spPr>
      </p:pic>
    </p:spTree>
    <p:extLst>
      <p:ext uri="{BB962C8B-B14F-4D97-AF65-F5344CB8AC3E}">
        <p14:creationId xmlns:p14="http://schemas.microsoft.com/office/powerpoint/2010/main" val="177511060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endParaRPr lang="en-US" dirty="0" smtClean="0"/>
          </a:p>
        </p:txBody>
      </p:sp>
      <p:sp>
        <p:nvSpPr>
          <p:cNvPr id="59395" name="Content Placeholder 2"/>
          <p:cNvSpPr>
            <a:spLocks noGrp="1"/>
          </p:cNvSpPr>
          <p:nvPr>
            <p:ph idx="1"/>
          </p:nvPr>
        </p:nvSpPr>
        <p:spPr/>
        <p:txBody>
          <a:bodyPr/>
          <a:lstStyle/>
          <a:p>
            <a:pPr eaLnBrk="1" hangingPunct="1"/>
            <a:endParaRPr lang="en-US" dirty="0" smtClean="0"/>
          </a:p>
        </p:txBody>
      </p:sp>
      <p:pic>
        <p:nvPicPr>
          <p:cNvPr id="59396" name="Picture 2" descr="N:\Lead0802\PDF_output\Lead_2005.jpg"/>
          <p:cNvPicPr>
            <a:picLocks noChangeAspect="1" noChangeArrowheads="1"/>
          </p:cNvPicPr>
          <p:nvPr/>
        </p:nvPicPr>
        <p:blipFill>
          <a:blip r:embed="rId2" cstate="print"/>
          <a:srcRect/>
          <a:stretch>
            <a:fillRect/>
          </a:stretch>
        </p:blipFill>
        <p:spPr bwMode="auto">
          <a:xfrm>
            <a:off x="2103438" y="0"/>
            <a:ext cx="5302250" cy="6858000"/>
          </a:xfrm>
          <a:prstGeom prst="rect">
            <a:avLst/>
          </a:prstGeom>
          <a:noFill/>
          <a:ln w="9525">
            <a:noFill/>
            <a:miter lim="800000"/>
            <a:headEnd/>
            <a:tailEnd/>
          </a:ln>
        </p:spPr>
      </p:pic>
    </p:spTree>
    <p:extLst>
      <p:ext uri="{BB962C8B-B14F-4D97-AF65-F5344CB8AC3E}">
        <p14:creationId xmlns:p14="http://schemas.microsoft.com/office/powerpoint/2010/main" val="3487156931"/>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Milwaukee_Lead_posioning_2008.jpg"/>
          <p:cNvPicPr>
            <a:picLocks noGrp="1" noChangeAspect="1"/>
          </p:cNvPicPr>
          <p:nvPr>
            <p:ph idx="1"/>
          </p:nvPr>
        </p:nvPicPr>
        <p:blipFill>
          <a:blip r:embed="rId2" cstate="print"/>
          <a:stretch>
            <a:fillRect/>
          </a:stretch>
        </p:blipFill>
        <p:spPr>
          <a:xfrm>
            <a:off x="2133600" y="0"/>
            <a:ext cx="5301773" cy="6858000"/>
          </a:xfrm>
        </p:spPr>
      </p:pic>
    </p:spTree>
    <p:extLst>
      <p:ext uri="{BB962C8B-B14F-4D97-AF65-F5344CB8AC3E}">
        <p14:creationId xmlns:p14="http://schemas.microsoft.com/office/powerpoint/2010/main" val="3365579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r>
              <a:rPr lang="en-US" sz="3200" dirty="0" smtClean="0"/>
              <a:t>CITY AND COMMUNITY WORKING TOGETHER REDUCE LEAD POISONING</a:t>
            </a:r>
          </a:p>
        </p:txBody>
      </p:sp>
      <p:pic>
        <p:nvPicPr>
          <p:cNvPr id="62467" name="Picture 2" descr="N:\Lead0802\PDF_output\Lead_1995.jpg"/>
          <p:cNvPicPr>
            <a:picLocks noGrp="1" noChangeAspect="1" noChangeArrowheads="1"/>
          </p:cNvPicPr>
          <p:nvPr>
            <p:ph sz="half" idx="1"/>
          </p:nvPr>
        </p:nvPicPr>
        <p:blipFill>
          <a:blip r:embed="rId2"/>
          <a:srcRect/>
          <a:stretch>
            <a:fillRect/>
          </a:stretch>
        </p:blipFill>
        <p:spPr>
          <a:xfrm>
            <a:off x="727075" y="1600200"/>
            <a:ext cx="3887788" cy="5029200"/>
          </a:xfrm>
          <a:noFill/>
        </p:spPr>
      </p:pic>
      <p:pic>
        <p:nvPicPr>
          <p:cNvPr id="62468" name="Picture 2" descr="N:\Lead0802\PDF_output\Lead_2007.jpg"/>
          <p:cNvPicPr>
            <a:picLocks noGrp="1" noChangeAspect="1" noChangeArrowheads="1"/>
          </p:cNvPicPr>
          <p:nvPr>
            <p:ph sz="half" idx="2"/>
          </p:nvPr>
        </p:nvPicPr>
        <p:blipFill>
          <a:blip r:embed="rId3"/>
          <a:srcRect/>
          <a:stretch>
            <a:fillRect/>
          </a:stretch>
        </p:blipFill>
        <p:spPr>
          <a:xfrm>
            <a:off x="4918075" y="1600200"/>
            <a:ext cx="3887788" cy="5029200"/>
          </a:xfrm>
          <a:noFill/>
        </p:spPr>
      </p:pic>
    </p:spTree>
    <p:extLst>
      <p:ext uri="{BB962C8B-B14F-4D97-AF65-F5344CB8AC3E}">
        <p14:creationId xmlns:p14="http://schemas.microsoft.com/office/powerpoint/2010/main" val="367466782"/>
      </p:ext>
    </p:extLst>
  </p:cSld>
  <p:clrMapOvr>
    <a:masterClrMapping/>
  </p:clrMapOvr>
  <p:transition advClick="0" advTm="7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722313" y="4343400"/>
            <a:ext cx="7772400" cy="1362075"/>
          </a:xfrm>
        </p:spPr>
        <p:txBody>
          <a:bodyPr rtlCol="0">
            <a:normAutofit/>
          </a:bodyPr>
          <a:lstStyle/>
          <a:p>
            <a:pPr eaLnBrk="1" fontAlgn="auto" hangingPunct="1">
              <a:spcAft>
                <a:spcPts val="0"/>
              </a:spcAft>
              <a:defRPr/>
            </a:pPr>
            <a:r>
              <a:rPr lang="en-US" dirty="0" smtClean="0">
                <a:ea typeface="+mj-ea"/>
              </a:rPr>
              <a:t>example</a:t>
            </a:r>
          </a:p>
        </p:txBody>
      </p:sp>
      <p:sp>
        <p:nvSpPr>
          <p:cNvPr id="4" name="Text Placeholder 3"/>
          <p:cNvSpPr>
            <a:spLocks noGrp="1"/>
          </p:cNvSpPr>
          <p:nvPr>
            <p:ph type="body" idx="1"/>
          </p:nvPr>
        </p:nvSpPr>
        <p:spPr/>
        <p:txBody>
          <a:bodyPr/>
          <a:lstStyle/>
          <a:p>
            <a:pPr eaLnBrk="1" hangingPunct="1">
              <a:buFont typeface="Arial" charset="0"/>
              <a:buNone/>
              <a:defRPr/>
            </a:pPr>
            <a:r>
              <a:rPr lang="en-US" dirty="0" smtClean="0">
                <a:ea typeface="+mn-ea"/>
              </a:rPr>
              <a:t>WIC Program Spatial Analysis</a:t>
            </a:r>
            <a:endParaRPr lang="en-US" dirty="0">
              <a:ea typeface="+mn-ea"/>
            </a:endParaRPr>
          </a:p>
        </p:txBody>
      </p:sp>
    </p:spTree>
    <p:extLst>
      <p:ext uri="{BB962C8B-B14F-4D97-AF65-F5344CB8AC3E}">
        <p14:creationId xmlns:p14="http://schemas.microsoft.com/office/powerpoint/2010/main" val="41780275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wic01lowwtinfa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213" y="0"/>
            <a:ext cx="5649912"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81920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wic01infantobe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213" y="0"/>
            <a:ext cx="5630862" cy="730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91612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wic01smokewo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213" y="0"/>
            <a:ext cx="5630862" cy="730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18095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Rectangle 1026"/>
          <p:cNvSpPr>
            <a:spLocks noGrp="1" noChangeArrowheads="1"/>
          </p:cNvSpPr>
          <p:nvPr>
            <p:ph type="title"/>
          </p:nvPr>
        </p:nvSpPr>
        <p:spPr>
          <a:xfrm>
            <a:off x="504825" y="914400"/>
            <a:ext cx="7772400" cy="571500"/>
          </a:xfrm>
        </p:spPr>
        <p:txBody>
          <a:bodyPr>
            <a:noAutofit/>
          </a:bodyPr>
          <a:lstStyle/>
          <a:p>
            <a:r>
              <a:rPr lang="en-US" sz="4000" dirty="0" smtClean="0"/>
              <a:t>Data from Many Local Sources</a:t>
            </a:r>
            <a:endParaRPr lang="en-US" sz="4000" dirty="0"/>
          </a:p>
        </p:txBody>
      </p:sp>
      <p:sp>
        <p:nvSpPr>
          <p:cNvPr id="7171" name="Rectangle 1027"/>
          <p:cNvSpPr>
            <a:spLocks noGrp="1" noChangeArrowheads="1"/>
          </p:cNvSpPr>
          <p:nvPr>
            <p:ph sz="half" idx="1"/>
          </p:nvPr>
        </p:nvSpPr>
        <p:spPr>
          <a:xfrm>
            <a:off x="620713" y="1946275"/>
            <a:ext cx="3787775" cy="4343400"/>
          </a:xfrm>
        </p:spPr>
        <p:txBody>
          <a:bodyPr/>
          <a:lstStyle/>
          <a:p>
            <a:pPr>
              <a:lnSpc>
                <a:spcPct val="90000"/>
              </a:lnSpc>
              <a:buFont typeface="Monotype Sorts" pitchFamily="2" charset="2"/>
              <a:buNone/>
            </a:pPr>
            <a:r>
              <a:rPr lang="en-US" sz="2400" dirty="0" smtClean="0"/>
              <a:t>Neighborhood level</a:t>
            </a:r>
          </a:p>
          <a:p>
            <a:pPr>
              <a:lnSpc>
                <a:spcPct val="90000"/>
              </a:lnSpc>
              <a:buFont typeface="Monotype Sorts" pitchFamily="2" charset="2"/>
              <a:buNone/>
            </a:pPr>
            <a:endParaRPr lang="en-US" sz="2400" dirty="0" smtClean="0"/>
          </a:p>
          <a:p>
            <a:pPr>
              <a:lnSpc>
                <a:spcPct val="90000"/>
              </a:lnSpc>
              <a:buClr>
                <a:schemeClr val="tx1"/>
              </a:buClr>
            </a:pPr>
            <a:r>
              <a:rPr lang="en-US" sz="2400" b="1" i="1" dirty="0" smtClean="0"/>
              <a:t>Employment</a:t>
            </a:r>
          </a:p>
          <a:p>
            <a:pPr>
              <a:lnSpc>
                <a:spcPct val="90000"/>
              </a:lnSpc>
              <a:buClr>
                <a:schemeClr val="tx1"/>
              </a:buClr>
            </a:pPr>
            <a:r>
              <a:rPr lang="en-US" sz="2400" b="1" i="1" dirty="0" smtClean="0"/>
              <a:t>Births, deaths</a:t>
            </a:r>
          </a:p>
          <a:p>
            <a:pPr>
              <a:lnSpc>
                <a:spcPct val="90000"/>
              </a:lnSpc>
              <a:buClr>
                <a:schemeClr val="tx1"/>
              </a:buClr>
            </a:pPr>
            <a:r>
              <a:rPr lang="en-US" sz="2400" b="1" i="1" dirty="0" smtClean="0"/>
              <a:t>Crimes</a:t>
            </a:r>
          </a:p>
          <a:p>
            <a:pPr>
              <a:lnSpc>
                <a:spcPct val="90000"/>
              </a:lnSpc>
              <a:buClr>
                <a:schemeClr val="tx1"/>
              </a:buClr>
            </a:pPr>
            <a:r>
              <a:rPr lang="en-US" sz="2400" b="1" i="1" dirty="0" smtClean="0"/>
              <a:t>TANF, Food Stamps</a:t>
            </a:r>
          </a:p>
          <a:p>
            <a:pPr>
              <a:lnSpc>
                <a:spcPct val="90000"/>
              </a:lnSpc>
              <a:buClr>
                <a:schemeClr val="tx1"/>
              </a:buClr>
            </a:pPr>
            <a:r>
              <a:rPr lang="en-US" sz="2400" b="1" i="1" dirty="0" smtClean="0"/>
              <a:t>Child care</a:t>
            </a:r>
          </a:p>
          <a:p>
            <a:pPr>
              <a:lnSpc>
                <a:spcPct val="90000"/>
              </a:lnSpc>
              <a:buClr>
                <a:schemeClr val="tx1"/>
              </a:buClr>
            </a:pPr>
            <a:r>
              <a:rPr lang="en-US" sz="2400" b="1" i="1" dirty="0" smtClean="0"/>
              <a:t>Health</a:t>
            </a:r>
          </a:p>
          <a:p>
            <a:pPr>
              <a:lnSpc>
                <a:spcPct val="90000"/>
              </a:lnSpc>
              <a:buClr>
                <a:schemeClr val="tx1"/>
              </a:buClr>
            </a:pPr>
            <a:r>
              <a:rPr lang="en-US" sz="2400" b="1" i="1" dirty="0" smtClean="0"/>
              <a:t>Schools</a:t>
            </a:r>
          </a:p>
          <a:p>
            <a:pPr>
              <a:lnSpc>
                <a:spcPct val="90000"/>
              </a:lnSpc>
              <a:buClr>
                <a:schemeClr val="tx1"/>
              </a:buClr>
              <a:buFont typeface="Monotype Sorts" pitchFamily="2" charset="2"/>
              <a:buNone/>
            </a:pPr>
            <a:endParaRPr lang="en-US" sz="2400" b="1" i="1" dirty="0" smtClean="0"/>
          </a:p>
        </p:txBody>
      </p:sp>
      <p:sp>
        <p:nvSpPr>
          <p:cNvPr id="7172" name="Rectangle 1028"/>
          <p:cNvSpPr>
            <a:spLocks noGrp="1" noChangeArrowheads="1"/>
          </p:cNvSpPr>
          <p:nvPr>
            <p:ph sz="half" idx="2"/>
          </p:nvPr>
        </p:nvSpPr>
        <p:spPr>
          <a:xfrm>
            <a:off x="4876800" y="1916113"/>
            <a:ext cx="3787775" cy="4343400"/>
          </a:xfrm>
        </p:spPr>
        <p:txBody>
          <a:bodyPr/>
          <a:lstStyle/>
          <a:p>
            <a:pPr>
              <a:lnSpc>
                <a:spcPct val="90000"/>
              </a:lnSpc>
              <a:buFont typeface="Monotype Sorts" pitchFamily="2" charset="2"/>
              <a:buNone/>
            </a:pPr>
            <a:r>
              <a:rPr lang="en-US" sz="2400" dirty="0" smtClean="0"/>
              <a:t>Parcel level</a:t>
            </a:r>
          </a:p>
          <a:p>
            <a:pPr>
              <a:lnSpc>
                <a:spcPct val="90000"/>
              </a:lnSpc>
              <a:buFont typeface="Monotype Sorts" pitchFamily="2" charset="2"/>
              <a:buNone/>
            </a:pPr>
            <a:endParaRPr lang="en-US" sz="2400" dirty="0" smtClean="0"/>
          </a:p>
          <a:p>
            <a:pPr>
              <a:lnSpc>
                <a:spcPct val="90000"/>
              </a:lnSpc>
              <a:buClr>
                <a:schemeClr val="tx1"/>
              </a:buClr>
            </a:pPr>
            <a:r>
              <a:rPr lang="en-US" sz="2400" b="1" i="1" dirty="0" smtClean="0"/>
              <a:t>Prop. sales, prices</a:t>
            </a:r>
          </a:p>
          <a:p>
            <a:pPr>
              <a:lnSpc>
                <a:spcPct val="90000"/>
              </a:lnSpc>
              <a:buClr>
                <a:schemeClr val="tx1"/>
              </a:buClr>
            </a:pPr>
            <a:r>
              <a:rPr lang="en-US" sz="2400" b="1" i="1" dirty="0" smtClean="0"/>
              <a:t>Prop. ownership</a:t>
            </a:r>
          </a:p>
          <a:p>
            <a:pPr>
              <a:lnSpc>
                <a:spcPct val="90000"/>
              </a:lnSpc>
              <a:buClr>
                <a:schemeClr val="tx1"/>
              </a:buClr>
            </a:pPr>
            <a:r>
              <a:rPr lang="en-US" sz="2400" b="1" i="1" dirty="0" smtClean="0"/>
              <a:t>Code violations</a:t>
            </a:r>
          </a:p>
          <a:p>
            <a:pPr>
              <a:lnSpc>
                <a:spcPct val="90000"/>
              </a:lnSpc>
              <a:buClr>
                <a:schemeClr val="tx1"/>
              </a:buClr>
            </a:pPr>
            <a:r>
              <a:rPr lang="en-US" sz="2400" b="1" i="1" dirty="0" smtClean="0"/>
              <a:t>Assessed values</a:t>
            </a:r>
          </a:p>
          <a:p>
            <a:pPr>
              <a:lnSpc>
                <a:spcPct val="90000"/>
              </a:lnSpc>
              <a:buClr>
                <a:schemeClr val="tx1"/>
              </a:buClr>
            </a:pPr>
            <a:r>
              <a:rPr lang="en-US" sz="2400" b="1" i="1" dirty="0" smtClean="0"/>
              <a:t>Tax arrears</a:t>
            </a:r>
          </a:p>
          <a:p>
            <a:pPr>
              <a:lnSpc>
                <a:spcPct val="90000"/>
              </a:lnSpc>
              <a:buClr>
                <a:schemeClr val="tx1"/>
              </a:buClr>
            </a:pPr>
            <a:r>
              <a:rPr lang="en-US" sz="2400" b="1" i="1" dirty="0" smtClean="0"/>
              <a:t>Vacant/abandoned</a:t>
            </a:r>
          </a:p>
          <a:p>
            <a:pPr>
              <a:lnSpc>
                <a:spcPct val="90000"/>
              </a:lnSpc>
              <a:buClr>
                <a:schemeClr val="tx1"/>
              </a:buClr>
            </a:pPr>
            <a:r>
              <a:rPr lang="en-US" sz="2400" b="1" i="1" dirty="0" smtClean="0"/>
              <a:t>City/CDC plans</a:t>
            </a:r>
          </a:p>
          <a:p>
            <a:pPr>
              <a:lnSpc>
                <a:spcPct val="90000"/>
              </a:lnSpc>
              <a:buFont typeface="Monotype Sorts" pitchFamily="2" charset="2"/>
              <a:buNone/>
            </a:pPr>
            <a:endParaRPr lang="en-US" sz="2400" dirty="0" smtClean="0"/>
          </a:p>
        </p:txBody>
      </p:sp>
    </p:spTree>
    <p:extLst>
      <p:ext uri="{BB962C8B-B14F-4D97-AF65-F5344CB8AC3E}">
        <p14:creationId xmlns:p14="http://schemas.microsoft.com/office/powerpoint/2010/main" val="37777793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722313" y="4343400"/>
            <a:ext cx="7772400" cy="1362075"/>
          </a:xfrm>
        </p:spPr>
        <p:txBody>
          <a:bodyPr rtlCol="0">
            <a:normAutofit/>
          </a:bodyPr>
          <a:lstStyle/>
          <a:p>
            <a:pPr eaLnBrk="1" fontAlgn="auto" hangingPunct="1">
              <a:spcAft>
                <a:spcPts val="0"/>
              </a:spcAft>
              <a:defRPr/>
            </a:pPr>
            <a:r>
              <a:rPr lang="en-US" dirty="0" smtClean="0">
                <a:ea typeface="+mj-ea"/>
              </a:rPr>
              <a:t>example</a:t>
            </a:r>
          </a:p>
        </p:txBody>
      </p:sp>
      <p:sp>
        <p:nvSpPr>
          <p:cNvPr id="4" name="Text Placeholder 3"/>
          <p:cNvSpPr>
            <a:spLocks noGrp="1"/>
          </p:cNvSpPr>
          <p:nvPr>
            <p:ph type="body" idx="1"/>
          </p:nvPr>
        </p:nvSpPr>
        <p:spPr/>
        <p:txBody>
          <a:bodyPr/>
          <a:lstStyle/>
          <a:p>
            <a:pPr eaLnBrk="1" hangingPunct="1">
              <a:buFont typeface="Arial" charset="0"/>
              <a:buNone/>
              <a:defRPr/>
            </a:pPr>
            <a:r>
              <a:rPr lang="en-US" dirty="0" smtClean="0">
                <a:ea typeface="+mn-ea"/>
              </a:rPr>
              <a:t>Census Demographics</a:t>
            </a:r>
            <a:endParaRPr lang="en-US" dirty="0">
              <a:ea typeface="+mn-ea"/>
            </a:endParaRPr>
          </a:p>
        </p:txBody>
      </p:sp>
    </p:spTree>
    <p:extLst>
      <p:ext uri="{BB962C8B-B14F-4D97-AF65-F5344CB8AC3E}">
        <p14:creationId xmlns:p14="http://schemas.microsoft.com/office/powerpoint/2010/main" val="41780275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p:cNvPicPr>
            <a:picLocks noChangeAspect="1" noChangeArrowheads="1"/>
          </p:cNvPicPr>
          <p:nvPr/>
        </p:nvPicPr>
        <p:blipFill>
          <a:blip r:embed="rId2" cstate="print"/>
          <a:srcRect/>
          <a:stretch>
            <a:fillRect/>
          </a:stretch>
        </p:blipFill>
        <p:spPr bwMode="auto">
          <a:xfrm>
            <a:off x="3474720" y="0"/>
            <a:ext cx="5110639" cy="6586538"/>
          </a:xfrm>
          <a:prstGeom prst="rect">
            <a:avLst/>
          </a:prstGeom>
          <a:noFill/>
        </p:spPr>
      </p:pic>
      <p:sp>
        <p:nvSpPr>
          <p:cNvPr id="18433" name="Rectangle 1"/>
          <p:cNvSpPr>
            <a:spLocks noGrp="1" noChangeArrowheads="1"/>
          </p:cNvSpPr>
          <p:nvPr>
            <p:ph type="ctrTitle"/>
          </p:nvPr>
        </p:nvSpPr>
        <p:spPr>
          <a:xfrm>
            <a:off x="497205" y="318612"/>
            <a:ext cx="2928938" cy="1071563"/>
          </a:xfrm>
        </p:spPr>
        <p:txBody>
          <a:bodyPr lIns="0" tIns="0" rIns="0" bIns="0" anchor="b"/>
          <a:lstStyle/>
          <a:p>
            <a:pPr algn="l">
              <a:lnSpc>
                <a:spcPct val="95000"/>
              </a:lnSpc>
            </a:pPr>
            <a:r>
              <a:rPr lang="en-US" sz="2000" b="1" dirty="0">
                <a:solidFill>
                  <a:srgbClr val="000000"/>
                </a:solidFill>
              </a:rPr>
              <a:t>Non-Hispanic White</a:t>
            </a:r>
            <a:br>
              <a:rPr lang="en-US" sz="2000" b="1" dirty="0">
                <a:solidFill>
                  <a:srgbClr val="000000"/>
                </a:solidFill>
              </a:rPr>
            </a:br>
            <a:r>
              <a:rPr lang="en-US" sz="2000" b="1" dirty="0">
                <a:solidFill>
                  <a:srgbClr val="000000"/>
                </a:solidFill>
              </a:rPr>
              <a:t>Population Distribution 2010</a:t>
            </a:r>
          </a:p>
        </p:txBody>
      </p:sp>
      <p:sp>
        <p:nvSpPr>
          <p:cNvPr id="18434" name="Rectangle 2"/>
          <p:cNvSpPr>
            <a:spLocks noGrp="1" noChangeArrowheads="1"/>
          </p:cNvSpPr>
          <p:nvPr>
            <p:ph type="subTitle" idx="1"/>
          </p:nvPr>
        </p:nvSpPr>
        <p:spPr>
          <a:xfrm>
            <a:off x="497205" y="1480185"/>
            <a:ext cx="2928938" cy="4600575"/>
          </a:xfrm>
        </p:spPr>
        <p:txBody>
          <a:bodyPr lIns="0" tIns="0" rIns="0" bIns="0"/>
          <a:lstStyle/>
          <a:p>
            <a:pPr algn="l">
              <a:lnSpc>
                <a:spcPct val="95000"/>
              </a:lnSpc>
              <a:spcBef>
                <a:spcPct val="0"/>
              </a:spcBef>
            </a:pPr>
            <a:endParaRPr lang="en-US" sz="1400" dirty="0">
              <a:solidFill>
                <a:srgbClr val="000000"/>
              </a:solidFill>
              <a:latin typeface="+mj-lt"/>
            </a:endParaRPr>
          </a:p>
          <a:p>
            <a:pPr algn="l">
              <a:lnSpc>
                <a:spcPct val="95000"/>
              </a:lnSpc>
              <a:spcBef>
                <a:spcPct val="0"/>
              </a:spcBef>
            </a:pPr>
            <a:r>
              <a:rPr lang="en-US" sz="1400" dirty="0">
                <a:solidFill>
                  <a:srgbClr val="000000"/>
                </a:solidFill>
                <a:latin typeface="+mj-lt"/>
              </a:rPr>
              <a:t>White Flight continued through the </a:t>
            </a:r>
            <a:r>
              <a:rPr lang="en-US" sz="1400" dirty="0" smtClean="0">
                <a:solidFill>
                  <a:srgbClr val="000000"/>
                </a:solidFill>
                <a:latin typeface="+mj-lt"/>
              </a:rPr>
              <a:t>decade of the 2000’s </a:t>
            </a:r>
            <a:r>
              <a:rPr lang="en-US" sz="1400" dirty="0">
                <a:solidFill>
                  <a:srgbClr val="000000"/>
                </a:solidFill>
                <a:latin typeface="+mj-lt"/>
              </a:rPr>
              <a:t>to Waukesha, Washington and Ozaukee Counties with access to easy home mortgages and an increase in green field housing development.</a:t>
            </a:r>
            <a:endParaRPr lang="en-US" dirty="0">
              <a:latin typeface="+mj-lt"/>
            </a:endParaRPr>
          </a:p>
          <a:p>
            <a:pPr algn="l">
              <a:lnSpc>
                <a:spcPct val="95000"/>
              </a:lnSpc>
              <a:spcBef>
                <a:spcPct val="0"/>
              </a:spcBef>
            </a:pPr>
            <a:endParaRPr lang="en-US" sz="1400" dirty="0">
              <a:solidFill>
                <a:srgbClr val="000000"/>
              </a:solidFill>
              <a:latin typeface="+mj-lt"/>
            </a:endParaRPr>
          </a:p>
          <a:p>
            <a:pPr algn="l">
              <a:lnSpc>
                <a:spcPct val="95000"/>
              </a:lnSpc>
              <a:spcBef>
                <a:spcPct val="0"/>
              </a:spcBef>
            </a:pPr>
            <a:r>
              <a:rPr lang="en-US" sz="1400" dirty="0">
                <a:solidFill>
                  <a:srgbClr val="000000"/>
                </a:solidFill>
                <a:latin typeface="+mj-lt"/>
              </a:rPr>
              <a:t>White population dropped nearly 20% in the City of Milwaukee from 2000 to 2010…</a:t>
            </a:r>
            <a:endParaRPr lang="en-US" dirty="0">
              <a:latin typeface="+mj-lt"/>
            </a:endParaRPr>
          </a:p>
          <a:p>
            <a:pPr algn="l">
              <a:lnSpc>
                <a:spcPct val="95000"/>
              </a:lnSpc>
              <a:spcBef>
                <a:spcPct val="0"/>
              </a:spcBef>
            </a:pPr>
            <a:endParaRPr lang="en-US" sz="1400" dirty="0">
              <a:solidFill>
                <a:srgbClr val="000000"/>
              </a:solidFill>
              <a:latin typeface="+mj-lt"/>
            </a:endParaRPr>
          </a:p>
          <a:p>
            <a:pPr algn="l">
              <a:lnSpc>
                <a:spcPct val="95000"/>
              </a:lnSpc>
              <a:spcBef>
                <a:spcPct val="0"/>
              </a:spcBef>
            </a:pPr>
            <a:endParaRPr lang="en-US" sz="1400" dirty="0">
              <a:solidFill>
                <a:srgbClr val="000000"/>
              </a:solidFill>
              <a:latin typeface="+mj-lt"/>
            </a:endParaRPr>
          </a:p>
          <a:p>
            <a:pPr algn="l">
              <a:lnSpc>
                <a:spcPct val="95000"/>
              </a:lnSpc>
              <a:spcBef>
                <a:spcPct val="0"/>
              </a:spcBef>
            </a:pPr>
            <a:r>
              <a:rPr lang="en-US" sz="1400" b="1" dirty="0">
                <a:solidFill>
                  <a:srgbClr val="000000"/>
                </a:solidFill>
                <a:latin typeface="+mj-lt"/>
              </a:rPr>
              <a:t>Change 2000 to 2010:</a:t>
            </a:r>
            <a:endParaRPr lang="en-US" b="1" dirty="0">
              <a:latin typeface="+mj-lt"/>
            </a:endParaRPr>
          </a:p>
          <a:p>
            <a:pPr algn="l">
              <a:lnSpc>
                <a:spcPct val="95000"/>
              </a:lnSpc>
              <a:spcBef>
                <a:spcPct val="0"/>
              </a:spcBef>
            </a:pPr>
            <a:r>
              <a:rPr lang="en-US" sz="1400" dirty="0">
                <a:solidFill>
                  <a:srgbClr val="000000"/>
                </a:solidFill>
                <a:latin typeface="+mj-lt"/>
              </a:rPr>
              <a:t>City of Milwaukee: -18.7%</a:t>
            </a:r>
            <a:endParaRPr lang="en-US" dirty="0">
              <a:latin typeface="+mj-lt"/>
            </a:endParaRPr>
          </a:p>
          <a:p>
            <a:pPr algn="l">
              <a:lnSpc>
                <a:spcPct val="95000"/>
              </a:lnSpc>
              <a:spcBef>
                <a:spcPct val="0"/>
              </a:spcBef>
            </a:pPr>
            <a:r>
              <a:rPr lang="en-US" sz="1400" dirty="0">
                <a:solidFill>
                  <a:srgbClr val="000000"/>
                </a:solidFill>
                <a:latin typeface="+mj-lt"/>
              </a:rPr>
              <a:t>Milwaukee County: -11.7%</a:t>
            </a:r>
            <a:endParaRPr lang="en-US" dirty="0">
              <a:latin typeface="+mj-lt"/>
            </a:endParaRPr>
          </a:p>
          <a:p>
            <a:pPr algn="l">
              <a:lnSpc>
                <a:spcPct val="95000"/>
              </a:lnSpc>
              <a:spcBef>
                <a:spcPct val="0"/>
              </a:spcBef>
            </a:pPr>
            <a:r>
              <a:rPr lang="en-US" sz="1400" dirty="0">
                <a:solidFill>
                  <a:srgbClr val="000000"/>
                </a:solidFill>
                <a:latin typeface="+mj-lt"/>
              </a:rPr>
              <a:t>State of Wisconsin: +1.2%</a:t>
            </a:r>
            <a:endParaRPr lang="en-US" dirty="0">
              <a:latin typeface="+mj-lt"/>
            </a:endParaRPr>
          </a:p>
          <a:p>
            <a:pPr algn="l">
              <a:lnSpc>
                <a:spcPct val="95000"/>
              </a:lnSpc>
              <a:spcBef>
                <a:spcPct val="0"/>
              </a:spcBef>
            </a:pPr>
            <a:endParaRPr lang="en-US" sz="1400" dirty="0">
              <a:solidFill>
                <a:srgbClr val="000000"/>
              </a:solidFill>
              <a:latin typeface="+mj-lt"/>
            </a:endParaRPr>
          </a:p>
        </p:txBody>
      </p:sp>
      <p:sp>
        <p:nvSpPr>
          <p:cNvPr id="18437" name="Text Box 5"/>
          <p:cNvSpPr txBox="1">
            <a:spLocks noChangeArrowheads="1"/>
          </p:cNvSpPr>
          <p:nvPr/>
        </p:nvSpPr>
        <p:spPr bwMode="auto">
          <a:xfrm>
            <a:off x="6806565" y="6217920"/>
            <a:ext cx="1898809" cy="120015"/>
          </a:xfrm>
          <a:prstGeom prst="rect">
            <a:avLst/>
          </a:prstGeom>
          <a:noFill/>
          <a:ln w="9525">
            <a:noFill/>
            <a:miter lim="800000"/>
            <a:headEnd/>
            <a:tailEnd/>
          </a:ln>
          <a:effectLst/>
        </p:spPr>
        <p:txBody>
          <a:bodyPr lIns="0" tIns="0" rIns="0" bIns="0">
            <a:spAutoFit/>
          </a:bodyPr>
          <a:lstStyle/>
          <a:p>
            <a:pPr>
              <a:lnSpc>
                <a:spcPct val="95000"/>
              </a:lnSpc>
            </a:pPr>
            <a:r>
              <a:rPr lang="en-US" sz="800" dirty="0">
                <a:solidFill>
                  <a:srgbClr val="000000"/>
                </a:solidFill>
                <a:latin typeface="+mj-lt"/>
              </a:rPr>
              <a:t>Nonprofit Center of Milwaukee 2010</a:t>
            </a:r>
          </a:p>
        </p:txBody>
      </p:sp>
      <p:sp>
        <p:nvSpPr>
          <p:cNvPr id="18438" name="Text Box 6"/>
          <p:cNvSpPr txBox="1">
            <a:spLocks noChangeArrowheads="1"/>
          </p:cNvSpPr>
          <p:nvPr/>
        </p:nvSpPr>
        <p:spPr bwMode="auto">
          <a:xfrm>
            <a:off x="731520" y="6217920"/>
            <a:ext cx="1583055" cy="116955"/>
          </a:xfrm>
          <a:prstGeom prst="rect">
            <a:avLst/>
          </a:prstGeom>
          <a:noFill/>
          <a:ln w="9525">
            <a:noFill/>
            <a:miter lim="800000"/>
            <a:headEnd/>
            <a:tailEnd/>
          </a:ln>
          <a:effectLst/>
        </p:spPr>
        <p:txBody>
          <a:bodyPr lIns="0" tIns="0" rIns="0" bIns="0">
            <a:spAutoFit/>
          </a:bodyPr>
          <a:lstStyle/>
          <a:p>
            <a:pPr>
              <a:lnSpc>
                <a:spcPct val="95000"/>
              </a:lnSpc>
            </a:pPr>
            <a:r>
              <a:rPr lang="en-US" sz="800" dirty="0">
                <a:solidFill>
                  <a:srgbClr val="000000"/>
                </a:solidFill>
                <a:latin typeface="+mj-lt"/>
              </a:rPr>
              <a:t>Source: U.S. Census 2010</a:t>
            </a:r>
          </a:p>
        </p:txBody>
      </p:sp>
    </p:spTree>
    <p:extLst>
      <p:ext uri="{BB962C8B-B14F-4D97-AF65-F5344CB8AC3E}">
        <p14:creationId xmlns:p14="http://schemas.microsoft.com/office/powerpoint/2010/main" val="23592020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ChangeAspect="1" noChangeArrowheads="1"/>
          </p:cNvPicPr>
          <p:nvPr/>
        </p:nvPicPr>
        <p:blipFill>
          <a:blip r:embed="rId2" cstate="print"/>
          <a:srcRect/>
          <a:stretch>
            <a:fillRect/>
          </a:stretch>
        </p:blipFill>
        <p:spPr bwMode="auto">
          <a:xfrm>
            <a:off x="3474720" y="0"/>
            <a:ext cx="5049203" cy="6623685"/>
          </a:xfrm>
          <a:prstGeom prst="rect">
            <a:avLst/>
          </a:prstGeom>
          <a:noFill/>
        </p:spPr>
      </p:pic>
      <p:sp>
        <p:nvSpPr>
          <p:cNvPr id="20481" name="Rectangle 1"/>
          <p:cNvSpPr>
            <a:spLocks noGrp="1" noChangeArrowheads="1"/>
          </p:cNvSpPr>
          <p:nvPr>
            <p:ph type="ctrTitle"/>
          </p:nvPr>
        </p:nvSpPr>
        <p:spPr>
          <a:xfrm>
            <a:off x="497205" y="318612"/>
            <a:ext cx="2928938" cy="1071563"/>
          </a:xfrm>
        </p:spPr>
        <p:txBody>
          <a:bodyPr lIns="0" tIns="0" rIns="0" bIns="0" anchor="b"/>
          <a:lstStyle/>
          <a:p>
            <a:pPr algn="l">
              <a:lnSpc>
                <a:spcPct val="95000"/>
              </a:lnSpc>
            </a:pPr>
            <a:r>
              <a:rPr lang="en-US" sz="2000" b="1" dirty="0">
                <a:solidFill>
                  <a:srgbClr val="000000"/>
                </a:solidFill>
                <a:latin typeface="+mn-lt"/>
              </a:rPr>
              <a:t>African American</a:t>
            </a:r>
            <a:br>
              <a:rPr lang="en-US" sz="2000" b="1" dirty="0">
                <a:solidFill>
                  <a:srgbClr val="000000"/>
                </a:solidFill>
                <a:latin typeface="+mn-lt"/>
              </a:rPr>
            </a:br>
            <a:r>
              <a:rPr lang="en-US" sz="2000" b="1" dirty="0">
                <a:solidFill>
                  <a:srgbClr val="000000"/>
                </a:solidFill>
                <a:latin typeface="+mn-lt"/>
              </a:rPr>
              <a:t>Population Distribution</a:t>
            </a:r>
            <a:br>
              <a:rPr lang="en-US" sz="2000" b="1" dirty="0">
                <a:solidFill>
                  <a:srgbClr val="000000"/>
                </a:solidFill>
                <a:latin typeface="+mn-lt"/>
              </a:rPr>
            </a:br>
            <a:r>
              <a:rPr lang="en-US" sz="2000" b="1" dirty="0">
                <a:solidFill>
                  <a:srgbClr val="000000"/>
                </a:solidFill>
                <a:latin typeface="+mn-lt"/>
              </a:rPr>
              <a:t>2010</a:t>
            </a:r>
          </a:p>
        </p:txBody>
      </p:sp>
      <p:sp>
        <p:nvSpPr>
          <p:cNvPr id="20482" name="Rectangle 2"/>
          <p:cNvSpPr>
            <a:spLocks noGrp="1" noChangeArrowheads="1"/>
          </p:cNvSpPr>
          <p:nvPr>
            <p:ph type="subTitle" idx="1"/>
          </p:nvPr>
        </p:nvSpPr>
        <p:spPr>
          <a:xfrm>
            <a:off x="497205" y="1480185"/>
            <a:ext cx="2928938" cy="4600575"/>
          </a:xfrm>
        </p:spPr>
        <p:txBody>
          <a:bodyPr lIns="0" tIns="0" rIns="0" bIns="0"/>
          <a:lstStyle/>
          <a:p>
            <a:pPr algn="l">
              <a:lnSpc>
                <a:spcPct val="95000"/>
              </a:lnSpc>
              <a:spcBef>
                <a:spcPct val="0"/>
              </a:spcBef>
            </a:pPr>
            <a:endParaRPr lang="en-US" sz="1400" dirty="0">
              <a:solidFill>
                <a:srgbClr val="000000"/>
              </a:solidFill>
            </a:endParaRPr>
          </a:p>
          <a:p>
            <a:pPr algn="l">
              <a:lnSpc>
                <a:spcPct val="95000"/>
              </a:lnSpc>
              <a:spcBef>
                <a:spcPct val="0"/>
              </a:spcBef>
            </a:pPr>
            <a:r>
              <a:rPr lang="en-US" sz="1400" dirty="0">
                <a:solidFill>
                  <a:srgbClr val="000000"/>
                </a:solidFill>
              </a:rPr>
              <a:t>The African American community is highly segregated – among the highest concentrations in the nation</a:t>
            </a:r>
            <a:r>
              <a:rPr lang="en-US" sz="1400" dirty="0" smtClean="0">
                <a:solidFill>
                  <a:srgbClr val="000000"/>
                </a:solidFill>
              </a:rPr>
              <a:t>.</a:t>
            </a:r>
          </a:p>
          <a:p>
            <a:pPr algn="l">
              <a:lnSpc>
                <a:spcPct val="95000"/>
              </a:lnSpc>
              <a:spcBef>
                <a:spcPct val="0"/>
              </a:spcBef>
            </a:pPr>
            <a:endParaRPr lang="en-US" sz="1200" dirty="0"/>
          </a:p>
          <a:p>
            <a:pPr algn="l">
              <a:lnSpc>
                <a:spcPct val="95000"/>
              </a:lnSpc>
              <a:spcBef>
                <a:spcPct val="0"/>
              </a:spcBef>
            </a:pPr>
            <a:r>
              <a:rPr lang="en-US" sz="1400" dirty="0">
                <a:solidFill>
                  <a:srgbClr val="000000"/>
                </a:solidFill>
              </a:rPr>
              <a:t>Areas in the north continue to be increasingly African-American – but these neighborhoods are not the usual “urban grid” of contiguous blocks. Diversity is decreasing across the Northwest side and individual subdivisions continue to be more segregated.</a:t>
            </a:r>
            <a:endParaRPr lang="en-US" dirty="0"/>
          </a:p>
          <a:p>
            <a:pPr algn="l">
              <a:lnSpc>
                <a:spcPct val="95000"/>
              </a:lnSpc>
              <a:spcBef>
                <a:spcPct val="0"/>
              </a:spcBef>
            </a:pPr>
            <a:endParaRPr lang="en-US" sz="1400" dirty="0">
              <a:solidFill>
                <a:srgbClr val="000000"/>
              </a:solidFill>
            </a:endParaRPr>
          </a:p>
          <a:p>
            <a:pPr algn="l">
              <a:lnSpc>
                <a:spcPct val="95000"/>
              </a:lnSpc>
              <a:spcBef>
                <a:spcPct val="0"/>
              </a:spcBef>
            </a:pPr>
            <a:r>
              <a:rPr lang="en-US" sz="1400" b="1" dirty="0">
                <a:solidFill>
                  <a:srgbClr val="000000"/>
                </a:solidFill>
              </a:rPr>
              <a:t>Change 2000 to 2010:</a:t>
            </a:r>
            <a:endParaRPr lang="en-US" b="1" dirty="0"/>
          </a:p>
          <a:p>
            <a:pPr algn="l">
              <a:lnSpc>
                <a:spcPct val="95000"/>
              </a:lnSpc>
              <a:spcBef>
                <a:spcPct val="0"/>
              </a:spcBef>
            </a:pPr>
            <a:r>
              <a:rPr lang="en-US" sz="1400" dirty="0">
                <a:solidFill>
                  <a:srgbClr val="000000"/>
                </a:solidFill>
              </a:rPr>
              <a:t>City of Milwaukee: +5.8%</a:t>
            </a:r>
            <a:endParaRPr lang="en-US" dirty="0"/>
          </a:p>
          <a:p>
            <a:pPr algn="l">
              <a:lnSpc>
                <a:spcPct val="95000"/>
              </a:lnSpc>
              <a:spcBef>
                <a:spcPct val="0"/>
              </a:spcBef>
            </a:pPr>
            <a:r>
              <a:rPr lang="en-US" sz="1400" dirty="0">
                <a:solidFill>
                  <a:srgbClr val="000000"/>
                </a:solidFill>
              </a:rPr>
              <a:t>Milwaukee County: +8.9%</a:t>
            </a:r>
          </a:p>
        </p:txBody>
      </p:sp>
      <p:sp>
        <p:nvSpPr>
          <p:cNvPr id="20485" name="Text Box 5"/>
          <p:cNvSpPr txBox="1">
            <a:spLocks noChangeArrowheads="1"/>
          </p:cNvSpPr>
          <p:nvPr/>
        </p:nvSpPr>
        <p:spPr bwMode="auto">
          <a:xfrm>
            <a:off x="6806565" y="6217920"/>
            <a:ext cx="1987392" cy="120015"/>
          </a:xfrm>
          <a:prstGeom prst="rect">
            <a:avLst/>
          </a:prstGeom>
          <a:noFill/>
          <a:ln w="9525">
            <a:noFill/>
            <a:miter lim="800000"/>
            <a:headEnd/>
            <a:tailEnd/>
          </a:ln>
          <a:effectLst/>
        </p:spPr>
        <p:txBody>
          <a:bodyPr lIns="0" tIns="0" rIns="0" bIns="0">
            <a:spAutoFit/>
          </a:bodyPr>
          <a:lstStyle/>
          <a:p>
            <a:pPr>
              <a:lnSpc>
                <a:spcPct val="95000"/>
              </a:lnSpc>
            </a:pPr>
            <a:r>
              <a:rPr lang="en-US" sz="800" dirty="0">
                <a:solidFill>
                  <a:srgbClr val="000000"/>
                </a:solidFill>
                <a:latin typeface="+mn-lt"/>
              </a:rPr>
              <a:t>Nonprofit Center of Milwaukee 2010</a:t>
            </a:r>
          </a:p>
        </p:txBody>
      </p:sp>
      <p:sp>
        <p:nvSpPr>
          <p:cNvPr id="20486" name="Text Box 6"/>
          <p:cNvSpPr txBox="1">
            <a:spLocks noChangeArrowheads="1"/>
          </p:cNvSpPr>
          <p:nvPr/>
        </p:nvSpPr>
        <p:spPr bwMode="auto">
          <a:xfrm>
            <a:off x="732949" y="6217920"/>
            <a:ext cx="1758791" cy="116955"/>
          </a:xfrm>
          <a:prstGeom prst="rect">
            <a:avLst/>
          </a:prstGeom>
          <a:noFill/>
          <a:ln w="9525">
            <a:noFill/>
            <a:miter lim="800000"/>
            <a:headEnd/>
            <a:tailEnd/>
          </a:ln>
          <a:effectLst/>
        </p:spPr>
        <p:txBody>
          <a:bodyPr lIns="0" tIns="0" rIns="0" bIns="0">
            <a:spAutoFit/>
          </a:bodyPr>
          <a:lstStyle/>
          <a:p>
            <a:pPr>
              <a:lnSpc>
                <a:spcPct val="95000"/>
              </a:lnSpc>
            </a:pPr>
            <a:r>
              <a:rPr lang="en-US" sz="800" dirty="0">
                <a:solidFill>
                  <a:srgbClr val="000000"/>
                </a:solidFill>
                <a:latin typeface="+mn-lt"/>
              </a:rPr>
              <a:t>Source: U.S. Census 2010</a:t>
            </a:r>
          </a:p>
        </p:txBody>
      </p:sp>
    </p:spTree>
    <p:extLst>
      <p:ext uri="{BB962C8B-B14F-4D97-AF65-F5344CB8AC3E}">
        <p14:creationId xmlns:p14="http://schemas.microsoft.com/office/powerpoint/2010/main" val="184327079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p:cNvPicPr>
            <a:picLocks noChangeAspect="1" noChangeArrowheads="1"/>
          </p:cNvPicPr>
          <p:nvPr/>
        </p:nvPicPr>
        <p:blipFill>
          <a:blip r:embed="rId2" cstate="print"/>
          <a:srcRect/>
          <a:stretch>
            <a:fillRect/>
          </a:stretch>
        </p:blipFill>
        <p:spPr bwMode="auto">
          <a:xfrm>
            <a:off x="3566160" y="0"/>
            <a:ext cx="5027772" cy="6600825"/>
          </a:xfrm>
          <a:prstGeom prst="rect">
            <a:avLst/>
          </a:prstGeom>
          <a:noFill/>
        </p:spPr>
      </p:pic>
      <p:sp>
        <p:nvSpPr>
          <p:cNvPr id="22529" name="Rectangle 1"/>
          <p:cNvSpPr>
            <a:spLocks noGrp="1" noChangeArrowheads="1"/>
          </p:cNvSpPr>
          <p:nvPr>
            <p:ph type="ctrTitle"/>
          </p:nvPr>
        </p:nvSpPr>
        <p:spPr>
          <a:xfrm>
            <a:off x="497205" y="318612"/>
            <a:ext cx="2928938" cy="1071563"/>
          </a:xfrm>
        </p:spPr>
        <p:txBody>
          <a:bodyPr lIns="0" tIns="0" rIns="0" bIns="0" anchor="b"/>
          <a:lstStyle/>
          <a:p>
            <a:pPr algn="l">
              <a:lnSpc>
                <a:spcPct val="95000"/>
              </a:lnSpc>
            </a:pPr>
            <a:r>
              <a:rPr lang="en-US" sz="2000" b="1" dirty="0">
                <a:solidFill>
                  <a:srgbClr val="000000"/>
                </a:solidFill>
                <a:latin typeface="+mn-lt"/>
              </a:rPr>
              <a:t>Hispanic</a:t>
            </a:r>
            <a:br>
              <a:rPr lang="en-US" sz="2000" b="1" dirty="0">
                <a:solidFill>
                  <a:srgbClr val="000000"/>
                </a:solidFill>
                <a:latin typeface="+mn-lt"/>
              </a:rPr>
            </a:br>
            <a:r>
              <a:rPr lang="en-US" sz="2000" b="1" dirty="0">
                <a:solidFill>
                  <a:srgbClr val="000000"/>
                </a:solidFill>
                <a:latin typeface="+mn-lt"/>
              </a:rPr>
              <a:t>Population Distribution</a:t>
            </a:r>
            <a:br>
              <a:rPr lang="en-US" sz="2000" b="1" dirty="0">
                <a:solidFill>
                  <a:srgbClr val="000000"/>
                </a:solidFill>
                <a:latin typeface="+mn-lt"/>
              </a:rPr>
            </a:br>
            <a:r>
              <a:rPr lang="en-US" sz="2000" b="1" dirty="0">
                <a:solidFill>
                  <a:srgbClr val="000000"/>
                </a:solidFill>
                <a:latin typeface="+mn-lt"/>
              </a:rPr>
              <a:t>2010</a:t>
            </a:r>
          </a:p>
        </p:txBody>
      </p:sp>
      <p:sp>
        <p:nvSpPr>
          <p:cNvPr id="22530" name="Rectangle 2"/>
          <p:cNvSpPr>
            <a:spLocks noGrp="1" noChangeArrowheads="1"/>
          </p:cNvSpPr>
          <p:nvPr>
            <p:ph type="subTitle" idx="1"/>
          </p:nvPr>
        </p:nvSpPr>
        <p:spPr>
          <a:xfrm>
            <a:off x="497205" y="1480185"/>
            <a:ext cx="2928938" cy="4600575"/>
          </a:xfrm>
        </p:spPr>
        <p:txBody>
          <a:bodyPr lIns="0" tIns="0" rIns="0" bIns="0"/>
          <a:lstStyle/>
          <a:p>
            <a:pPr algn="l">
              <a:lnSpc>
                <a:spcPct val="95000"/>
              </a:lnSpc>
              <a:spcBef>
                <a:spcPct val="0"/>
              </a:spcBef>
            </a:pPr>
            <a:r>
              <a:rPr lang="en-US" sz="1400" dirty="0">
                <a:solidFill>
                  <a:srgbClr val="000000"/>
                </a:solidFill>
              </a:rPr>
              <a:t>Hispanic residents are less highly concentrated on the near South side than in previous Census years while their numbers are the fastest growing of any group. </a:t>
            </a:r>
            <a:endParaRPr lang="en-US" dirty="0"/>
          </a:p>
          <a:p>
            <a:pPr algn="l">
              <a:lnSpc>
                <a:spcPct val="95000"/>
              </a:lnSpc>
              <a:spcBef>
                <a:spcPct val="0"/>
              </a:spcBef>
            </a:pPr>
            <a:endParaRPr lang="en-US" sz="1400" dirty="0">
              <a:solidFill>
                <a:srgbClr val="000000"/>
              </a:solidFill>
            </a:endParaRPr>
          </a:p>
          <a:p>
            <a:pPr algn="l">
              <a:lnSpc>
                <a:spcPct val="95000"/>
              </a:lnSpc>
              <a:spcBef>
                <a:spcPct val="0"/>
              </a:spcBef>
            </a:pPr>
            <a:r>
              <a:rPr lang="en-US" sz="1400" dirty="0">
                <a:solidFill>
                  <a:srgbClr val="000000"/>
                </a:solidFill>
              </a:rPr>
              <a:t>The Puerto Rican community along Holton Avenue is aging and diminishing in number as Hispanics in generally moving to the south west and into the suburbs of West Milwaukee and West Allis.</a:t>
            </a:r>
            <a:endParaRPr lang="en-US" dirty="0"/>
          </a:p>
          <a:p>
            <a:pPr algn="l">
              <a:lnSpc>
                <a:spcPct val="95000"/>
              </a:lnSpc>
              <a:spcBef>
                <a:spcPct val="0"/>
              </a:spcBef>
            </a:pPr>
            <a:endParaRPr lang="en-US" sz="1400" dirty="0">
              <a:solidFill>
                <a:srgbClr val="000000"/>
              </a:solidFill>
            </a:endParaRPr>
          </a:p>
          <a:p>
            <a:pPr algn="l">
              <a:lnSpc>
                <a:spcPct val="95000"/>
              </a:lnSpc>
              <a:spcBef>
                <a:spcPct val="0"/>
              </a:spcBef>
            </a:pPr>
            <a:r>
              <a:rPr lang="en-US" sz="1400" dirty="0">
                <a:solidFill>
                  <a:srgbClr val="000000"/>
                </a:solidFill>
              </a:rPr>
              <a:t>Hispanic population grew…</a:t>
            </a:r>
            <a:endParaRPr lang="en-US" dirty="0"/>
          </a:p>
          <a:p>
            <a:pPr algn="l">
              <a:lnSpc>
                <a:spcPct val="95000"/>
              </a:lnSpc>
              <a:spcBef>
                <a:spcPct val="0"/>
              </a:spcBef>
            </a:pPr>
            <a:endParaRPr lang="en-US" sz="1400" dirty="0">
              <a:solidFill>
                <a:srgbClr val="000000"/>
              </a:solidFill>
            </a:endParaRPr>
          </a:p>
          <a:p>
            <a:pPr algn="l">
              <a:lnSpc>
                <a:spcPct val="95000"/>
              </a:lnSpc>
              <a:spcBef>
                <a:spcPct val="0"/>
              </a:spcBef>
            </a:pPr>
            <a:endParaRPr lang="en-US" sz="1400" dirty="0">
              <a:solidFill>
                <a:srgbClr val="000000"/>
              </a:solidFill>
            </a:endParaRPr>
          </a:p>
          <a:p>
            <a:pPr algn="l">
              <a:lnSpc>
                <a:spcPct val="95000"/>
              </a:lnSpc>
              <a:spcBef>
                <a:spcPct val="0"/>
              </a:spcBef>
            </a:pPr>
            <a:r>
              <a:rPr lang="en-US" sz="1400" b="1" dirty="0">
                <a:solidFill>
                  <a:srgbClr val="000000"/>
                </a:solidFill>
              </a:rPr>
              <a:t>Change 2000 to 2010:</a:t>
            </a:r>
            <a:endParaRPr lang="en-US" b="1" dirty="0"/>
          </a:p>
          <a:p>
            <a:pPr algn="l">
              <a:lnSpc>
                <a:spcPct val="95000"/>
              </a:lnSpc>
              <a:spcBef>
                <a:spcPct val="0"/>
              </a:spcBef>
            </a:pPr>
            <a:r>
              <a:rPr lang="en-US" sz="1400" dirty="0">
                <a:solidFill>
                  <a:srgbClr val="000000"/>
                </a:solidFill>
              </a:rPr>
              <a:t>City of Milwaukee: +43.8%</a:t>
            </a:r>
            <a:endParaRPr lang="en-US" dirty="0"/>
          </a:p>
          <a:p>
            <a:pPr algn="l">
              <a:lnSpc>
                <a:spcPct val="95000"/>
              </a:lnSpc>
              <a:spcBef>
                <a:spcPct val="0"/>
              </a:spcBef>
            </a:pPr>
            <a:r>
              <a:rPr lang="en-US" sz="1400" dirty="0">
                <a:solidFill>
                  <a:srgbClr val="000000"/>
                </a:solidFill>
              </a:rPr>
              <a:t>Milwaukee County: +52.9%</a:t>
            </a:r>
            <a:endParaRPr lang="en-US" dirty="0"/>
          </a:p>
          <a:p>
            <a:pPr algn="l">
              <a:lnSpc>
                <a:spcPct val="95000"/>
              </a:lnSpc>
              <a:spcBef>
                <a:spcPct val="0"/>
              </a:spcBef>
            </a:pPr>
            <a:r>
              <a:rPr lang="en-US" sz="1400" dirty="0">
                <a:solidFill>
                  <a:srgbClr val="000000"/>
                </a:solidFill>
              </a:rPr>
              <a:t>State of Wisconsin: +74.2%</a:t>
            </a:r>
            <a:endParaRPr lang="en-US" dirty="0"/>
          </a:p>
          <a:p>
            <a:pPr algn="l">
              <a:lnSpc>
                <a:spcPct val="95000"/>
              </a:lnSpc>
              <a:spcBef>
                <a:spcPct val="0"/>
              </a:spcBef>
            </a:pPr>
            <a:endParaRPr lang="en-US" sz="1400" dirty="0">
              <a:solidFill>
                <a:srgbClr val="000000"/>
              </a:solidFill>
            </a:endParaRPr>
          </a:p>
        </p:txBody>
      </p:sp>
      <p:sp>
        <p:nvSpPr>
          <p:cNvPr id="22533" name="Text Box 5"/>
          <p:cNvSpPr txBox="1">
            <a:spLocks noChangeArrowheads="1"/>
          </p:cNvSpPr>
          <p:nvPr/>
        </p:nvSpPr>
        <p:spPr bwMode="auto">
          <a:xfrm>
            <a:off x="6806565" y="6217920"/>
            <a:ext cx="1987392" cy="120015"/>
          </a:xfrm>
          <a:prstGeom prst="rect">
            <a:avLst/>
          </a:prstGeom>
          <a:noFill/>
          <a:ln w="9525">
            <a:noFill/>
            <a:miter lim="800000"/>
            <a:headEnd/>
            <a:tailEnd/>
          </a:ln>
          <a:effectLst/>
        </p:spPr>
        <p:txBody>
          <a:bodyPr lIns="0" tIns="0" rIns="0" bIns="0">
            <a:spAutoFit/>
          </a:bodyPr>
          <a:lstStyle/>
          <a:p>
            <a:pPr>
              <a:lnSpc>
                <a:spcPct val="95000"/>
              </a:lnSpc>
            </a:pPr>
            <a:r>
              <a:rPr lang="en-US" sz="800" dirty="0">
                <a:solidFill>
                  <a:srgbClr val="000000"/>
                </a:solidFill>
                <a:latin typeface="+mn-lt"/>
              </a:rPr>
              <a:t>Nonprofit Center of Milwaukee 2011</a:t>
            </a:r>
          </a:p>
        </p:txBody>
      </p:sp>
      <p:sp>
        <p:nvSpPr>
          <p:cNvPr id="22534" name="Text Box 6"/>
          <p:cNvSpPr txBox="1">
            <a:spLocks noChangeArrowheads="1"/>
          </p:cNvSpPr>
          <p:nvPr/>
        </p:nvSpPr>
        <p:spPr bwMode="auto">
          <a:xfrm>
            <a:off x="730092" y="6217920"/>
            <a:ext cx="1497330" cy="116955"/>
          </a:xfrm>
          <a:prstGeom prst="rect">
            <a:avLst/>
          </a:prstGeom>
          <a:noFill/>
          <a:ln w="9525">
            <a:noFill/>
            <a:miter lim="800000"/>
            <a:headEnd/>
            <a:tailEnd/>
          </a:ln>
          <a:effectLst/>
        </p:spPr>
        <p:txBody>
          <a:bodyPr lIns="0" tIns="0" rIns="0" bIns="0">
            <a:spAutoFit/>
          </a:bodyPr>
          <a:lstStyle/>
          <a:p>
            <a:pPr>
              <a:lnSpc>
                <a:spcPct val="95000"/>
              </a:lnSpc>
            </a:pPr>
            <a:r>
              <a:rPr lang="en-US" sz="800" dirty="0">
                <a:solidFill>
                  <a:srgbClr val="000000"/>
                </a:solidFill>
                <a:latin typeface="+mn-lt"/>
              </a:rPr>
              <a:t>Source: U.S. Census 2010</a:t>
            </a:r>
          </a:p>
        </p:txBody>
      </p:sp>
    </p:spTree>
    <p:extLst>
      <p:ext uri="{BB962C8B-B14F-4D97-AF65-F5344CB8AC3E}">
        <p14:creationId xmlns:p14="http://schemas.microsoft.com/office/powerpoint/2010/main" val="25172087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Picture 4"/>
          <p:cNvPicPr>
            <a:picLocks noChangeAspect="1" noChangeArrowheads="1"/>
          </p:cNvPicPr>
          <p:nvPr/>
        </p:nvPicPr>
        <p:blipFill>
          <a:blip r:embed="rId2" cstate="print"/>
          <a:srcRect/>
          <a:stretch>
            <a:fillRect/>
          </a:stretch>
        </p:blipFill>
        <p:spPr bwMode="auto">
          <a:xfrm>
            <a:off x="4297680" y="367188"/>
            <a:ext cx="4772025" cy="6172200"/>
          </a:xfrm>
          <a:prstGeom prst="rect">
            <a:avLst/>
          </a:prstGeom>
          <a:noFill/>
        </p:spPr>
      </p:pic>
      <p:sp>
        <p:nvSpPr>
          <p:cNvPr id="73729" name="Rectangle 1"/>
          <p:cNvSpPr>
            <a:spLocks noGrp="1" noChangeArrowheads="1"/>
          </p:cNvSpPr>
          <p:nvPr>
            <p:ph type="ctrTitle"/>
          </p:nvPr>
        </p:nvSpPr>
        <p:spPr>
          <a:xfrm>
            <a:off x="497205" y="318612"/>
            <a:ext cx="2928938" cy="1071563"/>
          </a:xfrm>
        </p:spPr>
        <p:txBody>
          <a:bodyPr lIns="0" tIns="0" rIns="0" bIns="0" anchor="t"/>
          <a:lstStyle/>
          <a:p>
            <a:pPr algn="l">
              <a:lnSpc>
                <a:spcPct val="95000"/>
              </a:lnSpc>
            </a:pPr>
            <a:r>
              <a:rPr lang="en-US" sz="2000" b="1" dirty="0">
                <a:solidFill>
                  <a:srgbClr val="000000"/>
                </a:solidFill>
                <a:latin typeface="Arial" pitchFamily="34" charset="0"/>
              </a:rPr>
              <a:t>Milwaukee County</a:t>
            </a:r>
          </a:p>
        </p:txBody>
      </p:sp>
      <p:sp>
        <p:nvSpPr>
          <p:cNvPr id="73730" name="Rectangle 2"/>
          <p:cNvSpPr>
            <a:spLocks noGrp="1" noChangeArrowheads="1"/>
          </p:cNvSpPr>
          <p:nvPr>
            <p:ph type="subTitle" idx="1"/>
          </p:nvPr>
        </p:nvSpPr>
        <p:spPr>
          <a:xfrm>
            <a:off x="497205" y="1480185"/>
            <a:ext cx="2928938" cy="4600575"/>
          </a:xfrm>
        </p:spPr>
        <p:txBody>
          <a:bodyPr lIns="0" tIns="0" rIns="0" bIns="0"/>
          <a:lstStyle/>
          <a:p>
            <a:pPr algn="l">
              <a:lnSpc>
                <a:spcPct val="95000"/>
              </a:lnSpc>
              <a:spcBef>
                <a:spcPct val="0"/>
              </a:spcBef>
            </a:pPr>
            <a:r>
              <a:rPr lang="en-US" sz="2400" dirty="0">
                <a:solidFill>
                  <a:srgbClr val="000000"/>
                </a:solidFill>
                <a:latin typeface="Arial" pitchFamily="34" charset="0"/>
              </a:rPr>
              <a:t>Population Change</a:t>
            </a:r>
            <a:endParaRPr lang="en-US" dirty="0"/>
          </a:p>
          <a:p>
            <a:pPr algn="l">
              <a:lnSpc>
                <a:spcPct val="95000"/>
              </a:lnSpc>
              <a:spcBef>
                <a:spcPct val="0"/>
              </a:spcBef>
            </a:pPr>
            <a:endParaRPr lang="en-US" sz="2400" dirty="0">
              <a:solidFill>
                <a:srgbClr val="000000"/>
              </a:solidFill>
              <a:latin typeface="Arial" pitchFamily="34" charset="0"/>
            </a:endParaRPr>
          </a:p>
        </p:txBody>
      </p:sp>
      <p:sp>
        <p:nvSpPr>
          <p:cNvPr id="73733" name="Text Box 5"/>
          <p:cNvSpPr txBox="1">
            <a:spLocks noChangeArrowheads="1"/>
          </p:cNvSpPr>
          <p:nvPr/>
        </p:nvSpPr>
        <p:spPr bwMode="auto">
          <a:xfrm>
            <a:off x="6825139" y="6507956"/>
            <a:ext cx="1987391" cy="121444"/>
          </a:xfrm>
          <a:prstGeom prst="rect">
            <a:avLst/>
          </a:prstGeom>
          <a:noFill/>
          <a:ln w="9525">
            <a:noFill/>
            <a:miter lim="800000"/>
            <a:headEnd/>
            <a:tailEnd/>
          </a:ln>
          <a:effectLst/>
        </p:spPr>
        <p:txBody>
          <a:bodyPr lIns="0" tIns="0" rIns="0" bIns="0">
            <a:spAutoFit/>
          </a:bodyPr>
          <a:lstStyle/>
          <a:p>
            <a:pPr>
              <a:lnSpc>
                <a:spcPct val="95000"/>
              </a:lnSpc>
            </a:pPr>
            <a:r>
              <a:rPr lang="en-US" sz="800" dirty="0">
                <a:solidFill>
                  <a:srgbClr val="000000"/>
                </a:solidFill>
                <a:latin typeface="Arial" pitchFamily="34" charset="0"/>
              </a:rPr>
              <a:t>Nonprofit Center of Milwaukee 2010</a:t>
            </a:r>
          </a:p>
        </p:txBody>
      </p:sp>
      <p:sp>
        <p:nvSpPr>
          <p:cNvPr id="73734" name="Text Box 6"/>
          <p:cNvSpPr txBox="1">
            <a:spLocks noChangeArrowheads="1"/>
          </p:cNvSpPr>
          <p:nvPr/>
        </p:nvSpPr>
        <p:spPr bwMode="auto">
          <a:xfrm>
            <a:off x="744379" y="6215063"/>
            <a:ext cx="3043238" cy="116955"/>
          </a:xfrm>
          <a:prstGeom prst="rect">
            <a:avLst/>
          </a:prstGeom>
          <a:noFill/>
          <a:ln w="9525">
            <a:noFill/>
            <a:miter lim="800000"/>
            <a:headEnd/>
            <a:tailEnd/>
          </a:ln>
          <a:effectLst/>
        </p:spPr>
        <p:txBody>
          <a:bodyPr lIns="0" tIns="0" rIns="0" bIns="0">
            <a:spAutoFit/>
          </a:bodyPr>
          <a:lstStyle/>
          <a:p>
            <a:pPr>
              <a:lnSpc>
                <a:spcPct val="95000"/>
              </a:lnSpc>
            </a:pPr>
            <a:r>
              <a:rPr lang="en-US" sz="800" dirty="0">
                <a:solidFill>
                  <a:srgbClr val="000000"/>
                </a:solidFill>
                <a:latin typeface="Arial" pitchFamily="34" charset="0"/>
              </a:rPr>
              <a:t>Source: U.S. Census 100 Percent Count</a:t>
            </a:r>
          </a:p>
        </p:txBody>
      </p:sp>
      <p:pic>
        <p:nvPicPr>
          <p:cNvPr id="73735" name="Picture 7"/>
          <p:cNvPicPr>
            <a:picLocks noChangeAspect="1" noChangeArrowheads="1"/>
          </p:cNvPicPr>
          <p:nvPr/>
        </p:nvPicPr>
        <p:blipFill>
          <a:blip r:embed="rId3" cstate="print"/>
          <a:srcRect/>
          <a:stretch>
            <a:fillRect/>
          </a:stretch>
        </p:blipFill>
        <p:spPr bwMode="auto">
          <a:xfrm>
            <a:off x="560070" y="2828925"/>
            <a:ext cx="2537460" cy="2606040"/>
          </a:xfrm>
          <a:prstGeom prst="rect">
            <a:avLst/>
          </a:prstGeom>
          <a:noFill/>
        </p:spPr>
      </p:pic>
    </p:spTree>
    <p:extLst>
      <p:ext uri="{BB962C8B-B14F-4D97-AF65-F5344CB8AC3E}">
        <p14:creationId xmlns:p14="http://schemas.microsoft.com/office/powerpoint/2010/main" val="14953722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dirty="0" smtClean="0">
                <a:latin typeface="Arial" pitchFamily="34" charset="0"/>
                <a:cs typeface="Arial" pitchFamily="34" charset="0"/>
              </a:rPr>
              <a:t>Risk Indicators</a:t>
            </a:r>
          </a:p>
        </p:txBody>
      </p:sp>
      <p:sp>
        <p:nvSpPr>
          <p:cNvPr id="8195" name="Content Placeholder 2"/>
          <p:cNvSpPr>
            <a:spLocks noGrp="1"/>
          </p:cNvSpPr>
          <p:nvPr>
            <p:ph idx="1"/>
          </p:nvPr>
        </p:nvSpPr>
        <p:spPr/>
        <p:txBody>
          <a:bodyPr/>
          <a:lstStyle/>
          <a:p>
            <a:pPr eaLnBrk="1" hangingPunct="1"/>
            <a:endParaRPr lang="en-US" dirty="0" smtClean="0"/>
          </a:p>
        </p:txBody>
      </p:sp>
      <p:sp>
        <p:nvSpPr>
          <p:cNvPr id="8196" name="Text Placeholder 3"/>
          <p:cNvSpPr>
            <a:spLocks noGrp="1"/>
          </p:cNvSpPr>
          <p:nvPr>
            <p:ph type="body" sz="half" idx="2"/>
          </p:nvPr>
        </p:nvSpPr>
        <p:spPr/>
        <p:txBody>
          <a:bodyPr>
            <a:normAutofit/>
          </a:bodyPr>
          <a:lstStyle/>
          <a:p>
            <a:pPr eaLnBrk="1" hangingPunct="1"/>
            <a:endParaRPr lang="en-US" dirty="0" smtClean="0"/>
          </a:p>
          <a:p>
            <a:pPr eaLnBrk="1" hangingPunct="1"/>
            <a:r>
              <a:rPr lang="en-US" dirty="0" smtClean="0">
                <a:latin typeface="Arial" pitchFamily="34" charset="0"/>
                <a:cs typeface="Arial" pitchFamily="34" charset="0"/>
              </a:rPr>
              <a:t>Many areas of Milwaukee’s central city face challenges that affect the futures of our children.</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r>
              <a:rPr lang="en-US" sz="800" dirty="0"/>
              <a:t>Charlie Bruner – Child and Family Policy Center</a:t>
            </a:r>
          </a:p>
        </p:txBody>
      </p:sp>
      <p:pic>
        <p:nvPicPr>
          <p:cNvPr id="8197" name="Content Placeholder 4" descr="RiskIndicators.jpg"/>
          <p:cNvPicPr>
            <a:picLocks noChangeAspect="1"/>
          </p:cNvPicPr>
          <p:nvPr/>
        </p:nvPicPr>
        <p:blipFill>
          <a:blip r:embed="rId2" cstate="print"/>
          <a:srcRect/>
          <a:stretch>
            <a:fillRect/>
          </a:stretch>
        </p:blipFill>
        <p:spPr bwMode="auto">
          <a:xfrm>
            <a:off x="3657600" y="0"/>
            <a:ext cx="5257800" cy="6800850"/>
          </a:xfrm>
          <a:prstGeom prst="rect">
            <a:avLst/>
          </a:prstGeom>
          <a:noFill/>
          <a:ln w="9525">
            <a:noFill/>
            <a:miter lim="800000"/>
            <a:headEnd/>
            <a:tailEnd/>
          </a:ln>
        </p:spPr>
      </p:pic>
    </p:spTree>
    <p:extLst>
      <p:ext uri="{BB962C8B-B14F-4D97-AF65-F5344CB8AC3E}">
        <p14:creationId xmlns:p14="http://schemas.microsoft.com/office/powerpoint/2010/main" val="38751048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fontScale="90000"/>
          </a:bodyPr>
          <a:lstStyle/>
          <a:p>
            <a:pPr eaLnBrk="1" hangingPunct="1"/>
            <a:r>
              <a:rPr lang="en-US" dirty="0" smtClean="0">
                <a:latin typeface="Arial" pitchFamily="34" charset="0"/>
                <a:cs typeface="Arial" pitchFamily="34" charset="0"/>
              </a:rPr>
              <a:t>Linguistically Isolated Households are located throughout the city</a:t>
            </a:r>
          </a:p>
        </p:txBody>
      </p:sp>
      <p:sp>
        <p:nvSpPr>
          <p:cNvPr id="24580" name="Text Placeholder 3"/>
          <p:cNvSpPr>
            <a:spLocks noGrp="1"/>
          </p:cNvSpPr>
          <p:nvPr>
            <p:ph type="body" sz="half" idx="2"/>
          </p:nvPr>
        </p:nvSpPr>
        <p:spPr/>
        <p:txBody>
          <a:bodyPr/>
          <a:lstStyle/>
          <a:p>
            <a:pPr eaLnBrk="1" hangingPunct="1"/>
            <a:endParaRPr lang="en-US" dirty="0" smtClean="0"/>
          </a:p>
          <a:p>
            <a:pPr eaLnBrk="1" hangingPunct="1"/>
            <a:endParaRPr lang="en-US" dirty="0" smtClean="0"/>
          </a:p>
          <a:p>
            <a:pPr eaLnBrk="1" hangingPunct="1"/>
            <a:endParaRPr lang="en-US" dirty="0" smtClean="0"/>
          </a:p>
          <a:p>
            <a:pPr eaLnBrk="1" hangingPunct="1"/>
            <a:r>
              <a:rPr lang="en-US" dirty="0" smtClean="0">
                <a:latin typeface="Arial" pitchFamily="34" charset="0"/>
                <a:cs typeface="Arial" pitchFamily="34" charset="0"/>
              </a:rPr>
              <a:t>The primary concentration is Hispanic households on the near West side.  Asian communities are more concentrated on the West side, but also found in other areas.  Indo-European households are more concentrated on the lower East side.</a:t>
            </a:r>
          </a:p>
          <a:p>
            <a:pPr eaLnBrk="1" hangingPunct="1"/>
            <a:endParaRPr lang="en-US" dirty="0">
              <a:latin typeface="Arial" pitchFamily="34" charset="0"/>
              <a:cs typeface="Arial" pitchFamily="34" charset="0"/>
            </a:endParaRPr>
          </a:p>
          <a:p>
            <a:pPr eaLnBrk="1" hangingPunct="1"/>
            <a:r>
              <a:rPr lang="en-US" dirty="0" smtClean="0">
                <a:latin typeface="Arial" pitchFamily="34" charset="0"/>
                <a:cs typeface="Arial" pitchFamily="34" charset="0"/>
              </a:rPr>
              <a:t>19.2% of Milwaukee city residents speak a language other than English</a:t>
            </a:r>
          </a:p>
        </p:txBody>
      </p:sp>
      <p:sp>
        <p:nvSpPr>
          <p:cNvPr id="5" name="TextBox 4"/>
          <p:cNvSpPr txBox="1"/>
          <p:nvPr/>
        </p:nvSpPr>
        <p:spPr>
          <a:xfrm>
            <a:off x="685801" y="6172200"/>
            <a:ext cx="1038744" cy="216981"/>
          </a:xfrm>
          <a:prstGeom prst="rect">
            <a:avLst/>
          </a:prstGeom>
          <a:noFill/>
        </p:spPr>
        <p:txBody>
          <a:bodyPr wrap="none" lIns="91439" tIns="45719" rIns="91439" bIns="45719" rtlCol="0">
            <a:spAutoFit/>
          </a:bodyPr>
          <a:lstStyle/>
          <a:p>
            <a:r>
              <a:rPr lang="en-US" sz="800" dirty="0"/>
              <a:t>Source: U.S. Census</a:t>
            </a: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57378" y="0"/>
            <a:ext cx="5334222" cy="6899974"/>
          </a:xfrm>
        </p:spPr>
      </p:pic>
    </p:spTree>
    <p:extLst>
      <p:ext uri="{BB962C8B-B14F-4D97-AF65-F5344CB8AC3E}">
        <p14:creationId xmlns:p14="http://schemas.microsoft.com/office/powerpoint/2010/main" val="21635802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p:txBody>
          <a:bodyPr/>
          <a:lstStyle/>
          <a:p>
            <a:r>
              <a:rPr lang="en-US" dirty="0" smtClean="0">
                <a:latin typeface="Arial" pitchFamily="34" charset="0"/>
                <a:cs typeface="Arial" pitchFamily="34" charset="0"/>
              </a:rPr>
              <a:t>Child Densities by Block</a:t>
            </a:r>
          </a:p>
        </p:txBody>
      </p:sp>
      <p:sp>
        <p:nvSpPr>
          <p:cNvPr id="11268" name="Text Placeholder 5"/>
          <p:cNvSpPr>
            <a:spLocks noGrp="1"/>
          </p:cNvSpPr>
          <p:nvPr>
            <p:ph type="body" sz="half" idx="2"/>
          </p:nvPr>
        </p:nvSpPr>
        <p:spPr/>
        <p:txBody>
          <a:bodyPr/>
          <a:lstStyle/>
          <a:p>
            <a:r>
              <a:rPr lang="en-US" dirty="0" smtClean="0">
                <a:latin typeface="Arial" pitchFamily="34" charset="0"/>
                <a:cs typeface="Arial" pitchFamily="34" charset="0"/>
              </a:rPr>
              <a:t>The density differences can be dramatic.</a:t>
            </a:r>
          </a:p>
          <a:p>
            <a:r>
              <a:rPr lang="en-US" dirty="0" smtClean="0">
                <a:latin typeface="Arial" pitchFamily="34" charset="0"/>
                <a:cs typeface="Arial" pitchFamily="34" charset="0"/>
              </a:rPr>
              <a:t>This map specifies the number of children per average city block (rather than children per mile).</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The solid yellow blocks nearer the edges of the city have 1 to 9 children per block.</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The solid orange blocks in the center of the city have 25 to 49 children per block.</a:t>
            </a:r>
          </a:p>
          <a:p>
            <a:endParaRPr lang="en-US" dirty="0" smtClean="0">
              <a:latin typeface="Arial" pitchFamily="34" charset="0"/>
              <a:cs typeface="Arial" pitchFamily="34" charset="0"/>
            </a:endParaRPr>
          </a:p>
          <a:p>
            <a:r>
              <a:rPr lang="en-US" dirty="0" smtClean="0">
                <a:latin typeface="Arial" pitchFamily="34" charset="0"/>
                <a:cs typeface="Arial" pitchFamily="34" charset="0"/>
              </a:rPr>
              <a:t>Red and purple colors represent over 50 children per block, note several apartment clusters around the county.</a:t>
            </a:r>
          </a:p>
        </p:txBody>
      </p:sp>
      <p:sp>
        <p:nvSpPr>
          <p:cNvPr id="5" name="TextBox 4"/>
          <p:cNvSpPr txBox="1"/>
          <p:nvPr/>
        </p:nvSpPr>
        <p:spPr>
          <a:xfrm>
            <a:off x="685801" y="6172200"/>
            <a:ext cx="1258676" cy="215442"/>
          </a:xfrm>
          <a:prstGeom prst="rect">
            <a:avLst/>
          </a:prstGeom>
          <a:noFill/>
        </p:spPr>
        <p:txBody>
          <a:bodyPr wrap="none" lIns="91439" tIns="45719" rIns="91439" bIns="45719" rtlCol="0">
            <a:spAutoFit/>
          </a:bodyPr>
          <a:lstStyle/>
          <a:p>
            <a:r>
              <a:rPr lang="en-US" sz="800" dirty="0"/>
              <a:t>Source: U.S. </a:t>
            </a:r>
            <a:r>
              <a:rPr lang="en-US" sz="800" dirty="0" smtClean="0"/>
              <a:t>Census 2010</a:t>
            </a:r>
            <a:endParaRPr lang="en-US" sz="800" dirty="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86200" y="152400"/>
            <a:ext cx="4601484" cy="6498832"/>
          </a:xfrm>
        </p:spPr>
      </p:pic>
      <p:sp>
        <p:nvSpPr>
          <p:cNvPr id="8" name="TextBox 7"/>
          <p:cNvSpPr txBox="1"/>
          <p:nvPr/>
        </p:nvSpPr>
        <p:spPr>
          <a:xfrm>
            <a:off x="6781800" y="6336219"/>
            <a:ext cx="1713929" cy="215442"/>
          </a:xfrm>
          <a:prstGeom prst="rect">
            <a:avLst/>
          </a:prstGeom>
          <a:noFill/>
        </p:spPr>
        <p:txBody>
          <a:bodyPr wrap="none" lIns="91439" tIns="45719" rIns="91439" bIns="45719" rtlCol="0">
            <a:spAutoFit/>
          </a:bodyPr>
          <a:lstStyle/>
          <a:p>
            <a:r>
              <a:rPr lang="en-US" sz="800" dirty="0"/>
              <a:t>Nonprofit Center of Milwaukee </a:t>
            </a:r>
            <a:r>
              <a:rPr lang="en-US" sz="800" dirty="0" smtClean="0"/>
              <a:t>2012</a:t>
            </a:r>
            <a:endParaRPr lang="en-US" sz="800" dirty="0"/>
          </a:p>
        </p:txBody>
      </p:sp>
    </p:spTree>
    <p:extLst>
      <p:ext uri="{BB962C8B-B14F-4D97-AF65-F5344CB8AC3E}">
        <p14:creationId xmlns:p14="http://schemas.microsoft.com/office/powerpoint/2010/main" val="23008263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4"/>
          <p:cNvSpPr>
            <a:spLocks noGrp="1"/>
          </p:cNvSpPr>
          <p:nvPr>
            <p:ph type="title"/>
          </p:nvPr>
        </p:nvSpPr>
        <p:spPr/>
        <p:txBody>
          <a:bodyPr>
            <a:normAutofit fontScale="90000"/>
          </a:bodyPr>
          <a:lstStyle/>
          <a:p>
            <a:pPr eaLnBrk="1" hangingPunct="1"/>
            <a:r>
              <a:rPr lang="en-US" dirty="0" smtClean="0">
                <a:latin typeface="Arial" pitchFamily="34" charset="0"/>
                <a:cs typeface="Arial" pitchFamily="34" charset="0"/>
              </a:rPr>
              <a:t>Educational Attainment:</a:t>
            </a:r>
            <a:br>
              <a:rPr lang="en-US" dirty="0" smtClean="0">
                <a:latin typeface="Arial" pitchFamily="34" charset="0"/>
                <a:cs typeface="Arial" pitchFamily="34" charset="0"/>
              </a:rPr>
            </a:br>
            <a:r>
              <a:rPr lang="en-US" dirty="0" smtClean="0">
                <a:latin typeface="Arial" pitchFamily="34" charset="0"/>
                <a:cs typeface="Arial" pitchFamily="34" charset="0"/>
              </a:rPr>
              <a:t>Adults With No High School Diploma</a:t>
            </a:r>
          </a:p>
        </p:txBody>
      </p:sp>
      <p:sp>
        <p:nvSpPr>
          <p:cNvPr id="71684" name="Text Placeholder 5"/>
          <p:cNvSpPr>
            <a:spLocks noGrp="1"/>
          </p:cNvSpPr>
          <p:nvPr>
            <p:ph type="body" sz="half" idx="2"/>
          </p:nvPr>
        </p:nvSpPr>
        <p:spPr/>
        <p:txBody>
          <a:bodyPr/>
          <a:lstStyle/>
          <a:p>
            <a:pPr eaLnBrk="1" hangingPunct="1"/>
            <a:endParaRPr lang="en-US" dirty="0" smtClean="0">
              <a:latin typeface="Arial" pitchFamily="34" charset="0"/>
              <a:cs typeface="Arial" pitchFamily="34" charset="0"/>
            </a:endParaRPr>
          </a:p>
          <a:p>
            <a:r>
              <a:rPr lang="en-US" dirty="0">
                <a:latin typeface="Arial" pitchFamily="34" charset="0"/>
                <a:cs typeface="Arial" pitchFamily="34" charset="0"/>
              </a:rPr>
              <a:t>Over 19% of Milwaukee city residents have no High School </a:t>
            </a:r>
            <a:r>
              <a:rPr lang="en-US" dirty="0" smtClean="0">
                <a:latin typeface="Arial" pitchFamily="34" charset="0"/>
                <a:cs typeface="Arial" pitchFamily="34" charset="0"/>
              </a:rPr>
              <a:t>Diploma. </a:t>
            </a:r>
          </a:p>
          <a:p>
            <a:endParaRPr lang="en-US" dirty="0">
              <a:latin typeface="Arial" pitchFamily="34" charset="0"/>
              <a:cs typeface="Arial" pitchFamily="34" charset="0"/>
            </a:endParaRPr>
          </a:p>
          <a:p>
            <a:r>
              <a:rPr lang="en-US" dirty="0" smtClean="0">
                <a:latin typeface="Arial" pitchFamily="34" charset="0"/>
                <a:cs typeface="Arial" pitchFamily="34" charset="0"/>
              </a:rPr>
              <a:t>In parts of the near South side, more than 65% of adults do not have a high schools degree.  Proportions are above half for many near North and South side Census Tracts. </a:t>
            </a:r>
            <a:endParaRPr lang="en-US" dirty="0">
              <a:latin typeface="Arial" pitchFamily="34" charset="0"/>
              <a:cs typeface="Arial" pitchFamily="34" charset="0"/>
            </a:endParaRPr>
          </a:p>
          <a:p>
            <a:pPr eaLnBrk="1" hangingPunct="1"/>
            <a:endParaRPr lang="en-US" dirty="0" smtClean="0">
              <a:latin typeface="Arial" pitchFamily="34" charset="0"/>
              <a:cs typeface="Arial" pitchFamily="34" charset="0"/>
            </a:endParaRPr>
          </a:p>
          <a:p>
            <a:pPr eaLnBrk="1" hangingPunct="1"/>
            <a:r>
              <a:rPr lang="en-US" dirty="0" smtClean="0">
                <a:latin typeface="Arial" pitchFamily="34" charset="0"/>
                <a:cs typeface="Arial" pitchFamily="34" charset="0"/>
              </a:rPr>
              <a:t>In 2010 just 21.4% of Milwaukee city residents had a bachelors degree or higher.</a:t>
            </a:r>
          </a:p>
        </p:txBody>
      </p:sp>
      <p:sp>
        <p:nvSpPr>
          <p:cNvPr id="5" name="TextBox 4"/>
          <p:cNvSpPr txBox="1"/>
          <p:nvPr/>
        </p:nvSpPr>
        <p:spPr>
          <a:xfrm>
            <a:off x="685801" y="6172200"/>
            <a:ext cx="1038744" cy="216981"/>
          </a:xfrm>
          <a:prstGeom prst="rect">
            <a:avLst/>
          </a:prstGeom>
          <a:noFill/>
        </p:spPr>
        <p:txBody>
          <a:bodyPr wrap="none" lIns="91439" tIns="45719" rIns="91439" bIns="45719" rtlCol="0">
            <a:spAutoFit/>
          </a:bodyPr>
          <a:lstStyle/>
          <a:p>
            <a:r>
              <a:rPr lang="en-US" sz="800" dirty="0"/>
              <a:t>Source: U.S. Census</a:t>
            </a: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57378" y="1"/>
            <a:ext cx="5334222" cy="6899974"/>
          </a:xfrm>
        </p:spPr>
      </p:pic>
    </p:spTree>
    <p:extLst>
      <p:ext uri="{BB962C8B-B14F-4D97-AF65-F5344CB8AC3E}">
        <p14:creationId xmlns:p14="http://schemas.microsoft.com/office/powerpoint/2010/main" val="11502144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722313" y="4343400"/>
            <a:ext cx="7772400" cy="1362075"/>
          </a:xfrm>
        </p:spPr>
        <p:txBody>
          <a:bodyPr rtlCol="0">
            <a:normAutofit/>
          </a:bodyPr>
          <a:lstStyle/>
          <a:p>
            <a:pPr eaLnBrk="1" fontAlgn="auto" hangingPunct="1">
              <a:spcAft>
                <a:spcPts val="0"/>
              </a:spcAft>
              <a:defRPr/>
            </a:pPr>
            <a:r>
              <a:rPr lang="en-US" dirty="0" smtClean="0">
                <a:ea typeface="+mj-ea"/>
              </a:rPr>
              <a:t>Exercise</a:t>
            </a:r>
          </a:p>
        </p:txBody>
      </p:sp>
      <p:sp>
        <p:nvSpPr>
          <p:cNvPr id="4" name="Text Placeholder 3"/>
          <p:cNvSpPr>
            <a:spLocks noGrp="1"/>
          </p:cNvSpPr>
          <p:nvPr>
            <p:ph type="body" idx="1"/>
          </p:nvPr>
        </p:nvSpPr>
        <p:spPr/>
        <p:txBody>
          <a:bodyPr/>
          <a:lstStyle/>
          <a:p>
            <a:pPr eaLnBrk="1" hangingPunct="1">
              <a:buFont typeface="Arial" charset="0"/>
              <a:buNone/>
              <a:defRPr/>
            </a:pPr>
            <a:r>
              <a:rPr lang="en-US" dirty="0" smtClean="0">
                <a:ea typeface="+mn-ea"/>
              </a:rPr>
              <a:t>Stronger Together</a:t>
            </a:r>
            <a:endParaRPr lang="en-US" dirty="0">
              <a:ea typeface="+mn-ea"/>
            </a:endParaRPr>
          </a:p>
        </p:txBody>
      </p:sp>
    </p:spTree>
    <p:extLst>
      <p:ext uri="{BB962C8B-B14F-4D97-AF65-F5344CB8AC3E}">
        <p14:creationId xmlns:p14="http://schemas.microsoft.com/office/powerpoint/2010/main" val="41780275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6"/>
          <p:cNvSpPr>
            <a:spLocks noGrp="1" noChangeArrowheads="1"/>
          </p:cNvSpPr>
          <p:nvPr>
            <p:ph type="title"/>
          </p:nvPr>
        </p:nvSpPr>
        <p:spPr>
          <a:xfrm>
            <a:off x="504825" y="914400"/>
            <a:ext cx="7772400" cy="571500"/>
          </a:xfrm>
        </p:spPr>
        <p:txBody>
          <a:bodyPr>
            <a:noAutofit/>
          </a:bodyPr>
          <a:lstStyle/>
          <a:p>
            <a:r>
              <a:rPr lang="en-US" sz="4000" dirty="0" smtClean="0"/>
              <a:t>Data from Other Sources</a:t>
            </a:r>
            <a:endParaRPr lang="en-US" sz="4000" dirty="0"/>
          </a:p>
        </p:txBody>
      </p:sp>
      <p:sp>
        <p:nvSpPr>
          <p:cNvPr id="7171" name="Rectangle 1027"/>
          <p:cNvSpPr>
            <a:spLocks noGrp="1" noChangeArrowheads="1"/>
          </p:cNvSpPr>
          <p:nvPr>
            <p:ph sz="half" idx="1"/>
          </p:nvPr>
        </p:nvSpPr>
        <p:spPr>
          <a:xfrm>
            <a:off x="620713" y="1946275"/>
            <a:ext cx="3787775" cy="4343400"/>
          </a:xfrm>
        </p:spPr>
        <p:txBody>
          <a:bodyPr>
            <a:normAutofit/>
          </a:bodyPr>
          <a:lstStyle/>
          <a:p>
            <a:pPr>
              <a:lnSpc>
                <a:spcPct val="90000"/>
              </a:lnSpc>
              <a:buFont typeface="Monotype Sorts" pitchFamily="2" charset="2"/>
              <a:buNone/>
            </a:pPr>
            <a:r>
              <a:rPr lang="en-US" sz="2400" dirty="0" smtClean="0"/>
              <a:t>National Data Sources</a:t>
            </a:r>
          </a:p>
          <a:p>
            <a:pPr>
              <a:lnSpc>
                <a:spcPct val="90000"/>
              </a:lnSpc>
              <a:buFont typeface="Monotype Sorts" pitchFamily="2" charset="2"/>
              <a:buNone/>
            </a:pPr>
            <a:endParaRPr lang="en-US" sz="2400" dirty="0" smtClean="0"/>
          </a:p>
          <a:p>
            <a:pPr>
              <a:lnSpc>
                <a:spcPct val="90000"/>
              </a:lnSpc>
              <a:buClr>
                <a:schemeClr val="tx1"/>
              </a:buClr>
            </a:pPr>
            <a:r>
              <a:rPr lang="en-US" sz="2400" i="1" dirty="0" smtClean="0"/>
              <a:t>American Community Survey</a:t>
            </a:r>
          </a:p>
          <a:p>
            <a:pPr>
              <a:lnSpc>
                <a:spcPct val="90000"/>
              </a:lnSpc>
              <a:buClr>
                <a:schemeClr val="tx1"/>
              </a:buClr>
            </a:pPr>
            <a:r>
              <a:rPr lang="en-US" sz="2400" i="1" dirty="0" smtClean="0"/>
              <a:t>Local Employment Dynamics</a:t>
            </a:r>
          </a:p>
          <a:p>
            <a:pPr>
              <a:lnSpc>
                <a:spcPct val="90000"/>
              </a:lnSpc>
              <a:buClr>
                <a:schemeClr val="tx1"/>
              </a:buClr>
            </a:pPr>
            <a:r>
              <a:rPr lang="en-US" sz="2400" i="1" dirty="0" smtClean="0"/>
              <a:t>Housing + Transportation Costs</a:t>
            </a:r>
            <a:endParaRPr lang="en-US" sz="2400" i="1" dirty="0"/>
          </a:p>
          <a:p>
            <a:pPr>
              <a:lnSpc>
                <a:spcPct val="90000"/>
              </a:lnSpc>
              <a:buClr>
                <a:schemeClr val="tx1"/>
              </a:buClr>
            </a:pPr>
            <a:r>
              <a:rPr lang="en-US" sz="2400" i="1" dirty="0" smtClean="0"/>
              <a:t>Home Mortgage Disclosure Act</a:t>
            </a:r>
          </a:p>
        </p:txBody>
      </p:sp>
      <p:sp>
        <p:nvSpPr>
          <p:cNvPr id="7172" name="Rectangle 1028"/>
          <p:cNvSpPr>
            <a:spLocks noGrp="1" noChangeArrowheads="1"/>
          </p:cNvSpPr>
          <p:nvPr>
            <p:ph sz="half" idx="2"/>
          </p:nvPr>
        </p:nvSpPr>
        <p:spPr>
          <a:xfrm>
            <a:off x="4876800" y="1981200"/>
            <a:ext cx="3962400" cy="4343400"/>
          </a:xfrm>
        </p:spPr>
        <p:txBody>
          <a:bodyPr>
            <a:normAutofit/>
          </a:bodyPr>
          <a:lstStyle/>
          <a:p>
            <a:pPr>
              <a:lnSpc>
                <a:spcPct val="90000"/>
              </a:lnSpc>
              <a:buFont typeface="Monotype Sorts" pitchFamily="2" charset="2"/>
              <a:buNone/>
            </a:pPr>
            <a:r>
              <a:rPr lang="en-US" sz="2400" dirty="0" smtClean="0"/>
              <a:t>Original Data Collection</a:t>
            </a:r>
          </a:p>
          <a:p>
            <a:pPr>
              <a:lnSpc>
                <a:spcPct val="90000"/>
              </a:lnSpc>
              <a:buFont typeface="Monotype Sorts" pitchFamily="2" charset="2"/>
              <a:buNone/>
            </a:pPr>
            <a:endParaRPr lang="en-US" sz="2400" dirty="0" smtClean="0"/>
          </a:p>
          <a:p>
            <a:pPr>
              <a:lnSpc>
                <a:spcPct val="90000"/>
              </a:lnSpc>
            </a:pPr>
            <a:r>
              <a:rPr lang="en-US" sz="2400" i="1" dirty="0" smtClean="0"/>
              <a:t>Property conditions</a:t>
            </a:r>
          </a:p>
          <a:p>
            <a:pPr>
              <a:lnSpc>
                <a:spcPct val="90000"/>
              </a:lnSpc>
            </a:pPr>
            <a:r>
              <a:rPr lang="en-US" sz="2400" i="1" dirty="0" smtClean="0"/>
              <a:t>Asset/deficit mapping</a:t>
            </a:r>
          </a:p>
          <a:p>
            <a:pPr>
              <a:lnSpc>
                <a:spcPct val="90000"/>
              </a:lnSpc>
            </a:pPr>
            <a:r>
              <a:rPr lang="en-US" sz="2400" i="1" dirty="0" smtClean="0"/>
              <a:t>Community/school surveys</a:t>
            </a:r>
          </a:p>
          <a:p>
            <a:pPr>
              <a:lnSpc>
                <a:spcPct val="90000"/>
              </a:lnSpc>
            </a:pPr>
            <a:r>
              <a:rPr lang="en-US" sz="2400" i="1" dirty="0" smtClean="0"/>
              <a:t>Program service data</a:t>
            </a:r>
          </a:p>
          <a:p>
            <a:pPr>
              <a:lnSpc>
                <a:spcPct val="90000"/>
              </a:lnSpc>
            </a:pPr>
            <a:r>
              <a:rPr lang="en-US" sz="2400" i="1" dirty="0" smtClean="0"/>
              <a:t>Client surveys</a:t>
            </a:r>
          </a:p>
          <a:p>
            <a:pPr>
              <a:lnSpc>
                <a:spcPct val="90000"/>
              </a:lnSpc>
            </a:pPr>
            <a:r>
              <a:rPr lang="en-US" sz="2400" i="1" dirty="0" smtClean="0"/>
              <a:t>Focus groups</a:t>
            </a:r>
          </a:p>
          <a:p>
            <a:pPr>
              <a:lnSpc>
                <a:spcPct val="90000"/>
              </a:lnSpc>
            </a:pPr>
            <a:r>
              <a:rPr lang="en-US" sz="2400" i="1" dirty="0" smtClean="0"/>
              <a:t>Ethnography</a:t>
            </a:r>
          </a:p>
          <a:p>
            <a:pPr>
              <a:lnSpc>
                <a:spcPct val="90000"/>
              </a:lnSpc>
            </a:pPr>
            <a:r>
              <a:rPr lang="en-US" sz="2400" i="1" dirty="0" smtClean="0"/>
              <a:t>Community </a:t>
            </a:r>
            <a:r>
              <a:rPr lang="en-US" sz="2400" i="1" dirty="0"/>
              <a:t>j</a:t>
            </a:r>
            <a:r>
              <a:rPr lang="en-US" sz="2400" i="1" dirty="0" smtClean="0"/>
              <a:t>ournalism</a:t>
            </a:r>
          </a:p>
          <a:p>
            <a:pPr>
              <a:lnSpc>
                <a:spcPct val="90000"/>
              </a:lnSpc>
            </a:pPr>
            <a:endParaRPr lang="en-US" sz="2400" i="1" dirty="0" smtClean="0"/>
          </a:p>
          <a:p>
            <a:pPr>
              <a:lnSpc>
                <a:spcPct val="90000"/>
              </a:lnSpc>
            </a:pPr>
            <a:endParaRPr lang="en-US" sz="2400" dirty="0" smtClean="0"/>
          </a:p>
        </p:txBody>
      </p:sp>
    </p:spTree>
    <p:extLst>
      <p:ext uri="{BB962C8B-B14F-4D97-AF65-F5344CB8AC3E}">
        <p14:creationId xmlns:p14="http://schemas.microsoft.com/office/powerpoint/2010/main" val="312422442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Who’s Working on Data in </a:t>
            </a:r>
            <a:br>
              <a:rPr lang="en-US" b="1" dirty="0" smtClean="0"/>
            </a:br>
            <a:r>
              <a:rPr lang="en-US" b="1" dirty="0" smtClean="0"/>
              <a:t>Your Community?</a:t>
            </a:r>
            <a:endParaRPr lang="en-US" b="1" dirty="0"/>
          </a:p>
        </p:txBody>
      </p:sp>
      <p:sp>
        <p:nvSpPr>
          <p:cNvPr id="3" name="Content Placeholder 2"/>
          <p:cNvSpPr>
            <a:spLocks noGrp="1"/>
          </p:cNvSpPr>
          <p:nvPr>
            <p:ph idx="1"/>
          </p:nvPr>
        </p:nvSpPr>
        <p:spPr>
          <a:xfrm>
            <a:off x="381000" y="1981200"/>
            <a:ext cx="8229600" cy="4525963"/>
          </a:xfrm>
        </p:spPr>
        <p:txBody>
          <a:bodyPr/>
          <a:lstStyle/>
          <a:p>
            <a:pPr lvl="1"/>
            <a:r>
              <a:rPr lang="en-US" dirty="0" smtClean="0"/>
              <a:t>University professors and students (especially through cross-discipline centers)</a:t>
            </a:r>
          </a:p>
          <a:p>
            <a:pPr lvl="1"/>
            <a:r>
              <a:rPr lang="en-US" dirty="0" smtClean="0"/>
              <a:t>Dedicated data/research </a:t>
            </a:r>
            <a:r>
              <a:rPr lang="en-US" dirty="0"/>
              <a:t>n</a:t>
            </a:r>
            <a:r>
              <a:rPr lang="en-US" dirty="0" smtClean="0"/>
              <a:t>onprofits </a:t>
            </a:r>
          </a:p>
          <a:p>
            <a:pPr lvl="1"/>
            <a:r>
              <a:rPr lang="en-US" dirty="0" smtClean="0"/>
              <a:t>Other nonprofits with data capacity</a:t>
            </a:r>
          </a:p>
          <a:p>
            <a:pPr lvl="1"/>
            <a:r>
              <a:rPr lang="en-US" dirty="0" smtClean="0"/>
              <a:t>Regional Council of Governments</a:t>
            </a:r>
          </a:p>
          <a:p>
            <a:pPr lvl="1"/>
            <a:r>
              <a:rPr lang="en-US" dirty="0" smtClean="0"/>
              <a:t>United Ways or foundations</a:t>
            </a:r>
          </a:p>
          <a:p>
            <a:pPr lvl="1"/>
            <a:r>
              <a:rPr lang="en-US" dirty="0" smtClean="0"/>
              <a:t>Private firms/individuals</a:t>
            </a:r>
            <a:endParaRPr lang="en-US" dirty="0"/>
          </a:p>
          <a:p>
            <a:pPr marL="0" indent="0">
              <a:buNone/>
            </a:pPr>
            <a:endParaRPr lang="en-US" dirty="0"/>
          </a:p>
        </p:txBody>
      </p:sp>
    </p:spTree>
    <p:extLst>
      <p:ext uri="{BB962C8B-B14F-4D97-AF65-F5344CB8AC3E}">
        <p14:creationId xmlns:p14="http://schemas.microsoft.com/office/powerpoint/2010/main" val="427086837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Questions???</a:t>
            </a:r>
            <a:endParaRPr lang="en-US" dirty="0"/>
          </a:p>
        </p:txBody>
      </p:sp>
      <p:sp>
        <p:nvSpPr>
          <p:cNvPr id="6" name="Text Placeholder 5"/>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52072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533400"/>
            <a:ext cx="7772400" cy="685800"/>
          </a:xfrm>
        </p:spPr>
        <p:txBody>
          <a:bodyPr>
            <a:normAutofit fontScale="90000"/>
          </a:bodyPr>
          <a:lstStyle/>
          <a:p>
            <a:pPr eaLnBrk="1" hangingPunct="1"/>
            <a:r>
              <a:rPr lang="en-US" dirty="0" smtClean="0"/>
              <a:t>New Types of Institutions</a:t>
            </a:r>
          </a:p>
        </p:txBody>
      </p:sp>
      <p:sp>
        <p:nvSpPr>
          <p:cNvPr id="10243" name="Rectangle 3"/>
          <p:cNvSpPr>
            <a:spLocks noGrp="1" noChangeArrowheads="1"/>
          </p:cNvSpPr>
          <p:nvPr>
            <p:ph idx="1"/>
          </p:nvPr>
        </p:nvSpPr>
        <p:spPr>
          <a:xfrm>
            <a:off x="609600" y="1676400"/>
            <a:ext cx="8108950" cy="4800600"/>
          </a:xfrm>
        </p:spPr>
        <p:txBody>
          <a:bodyPr/>
          <a:lstStyle/>
          <a:p>
            <a:pPr eaLnBrk="1" hangingPunct="1">
              <a:spcAft>
                <a:spcPct val="20000"/>
              </a:spcAft>
            </a:pPr>
            <a:r>
              <a:rPr lang="en-US" dirty="0" smtClean="0"/>
              <a:t>Mostly outside of local government</a:t>
            </a:r>
          </a:p>
          <a:p>
            <a:pPr lvl="1" eaLnBrk="1" hangingPunct="1">
              <a:spcAft>
                <a:spcPct val="20000"/>
              </a:spcAft>
            </a:pPr>
            <a:r>
              <a:rPr lang="en-US" dirty="0" smtClean="0"/>
              <a:t>Nonprofits, university centers, </a:t>
            </a:r>
            <a:r>
              <a:rPr lang="en-US" dirty="0" smtClean="0"/>
              <a:t>alliances</a:t>
            </a:r>
            <a:endParaRPr lang="en-US" dirty="0" smtClean="0"/>
          </a:p>
          <a:p>
            <a:pPr lvl="1" eaLnBrk="1" hangingPunct="1">
              <a:spcAft>
                <a:spcPct val="20000"/>
              </a:spcAft>
            </a:pPr>
            <a:r>
              <a:rPr lang="en-US" dirty="0" smtClean="0"/>
              <a:t>Four include metropolitan planning councils</a:t>
            </a:r>
          </a:p>
          <a:p>
            <a:pPr eaLnBrk="1" hangingPunct="1">
              <a:spcAft>
                <a:spcPct val="20000"/>
              </a:spcAft>
            </a:pPr>
            <a:r>
              <a:rPr lang="en-US" dirty="0" smtClean="0"/>
              <a:t>But partner with resident groups, nonprofits, government, and other stakeholders</a:t>
            </a:r>
          </a:p>
          <a:p>
            <a:pPr eaLnBrk="1" hangingPunct="1">
              <a:spcAft>
                <a:spcPct val="20000"/>
              </a:spcAft>
            </a:pPr>
            <a:r>
              <a:rPr lang="en-US" dirty="0" smtClean="0"/>
              <a:t>Long-term and multifaceted interests</a:t>
            </a:r>
          </a:p>
          <a:p>
            <a:pPr eaLnBrk="1" hangingPunct="1">
              <a:spcAft>
                <a:spcPct val="20000"/>
              </a:spcAft>
            </a:pPr>
            <a:r>
              <a:rPr lang="en-US" dirty="0" smtClean="0"/>
              <a:t>Positioned to maintain trust of data providers and users </a:t>
            </a:r>
          </a:p>
        </p:txBody>
      </p:sp>
    </p:spTree>
    <p:extLst>
      <p:ext uri="{BB962C8B-B14F-4D97-AF65-F5344CB8AC3E}">
        <p14:creationId xmlns:p14="http://schemas.microsoft.com/office/powerpoint/2010/main" val="2407080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855663"/>
            <a:ext cx="8382000" cy="609600"/>
          </a:xfrm>
        </p:spPr>
        <p:txBody>
          <a:bodyPr>
            <a:normAutofit fontScale="90000"/>
          </a:bodyPr>
          <a:lstStyle/>
          <a:p>
            <a:pPr eaLnBrk="1" hangingPunct="1">
              <a:defRPr/>
            </a:pPr>
            <a:r>
              <a:rPr lang="en-US" sz="3800" dirty="0" smtClean="0"/>
              <a:t>Shared Mission:  </a:t>
            </a:r>
            <a:r>
              <a:rPr lang="en-US" sz="3800" dirty="0"/>
              <a:t/>
            </a:r>
            <a:br>
              <a:rPr lang="en-US" sz="3800" dirty="0"/>
            </a:br>
            <a:r>
              <a:rPr lang="en-US" sz="3800" i="1" dirty="0" smtClean="0"/>
              <a:t>Information for Change</a:t>
            </a:r>
          </a:p>
        </p:txBody>
      </p:sp>
      <p:sp>
        <p:nvSpPr>
          <p:cNvPr id="12291" name="Rectangle 3"/>
          <p:cNvSpPr>
            <a:spLocks noGrp="1" noChangeArrowheads="1"/>
          </p:cNvSpPr>
          <p:nvPr>
            <p:ph idx="1"/>
          </p:nvPr>
        </p:nvSpPr>
        <p:spPr>
          <a:xfrm>
            <a:off x="457200" y="1905000"/>
            <a:ext cx="8534400" cy="4800600"/>
          </a:xfrm>
        </p:spPr>
        <p:txBody>
          <a:bodyPr/>
          <a:lstStyle/>
          <a:p>
            <a:pPr eaLnBrk="1" hangingPunct="1">
              <a:spcBef>
                <a:spcPct val="5000"/>
              </a:spcBef>
              <a:spcAft>
                <a:spcPct val="20000"/>
              </a:spcAft>
            </a:pPr>
            <a:r>
              <a:rPr lang="en-US" sz="2800" dirty="0" smtClean="0"/>
              <a:t>“Democratizing Information”</a:t>
            </a:r>
          </a:p>
          <a:p>
            <a:pPr lvl="1" eaLnBrk="1" hangingPunct="1">
              <a:spcBef>
                <a:spcPct val="5000"/>
              </a:spcBef>
              <a:spcAft>
                <a:spcPts val="1200"/>
              </a:spcAft>
            </a:pPr>
            <a:r>
              <a:rPr lang="en-US" sz="2400" dirty="0" smtClean="0"/>
              <a:t>Facilitate the direct use of data by stakeholders</a:t>
            </a:r>
          </a:p>
          <a:p>
            <a:pPr eaLnBrk="1" hangingPunct="1">
              <a:spcBef>
                <a:spcPct val="5000"/>
              </a:spcBef>
              <a:spcAft>
                <a:spcPts val="1600"/>
              </a:spcAft>
            </a:pPr>
            <a:r>
              <a:rPr lang="en-US" sz="2800" dirty="0" smtClean="0"/>
              <a:t>Data serves many varied audiences and purposes </a:t>
            </a:r>
          </a:p>
          <a:p>
            <a:pPr eaLnBrk="1" hangingPunct="1">
              <a:spcBef>
                <a:spcPct val="5000"/>
              </a:spcBef>
              <a:spcAft>
                <a:spcPts val="1600"/>
              </a:spcAft>
            </a:pPr>
            <a:r>
              <a:rPr lang="en-US" sz="2800" dirty="0" smtClean="0"/>
              <a:t>But a central focus on strengthening and empowering low-income neighborhoods</a:t>
            </a:r>
          </a:p>
          <a:p>
            <a:pPr eaLnBrk="1" hangingPunct="1">
              <a:spcBef>
                <a:spcPct val="5000"/>
              </a:spcBef>
              <a:spcAft>
                <a:spcPts val="1200"/>
              </a:spcAft>
            </a:pPr>
            <a:r>
              <a:rPr lang="en-US" sz="2800" dirty="0" smtClean="0"/>
              <a:t>Information promotes collaboration</a:t>
            </a:r>
          </a:p>
          <a:p>
            <a:pPr lvl="1" eaLnBrk="1" hangingPunct="1">
              <a:spcBef>
                <a:spcPct val="5000"/>
              </a:spcBef>
              <a:spcAft>
                <a:spcPts val="1200"/>
              </a:spcAft>
            </a:pPr>
            <a:r>
              <a:rPr lang="en-US" sz="2400" dirty="0" smtClean="0"/>
              <a:t>Acts as a bridge among public agencies, nonprofits, businesses</a:t>
            </a:r>
          </a:p>
        </p:txBody>
      </p:sp>
    </p:spTree>
    <p:extLst>
      <p:ext uri="{BB962C8B-B14F-4D97-AF65-F5344CB8AC3E}">
        <p14:creationId xmlns:p14="http://schemas.microsoft.com/office/powerpoint/2010/main" val="22103546"/>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2366</TotalTime>
  <Words>1883</Words>
  <Application>Microsoft Office PowerPoint</Application>
  <PresentationFormat>On-screen Show (4:3)</PresentationFormat>
  <Paragraphs>487</Paragraphs>
  <Slides>71</Slides>
  <Notes>33</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71</vt:i4>
      </vt:variant>
    </vt:vector>
  </HeadingPairs>
  <TitlesOfParts>
    <vt:vector size="74" baseType="lpstr">
      <vt:lpstr>Office Theme</vt:lpstr>
      <vt:lpstr>Waveform</vt:lpstr>
      <vt:lpstr>Slide</vt:lpstr>
      <vt:lpstr>Stronger Together:  Data Collaboratives and Partnerships</vt:lpstr>
      <vt:lpstr>Today’s presentation</vt:lpstr>
      <vt:lpstr>PowerPoint Presentation</vt:lpstr>
      <vt:lpstr>National Neighborhood Indicators Partnership (NNIP)</vt:lpstr>
      <vt:lpstr>National Neighborhood Indicators Partners</vt:lpstr>
      <vt:lpstr>Data from Many Local Sources</vt:lpstr>
      <vt:lpstr>Data from Other Sources</vt:lpstr>
      <vt:lpstr>New Types of Institutions</vt:lpstr>
      <vt:lpstr>Shared Mission:   Information for Change</vt:lpstr>
      <vt:lpstr>Data Informs Wide Range of Health Issues</vt:lpstr>
      <vt:lpstr>S</vt:lpstr>
      <vt:lpstr>PowerPoint Presentation</vt:lpstr>
      <vt:lpstr>PowerPoint Presentation</vt:lpstr>
      <vt:lpstr>The “Stream”</vt:lpstr>
      <vt:lpstr>NNIP Web Site</vt:lpstr>
      <vt:lpstr>PowerPoint Presentation</vt:lpstr>
      <vt:lpstr>PowerPoint Presentation</vt:lpstr>
      <vt:lpstr>Collaborative Data Partners Can Help Show…</vt:lpstr>
      <vt:lpstr>Collaborative Data Partners Can Help Show…</vt:lpstr>
      <vt:lpstr>Collaborative Data Partners Can Help Show…</vt:lpstr>
      <vt:lpstr>Collaborative Data Partners Can Help Show…</vt:lpstr>
      <vt:lpstr>Collaborative Data Partners Can Help Show…</vt:lpstr>
      <vt:lpstr>Collaborative Data Partners Can Help Show…</vt:lpstr>
      <vt:lpstr>PowerPoint Presentation</vt:lpstr>
      <vt:lpstr>Using Data</vt:lpstr>
      <vt:lpstr>PowerPoint Presentation</vt:lpstr>
      <vt:lpstr>PowerPoint Presentation</vt:lpstr>
      <vt:lpstr>Data to Help You With:</vt:lpstr>
      <vt:lpstr>Equitable Representation</vt:lpstr>
      <vt:lpstr>For more information</vt:lpstr>
      <vt:lpstr>PowerPoint Presentation</vt:lpstr>
      <vt:lpstr>Example Projects</vt:lpstr>
      <vt:lpstr>Client Service Patterns</vt:lpstr>
      <vt:lpstr>PowerPoint Presentation</vt:lpstr>
      <vt:lpstr>example</vt:lpstr>
      <vt:lpstr>Concentrations of  Births in 1993</vt:lpstr>
      <vt:lpstr>Concentrations of  Births in 2000</vt:lpstr>
      <vt:lpstr>Concentrations of  Births in 2004</vt:lpstr>
      <vt:lpstr>CHANGING BIRTH TRENDS AFFECT PROGRAM PLANNING</vt:lpstr>
      <vt:lpstr>Fewer Youth...</vt:lpstr>
      <vt:lpstr>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CITY AND COMMUNITY WORKING TOGETHER REDUCE LEAD POISONING</vt:lpstr>
      <vt:lpstr>example</vt:lpstr>
      <vt:lpstr>PowerPoint Presentation</vt:lpstr>
      <vt:lpstr>PowerPoint Presentation</vt:lpstr>
      <vt:lpstr>PowerPoint Presentation</vt:lpstr>
      <vt:lpstr>example</vt:lpstr>
      <vt:lpstr>Non-Hispanic White Population Distribution 2010</vt:lpstr>
      <vt:lpstr>African American Population Distribution 2010</vt:lpstr>
      <vt:lpstr>Hispanic Population Distribution 2010</vt:lpstr>
      <vt:lpstr>Milwaukee County</vt:lpstr>
      <vt:lpstr>Risk Indicators</vt:lpstr>
      <vt:lpstr>Linguistically Isolated Households are located throughout the city</vt:lpstr>
      <vt:lpstr>Child Densities by Block</vt:lpstr>
      <vt:lpstr>Educational Attainment: Adults With No High School Diploma</vt:lpstr>
      <vt:lpstr>Exercise</vt:lpstr>
      <vt:lpstr>Who’s Working on Data in  Your Community?</vt:lpstr>
      <vt:lpstr>Questions???</vt:lpstr>
    </vt:vector>
  </TitlesOfParts>
  <Company>Neighborhood Data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Todd Clausen</dc:creator>
  <cp:lastModifiedBy>Pettit, Kathryn</cp:lastModifiedBy>
  <cp:revision>194</cp:revision>
  <cp:lastPrinted>2012-11-12T23:16:33Z</cp:lastPrinted>
  <dcterms:created xsi:type="dcterms:W3CDTF">2007-09-11T19:04:48Z</dcterms:created>
  <dcterms:modified xsi:type="dcterms:W3CDTF">2012-11-12T23:19:38Z</dcterms:modified>
</cp:coreProperties>
</file>