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3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8" r:id="rId10"/>
    <p:sldId id="262" r:id="rId11"/>
    <p:sldId id="265" r:id="rId12"/>
    <p:sldId id="266" r:id="rId13"/>
    <p:sldId id="267" r:id="rId14"/>
    <p:sldId id="272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Middle-class Housing</c:v>
                </c:pt>
                <c:pt idx="1">
                  <c:v>SAT Scores</c:v>
                </c:pt>
                <c:pt idx="2">
                  <c:v>Fit Housing </c:v>
                </c:pt>
                <c:pt idx="3">
                  <c:v>Graduation Rate</c:v>
                </c:pt>
                <c:pt idx="4">
                  <c:v>Access to Retail</c:v>
                </c:pt>
                <c:pt idx="5">
                  <c:v>Owner Occupancy</c:v>
                </c:pt>
                <c:pt idx="6">
                  <c:v>Families not in Poverty</c:v>
                </c:pt>
                <c:pt idx="7">
                  <c:v>Voter Turnout</c:v>
                </c:pt>
                <c:pt idx="8">
                  <c:v>Life Span</c:v>
                </c:pt>
                <c:pt idx="9">
                  <c:v>School Holding Power</c:v>
                </c:pt>
                <c:pt idx="10">
                  <c:v>Index Crime Rate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50.02</c:v>
                </c:pt>
                <c:pt idx="1">
                  <c:v>51.28</c:v>
                </c:pt>
                <c:pt idx="2">
                  <c:v>55.120000000000012</c:v>
                </c:pt>
                <c:pt idx="3">
                  <c:v>56.2</c:v>
                </c:pt>
                <c:pt idx="4">
                  <c:v>61.2</c:v>
                </c:pt>
                <c:pt idx="5">
                  <c:v>63.56</c:v>
                </c:pt>
                <c:pt idx="6">
                  <c:v>67.5</c:v>
                </c:pt>
                <c:pt idx="7">
                  <c:v>71.09</c:v>
                </c:pt>
                <c:pt idx="8">
                  <c:v>72.709999999999994</c:v>
                </c:pt>
                <c:pt idx="9">
                  <c:v>74.989999999999995</c:v>
                </c:pt>
                <c:pt idx="10">
                  <c:v>81.760000000000005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355328"/>
        <c:axId val="104356864"/>
      </c:barChart>
      <c:catAx>
        <c:axId val="104355328"/>
        <c:scaling>
          <c:orientation val="minMax"/>
        </c:scaling>
        <c:delete val="0"/>
        <c:axPos val="l"/>
        <c:majorTickMark val="out"/>
        <c:minorTickMark val="none"/>
        <c:tickLblPos val="nextTo"/>
        <c:crossAx val="104356864"/>
        <c:crosses val="autoZero"/>
        <c:auto val="1"/>
        <c:lblAlgn val="ctr"/>
        <c:lblOffset val="100"/>
        <c:noMultiLvlLbl val="0"/>
      </c:catAx>
      <c:valAx>
        <c:axId val="104356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435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FA03A-2F8B-4648-937C-93DC3A618DE0}" type="doc">
      <dgm:prSet loTypeId="urn:microsoft.com/office/officeart/2005/8/layout/arrow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23A4E7B-6826-4851-A2B6-99D169E26285}">
      <dgm:prSet/>
      <dgm:spPr/>
      <dgm:t>
        <a:bodyPr/>
        <a:lstStyle/>
        <a:p>
          <a:pPr rtl="0"/>
          <a:r>
            <a:rPr lang="en-US" dirty="0" smtClean="0"/>
            <a:t>Economic Impact</a:t>
          </a:r>
          <a:endParaRPr lang="en-US" dirty="0"/>
        </a:p>
      </dgm:t>
    </dgm:pt>
    <dgm:pt modelId="{525D82BE-40B3-49B3-B511-A00A0531757F}" type="parTrans" cxnId="{70A6E173-36A5-461E-B32C-CD055C980503}">
      <dgm:prSet/>
      <dgm:spPr/>
      <dgm:t>
        <a:bodyPr/>
        <a:lstStyle/>
        <a:p>
          <a:endParaRPr lang="en-US"/>
        </a:p>
      </dgm:t>
    </dgm:pt>
    <dgm:pt modelId="{04708648-01CD-45DA-9256-9F9D3AFFAEA0}" type="sibTrans" cxnId="{70A6E173-36A5-461E-B32C-CD055C980503}">
      <dgm:prSet/>
      <dgm:spPr/>
      <dgm:t>
        <a:bodyPr/>
        <a:lstStyle/>
        <a:p>
          <a:endParaRPr lang="en-US"/>
        </a:p>
      </dgm:t>
    </dgm:pt>
    <dgm:pt modelId="{578CEDBA-D47E-465C-B059-23FB7A5AFB5C}">
      <dgm:prSet/>
      <dgm:spPr/>
      <dgm:t>
        <a:bodyPr/>
        <a:lstStyle/>
        <a:p>
          <a:pPr rtl="0"/>
          <a:r>
            <a:rPr lang="en-US" smtClean="0"/>
            <a:t>Social </a:t>
          </a:r>
          <a:r>
            <a:rPr lang="en-US" dirty="0" smtClean="0"/>
            <a:t>Justice</a:t>
          </a:r>
          <a:endParaRPr lang="en-US" dirty="0"/>
        </a:p>
      </dgm:t>
    </dgm:pt>
    <dgm:pt modelId="{604331F8-CB0F-465C-B14F-9606CD008894}" type="parTrans" cxnId="{B752591D-9E19-4E00-9E04-D863B2AF37BE}">
      <dgm:prSet/>
      <dgm:spPr/>
      <dgm:t>
        <a:bodyPr/>
        <a:lstStyle/>
        <a:p>
          <a:endParaRPr lang="en-US"/>
        </a:p>
      </dgm:t>
    </dgm:pt>
    <dgm:pt modelId="{ACE6DC5C-1221-467F-A2CA-434DDE94A924}" type="sibTrans" cxnId="{B752591D-9E19-4E00-9E04-D863B2AF37BE}">
      <dgm:prSet/>
      <dgm:spPr/>
      <dgm:t>
        <a:bodyPr/>
        <a:lstStyle/>
        <a:p>
          <a:endParaRPr lang="en-US"/>
        </a:p>
      </dgm:t>
    </dgm:pt>
    <dgm:pt modelId="{A897F30A-AA91-4510-8EC8-D051D280D6AF}" type="pres">
      <dgm:prSet presAssocID="{94FFA03A-2F8B-4648-937C-93DC3A618DE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15DBE8-444F-4E14-8876-1A1A44AA3D0B}" type="pres">
      <dgm:prSet presAssocID="{94FFA03A-2F8B-4648-937C-93DC3A618DE0}" presName="divider" presStyleLbl="fgShp" presStyleIdx="0" presStyleCnt="1"/>
      <dgm:spPr/>
    </dgm:pt>
    <dgm:pt modelId="{89F2739E-015B-4F37-A4B0-F093033A776B}" type="pres">
      <dgm:prSet presAssocID="{C23A4E7B-6826-4851-A2B6-99D169E26285}" presName="downArrow" presStyleLbl="node1" presStyleIdx="0" presStyleCnt="2"/>
      <dgm:spPr/>
    </dgm:pt>
    <dgm:pt modelId="{16098662-1C35-4588-9EC0-517E9CE6E71F}" type="pres">
      <dgm:prSet presAssocID="{C23A4E7B-6826-4851-A2B6-99D169E2628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00908-9F24-4D84-BAC5-A36D06B60335}" type="pres">
      <dgm:prSet presAssocID="{578CEDBA-D47E-465C-B059-23FB7A5AFB5C}" presName="upArrow" presStyleLbl="node1" presStyleIdx="1" presStyleCnt="2"/>
      <dgm:spPr/>
    </dgm:pt>
    <dgm:pt modelId="{AFAEA00B-05BB-4189-B1BB-90D6AB0E9A5B}" type="pres">
      <dgm:prSet presAssocID="{578CEDBA-D47E-465C-B059-23FB7A5AFB5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48731-CE61-4F1D-A3A0-86D29761150F}" type="presOf" srcId="{94FFA03A-2F8B-4648-937C-93DC3A618DE0}" destId="{A897F30A-AA91-4510-8EC8-D051D280D6AF}" srcOrd="0" destOrd="0" presId="urn:microsoft.com/office/officeart/2005/8/layout/arrow3"/>
    <dgm:cxn modelId="{230F7CFE-21D5-4B5C-8274-B896C1E8A692}" type="presOf" srcId="{C23A4E7B-6826-4851-A2B6-99D169E26285}" destId="{16098662-1C35-4588-9EC0-517E9CE6E71F}" srcOrd="0" destOrd="0" presId="urn:microsoft.com/office/officeart/2005/8/layout/arrow3"/>
    <dgm:cxn modelId="{70A6E173-36A5-461E-B32C-CD055C980503}" srcId="{94FFA03A-2F8B-4648-937C-93DC3A618DE0}" destId="{C23A4E7B-6826-4851-A2B6-99D169E26285}" srcOrd="0" destOrd="0" parTransId="{525D82BE-40B3-49B3-B511-A00A0531757F}" sibTransId="{04708648-01CD-45DA-9256-9F9D3AFFAEA0}"/>
    <dgm:cxn modelId="{447EEEC3-6097-4830-98D1-0B7C05C24453}" type="presOf" srcId="{578CEDBA-D47E-465C-B059-23FB7A5AFB5C}" destId="{AFAEA00B-05BB-4189-B1BB-90D6AB0E9A5B}" srcOrd="0" destOrd="0" presId="urn:microsoft.com/office/officeart/2005/8/layout/arrow3"/>
    <dgm:cxn modelId="{B752591D-9E19-4E00-9E04-D863B2AF37BE}" srcId="{94FFA03A-2F8B-4648-937C-93DC3A618DE0}" destId="{578CEDBA-D47E-465C-B059-23FB7A5AFB5C}" srcOrd="1" destOrd="0" parTransId="{604331F8-CB0F-465C-B14F-9606CD008894}" sibTransId="{ACE6DC5C-1221-467F-A2CA-434DDE94A924}"/>
    <dgm:cxn modelId="{88C57654-9D40-4912-AE0D-5CE4D18F04DC}" type="presParOf" srcId="{A897F30A-AA91-4510-8EC8-D051D280D6AF}" destId="{4215DBE8-444F-4E14-8876-1A1A44AA3D0B}" srcOrd="0" destOrd="0" presId="urn:microsoft.com/office/officeart/2005/8/layout/arrow3"/>
    <dgm:cxn modelId="{D7558927-535B-4349-96B4-33BF5C803426}" type="presParOf" srcId="{A897F30A-AA91-4510-8EC8-D051D280D6AF}" destId="{89F2739E-015B-4F37-A4B0-F093033A776B}" srcOrd="1" destOrd="0" presId="urn:microsoft.com/office/officeart/2005/8/layout/arrow3"/>
    <dgm:cxn modelId="{F84158D4-64EB-4FDF-A248-6A799FBFAA39}" type="presParOf" srcId="{A897F30A-AA91-4510-8EC8-D051D280D6AF}" destId="{16098662-1C35-4588-9EC0-517E9CE6E71F}" srcOrd="2" destOrd="0" presId="urn:microsoft.com/office/officeart/2005/8/layout/arrow3"/>
    <dgm:cxn modelId="{636C560F-D789-45A3-A679-3222C293DED6}" type="presParOf" srcId="{A897F30A-AA91-4510-8EC8-D051D280D6AF}" destId="{74D00908-9F24-4D84-BAC5-A36D06B60335}" srcOrd="3" destOrd="0" presId="urn:microsoft.com/office/officeart/2005/8/layout/arrow3"/>
    <dgm:cxn modelId="{42836B32-C7BC-43D7-97D5-2371751E56C4}" type="presParOf" srcId="{A897F30A-AA91-4510-8EC8-D051D280D6AF}" destId="{AFAEA00B-05BB-4189-B1BB-90D6AB0E9A5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F2F5D-0DBA-47F6-9753-DEF3F9695F0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FD4BC6-A6A4-4C94-BE70-ED0506F19F54}">
      <dgm:prSet/>
      <dgm:spPr/>
      <dgm:t>
        <a:bodyPr/>
        <a:lstStyle/>
        <a:p>
          <a:pPr rtl="0"/>
          <a:r>
            <a:rPr lang="en-US" dirty="0" smtClean="0"/>
            <a:t>Replication</a:t>
          </a:r>
          <a:endParaRPr lang="en-US" dirty="0"/>
        </a:p>
      </dgm:t>
    </dgm:pt>
    <dgm:pt modelId="{32B22B7D-FDAE-4231-B56A-04D3406E4FDB}" type="parTrans" cxnId="{60D204BF-042F-4DFD-AEC2-DE401120DE50}">
      <dgm:prSet/>
      <dgm:spPr/>
      <dgm:t>
        <a:bodyPr/>
        <a:lstStyle/>
        <a:p>
          <a:endParaRPr lang="en-US"/>
        </a:p>
      </dgm:t>
    </dgm:pt>
    <dgm:pt modelId="{DCF40B68-90A7-438E-B702-09E88D99148D}" type="sibTrans" cxnId="{60D204BF-042F-4DFD-AEC2-DE401120DE50}">
      <dgm:prSet/>
      <dgm:spPr/>
      <dgm:t>
        <a:bodyPr/>
        <a:lstStyle/>
        <a:p>
          <a:endParaRPr lang="en-US"/>
        </a:p>
      </dgm:t>
    </dgm:pt>
    <dgm:pt modelId="{1801BC12-93AB-4A8D-B07D-07622030D0D5}">
      <dgm:prSet/>
      <dgm:spPr/>
      <dgm:t>
        <a:bodyPr/>
        <a:lstStyle/>
        <a:p>
          <a:pPr rtl="0"/>
          <a:r>
            <a:rPr lang="en-US" dirty="0" smtClean="0"/>
            <a:t>Validation</a:t>
          </a:r>
          <a:endParaRPr lang="en-US" dirty="0"/>
        </a:p>
      </dgm:t>
    </dgm:pt>
    <dgm:pt modelId="{1EEC440B-7600-4021-BCE4-2C66A98D3313}" type="parTrans" cxnId="{226CD537-9BDA-48F8-8DEB-FCAAA0F43CBB}">
      <dgm:prSet/>
      <dgm:spPr/>
      <dgm:t>
        <a:bodyPr/>
        <a:lstStyle/>
        <a:p>
          <a:endParaRPr lang="en-US"/>
        </a:p>
      </dgm:t>
    </dgm:pt>
    <dgm:pt modelId="{6A6C8FB1-4C5C-4078-9AC9-E58A39ACA4A1}" type="sibTrans" cxnId="{226CD537-9BDA-48F8-8DEB-FCAAA0F43CBB}">
      <dgm:prSet/>
      <dgm:spPr/>
      <dgm:t>
        <a:bodyPr/>
        <a:lstStyle/>
        <a:p>
          <a:endParaRPr lang="en-US"/>
        </a:p>
      </dgm:t>
    </dgm:pt>
    <dgm:pt modelId="{17AFD140-EA5B-4C4B-ABE8-8C7C9AECA90A}">
      <dgm:prSet/>
      <dgm:spPr/>
      <dgm:t>
        <a:bodyPr/>
        <a:lstStyle/>
        <a:p>
          <a:pPr rtl="0"/>
          <a:r>
            <a:rPr lang="en-US" dirty="0" smtClean="0"/>
            <a:t>Benchmarking</a:t>
          </a:r>
          <a:endParaRPr lang="en-US" dirty="0"/>
        </a:p>
      </dgm:t>
    </dgm:pt>
    <dgm:pt modelId="{D1D7344C-6313-42E2-872A-1838B7BC05F6}" type="parTrans" cxnId="{59FE74D9-4D8B-4F50-A515-032085D16AEB}">
      <dgm:prSet/>
      <dgm:spPr/>
      <dgm:t>
        <a:bodyPr/>
        <a:lstStyle/>
        <a:p>
          <a:endParaRPr lang="en-US"/>
        </a:p>
      </dgm:t>
    </dgm:pt>
    <dgm:pt modelId="{E9610FC3-F07A-4599-8F0B-2342A66B34DE}" type="sibTrans" cxnId="{59FE74D9-4D8B-4F50-A515-032085D16AEB}">
      <dgm:prSet/>
      <dgm:spPr/>
      <dgm:t>
        <a:bodyPr/>
        <a:lstStyle/>
        <a:p>
          <a:endParaRPr lang="en-US"/>
        </a:p>
      </dgm:t>
    </dgm:pt>
    <dgm:pt modelId="{120350ED-6854-4D27-8922-A91C7D3AA477}" type="pres">
      <dgm:prSet presAssocID="{74EF2F5D-0DBA-47F6-9753-DEF3F9695F0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8D9149-7C3D-452F-9316-DF62C1CF70A7}" type="pres">
      <dgm:prSet presAssocID="{74EF2F5D-0DBA-47F6-9753-DEF3F9695F05}" presName="pyramid" presStyleLbl="node1" presStyleIdx="0" presStyleCnt="1"/>
      <dgm:spPr/>
    </dgm:pt>
    <dgm:pt modelId="{F2075152-32C1-43B2-959E-E966BC903EFF}" type="pres">
      <dgm:prSet presAssocID="{74EF2F5D-0DBA-47F6-9753-DEF3F9695F05}" presName="theList" presStyleCnt="0"/>
      <dgm:spPr/>
    </dgm:pt>
    <dgm:pt modelId="{83113B31-4D26-42A7-A2EF-A6DA8B4775E7}" type="pres">
      <dgm:prSet presAssocID="{67FD4BC6-A6A4-4C94-BE70-ED0506F19F5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D41B9-690D-45C6-8FD9-685FACEBE121}" type="pres">
      <dgm:prSet presAssocID="{67FD4BC6-A6A4-4C94-BE70-ED0506F19F54}" presName="aSpace" presStyleCnt="0"/>
      <dgm:spPr/>
    </dgm:pt>
    <dgm:pt modelId="{5D170C4A-6C24-48EB-B072-1675BCD98B0F}" type="pres">
      <dgm:prSet presAssocID="{1801BC12-93AB-4A8D-B07D-07622030D0D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68C62-EB25-4FE3-96C6-9F3648874265}" type="pres">
      <dgm:prSet presAssocID="{1801BC12-93AB-4A8D-B07D-07622030D0D5}" presName="aSpace" presStyleCnt="0"/>
      <dgm:spPr/>
    </dgm:pt>
    <dgm:pt modelId="{5AE93623-078A-4301-8CD9-D86CA197EFB7}" type="pres">
      <dgm:prSet presAssocID="{17AFD140-EA5B-4C4B-ABE8-8C7C9AECA90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B6815-F570-494D-AE13-4CEE3BB69113}" type="pres">
      <dgm:prSet presAssocID="{17AFD140-EA5B-4C4B-ABE8-8C7C9AECA90A}" presName="aSpace" presStyleCnt="0"/>
      <dgm:spPr/>
    </dgm:pt>
  </dgm:ptLst>
  <dgm:cxnLst>
    <dgm:cxn modelId="{226CD537-9BDA-48F8-8DEB-FCAAA0F43CBB}" srcId="{74EF2F5D-0DBA-47F6-9753-DEF3F9695F05}" destId="{1801BC12-93AB-4A8D-B07D-07622030D0D5}" srcOrd="1" destOrd="0" parTransId="{1EEC440B-7600-4021-BCE4-2C66A98D3313}" sibTransId="{6A6C8FB1-4C5C-4078-9AC9-E58A39ACA4A1}"/>
    <dgm:cxn modelId="{9E31F1B6-EF5D-4EFF-835C-3B38069156CB}" type="presOf" srcId="{67FD4BC6-A6A4-4C94-BE70-ED0506F19F54}" destId="{83113B31-4D26-42A7-A2EF-A6DA8B4775E7}" srcOrd="0" destOrd="0" presId="urn:microsoft.com/office/officeart/2005/8/layout/pyramid2"/>
    <dgm:cxn modelId="{46FBFC25-5BDE-45AB-A2A6-FA3DCDDD2B87}" type="presOf" srcId="{1801BC12-93AB-4A8D-B07D-07622030D0D5}" destId="{5D170C4A-6C24-48EB-B072-1675BCD98B0F}" srcOrd="0" destOrd="0" presId="urn:microsoft.com/office/officeart/2005/8/layout/pyramid2"/>
    <dgm:cxn modelId="{B5108F10-4662-4C0F-A4AA-63B35BAD0596}" type="presOf" srcId="{74EF2F5D-0DBA-47F6-9753-DEF3F9695F05}" destId="{120350ED-6854-4D27-8922-A91C7D3AA477}" srcOrd="0" destOrd="0" presId="urn:microsoft.com/office/officeart/2005/8/layout/pyramid2"/>
    <dgm:cxn modelId="{59FE74D9-4D8B-4F50-A515-032085D16AEB}" srcId="{74EF2F5D-0DBA-47F6-9753-DEF3F9695F05}" destId="{17AFD140-EA5B-4C4B-ABE8-8C7C9AECA90A}" srcOrd="2" destOrd="0" parTransId="{D1D7344C-6313-42E2-872A-1838B7BC05F6}" sibTransId="{E9610FC3-F07A-4599-8F0B-2342A66B34DE}"/>
    <dgm:cxn modelId="{D1A4FBDF-3C51-4C84-9D5A-0CD6B148F3C5}" type="presOf" srcId="{17AFD140-EA5B-4C4B-ABE8-8C7C9AECA90A}" destId="{5AE93623-078A-4301-8CD9-D86CA197EFB7}" srcOrd="0" destOrd="0" presId="urn:microsoft.com/office/officeart/2005/8/layout/pyramid2"/>
    <dgm:cxn modelId="{60D204BF-042F-4DFD-AEC2-DE401120DE50}" srcId="{74EF2F5D-0DBA-47F6-9753-DEF3F9695F05}" destId="{67FD4BC6-A6A4-4C94-BE70-ED0506F19F54}" srcOrd="0" destOrd="0" parTransId="{32B22B7D-FDAE-4231-B56A-04D3406E4FDB}" sibTransId="{DCF40B68-90A7-438E-B702-09E88D99148D}"/>
    <dgm:cxn modelId="{9AF68BB3-04F6-4E56-8266-60AF89DC3FAF}" type="presParOf" srcId="{120350ED-6854-4D27-8922-A91C7D3AA477}" destId="{FD8D9149-7C3D-452F-9316-DF62C1CF70A7}" srcOrd="0" destOrd="0" presId="urn:microsoft.com/office/officeart/2005/8/layout/pyramid2"/>
    <dgm:cxn modelId="{77AD6EE9-7421-4FCE-9807-04BB462C5941}" type="presParOf" srcId="{120350ED-6854-4D27-8922-A91C7D3AA477}" destId="{F2075152-32C1-43B2-959E-E966BC903EFF}" srcOrd="1" destOrd="0" presId="urn:microsoft.com/office/officeart/2005/8/layout/pyramid2"/>
    <dgm:cxn modelId="{C27AE257-C0F9-42EF-A719-387ED3B6C2BC}" type="presParOf" srcId="{F2075152-32C1-43B2-959E-E966BC903EFF}" destId="{83113B31-4D26-42A7-A2EF-A6DA8B4775E7}" srcOrd="0" destOrd="0" presId="urn:microsoft.com/office/officeart/2005/8/layout/pyramid2"/>
    <dgm:cxn modelId="{084EB989-1E73-473C-8851-894204FF8729}" type="presParOf" srcId="{F2075152-32C1-43B2-959E-E966BC903EFF}" destId="{E7AD41B9-690D-45C6-8FD9-685FACEBE121}" srcOrd="1" destOrd="0" presId="urn:microsoft.com/office/officeart/2005/8/layout/pyramid2"/>
    <dgm:cxn modelId="{5F96D4B1-8E52-4502-A430-9B5F89AB38E1}" type="presParOf" srcId="{F2075152-32C1-43B2-959E-E966BC903EFF}" destId="{5D170C4A-6C24-48EB-B072-1675BCD98B0F}" srcOrd="2" destOrd="0" presId="urn:microsoft.com/office/officeart/2005/8/layout/pyramid2"/>
    <dgm:cxn modelId="{9D30B6C4-6AEC-4460-A1B7-A7F41CF3424E}" type="presParOf" srcId="{F2075152-32C1-43B2-959E-E966BC903EFF}" destId="{56468C62-EB25-4FE3-96C6-9F3648874265}" srcOrd="3" destOrd="0" presId="urn:microsoft.com/office/officeart/2005/8/layout/pyramid2"/>
    <dgm:cxn modelId="{DAE26CED-2348-48A0-AD4A-8253C380691F}" type="presParOf" srcId="{F2075152-32C1-43B2-959E-E966BC903EFF}" destId="{5AE93623-078A-4301-8CD9-D86CA197EFB7}" srcOrd="4" destOrd="0" presId="urn:microsoft.com/office/officeart/2005/8/layout/pyramid2"/>
    <dgm:cxn modelId="{0A9B0091-0086-41FE-BE6F-D5D362BA2C75}" type="presParOf" srcId="{F2075152-32C1-43B2-959E-E966BC903EFF}" destId="{5E9B6815-F570-494D-AE13-4CEE3BB691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C78F15-F3DD-48F4-9FEC-8B36B56D2B06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93E78A9-DE1F-4AD1-ADDA-846B4054494E}">
      <dgm:prSet phldrT="[Text]"/>
      <dgm:spPr/>
      <dgm:t>
        <a:bodyPr/>
        <a:lstStyle/>
        <a:p>
          <a:r>
            <a:rPr lang="en-US" dirty="0" smtClean="0"/>
            <a:t>Real Change</a:t>
          </a:r>
          <a:endParaRPr lang="en-US" dirty="0"/>
        </a:p>
      </dgm:t>
    </dgm:pt>
    <dgm:pt modelId="{75EF66B5-763E-4495-8BF0-2A6A3F4B002A}" type="parTrans" cxnId="{B7EFE7AC-E61A-4BF5-B1CE-21F900DB5C6E}">
      <dgm:prSet/>
      <dgm:spPr/>
      <dgm:t>
        <a:bodyPr/>
        <a:lstStyle/>
        <a:p>
          <a:endParaRPr lang="en-US"/>
        </a:p>
      </dgm:t>
    </dgm:pt>
    <dgm:pt modelId="{D5020572-7C2C-4A68-94C1-2F51D6EDAF37}" type="sibTrans" cxnId="{B7EFE7AC-E61A-4BF5-B1CE-21F900DB5C6E}">
      <dgm:prSet/>
      <dgm:spPr/>
      <dgm:t>
        <a:bodyPr/>
        <a:lstStyle/>
        <a:p>
          <a:endParaRPr lang="en-US"/>
        </a:p>
      </dgm:t>
    </dgm:pt>
    <dgm:pt modelId="{D96B21C4-D921-4C3F-9086-769B726B6B71}">
      <dgm:prSet phldrT="[Text]"/>
      <dgm:spPr/>
      <dgm:t>
        <a:bodyPr/>
        <a:lstStyle/>
        <a:p>
          <a:r>
            <a:rPr lang="en-US" dirty="0" smtClean="0"/>
            <a:t>Academia</a:t>
          </a:r>
          <a:endParaRPr lang="en-US" dirty="0"/>
        </a:p>
      </dgm:t>
    </dgm:pt>
    <dgm:pt modelId="{9B99C691-02AD-4B71-90E7-FA55F0219F48}" type="parTrans" cxnId="{C20ADAA2-2173-4357-B2A3-61DE94FAD4A9}">
      <dgm:prSet/>
      <dgm:spPr/>
      <dgm:t>
        <a:bodyPr/>
        <a:lstStyle/>
        <a:p>
          <a:endParaRPr lang="en-US"/>
        </a:p>
      </dgm:t>
    </dgm:pt>
    <dgm:pt modelId="{59915085-E3CA-4621-87B1-59F59CD7523B}" type="sibTrans" cxnId="{C20ADAA2-2173-4357-B2A3-61DE94FAD4A9}">
      <dgm:prSet/>
      <dgm:spPr/>
      <dgm:t>
        <a:bodyPr/>
        <a:lstStyle/>
        <a:p>
          <a:endParaRPr lang="en-US"/>
        </a:p>
      </dgm:t>
    </dgm:pt>
    <dgm:pt modelId="{00A47290-C992-4456-A81C-EC6F175A27CB}">
      <dgm:prSet phldrT="[Text]"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4D9E1AB9-FB95-4D14-956C-1A08EFEB92E2}" type="parTrans" cxnId="{C424DD3B-2154-4E29-BCED-4FB537AD3FC4}">
      <dgm:prSet/>
      <dgm:spPr/>
      <dgm:t>
        <a:bodyPr/>
        <a:lstStyle/>
        <a:p>
          <a:endParaRPr lang="en-US"/>
        </a:p>
      </dgm:t>
    </dgm:pt>
    <dgm:pt modelId="{589289F0-0D80-491F-8DAF-8AF6A37757E5}" type="sibTrans" cxnId="{C424DD3B-2154-4E29-BCED-4FB537AD3FC4}">
      <dgm:prSet/>
      <dgm:spPr/>
      <dgm:t>
        <a:bodyPr/>
        <a:lstStyle/>
        <a:p>
          <a:endParaRPr lang="en-US"/>
        </a:p>
      </dgm:t>
    </dgm:pt>
    <dgm:pt modelId="{D94795AB-D7AE-4E13-863F-43BD94CA7D50}">
      <dgm:prSet phldrT="[Text]"/>
      <dgm:spPr/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B223C7F5-3965-4A65-B507-65CCBFFB667F}" type="parTrans" cxnId="{85927534-B7B6-4713-A0A0-40FB05FE5917}">
      <dgm:prSet/>
      <dgm:spPr/>
      <dgm:t>
        <a:bodyPr/>
        <a:lstStyle/>
        <a:p>
          <a:endParaRPr lang="en-US"/>
        </a:p>
      </dgm:t>
    </dgm:pt>
    <dgm:pt modelId="{0B2BDDF3-5A21-4DAD-96D4-E2C4CF5F5326}" type="sibTrans" cxnId="{85927534-B7B6-4713-A0A0-40FB05FE5917}">
      <dgm:prSet/>
      <dgm:spPr/>
      <dgm:t>
        <a:bodyPr/>
        <a:lstStyle/>
        <a:p>
          <a:endParaRPr lang="en-US"/>
        </a:p>
      </dgm:t>
    </dgm:pt>
    <dgm:pt modelId="{A2BC9DC8-5CCC-4C7C-9EAD-9AF07C05FBC4}">
      <dgm:prSet phldrT="[Text]"/>
      <dgm:spPr/>
      <dgm:t>
        <a:bodyPr/>
        <a:lstStyle/>
        <a:p>
          <a:r>
            <a:rPr lang="en-US" dirty="0" smtClean="0"/>
            <a:t>Residents</a:t>
          </a:r>
          <a:endParaRPr lang="en-US" dirty="0"/>
        </a:p>
      </dgm:t>
    </dgm:pt>
    <dgm:pt modelId="{08C14DC5-BA83-45EA-B7A0-6FB203F347B0}" type="parTrans" cxnId="{678F86F6-6A09-40B2-9A48-3E49A6F7FE6B}">
      <dgm:prSet/>
      <dgm:spPr/>
      <dgm:t>
        <a:bodyPr/>
        <a:lstStyle/>
        <a:p>
          <a:endParaRPr lang="en-US"/>
        </a:p>
      </dgm:t>
    </dgm:pt>
    <dgm:pt modelId="{FD51142B-69E4-418B-A784-8D0D7C4BCE99}" type="sibTrans" cxnId="{678F86F6-6A09-40B2-9A48-3E49A6F7FE6B}">
      <dgm:prSet/>
      <dgm:spPr/>
      <dgm:t>
        <a:bodyPr/>
        <a:lstStyle/>
        <a:p>
          <a:endParaRPr lang="en-US"/>
        </a:p>
      </dgm:t>
    </dgm:pt>
    <dgm:pt modelId="{50A7742D-47E7-4144-8201-3AE878F81A67}" type="pres">
      <dgm:prSet presAssocID="{8CC78F15-F3DD-48F4-9FEC-8B36B56D2B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90B570-3C10-4175-8CF3-D362F1BAA21B}" type="pres">
      <dgm:prSet presAssocID="{893E78A9-DE1F-4AD1-ADDA-846B4054494E}" presName="centerShape" presStyleLbl="node0" presStyleIdx="0" presStyleCnt="1"/>
      <dgm:spPr/>
      <dgm:t>
        <a:bodyPr/>
        <a:lstStyle/>
        <a:p>
          <a:endParaRPr lang="en-US"/>
        </a:p>
      </dgm:t>
    </dgm:pt>
    <dgm:pt modelId="{27BC709C-FFAE-437A-8BF1-DC2D29592A8D}" type="pres">
      <dgm:prSet presAssocID="{9B99C691-02AD-4B71-90E7-FA55F0219F4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A7A2232-D225-4235-B0BA-152D069AA760}" type="pres">
      <dgm:prSet presAssocID="{9B99C691-02AD-4B71-90E7-FA55F0219F4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7372E15-1287-4D05-AB9B-9536DA892CD4}" type="pres">
      <dgm:prSet presAssocID="{D96B21C4-D921-4C3F-9086-769B726B6B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2499C-79F3-42F9-BAB6-4EE17B4150BA}" type="pres">
      <dgm:prSet presAssocID="{4D9E1AB9-FB95-4D14-956C-1A08EFEB92E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9DC028C7-8B11-4858-9E11-AA9999F3A7B4}" type="pres">
      <dgm:prSet presAssocID="{4D9E1AB9-FB95-4D14-956C-1A08EFEB92E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DA94168-4077-40AB-BC78-E482306DB2BD}" type="pres">
      <dgm:prSet presAssocID="{00A47290-C992-4456-A81C-EC6F175A27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A6BBC-B84D-4AD9-987E-B24CFAC442CA}" type="pres">
      <dgm:prSet presAssocID="{B223C7F5-3965-4A65-B507-65CCBFFB667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67FD5AC-5847-42DF-A9BE-E790ABDA7CA5}" type="pres">
      <dgm:prSet presAssocID="{B223C7F5-3965-4A65-B507-65CCBFFB667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FA551A3-8D16-4039-88C3-326B7CCE54F2}" type="pres">
      <dgm:prSet presAssocID="{D94795AB-D7AE-4E13-863F-43BD94CA7D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13E06-4717-435F-8D3D-05F368CBCF00}" type="pres">
      <dgm:prSet presAssocID="{08C14DC5-BA83-45EA-B7A0-6FB203F347B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5208FAB-4F1C-448E-98DF-8783AE7205EA}" type="pres">
      <dgm:prSet presAssocID="{08C14DC5-BA83-45EA-B7A0-6FB203F347B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44A26FD-F726-434C-B101-12B80866DC4B}" type="pres">
      <dgm:prSet presAssocID="{A2BC9DC8-5CCC-4C7C-9EAD-9AF07C05FB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E4DDD-DF14-4701-A16E-EEA6A8532F24}" type="presOf" srcId="{8CC78F15-F3DD-48F4-9FEC-8B36B56D2B06}" destId="{50A7742D-47E7-4144-8201-3AE878F81A67}" srcOrd="0" destOrd="0" presId="urn:microsoft.com/office/officeart/2005/8/layout/radial5"/>
    <dgm:cxn modelId="{7191D297-7FDD-45EF-A91A-3036CEDE7A5E}" type="presOf" srcId="{9B99C691-02AD-4B71-90E7-FA55F0219F48}" destId="{6A7A2232-D225-4235-B0BA-152D069AA760}" srcOrd="1" destOrd="0" presId="urn:microsoft.com/office/officeart/2005/8/layout/radial5"/>
    <dgm:cxn modelId="{7D94B0A8-E1CB-46DF-95D1-DF2778707E08}" type="presOf" srcId="{08C14DC5-BA83-45EA-B7A0-6FB203F347B0}" destId="{F6C13E06-4717-435F-8D3D-05F368CBCF00}" srcOrd="0" destOrd="0" presId="urn:microsoft.com/office/officeart/2005/8/layout/radial5"/>
    <dgm:cxn modelId="{8EBB5AEF-DC4C-49AC-8EC1-35500F336583}" type="presOf" srcId="{D96B21C4-D921-4C3F-9086-769B726B6B71}" destId="{87372E15-1287-4D05-AB9B-9536DA892CD4}" srcOrd="0" destOrd="0" presId="urn:microsoft.com/office/officeart/2005/8/layout/radial5"/>
    <dgm:cxn modelId="{B7EFE7AC-E61A-4BF5-B1CE-21F900DB5C6E}" srcId="{8CC78F15-F3DD-48F4-9FEC-8B36B56D2B06}" destId="{893E78A9-DE1F-4AD1-ADDA-846B4054494E}" srcOrd="0" destOrd="0" parTransId="{75EF66B5-763E-4495-8BF0-2A6A3F4B002A}" sibTransId="{D5020572-7C2C-4A68-94C1-2F51D6EDAF37}"/>
    <dgm:cxn modelId="{572A2034-0526-40FC-B2A8-767D39D40D6C}" type="presOf" srcId="{B223C7F5-3965-4A65-B507-65CCBFFB667F}" destId="{D2CA6BBC-B84D-4AD9-987E-B24CFAC442CA}" srcOrd="0" destOrd="0" presId="urn:microsoft.com/office/officeart/2005/8/layout/radial5"/>
    <dgm:cxn modelId="{C20ADAA2-2173-4357-B2A3-61DE94FAD4A9}" srcId="{893E78A9-DE1F-4AD1-ADDA-846B4054494E}" destId="{D96B21C4-D921-4C3F-9086-769B726B6B71}" srcOrd="0" destOrd="0" parTransId="{9B99C691-02AD-4B71-90E7-FA55F0219F48}" sibTransId="{59915085-E3CA-4621-87B1-59F59CD7523B}"/>
    <dgm:cxn modelId="{2976E06F-A7B3-428C-A6FD-2B3519F211F4}" type="presOf" srcId="{B223C7F5-3965-4A65-B507-65CCBFFB667F}" destId="{467FD5AC-5847-42DF-A9BE-E790ABDA7CA5}" srcOrd="1" destOrd="0" presId="urn:microsoft.com/office/officeart/2005/8/layout/radial5"/>
    <dgm:cxn modelId="{4E6D4C93-93D2-4207-8F0E-925F7E40270B}" type="presOf" srcId="{00A47290-C992-4456-A81C-EC6F175A27CB}" destId="{DDA94168-4077-40AB-BC78-E482306DB2BD}" srcOrd="0" destOrd="0" presId="urn:microsoft.com/office/officeart/2005/8/layout/radial5"/>
    <dgm:cxn modelId="{AB5D8EE3-4468-4836-BC8B-D38FCBF08765}" type="presOf" srcId="{4D9E1AB9-FB95-4D14-956C-1A08EFEB92E2}" destId="{9DC028C7-8B11-4858-9E11-AA9999F3A7B4}" srcOrd="1" destOrd="0" presId="urn:microsoft.com/office/officeart/2005/8/layout/radial5"/>
    <dgm:cxn modelId="{801A7C76-78D4-47CD-BC8A-34390BBA0697}" type="presOf" srcId="{08C14DC5-BA83-45EA-B7A0-6FB203F347B0}" destId="{15208FAB-4F1C-448E-98DF-8783AE7205EA}" srcOrd="1" destOrd="0" presId="urn:microsoft.com/office/officeart/2005/8/layout/radial5"/>
    <dgm:cxn modelId="{F3E3DD29-6274-41F6-B24B-338793AC03CE}" type="presOf" srcId="{893E78A9-DE1F-4AD1-ADDA-846B4054494E}" destId="{8390B570-3C10-4175-8CF3-D362F1BAA21B}" srcOrd="0" destOrd="0" presId="urn:microsoft.com/office/officeart/2005/8/layout/radial5"/>
    <dgm:cxn modelId="{85927534-B7B6-4713-A0A0-40FB05FE5917}" srcId="{893E78A9-DE1F-4AD1-ADDA-846B4054494E}" destId="{D94795AB-D7AE-4E13-863F-43BD94CA7D50}" srcOrd="2" destOrd="0" parTransId="{B223C7F5-3965-4A65-B507-65CCBFFB667F}" sibTransId="{0B2BDDF3-5A21-4DAD-96D4-E2C4CF5F5326}"/>
    <dgm:cxn modelId="{3A41800E-9FC5-439B-9649-FE4DEACF4B94}" type="presOf" srcId="{4D9E1AB9-FB95-4D14-956C-1A08EFEB92E2}" destId="{A132499C-79F3-42F9-BAB6-4EE17B4150BA}" srcOrd="0" destOrd="0" presId="urn:microsoft.com/office/officeart/2005/8/layout/radial5"/>
    <dgm:cxn modelId="{678F86F6-6A09-40B2-9A48-3E49A6F7FE6B}" srcId="{893E78A9-DE1F-4AD1-ADDA-846B4054494E}" destId="{A2BC9DC8-5CCC-4C7C-9EAD-9AF07C05FBC4}" srcOrd="3" destOrd="0" parTransId="{08C14DC5-BA83-45EA-B7A0-6FB203F347B0}" sibTransId="{FD51142B-69E4-418B-A784-8D0D7C4BCE99}"/>
    <dgm:cxn modelId="{9C5EFFFB-A781-4C15-A3B2-023D4FAACDEA}" type="presOf" srcId="{9B99C691-02AD-4B71-90E7-FA55F0219F48}" destId="{27BC709C-FFAE-437A-8BF1-DC2D29592A8D}" srcOrd="0" destOrd="0" presId="urn:microsoft.com/office/officeart/2005/8/layout/radial5"/>
    <dgm:cxn modelId="{67D46CE3-A932-470F-B709-C24CA2F8AC7A}" type="presOf" srcId="{A2BC9DC8-5CCC-4C7C-9EAD-9AF07C05FBC4}" destId="{844A26FD-F726-434C-B101-12B80866DC4B}" srcOrd="0" destOrd="0" presId="urn:microsoft.com/office/officeart/2005/8/layout/radial5"/>
    <dgm:cxn modelId="{C424DD3B-2154-4E29-BCED-4FB537AD3FC4}" srcId="{893E78A9-DE1F-4AD1-ADDA-846B4054494E}" destId="{00A47290-C992-4456-A81C-EC6F175A27CB}" srcOrd="1" destOrd="0" parTransId="{4D9E1AB9-FB95-4D14-956C-1A08EFEB92E2}" sibTransId="{589289F0-0D80-491F-8DAF-8AF6A37757E5}"/>
    <dgm:cxn modelId="{CEEBCE82-58B7-473E-9A3D-643247EFF0A8}" type="presOf" srcId="{D94795AB-D7AE-4E13-863F-43BD94CA7D50}" destId="{FFA551A3-8D16-4039-88C3-326B7CCE54F2}" srcOrd="0" destOrd="0" presId="urn:microsoft.com/office/officeart/2005/8/layout/radial5"/>
    <dgm:cxn modelId="{891F0DF7-EF7D-43B5-A748-C1CCD795EF4A}" type="presParOf" srcId="{50A7742D-47E7-4144-8201-3AE878F81A67}" destId="{8390B570-3C10-4175-8CF3-D362F1BAA21B}" srcOrd="0" destOrd="0" presId="urn:microsoft.com/office/officeart/2005/8/layout/radial5"/>
    <dgm:cxn modelId="{3B95F998-1809-4FE6-BE1F-8507D013AA3E}" type="presParOf" srcId="{50A7742D-47E7-4144-8201-3AE878F81A67}" destId="{27BC709C-FFAE-437A-8BF1-DC2D29592A8D}" srcOrd="1" destOrd="0" presId="urn:microsoft.com/office/officeart/2005/8/layout/radial5"/>
    <dgm:cxn modelId="{F8E5BBA5-04A4-4FD8-A840-E81960531AFB}" type="presParOf" srcId="{27BC709C-FFAE-437A-8BF1-DC2D29592A8D}" destId="{6A7A2232-D225-4235-B0BA-152D069AA760}" srcOrd="0" destOrd="0" presId="urn:microsoft.com/office/officeart/2005/8/layout/radial5"/>
    <dgm:cxn modelId="{7BB99DDB-5C60-4A0C-A072-473B72998964}" type="presParOf" srcId="{50A7742D-47E7-4144-8201-3AE878F81A67}" destId="{87372E15-1287-4D05-AB9B-9536DA892CD4}" srcOrd="2" destOrd="0" presId="urn:microsoft.com/office/officeart/2005/8/layout/radial5"/>
    <dgm:cxn modelId="{6E022808-1CE0-4BC3-BEFC-115B89705620}" type="presParOf" srcId="{50A7742D-47E7-4144-8201-3AE878F81A67}" destId="{A132499C-79F3-42F9-BAB6-4EE17B4150BA}" srcOrd="3" destOrd="0" presId="urn:microsoft.com/office/officeart/2005/8/layout/radial5"/>
    <dgm:cxn modelId="{D0884FB7-AC88-4158-ADFC-0E3B9B3B1005}" type="presParOf" srcId="{A132499C-79F3-42F9-BAB6-4EE17B4150BA}" destId="{9DC028C7-8B11-4858-9E11-AA9999F3A7B4}" srcOrd="0" destOrd="0" presId="urn:microsoft.com/office/officeart/2005/8/layout/radial5"/>
    <dgm:cxn modelId="{2EA35FF3-040A-4998-8D6D-D92BECB94F2B}" type="presParOf" srcId="{50A7742D-47E7-4144-8201-3AE878F81A67}" destId="{DDA94168-4077-40AB-BC78-E482306DB2BD}" srcOrd="4" destOrd="0" presId="urn:microsoft.com/office/officeart/2005/8/layout/radial5"/>
    <dgm:cxn modelId="{6B2C8300-FCCF-4759-BF7B-E3DB9AC0C498}" type="presParOf" srcId="{50A7742D-47E7-4144-8201-3AE878F81A67}" destId="{D2CA6BBC-B84D-4AD9-987E-B24CFAC442CA}" srcOrd="5" destOrd="0" presId="urn:microsoft.com/office/officeart/2005/8/layout/radial5"/>
    <dgm:cxn modelId="{C4DA1D97-1F27-4ACD-B412-6D25AF9C7208}" type="presParOf" srcId="{D2CA6BBC-B84D-4AD9-987E-B24CFAC442CA}" destId="{467FD5AC-5847-42DF-A9BE-E790ABDA7CA5}" srcOrd="0" destOrd="0" presId="urn:microsoft.com/office/officeart/2005/8/layout/radial5"/>
    <dgm:cxn modelId="{BAAD9B04-204D-48D4-ACBD-278F4DAE220A}" type="presParOf" srcId="{50A7742D-47E7-4144-8201-3AE878F81A67}" destId="{FFA551A3-8D16-4039-88C3-326B7CCE54F2}" srcOrd="6" destOrd="0" presId="urn:microsoft.com/office/officeart/2005/8/layout/radial5"/>
    <dgm:cxn modelId="{05D4061A-E753-443E-BD47-B3C50C367913}" type="presParOf" srcId="{50A7742D-47E7-4144-8201-3AE878F81A67}" destId="{F6C13E06-4717-435F-8D3D-05F368CBCF00}" srcOrd="7" destOrd="0" presId="urn:microsoft.com/office/officeart/2005/8/layout/radial5"/>
    <dgm:cxn modelId="{30D8F64F-C770-4982-A31A-7944A1AEAA8B}" type="presParOf" srcId="{F6C13E06-4717-435F-8D3D-05F368CBCF00}" destId="{15208FAB-4F1C-448E-98DF-8783AE7205EA}" srcOrd="0" destOrd="0" presId="urn:microsoft.com/office/officeart/2005/8/layout/radial5"/>
    <dgm:cxn modelId="{1773488B-0D9F-4CC8-87BA-D487F38ECB03}" type="presParOf" srcId="{50A7742D-47E7-4144-8201-3AE878F81A67}" destId="{844A26FD-F726-434C-B101-12B80866DC4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5DBE8-444F-4E14-8876-1A1A44AA3D0B}">
      <dsp:nvSpPr>
        <dsp:cNvPr id="0" name=""/>
        <dsp:cNvSpPr/>
      </dsp:nvSpPr>
      <dsp:spPr>
        <a:xfrm rot="21300000">
          <a:off x="21512" y="1368746"/>
          <a:ext cx="6967374" cy="797869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F2739E-015B-4F37-A4B0-F093033A776B}">
      <dsp:nvSpPr>
        <dsp:cNvPr id="0" name=""/>
        <dsp:cNvSpPr/>
      </dsp:nvSpPr>
      <dsp:spPr>
        <a:xfrm>
          <a:off x="841248" y="176768"/>
          <a:ext cx="2103120" cy="1414145"/>
        </a:xfrm>
        <a:prstGeom prst="down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98662-1C35-4588-9EC0-517E9CE6E71F}">
      <dsp:nvSpPr>
        <dsp:cNvPr id="0" name=""/>
        <dsp:cNvSpPr/>
      </dsp:nvSpPr>
      <dsp:spPr>
        <a:xfrm>
          <a:off x="3715512" y="0"/>
          <a:ext cx="2243328" cy="148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Economic Impact</a:t>
          </a:r>
          <a:endParaRPr lang="en-US" sz="3500" kern="1200" dirty="0"/>
        </a:p>
      </dsp:txBody>
      <dsp:txXfrm>
        <a:off x="3715512" y="0"/>
        <a:ext cx="2243328" cy="1484852"/>
      </dsp:txXfrm>
    </dsp:sp>
    <dsp:sp modelId="{74D00908-9F24-4D84-BAC5-A36D06B60335}">
      <dsp:nvSpPr>
        <dsp:cNvPr id="0" name=""/>
        <dsp:cNvSpPr/>
      </dsp:nvSpPr>
      <dsp:spPr>
        <a:xfrm>
          <a:off x="4066032" y="1944449"/>
          <a:ext cx="2103120" cy="1414145"/>
        </a:xfrm>
        <a:prstGeom prst="upArrow">
          <a:avLst/>
        </a:prstGeom>
        <a:gradFill rotWithShape="0">
          <a:gsLst>
            <a:gs pos="0">
              <a:schemeClr val="accent4">
                <a:hueOff val="8805385"/>
                <a:satOff val="35237"/>
                <a:lumOff val="-8627"/>
                <a:alphaOff val="0"/>
                <a:shade val="51000"/>
                <a:satMod val="130000"/>
              </a:schemeClr>
            </a:gs>
            <a:gs pos="80000">
              <a:schemeClr val="accent4">
                <a:hueOff val="8805385"/>
                <a:satOff val="35237"/>
                <a:lumOff val="-8627"/>
                <a:alphaOff val="0"/>
                <a:shade val="93000"/>
                <a:satMod val="130000"/>
              </a:schemeClr>
            </a:gs>
            <a:gs pos="100000">
              <a:schemeClr val="accent4">
                <a:hueOff val="8805385"/>
                <a:satOff val="35237"/>
                <a:lumOff val="-8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AEA00B-05BB-4189-B1BB-90D6AB0E9A5B}">
      <dsp:nvSpPr>
        <dsp:cNvPr id="0" name=""/>
        <dsp:cNvSpPr/>
      </dsp:nvSpPr>
      <dsp:spPr>
        <a:xfrm>
          <a:off x="1051560" y="2050510"/>
          <a:ext cx="2243328" cy="148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Social </a:t>
          </a:r>
          <a:r>
            <a:rPr lang="en-US" sz="3500" kern="1200" dirty="0" smtClean="0"/>
            <a:t>Justice</a:t>
          </a:r>
          <a:endParaRPr lang="en-US" sz="3500" kern="1200" dirty="0"/>
        </a:p>
      </dsp:txBody>
      <dsp:txXfrm>
        <a:off x="1051560" y="2050510"/>
        <a:ext cx="2243328" cy="1484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0.73636</cdr:x>
      <cdr:y>0.62963</cdr:y>
    </cdr:from>
    <cdr:to>
      <cdr:x>0.96553</cdr:x>
      <cdr:y>0.82571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72200" y="2590800"/>
          <a:ext cx="1920902" cy="80683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 smtClean="0"/>
            <a:t>Total Score: 65.49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4495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The Foundation for Community Empowerment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Analyze. Mobilize. Transform.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33999" y="8685213"/>
            <a:ext cx="1522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E5B81-0C7E-453D-BA92-7636C6AE4A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Williams Institute Stacked Stroke - Obverse.emf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276600" y="3276600"/>
            <a:ext cx="3563086" cy="2693254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A671D-4981-4BA2-A6C3-0123580E9F4E}" type="datetimeFigureOut">
              <a:rPr lang="en-US" smtClean="0"/>
              <a:pPr/>
              <a:t>10/2/2014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09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A8439-E7E8-4618-A7CE-0968CD74A6BF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Foundation for Community Empowerment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95DE5-A1C2-4320-8C66-115285A32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415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20A5-0DEC-448F-B25D-3177C3E7556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20A5-0DEC-448F-B25D-3177C3E755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20A5-0DEC-448F-B25D-3177C3E755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09800"/>
            <a:ext cx="6477000" cy="936625"/>
          </a:xfrm>
        </p:spPr>
        <p:txBody>
          <a:bodyPr>
            <a:scene3d>
              <a:camera prst="orthographicFront"/>
              <a:lightRig rig="threePt" dir="t"/>
            </a:scene3d>
            <a:sp3d extrusionH="38100" contourW="6350" prstMaterial="dkEdge">
              <a:bevelT w="38100" h="38100"/>
              <a:extrusionClr>
                <a:schemeClr val="accent4"/>
              </a:extrusionClr>
              <a:contourClr>
                <a:schemeClr val="accent6"/>
              </a:contourClr>
            </a:sp3d>
          </a:bodyPr>
          <a:lstStyle>
            <a:lvl1pPr>
              <a:defR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52800"/>
            <a:ext cx="6477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8851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8851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590800"/>
            <a:ext cx="3355848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2590800"/>
            <a:ext cx="33528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88720"/>
            <a:ext cx="3355848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188720"/>
            <a:ext cx="3352800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981200" y="3810000"/>
            <a:ext cx="3355848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810000"/>
            <a:ext cx="3352800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Tit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3058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9624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9200" y="2514599"/>
            <a:ext cx="3962400" cy="3611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No Tit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962400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9200" y="1219200"/>
            <a:ext cx="3962400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85800" y="3810000"/>
            <a:ext cx="3962400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5029200" y="3810000"/>
            <a:ext cx="3962400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105400"/>
            <a:ext cx="6934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1219200"/>
            <a:ext cx="6934200" cy="3809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672138"/>
            <a:ext cx="69342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09800"/>
            <a:ext cx="6477000" cy="936625"/>
          </a:xfrm>
        </p:spPr>
        <p:txBody>
          <a:bodyPr>
            <a:scene3d>
              <a:camera prst="orthographicFront"/>
              <a:lightRig rig="threePt" dir="t"/>
            </a:scene3d>
            <a:sp3d extrusionH="38100" contourW="6350" prstMaterial="dkEdge">
              <a:bevelT w="38100" h="38100"/>
              <a:extrusionClr>
                <a:schemeClr val="accent4"/>
              </a:extrusionClr>
              <a:contourClr>
                <a:schemeClr val="accent6"/>
              </a:contourClr>
            </a:sp3d>
          </a:bodyPr>
          <a:lstStyle>
            <a:lvl1pPr>
              <a:defR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52800"/>
            <a:ext cx="6477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295400"/>
            <a:ext cx="6477000" cy="936625"/>
          </a:xfrm>
        </p:spPr>
        <p:txBody>
          <a:bodyPr>
            <a:scene3d>
              <a:camera prst="orthographicFront"/>
              <a:lightRig rig="threePt" dir="t"/>
            </a:scene3d>
            <a:sp3d extrusionH="38100" contourW="6350" prstMaterial="dkEdge">
              <a:bevelT w="38100" h="38100"/>
              <a:extrusionClr>
                <a:schemeClr val="accent4"/>
              </a:extrusionClr>
              <a:contourClr>
                <a:schemeClr val="accent6"/>
              </a:contourClr>
            </a:sp3d>
          </a:bodyPr>
          <a:lstStyle>
            <a:lvl1pPr>
              <a:defR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438400"/>
            <a:ext cx="6477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verlay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8001000" cy="936625"/>
          </a:xfrm>
        </p:spPr>
        <p:txBody>
          <a:bodyPr>
            <a:scene3d>
              <a:camera prst="orthographicFront"/>
              <a:lightRig rig="threePt" dir="t"/>
            </a:scene3d>
            <a:sp3d extrusionH="38100" contourW="6350" prstMaterial="dkEdge">
              <a:bevelT w="38100" h="38100"/>
              <a:extrusionClr>
                <a:schemeClr val="accent4"/>
              </a:extrusionClr>
              <a:contourClr>
                <a:schemeClr val="accent6"/>
              </a:contourClr>
            </a:sp3d>
          </a:bodyPr>
          <a:lstStyle>
            <a:lvl1pPr>
              <a:defR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295400"/>
            <a:ext cx="6477000" cy="936625"/>
          </a:xfrm>
        </p:spPr>
        <p:txBody>
          <a:bodyPr>
            <a:scene3d>
              <a:camera prst="orthographicFront"/>
              <a:lightRig rig="threePt" dir="t"/>
            </a:scene3d>
            <a:sp3d extrusionH="38100" contourW="6350" prstMaterial="dkEdge">
              <a:bevelT w="38100" h="38100"/>
              <a:extrusionClr>
                <a:schemeClr val="accent4"/>
              </a:extrusionClr>
              <a:contourClr>
                <a:schemeClr val="accent6"/>
              </a:contourClr>
            </a:sp3d>
          </a:bodyPr>
          <a:lstStyle>
            <a:lvl1pPr>
              <a:defR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438400"/>
            <a:ext cx="6477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verlay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49375"/>
            <a:ext cx="8001000" cy="936625"/>
          </a:xfrm>
        </p:spPr>
        <p:txBody>
          <a:bodyPr>
            <a:scene3d>
              <a:camera prst="orthographicFront"/>
              <a:lightRig rig="threePt" dir="t"/>
            </a:scene3d>
            <a:sp3d extrusionH="38100" contourW="6350" prstMaterial="dkEdge">
              <a:bevelT w="38100" h="38100"/>
              <a:extrusionClr>
                <a:schemeClr val="accent4"/>
              </a:extrusionClr>
              <a:contourClr>
                <a:schemeClr val="accent6"/>
              </a:contourClr>
            </a:sp3d>
          </a:bodyPr>
          <a:lstStyle>
            <a:lvl1pPr>
              <a:defRPr b="0" strike="noStrike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382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382000" cy="353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382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382000" cy="353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3405187"/>
            <a:ext cx="6284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799" y="1905000"/>
            <a:ext cx="6284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8851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8851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95400"/>
            <a:ext cx="3355848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95400"/>
            <a:ext cx="3352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52400"/>
            <a:ext cx="3355848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52400"/>
            <a:ext cx="33528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981200" y="3276600"/>
            <a:ext cx="3355848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276600"/>
            <a:ext cx="33528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Tit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3058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9624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9200" y="2514599"/>
            <a:ext cx="3962400" cy="3611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verlay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8001000" cy="936625"/>
          </a:xfrm>
        </p:spPr>
        <p:txBody>
          <a:bodyPr>
            <a:scene3d>
              <a:camera prst="orthographicFront"/>
              <a:lightRig rig="threePt" dir="t"/>
            </a:scene3d>
            <a:sp3d extrusionH="38100" contourW="6350" prstMaterial="dkEdge">
              <a:bevelT w="38100" h="38100"/>
              <a:extrusionClr>
                <a:schemeClr val="accent4"/>
              </a:extrusionClr>
              <a:contourClr>
                <a:schemeClr val="accent6"/>
              </a:contourClr>
            </a:sp3d>
          </a:bodyPr>
          <a:lstStyle>
            <a:lvl1pPr>
              <a:defR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No Tit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962400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9200" y="1219200"/>
            <a:ext cx="3962400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85800" y="3810000"/>
            <a:ext cx="3962400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5029200" y="3810000"/>
            <a:ext cx="3962400" cy="246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0"/>
            <a:ext cx="6934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85800"/>
            <a:ext cx="6934200" cy="3809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138738"/>
            <a:ext cx="69342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09800"/>
            <a:ext cx="6477000" cy="936625"/>
          </a:xfrm>
        </p:spPr>
        <p:txBody>
          <a:bodyPr>
            <a:scene3d>
              <a:camera prst="orthographicFront"/>
              <a:lightRig rig="threePt" dir="t"/>
            </a:scene3d>
            <a:sp3d extrusionH="38100" contourW="6350" prstMaterial="dkEdge">
              <a:bevelT w="38100" h="38100"/>
              <a:extrusionClr>
                <a:schemeClr val="accent4"/>
              </a:extrusionClr>
              <a:contourClr>
                <a:schemeClr val="accent6"/>
              </a:contourClr>
            </a:sp3d>
          </a:bodyPr>
          <a:lstStyle>
            <a:lvl1pPr>
              <a:defR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52800"/>
            <a:ext cx="6477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295400"/>
            <a:ext cx="6477000" cy="936625"/>
          </a:xfrm>
        </p:spPr>
        <p:txBody>
          <a:bodyPr>
            <a:scene3d>
              <a:camera prst="orthographicFront"/>
              <a:lightRig rig="threePt" dir="t"/>
            </a:scene3d>
            <a:sp3d extrusionH="38100" contourW="6350" prstMaterial="dkEdge">
              <a:bevelT w="38100" h="38100"/>
              <a:extrusionClr>
                <a:schemeClr val="accent4"/>
              </a:extrusionClr>
              <a:contourClr>
                <a:schemeClr val="accent6"/>
              </a:contourClr>
            </a:sp3d>
          </a:bodyPr>
          <a:lstStyle>
            <a:lvl1pPr>
              <a:defR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438400"/>
            <a:ext cx="6477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3405187"/>
            <a:ext cx="6284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799" y="1905000"/>
            <a:ext cx="6284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95400"/>
            <a:ext cx="3355848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95400"/>
            <a:ext cx="3352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52400"/>
            <a:ext cx="3355848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52400"/>
            <a:ext cx="33528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981200" y="3276600"/>
            <a:ext cx="3355848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276600"/>
            <a:ext cx="33528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verlay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49375"/>
            <a:ext cx="8001000" cy="936625"/>
          </a:xfrm>
        </p:spPr>
        <p:txBody>
          <a:bodyPr>
            <a:scene3d>
              <a:camera prst="orthographicFront"/>
              <a:lightRig rig="threePt" dir="t"/>
            </a:scene3d>
            <a:sp3d extrusionH="38100" contourW="6350" prstMaterial="dkEdge">
              <a:bevelT w="38100" h="38100"/>
              <a:extrusionClr>
                <a:schemeClr val="accent4"/>
              </a:extrusionClr>
              <a:contourClr>
                <a:schemeClr val="accent6"/>
              </a:contourClr>
            </a:sp3d>
          </a:bodyPr>
          <a:lstStyle>
            <a:lvl1pPr>
              <a:defRPr b="0" strike="noStrike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0"/>
            <a:ext cx="6934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85800"/>
            <a:ext cx="6934200" cy="3809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138738"/>
            <a:ext cx="69342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382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382000" cy="353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382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4406900"/>
            <a:ext cx="6284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799" y="2906713"/>
            <a:ext cx="6284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1DC3-76D1-44D4-B12B-02ECF3E59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1371600"/>
            <a:ext cx="7010400" cy="960438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2590800"/>
            <a:ext cx="7010400" cy="3535363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The Foundation for Community Empowerment</a:t>
            </a:r>
          </a:p>
          <a:p>
            <a:r>
              <a:rPr lang="en-US" dirty="0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7C1DC3-76D1-44D4-B12B-02ECF3E59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5" r:id="rId4"/>
    <p:sldLayoutId id="2147483650" r:id="rId5"/>
    <p:sldLayoutId id="2147483698" r:id="rId6"/>
    <p:sldLayoutId id="2147483661" r:id="rId7"/>
    <p:sldLayoutId id="2147483699" r:id="rId8"/>
    <p:sldLayoutId id="2147483651" r:id="rId9"/>
    <p:sldLayoutId id="2147483662" r:id="rId10"/>
    <p:sldLayoutId id="2147483652" r:id="rId11"/>
    <p:sldLayoutId id="2147483667" r:id="rId12"/>
    <p:sldLayoutId id="2147483663" r:id="rId13"/>
    <p:sldLayoutId id="2147483666" r:id="rId14"/>
    <p:sldLayoutId id="2147483655" r:id="rId15"/>
    <p:sldLayoutId id="214748365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010400" cy="960438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219200"/>
            <a:ext cx="7010400" cy="4906963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The Foundation for Community Empowerment</a:t>
            </a:r>
          </a:p>
          <a:p>
            <a:r>
              <a:rPr lang="en-US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7C1DC3-76D1-44D4-B12B-02ECF3E59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700" r:id="rId6"/>
    <p:sldLayoutId id="2147483674" r:id="rId7"/>
    <p:sldLayoutId id="2147483701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010400" cy="960438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219200"/>
            <a:ext cx="7010400" cy="4906963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7310335D-F7F7-4F6B-B5AB-A29F53F4724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The Foundation for Community Empowerment</a:t>
            </a:r>
          </a:p>
          <a:p>
            <a:r>
              <a:rPr lang="en-US" smtClean="0"/>
              <a:t>Analyze. Mobilize. Transform.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7C1DC3-76D1-44D4-B12B-02ECF3E59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702" r:id="rId4"/>
    <p:sldLayoutId id="2147483690" r:id="rId5"/>
    <p:sldLayoutId id="2147483692" r:id="rId6"/>
    <p:sldLayoutId id="2147483693" r:id="rId7"/>
    <p:sldLayoutId id="2147483696" r:id="rId8"/>
    <p:sldLayoutId id="214748369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Wholeness Index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Index for Quality of Life</a:t>
            </a:r>
          </a:p>
          <a:p>
            <a:r>
              <a:rPr lang="en-US" dirty="0" smtClean="0"/>
              <a:t>Timothy M. Bray</a:t>
            </a:r>
          </a:p>
          <a:p>
            <a:r>
              <a:rPr lang="en-US" dirty="0" smtClean="0"/>
              <a:t>The J. McDonald Williams Institute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029200"/>
            <a:ext cx="1676400" cy="168517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Graduation Rates</a:t>
            </a:r>
            <a:endParaRPr lang="en-US" dirty="0"/>
          </a:p>
        </p:txBody>
      </p:sp>
      <p:pic>
        <p:nvPicPr>
          <p:cNvPr id="5" name="Content Placeholder 4" descr="GR05 - 35 x 4 - New.em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6876" y="2514600"/>
            <a:ext cx="3160247" cy="3611563"/>
          </a:xfrm>
        </p:spPr>
      </p:pic>
      <p:pic>
        <p:nvPicPr>
          <p:cNvPr id="6" name="Content Placeholder 5" descr="GR06 35x4.emf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5429948" y="2514600"/>
            <a:ext cx="3160904" cy="36115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Class Housing</a:t>
            </a:r>
            <a:endParaRPr lang="en-US" dirty="0"/>
          </a:p>
        </p:txBody>
      </p:sp>
      <p:pic>
        <p:nvPicPr>
          <p:cNvPr id="5" name="Content Placeholder 4" descr="HA051 35 x 4 - New.em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6548" y="2514600"/>
            <a:ext cx="3160904" cy="3611563"/>
          </a:xfrm>
        </p:spPr>
      </p:pic>
      <p:pic>
        <p:nvPicPr>
          <p:cNvPr id="6" name="Content Placeholder 5" descr="HA06 - 35 x 4.emf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5429948" y="2514600"/>
            <a:ext cx="3160904" cy="36115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590800"/>
          <a:ext cx="70104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Information to Change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“Challenging perspectives… Changing lives.”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“4 Front” 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09800"/>
          <a:ext cx="7010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Venue for Change…</a:t>
            </a:r>
            <a:endParaRPr lang="en-US" dirty="0"/>
          </a:p>
        </p:txBody>
      </p:sp>
      <p:pic>
        <p:nvPicPr>
          <p:cNvPr id="4098" name="Picture 0" descr="evite-imag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7418" y="1183480"/>
            <a:ext cx="6707982" cy="521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Information…</a:t>
            </a:r>
            <a:endParaRPr lang="en-US" dirty="0"/>
          </a:p>
        </p:txBody>
      </p:sp>
      <p:pic>
        <p:nvPicPr>
          <p:cNvPr id="6" name="Content Placeholder 5" descr="WICov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1200" y="1540450"/>
            <a:ext cx="3355975" cy="434066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38800" y="2895600"/>
            <a:ext cx="3352800" cy="3230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Timothy M. Bray</a:t>
            </a:r>
          </a:p>
          <a:p>
            <a:pPr marL="0" indent="0">
              <a:buNone/>
            </a:pPr>
            <a:r>
              <a:rPr lang="en-US" dirty="0" smtClean="0"/>
              <a:t>(469)221-0700 (v)</a:t>
            </a:r>
          </a:p>
          <a:p>
            <a:pPr marL="0" indent="0">
              <a:buNone/>
            </a:pPr>
            <a:r>
              <a:rPr lang="en-US" dirty="0" smtClean="0"/>
              <a:t>(469)221-0701 (f)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4124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 smtClean="0">
                <a:solidFill>
                  <a:schemeClr val="accent6">
                    <a:lumMod val="50000"/>
                  </a:schemeClr>
                </a:solidFill>
              </a:rPr>
              <a:t>www.thewilliamsinstitute.org</a:t>
            </a:r>
            <a:endParaRPr lang="en-US" b="1" spc="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019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tbray@thewilliamsinstitute.org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Wholeness?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 whole city, every neighborhood offers residents an equal quality of life.</a:t>
            </a:r>
          </a:p>
          <a:p>
            <a:r>
              <a:rPr lang="en-US" dirty="0" smtClean="0"/>
              <a:t>“Every neighborhood is a neighborhood of choice.”</a:t>
            </a:r>
            <a:endParaRPr lang="en-US" sz="2800" dirty="0" smtClean="0"/>
          </a:p>
          <a:p>
            <a:r>
              <a:rPr lang="en-US" sz="2800" dirty="0" smtClean="0"/>
              <a:t>Disparity is the opposite of wholeness…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Wholeness Matter?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590800"/>
          <a:ext cx="70104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Wholeness Index™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/>
            <a:r>
              <a:rPr lang="en-US" sz="2800" dirty="0" smtClean="0"/>
              <a:t>Measures disparity, not performance</a:t>
            </a:r>
          </a:p>
          <a:p>
            <a:pPr marL="514350" indent="-514350"/>
            <a:r>
              <a:rPr lang="en-US" sz="2800" dirty="0" smtClean="0"/>
              <a:t>Replicable annually and across cities</a:t>
            </a:r>
          </a:p>
          <a:p>
            <a:pPr marL="514350" indent="-514350"/>
            <a:r>
              <a:rPr lang="en-US" sz="2800" dirty="0" smtClean="0"/>
              <a:t>Incorporates 12 quality-of-life indicators in 3 domains</a:t>
            </a:r>
          </a:p>
          <a:p>
            <a:pPr marL="914400" lvl="1" indent="-514350">
              <a:buFont typeface="Courier New" pitchFamily="49" charset="0"/>
              <a:buChar char="o"/>
            </a:pPr>
            <a:r>
              <a:rPr lang="en-US" sz="2400" dirty="0" smtClean="0"/>
              <a:t>Economic opportunity</a:t>
            </a:r>
          </a:p>
          <a:p>
            <a:pPr marL="914400" lvl="1" indent="-514350">
              <a:buFont typeface="Courier New" pitchFamily="49" charset="0"/>
              <a:buChar char="o"/>
            </a:pPr>
            <a:r>
              <a:rPr lang="en-US" sz="2400" dirty="0" smtClean="0"/>
              <a:t>Self-sufficiency</a:t>
            </a:r>
          </a:p>
          <a:p>
            <a:pPr marL="914400" lvl="1" indent="-514350">
              <a:buFont typeface="Courier New" pitchFamily="49" charset="0"/>
              <a:buChar char="o"/>
            </a:pPr>
            <a:r>
              <a:rPr lang="en-US" sz="2400" dirty="0" smtClean="0"/>
              <a:t>Civic engagement</a:t>
            </a:r>
          </a:p>
          <a:p>
            <a:pPr marL="514350" indent="-514350"/>
            <a:r>
              <a:rPr lang="en-US" sz="2800" dirty="0" smtClean="0"/>
              <a:t>Computes wholeness on a scale of 1 to 100 for each indicator and all of them combined</a:t>
            </a:r>
          </a:p>
          <a:p>
            <a:pPr marL="514350" indent="-514350"/>
            <a:r>
              <a:rPr lang="en-US" sz="2800" dirty="0" smtClean="0"/>
              <a:t>Makes data more useful by displaying them spatially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Wholeness Scores for Dallas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838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Wholeness Composite Maps</a:t>
            </a:r>
            <a:endParaRPr lang="en-US" dirty="0"/>
          </a:p>
        </p:txBody>
      </p:sp>
      <p:pic>
        <p:nvPicPr>
          <p:cNvPr id="5" name="Content Placeholder 4" descr="Overall Sig Pos 35 x 4.em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414" y="2514600"/>
            <a:ext cx="3668038" cy="4191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Content Placeholder 5" descr="Overall Sig Neg 35 x 4.emf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953000" y="2514600"/>
            <a:ext cx="3637852" cy="415651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Preliminary 2007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more things change, the more they stay the same.”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Crime</a:t>
            </a:r>
            <a:endParaRPr lang="en-US" dirty="0"/>
          </a:p>
        </p:txBody>
      </p:sp>
      <p:pic>
        <p:nvPicPr>
          <p:cNvPr id="16" name="Content Placeholder 15" descr="Crime05 - 35 x 4 - New.em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6548" y="2514600"/>
            <a:ext cx="3160904" cy="3611563"/>
          </a:xfrm>
        </p:spPr>
      </p:pic>
      <p:pic>
        <p:nvPicPr>
          <p:cNvPr id="19" name="Content Placeholder 18" descr="CR06 - 35 x 4.emf"/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5429948" y="2514600"/>
            <a:ext cx="3160904" cy="36115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Voter Turnout</a:t>
            </a:r>
            <a:endParaRPr lang="en-US" dirty="0"/>
          </a:p>
        </p:txBody>
      </p:sp>
      <p:pic>
        <p:nvPicPr>
          <p:cNvPr id="5" name="Content Placeholder 4" descr="VT05 - 35 x 4 - New.em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6876" y="2514600"/>
            <a:ext cx="3160247" cy="3611563"/>
          </a:xfrm>
        </p:spPr>
      </p:pic>
      <p:pic>
        <p:nvPicPr>
          <p:cNvPr id="6" name="Content Placeholder 5" descr="VT06 35 x 4 Map.emf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5429948" y="2514600"/>
            <a:ext cx="3160904" cy="36115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MWI PowerPoint Template">
  <a:themeElements>
    <a:clrScheme name="JMWI Colorset">
      <a:dk1>
        <a:sysClr val="windowText" lastClr="000000"/>
      </a:dk1>
      <a:lt1>
        <a:sysClr val="window" lastClr="FFFFFF"/>
      </a:lt1>
      <a:dk2>
        <a:srgbClr val="464653"/>
      </a:dk2>
      <a:lt2>
        <a:srgbClr val="DEDEDE"/>
      </a:lt2>
      <a:accent1>
        <a:srgbClr val="005153"/>
      </a:accent1>
      <a:accent2>
        <a:srgbClr val="F9D263"/>
      </a:accent2>
      <a:accent3>
        <a:srgbClr val="8BD5AC"/>
      </a:accent3>
      <a:accent4>
        <a:srgbClr val="7F7F7F"/>
      </a:accent4>
      <a:accent5>
        <a:srgbClr val="448E65"/>
      </a:accent5>
      <a:accent6>
        <a:srgbClr val="6C4E66"/>
      </a:accent6>
      <a:hlink>
        <a:srgbClr val="448E65"/>
      </a:hlink>
      <a:folHlink>
        <a:srgbClr val="005153"/>
      </a:folHlink>
    </a:clrScheme>
    <a:fontScheme name="JMWI Font Pallet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Bar">
  <a:themeElements>
    <a:clrScheme name="JMWI Colorset">
      <a:dk1>
        <a:sysClr val="windowText" lastClr="000000"/>
      </a:dk1>
      <a:lt1>
        <a:sysClr val="window" lastClr="FFFFFF"/>
      </a:lt1>
      <a:dk2>
        <a:srgbClr val="464653"/>
      </a:dk2>
      <a:lt2>
        <a:srgbClr val="DEDEDE"/>
      </a:lt2>
      <a:accent1>
        <a:srgbClr val="005153"/>
      </a:accent1>
      <a:accent2>
        <a:srgbClr val="F9D263"/>
      </a:accent2>
      <a:accent3>
        <a:srgbClr val="8BD5AC"/>
      </a:accent3>
      <a:accent4>
        <a:srgbClr val="7F7F7F"/>
      </a:accent4>
      <a:accent5>
        <a:srgbClr val="448E65"/>
      </a:accent5>
      <a:accent6>
        <a:srgbClr val="6C4E66"/>
      </a:accent6>
      <a:hlink>
        <a:srgbClr val="448E65"/>
      </a:hlink>
      <a:folHlink>
        <a:srgbClr val="005153"/>
      </a:folHlink>
    </a:clrScheme>
    <a:fontScheme name="JMWI Font Pallet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tical Bar">
  <a:themeElements>
    <a:clrScheme name="JMWI Colorset">
      <a:dk1>
        <a:sysClr val="windowText" lastClr="000000"/>
      </a:dk1>
      <a:lt1>
        <a:sysClr val="window" lastClr="FFFFFF"/>
      </a:lt1>
      <a:dk2>
        <a:srgbClr val="464653"/>
      </a:dk2>
      <a:lt2>
        <a:srgbClr val="DEDEDE"/>
      </a:lt2>
      <a:accent1>
        <a:srgbClr val="005153"/>
      </a:accent1>
      <a:accent2>
        <a:srgbClr val="F9D263"/>
      </a:accent2>
      <a:accent3>
        <a:srgbClr val="8BD5AC"/>
      </a:accent3>
      <a:accent4>
        <a:srgbClr val="7F7F7F"/>
      </a:accent4>
      <a:accent5>
        <a:srgbClr val="448E65"/>
      </a:accent5>
      <a:accent6>
        <a:srgbClr val="6C4E66"/>
      </a:accent6>
      <a:hlink>
        <a:srgbClr val="448E65"/>
      </a:hlink>
      <a:folHlink>
        <a:srgbClr val="005153"/>
      </a:folHlink>
    </a:clrScheme>
    <a:fontScheme name="JMWI Font Pallet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JMWI Colorset">
      <a:dk1>
        <a:sysClr val="windowText" lastClr="000000"/>
      </a:dk1>
      <a:lt1>
        <a:sysClr val="window" lastClr="FFFFFF"/>
      </a:lt1>
      <a:dk2>
        <a:srgbClr val="464653"/>
      </a:dk2>
      <a:lt2>
        <a:srgbClr val="DEDEDE"/>
      </a:lt2>
      <a:accent1>
        <a:srgbClr val="005153"/>
      </a:accent1>
      <a:accent2>
        <a:srgbClr val="F9D263"/>
      </a:accent2>
      <a:accent3>
        <a:srgbClr val="8BD5AC"/>
      </a:accent3>
      <a:accent4>
        <a:srgbClr val="7F7F7F"/>
      </a:accent4>
      <a:accent5>
        <a:srgbClr val="448E65"/>
      </a:accent5>
      <a:accent6>
        <a:srgbClr val="6C4E66"/>
      </a:accent6>
      <a:hlink>
        <a:srgbClr val="448E65"/>
      </a:hlink>
      <a:folHlink>
        <a:srgbClr val="005153"/>
      </a:folHlink>
    </a:clrScheme>
    <a:fontScheme name="JMWI Font Pallet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JMWI PowerPoint Template</Template>
  <TotalTime>41</TotalTime>
  <Words>211</Words>
  <Application>Microsoft Office PowerPoint</Application>
  <PresentationFormat>On-screen Show (4:3)</PresentationFormat>
  <Paragraphs>51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JMWI PowerPoint Template</vt:lpstr>
      <vt:lpstr>No Bar</vt:lpstr>
      <vt:lpstr>Vertical Bar</vt:lpstr>
      <vt:lpstr>The Wholeness Index</vt:lpstr>
      <vt:lpstr>What is Wholeness?</vt:lpstr>
      <vt:lpstr>Why Does Wholeness Matter?</vt:lpstr>
      <vt:lpstr>What is the Wholeness Index™</vt:lpstr>
      <vt:lpstr>2006 Wholeness Scores for Dallas</vt:lpstr>
      <vt:lpstr>2006 Wholeness Composite Maps</vt:lpstr>
      <vt:lpstr>Some Preliminary 2007 Findings</vt:lpstr>
      <vt:lpstr>Crime</vt:lpstr>
      <vt:lpstr>Voter Turnout</vt:lpstr>
      <vt:lpstr>Graduation Rates</vt:lpstr>
      <vt:lpstr>Middle Class Housing</vt:lpstr>
      <vt:lpstr>What’s Next?</vt:lpstr>
      <vt:lpstr>Translating Information to Change</vt:lpstr>
      <vt:lpstr>A “4 Front” Approach</vt:lpstr>
      <vt:lpstr>A Venue for Change…</vt:lpstr>
      <vt:lpstr>For More Information…</vt:lpstr>
    </vt:vector>
  </TitlesOfParts>
  <Company>J. McDonald Williams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Wholeness Index</dc:title>
  <dc:creator>Timothy M. Bray</dc:creator>
  <cp:lastModifiedBy>Pettit, Kathryn</cp:lastModifiedBy>
  <cp:revision>2</cp:revision>
  <dcterms:created xsi:type="dcterms:W3CDTF">2007-10-05T08:05:47Z</dcterms:created>
  <dcterms:modified xsi:type="dcterms:W3CDTF">2014-10-02T17:27:40Z</dcterms:modified>
</cp:coreProperties>
</file>