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1" r:id="rId1"/>
    <p:sldMasterId id="2147483739" r:id="rId2"/>
  </p:sldMasterIdLst>
  <p:notesMasterIdLst>
    <p:notesMasterId r:id="rId28"/>
  </p:notesMasterIdLst>
  <p:handoutMasterIdLst>
    <p:handoutMasterId r:id="rId29"/>
  </p:handoutMasterIdLst>
  <p:sldIdLst>
    <p:sldId id="381" r:id="rId3"/>
    <p:sldId id="540" r:id="rId4"/>
    <p:sldId id="550" r:id="rId5"/>
    <p:sldId id="557" r:id="rId6"/>
    <p:sldId id="541" r:id="rId7"/>
    <p:sldId id="542" r:id="rId8"/>
    <p:sldId id="545" r:id="rId9"/>
    <p:sldId id="394" r:id="rId10"/>
    <p:sldId id="546" r:id="rId11"/>
    <p:sldId id="549" r:id="rId12"/>
    <p:sldId id="548" r:id="rId13"/>
    <p:sldId id="547" r:id="rId14"/>
    <p:sldId id="556" r:id="rId15"/>
    <p:sldId id="496" r:id="rId16"/>
    <p:sldId id="553" r:id="rId17"/>
    <p:sldId id="563" r:id="rId18"/>
    <p:sldId id="565" r:id="rId19"/>
    <p:sldId id="558" r:id="rId20"/>
    <p:sldId id="559" r:id="rId21"/>
    <p:sldId id="561" r:id="rId22"/>
    <p:sldId id="562" r:id="rId23"/>
    <p:sldId id="560" r:id="rId24"/>
    <p:sldId id="530" r:id="rId25"/>
    <p:sldId id="555" r:id="rId26"/>
    <p:sldId id="387" r:id="rId27"/>
  </p:sldIdLst>
  <p:sldSz cx="9144000" cy="6858000" type="screen4x3"/>
  <p:notesSz cx="7099300" cy="9385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1C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206" autoAdjust="0"/>
    <p:restoredTop sz="82471" autoAdjust="0"/>
  </p:normalViewPr>
  <p:slideViewPr>
    <p:cSldViewPr>
      <p:cViewPr varScale="1">
        <p:scale>
          <a:sx n="84" d="100"/>
          <a:sy n="84" d="100"/>
        </p:scale>
        <p:origin x="-208" y="-10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notesMaster" Target="notesMasters/notesMaster1.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325003-9833-0344-8739-2D983C187848}" type="doc">
      <dgm:prSet loTypeId="urn:microsoft.com/office/officeart/2005/8/layout/radial5" loCatId="" qsTypeId="urn:microsoft.com/office/officeart/2005/8/quickstyle/simple4" qsCatId="simple" csTypeId="urn:microsoft.com/office/officeart/2005/8/colors/accent1_2" csCatId="accent1" phldr="1"/>
      <dgm:spPr/>
      <dgm:t>
        <a:bodyPr/>
        <a:lstStyle/>
        <a:p>
          <a:endParaRPr lang="en-US"/>
        </a:p>
      </dgm:t>
    </dgm:pt>
    <dgm:pt modelId="{2F6F94E6-4FAD-B844-A7D3-38925051F2EE}">
      <dgm:prSet phldrT="[Text]" custT="1"/>
      <dgm:spPr>
        <a:solidFill>
          <a:schemeClr val="accent1"/>
        </a:solidFill>
      </dgm:spPr>
      <dgm:t>
        <a:bodyPr anchor="t"/>
        <a:lstStyle/>
        <a:p>
          <a:r>
            <a:rPr lang="en-US" sz="1600" u="sng" dirty="0" smtClean="0"/>
            <a:t>Questions about Structures</a:t>
          </a:r>
        </a:p>
        <a:p>
          <a:r>
            <a:rPr lang="en-US" sz="1600" dirty="0" smtClean="0"/>
            <a:t>Use</a:t>
          </a:r>
        </a:p>
        <a:p>
          <a:r>
            <a:rPr lang="en-US" sz="1600" dirty="0" smtClean="0"/>
            <a:t>Units</a:t>
          </a:r>
        </a:p>
        <a:p>
          <a:r>
            <a:rPr lang="en-US" sz="1600" dirty="0" smtClean="0"/>
            <a:t>Condition</a:t>
          </a:r>
        </a:p>
        <a:p>
          <a:r>
            <a:rPr lang="en-US" sz="1600" dirty="0" smtClean="0"/>
            <a:t>Occupancy</a:t>
          </a:r>
        </a:p>
        <a:p>
          <a:r>
            <a:rPr lang="en-US" sz="1600" dirty="0" smtClean="0"/>
            <a:t>Open/Boarded</a:t>
          </a:r>
        </a:p>
        <a:p>
          <a:r>
            <a:rPr lang="en-US" sz="1600" dirty="0" smtClean="0"/>
            <a:t>Fire Damage</a:t>
          </a:r>
        </a:p>
        <a:p>
          <a:r>
            <a:rPr lang="en-US" sz="1600" dirty="0" smtClean="0"/>
            <a:t>Dumping</a:t>
          </a:r>
        </a:p>
        <a:p>
          <a:endParaRPr lang="en-US" sz="1600" dirty="0"/>
        </a:p>
      </dgm:t>
    </dgm:pt>
    <dgm:pt modelId="{F3F132C7-EB76-B44A-9418-02FBC4CC3CB6}" type="parTrans" cxnId="{61C073F7-BBD9-8A4F-A2C6-80D8A12B8B0F}">
      <dgm:prSet/>
      <dgm:spPr/>
      <dgm:t>
        <a:bodyPr/>
        <a:lstStyle/>
        <a:p>
          <a:endParaRPr lang="en-US"/>
        </a:p>
      </dgm:t>
    </dgm:pt>
    <dgm:pt modelId="{63A9819F-F708-ED41-A66C-AEA8D3A459D8}" type="sibTrans" cxnId="{61C073F7-BBD9-8A4F-A2C6-80D8A12B8B0F}">
      <dgm:prSet/>
      <dgm:spPr/>
      <dgm:t>
        <a:bodyPr/>
        <a:lstStyle/>
        <a:p>
          <a:endParaRPr lang="en-US"/>
        </a:p>
      </dgm:t>
    </dgm:pt>
    <dgm:pt modelId="{B111FFC2-304C-A543-A52A-8B8DB36D73BC}">
      <dgm:prSet phldrT="[Text]" custT="1"/>
      <dgm:spPr>
        <a:solidFill>
          <a:srgbClr val="6596CF"/>
        </a:solidFill>
      </dgm:spPr>
      <dgm:t>
        <a:bodyPr anchor="t"/>
        <a:lstStyle/>
        <a:p>
          <a:r>
            <a:rPr lang="en-US" sz="1600" u="sng" dirty="0" smtClean="0"/>
            <a:t>Questions about Vacant Lots</a:t>
          </a:r>
        </a:p>
        <a:p>
          <a:r>
            <a:rPr lang="en-US" sz="1600" dirty="0" smtClean="0"/>
            <a:t>Use</a:t>
          </a:r>
        </a:p>
        <a:p>
          <a:r>
            <a:rPr lang="en-US" sz="1600" dirty="0" smtClean="0"/>
            <a:t>Park/Garden/Parking</a:t>
          </a:r>
        </a:p>
        <a:p>
          <a:r>
            <a:rPr lang="en-US" sz="1600" dirty="0" smtClean="0"/>
            <a:t>Improved/Unimproved</a:t>
          </a:r>
        </a:p>
        <a:p>
          <a:r>
            <a:rPr lang="en-US" sz="1600" dirty="0" smtClean="0"/>
            <a:t>Maintenance</a:t>
          </a:r>
        </a:p>
        <a:p>
          <a:r>
            <a:rPr lang="en-US" sz="1600" dirty="0" smtClean="0"/>
            <a:t>Dumping</a:t>
          </a:r>
          <a:endParaRPr lang="en-US" sz="1600" dirty="0"/>
        </a:p>
      </dgm:t>
    </dgm:pt>
    <dgm:pt modelId="{913B332B-C84B-7A40-956C-A5644B3A29D8}" type="parTrans" cxnId="{CD8FB767-20C8-714A-B65C-32925A5F4E54}">
      <dgm:prSet/>
      <dgm:spPr/>
      <dgm:t>
        <a:bodyPr/>
        <a:lstStyle/>
        <a:p>
          <a:endParaRPr lang="en-US"/>
        </a:p>
      </dgm:t>
    </dgm:pt>
    <dgm:pt modelId="{F391F9A0-2D5D-744F-8B68-9632562A1D80}" type="sibTrans" cxnId="{CD8FB767-20C8-714A-B65C-32925A5F4E54}">
      <dgm:prSet/>
      <dgm:spPr/>
      <dgm:t>
        <a:bodyPr/>
        <a:lstStyle/>
        <a:p>
          <a:endParaRPr lang="en-US"/>
        </a:p>
      </dgm:t>
    </dgm:pt>
    <dgm:pt modelId="{F1A49824-05BD-C144-A76B-48255ACF33C3}">
      <dgm:prSet phldrT="[Text]" custT="1"/>
      <dgm:spPr>
        <a:solidFill>
          <a:srgbClr val="6596CF"/>
        </a:solidFill>
      </dgm:spPr>
      <dgm:t>
        <a:bodyPr anchor="t"/>
        <a:lstStyle/>
        <a:p>
          <a:pPr algn="ctr"/>
          <a:r>
            <a:rPr lang="en-US" sz="2000" dirty="0" smtClean="0"/>
            <a:t>Step 1: </a:t>
          </a:r>
        </a:p>
        <a:p>
          <a:pPr algn="ctr"/>
          <a:r>
            <a:rPr lang="en-US" sz="2000" dirty="0" smtClean="0"/>
            <a:t>Take a Photo</a:t>
          </a:r>
          <a:endParaRPr lang="en-US" sz="2000" dirty="0"/>
        </a:p>
      </dgm:t>
    </dgm:pt>
    <dgm:pt modelId="{F5703962-5842-B546-9641-AE5A56FE9937}" type="sibTrans" cxnId="{147D3358-3F15-5444-8E28-4100C625C860}">
      <dgm:prSet/>
      <dgm:spPr/>
      <dgm:t>
        <a:bodyPr/>
        <a:lstStyle/>
        <a:p>
          <a:endParaRPr lang="en-US"/>
        </a:p>
      </dgm:t>
    </dgm:pt>
    <dgm:pt modelId="{C8EC496D-FA1C-8742-96A6-D098C613D76D}" type="parTrans" cxnId="{147D3358-3F15-5444-8E28-4100C625C860}">
      <dgm:prSet/>
      <dgm:spPr/>
      <dgm:t>
        <a:bodyPr/>
        <a:lstStyle/>
        <a:p>
          <a:endParaRPr lang="en-US"/>
        </a:p>
      </dgm:t>
    </dgm:pt>
    <dgm:pt modelId="{AB7734F7-CAF6-2F43-B9EC-D997D0D0B54E}" type="pres">
      <dgm:prSet presAssocID="{88325003-9833-0344-8739-2D983C187848}" presName="Name0" presStyleCnt="0">
        <dgm:presLayoutVars>
          <dgm:chMax val="1"/>
          <dgm:dir/>
          <dgm:animLvl val="ctr"/>
          <dgm:resizeHandles val="exact"/>
        </dgm:presLayoutVars>
      </dgm:prSet>
      <dgm:spPr/>
      <dgm:t>
        <a:bodyPr/>
        <a:lstStyle/>
        <a:p>
          <a:endParaRPr lang="en-US"/>
        </a:p>
      </dgm:t>
    </dgm:pt>
    <dgm:pt modelId="{DA0E9D22-D2D9-FD41-90BE-C1A525355F5C}" type="pres">
      <dgm:prSet presAssocID="{F1A49824-05BD-C144-A76B-48255ACF33C3}" presName="centerShape" presStyleLbl="node0" presStyleIdx="0" presStyleCnt="1" custScaleX="185088" custScaleY="161218" custLinFactNeighborX="-1940" custLinFactNeighborY="-37072"/>
      <dgm:spPr/>
      <dgm:t>
        <a:bodyPr/>
        <a:lstStyle/>
        <a:p>
          <a:endParaRPr lang="en-US"/>
        </a:p>
      </dgm:t>
    </dgm:pt>
    <dgm:pt modelId="{86B860D2-998C-2842-8651-CCB73278948A}" type="pres">
      <dgm:prSet presAssocID="{F3F132C7-EB76-B44A-9418-02FBC4CC3CB6}" presName="parTrans" presStyleLbl="sibTrans2D1" presStyleIdx="0" presStyleCnt="2"/>
      <dgm:spPr/>
      <dgm:t>
        <a:bodyPr/>
        <a:lstStyle/>
        <a:p>
          <a:endParaRPr lang="en-US"/>
        </a:p>
      </dgm:t>
    </dgm:pt>
    <dgm:pt modelId="{860F337C-A032-1744-B64C-D75E90B41F37}" type="pres">
      <dgm:prSet presAssocID="{F3F132C7-EB76-B44A-9418-02FBC4CC3CB6}" presName="connectorText" presStyleLbl="sibTrans2D1" presStyleIdx="0" presStyleCnt="2"/>
      <dgm:spPr/>
      <dgm:t>
        <a:bodyPr/>
        <a:lstStyle/>
        <a:p>
          <a:endParaRPr lang="en-US"/>
        </a:p>
      </dgm:t>
    </dgm:pt>
    <dgm:pt modelId="{06AA6A9C-AEE2-F248-B27A-76A7452E6C92}" type="pres">
      <dgm:prSet presAssocID="{2F6F94E6-4FAD-B844-A7D3-38925051F2EE}" presName="node" presStyleLbl="node1" presStyleIdx="0" presStyleCnt="2" custScaleX="255407" custScaleY="231676" custRadScaleRad="161880" custRadScaleInc="-131341">
        <dgm:presLayoutVars>
          <dgm:bulletEnabled val="1"/>
        </dgm:presLayoutVars>
      </dgm:prSet>
      <dgm:spPr/>
      <dgm:t>
        <a:bodyPr/>
        <a:lstStyle/>
        <a:p>
          <a:endParaRPr lang="en-US"/>
        </a:p>
      </dgm:t>
    </dgm:pt>
    <dgm:pt modelId="{81CBA680-27EF-3544-8E13-2CE8B1DE5851}" type="pres">
      <dgm:prSet presAssocID="{913B332B-C84B-7A40-956C-A5644B3A29D8}" presName="parTrans" presStyleLbl="sibTrans2D1" presStyleIdx="1" presStyleCnt="2"/>
      <dgm:spPr/>
      <dgm:t>
        <a:bodyPr/>
        <a:lstStyle/>
        <a:p>
          <a:endParaRPr lang="en-US"/>
        </a:p>
      </dgm:t>
    </dgm:pt>
    <dgm:pt modelId="{6EF16CA6-6946-B144-B5B8-C2141FA67C52}" type="pres">
      <dgm:prSet presAssocID="{913B332B-C84B-7A40-956C-A5644B3A29D8}" presName="connectorText" presStyleLbl="sibTrans2D1" presStyleIdx="1" presStyleCnt="2"/>
      <dgm:spPr/>
      <dgm:t>
        <a:bodyPr/>
        <a:lstStyle/>
        <a:p>
          <a:endParaRPr lang="en-US"/>
        </a:p>
      </dgm:t>
    </dgm:pt>
    <dgm:pt modelId="{BAAB3EE8-D2C6-454A-ACFF-BA67AA236787}" type="pres">
      <dgm:prSet presAssocID="{B111FFC2-304C-A543-A52A-8B8DB36D73BC}" presName="node" presStyleLbl="node1" presStyleIdx="1" presStyleCnt="2" custScaleX="255200" custScaleY="231686" custRadScaleRad="138383" custRadScaleInc="-74565">
        <dgm:presLayoutVars>
          <dgm:bulletEnabled val="1"/>
        </dgm:presLayoutVars>
      </dgm:prSet>
      <dgm:spPr/>
      <dgm:t>
        <a:bodyPr/>
        <a:lstStyle/>
        <a:p>
          <a:endParaRPr lang="en-US"/>
        </a:p>
      </dgm:t>
    </dgm:pt>
  </dgm:ptLst>
  <dgm:cxnLst>
    <dgm:cxn modelId="{61C073F7-BBD9-8A4F-A2C6-80D8A12B8B0F}" srcId="{F1A49824-05BD-C144-A76B-48255ACF33C3}" destId="{2F6F94E6-4FAD-B844-A7D3-38925051F2EE}" srcOrd="0" destOrd="0" parTransId="{F3F132C7-EB76-B44A-9418-02FBC4CC3CB6}" sibTransId="{63A9819F-F708-ED41-A66C-AEA8D3A459D8}"/>
    <dgm:cxn modelId="{B79A7685-3CAA-B14F-A1AA-D0782E5D2138}" type="presOf" srcId="{913B332B-C84B-7A40-956C-A5644B3A29D8}" destId="{81CBA680-27EF-3544-8E13-2CE8B1DE5851}" srcOrd="0" destOrd="0" presId="urn:microsoft.com/office/officeart/2005/8/layout/radial5"/>
    <dgm:cxn modelId="{C1BE1C5F-E7CD-8B4B-A040-ED1ACC4E4CE6}" type="presOf" srcId="{88325003-9833-0344-8739-2D983C187848}" destId="{AB7734F7-CAF6-2F43-B9EC-D997D0D0B54E}" srcOrd="0" destOrd="0" presId="urn:microsoft.com/office/officeart/2005/8/layout/radial5"/>
    <dgm:cxn modelId="{3F08C022-4F5D-8A4E-9922-3D632CE3FE80}" type="presOf" srcId="{2F6F94E6-4FAD-B844-A7D3-38925051F2EE}" destId="{06AA6A9C-AEE2-F248-B27A-76A7452E6C92}" srcOrd="0" destOrd="0" presId="urn:microsoft.com/office/officeart/2005/8/layout/radial5"/>
    <dgm:cxn modelId="{0FDA867F-22A2-BC45-83AC-49CDA97B18C9}" type="presOf" srcId="{F3F132C7-EB76-B44A-9418-02FBC4CC3CB6}" destId="{860F337C-A032-1744-B64C-D75E90B41F37}" srcOrd="1" destOrd="0" presId="urn:microsoft.com/office/officeart/2005/8/layout/radial5"/>
    <dgm:cxn modelId="{9D622DA2-5C68-EB44-9D39-93D2222703A9}" type="presOf" srcId="{F1A49824-05BD-C144-A76B-48255ACF33C3}" destId="{DA0E9D22-D2D9-FD41-90BE-C1A525355F5C}" srcOrd="0" destOrd="0" presId="urn:microsoft.com/office/officeart/2005/8/layout/radial5"/>
    <dgm:cxn modelId="{CD8FB767-20C8-714A-B65C-32925A5F4E54}" srcId="{F1A49824-05BD-C144-A76B-48255ACF33C3}" destId="{B111FFC2-304C-A543-A52A-8B8DB36D73BC}" srcOrd="1" destOrd="0" parTransId="{913B332B-C84B-7A40-956C-A5644B3A29D8}" sibTransId="{F391F9A0-2D5D-744F-8B68-9632562A1D80}"/>
    <dgm:cxn modelId="{CA562E5E-FBF6-8940-9010-6DB1169DBB6C}" type="presOf" srcId="{B111FFC2-304C-A543-A52A-8B8DB36D73BC}" destId="{BAAB3EE8-D2C6-454A-ACFF-BA67AA236787}" srcOrd="0" destOrd="0" presId="urn:microsoft.com/office/officeart/2005/8/layout/radial5"/>
    <dgm:cxn modelId="{147D3358-3F15-5444-8E28-4100C625C860}" srcId="{88325003-9833-0344-8739-2D983C187848}" destId="{F1A49824-05BD-C144-A76B-48255ACF33C3}" srcOrd="0" destOrd="0" parTransId="{C8EC496D-FA1C-8742-96A6-D098C613D76D}" sibTransId="{F5703962-5842-B546-9641-AE5A56FE9937}"/>
    <dgm:cxn modelId="{A4379125-C06E-2A45-9AC0-D4D1F12CBE6D}" type="presOf" srcId="{913B332B-C84B-7A40-956C-A5644B3A29D8}" destId="{6EF16CA6-6946-B144-B5B8-C2141FA67C52}" srcOrd="1" destOrd="0" presId="urn:microsoft.com/office/officeart/2005/8/layout/radial5"/>
    <dgm:cxn modelId="{587E823C-95F3-414B-850A-1602397363AB}" type="presOf" srcId="{F3F132C7-EB76-B44A-9418-02FBC4CC3CB6}" destId="{86B860D2-998C-2842-8651-CCB73278948A}" srcOrd="0" destOrd="0" presId="urn:microsoft.com/office/officeart/2005/8/layout/radial5"/>
    <dgm:cxn modelId="{9772956C-0B85-A54E-9E13-D11C278C0EB2}" type="presParOf" srcId="{AB7734F7-CAF6-2F43-B9EC-D997D0D0B54E}" destId="{DA0E9D22-D2D9-FD41-90BE-C1A525355F5C}" srcOrd="0" destOrd="0" presId="urn:microsoft.com/office/officeart/2005/8/layout/radial5"/>
    <dgm:cxn modelId="{23F1926E-B3B0-214C-B541-8953751C7E99}" type="presParOf" srcId="{AB7734F7-CAF6-2F43-B9EC-D997D0D0B54E}" destId="{86B860D2-998C-2842-8651-CCB73278948A}" srcOrd="1" destOrd="0" presId="urn:microsoft.com/office/officeart/2005/8/layout/radial5"/>
    <dgm:cxn modelId="{22DA69FA-2F60-A040-9E61-5E2D7E3A0AD2}" type="presParOf" srcId="{86B860D2-998C-2842-8651-CCB73278948A}" destId="{860F337C-A032-1744-B64C-D75E90B41F37}" srcOrd="0" destOrd="0" presId="urn:microsoft.com/office/officeart/2005/8/layout/radial5"/>
    <dgm:cxn modelId="{678351EC-01C2-E546-8C1F-13DE176C879A}" type="presParOf" srcId="{AB7734F7-CAF6-2F43-B9EC-D997D0D0B54E}" destId="{06AA6A9C-AEE2-F248-B27A-76A7452E6C92}" srcOrd="2" destOrd="0" presId="urn:microsoft.com/office/officeart/2005/8/layout/radial5"/>
    <dgm:cxn modelId="{8AF8C9BA-6CFA-6547-AAB6-511C918FAF7F}" type="presParOf" srcId="{AB7734F7-CAF6-2F43-B9EC-D997D0D0B54E}" destId="{81CBA680-27EF-3544-8E13-2CE8B1DE5851}" srcOrd="3" destOrd="0" presId="urn:microsoft.com/office/officeart/2005/8/layout/radial5"/>
    <dgm:cxn modelId="{81115056-6240-BD49-B33D-9471D7AF8F0C}" type="presParOf" srcId="{81CBA680-27EF-3544-8E13-2CE8B1DE5851}" destId="{6EF16CA6-6946-B144-B5B8-C2141FA67C52}" srcOrd="0" destOrd="0" presId="urn:microsoft.com/office/officeart/2005/8/layout/radial5"/>
    <dgm:cxn modelId="{14B3DD82-CA48-5441-AA37-416027EFB7AB}" type="presParOf" srcId="{AB7734F7-CAF6-2F43-B9EC-D997D0D0B54E}" destId="{BAAB3EE8-D2C6-454A-ACFF-BA67AA236787}" srcOrd="4"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0E9D22-D2D9-FD41-90BE-C1A525355F5C}">
      <dsp:nvSpPr>
        <dsp:cNvPr id="0" name=""/>
        <dsp:cNvSpPr/>
      </dsp:nvSpPr>
      <dsp:spPr>
        <a:xfrm>
          <a:off x="3065879" y="79279"/>
          <a:ext cx="2521416" cy="2196239"/>
        </a:xfrm>
        <a:prstGeom prst="ellipse">
          <a:avLst/>
        </a:prstGeom>
        <a:solidFill>
          <a:srgbClr val="6596CF"/>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t" anchorCtr="0">
          <a:noAutofit/>
        </a:bodyPr>
        <a:lstStyle/>
        <a:p>
          <a:pPr lvl="0" algn="ctr" defTabSz="889000">
            <a:lnSpc>
              <a:spcPct val="90000"/>
            </a:lnSpc>
            <a:spcBef>
              <a:spcPct val="0"/>
            </a:spcBef>
            <a:spcAft>
              <a:spcPct val="35000"/>
            </a:spcAft>
          </a:pPr>
          <a:r>
            <a:rPr lang="en-US" sz="2000" kern="1200" dirty="0" smtClean="0"/>
            <a:t>Step 1: </a:t>
          </a:r>
        </a:p>
        <a:p>
          <a:pPr lvl="0" algn="ctr" defTabSz="889000">
            <a:lnSpc>
              <a:spcPct val="90000"/>
            </a:lnSpc>
            <a:spcBef>
              <a:spcPct val="0"/>
            </a:spcBef>
            <a:spcAft>
              <a:spcPct val="35000"/>
            </a:spcAft>
          </a:pPr>
          <a:r>
            <a:rPr lang="en-US" sz="2000" kern="1200" dirty="0" smtClean="0"/>
            <a:t>Take a Photo</a:t>
          </a:r>
          <a:endParaRPr lang="en-US" sz="2000" kern="1200" dirty="0"/>
        </a:p>
      </dsp:txBody>
      <dsp:txXfrm>
        <a:off x="3435132" y="400911"/>
        <a:ext cx="1782910" cy="1552975"/>
      </dsp:txXfrm>
    </dsp:sp>
    <dsp:sp modelId="{86B860D2-998C-2842-8651-CCB73278948A}">
      <dsp:nvSpPr>
        <dsp:cNvPr id="0" name=""/>
        <dsp:cNvSpPr/>
      </dsp:nvSpPr>
      <dsp:spPr>
        <a:xfrm rot="8210195">
          <a:off x="3027935" y="1986749"/>
          <a:ext cx="377495" cy="463175"/>
        </a:xfrm>
        <a:prstGeom prst="rightArrow">
          <a:avLst>
            <a:gd name="adj1" fmla="val 60000"/>
            <a:gd name="adj2" fmla="val 50000"/>
          </a:avLst>
        </a:prstGeom>
        <a:solidFill>
          <a:schemeClr val="accent1">
            <a:tint val="60000"/>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rot="10800000">
        <a:off x="3125861" y="2040649"/>
        <a:ext cx="264247" cy="277905"/>
      </dsp:txXfrm>
    </dsp:sp>
    <dsp:sp modelId="{06AA6A9C-AEE2-F248-B27A-76A7452E6C92}">
      <dsp:nvSpPr>
        <dsp:cNvPr id="0" name=""/>
        <dsp:cNvSpPr/>
      </dsp:nvSpPr>
      <dsp:spPr>
        <a:xfrm>
          <a:off x="0" y="2025525"/>
          <a:ext cx="3479357" cy="3156074"/>
        </a:xfrm>
        <a:prstGeom prst="ellipse">
          <a:avLst/>
        </a:prstGeom>
        <a:solidFill>
          <a:schemeClr val="accent1"/>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t" anchorCtr="0">
          <a:noAutofit/>
        </a:bodyPr>
        <a:lstStyle/>
        <a:p>
          <a:pPr lvl="0" algn="ctr" defTabSz="711200">
            <a:lnSpc>
              <a:spcPct val="90000"/>
            </a:lnSpc>
            <a:spcBef>
              <a:spcPct val="0"/>
            </a:spcBef>
            <a:spcAft>
              <a:spcPct val="35000"/>
            </a:spcAft>
          </a:pPr>
          <a:r>
            <a:rPr lang="en-US" sz="1600" u="sng" kern="1200" dirty="0" smtClean="0"/>
            <a:t>Questions about Structures</a:t>
          </a:r>
        </a:p>
        <a:p>
          <a:pPr lvl="0" algn="ctr" defTabSz="711200">
            <a:lnSpc>
              <a:spcPct val="90000"/>
            </a:lnSpc>
            <a:spcBef>
              <a:spcPct val="0"/>
            </a:spcBef>
            <a:spcAft>
              <a:spcPct val="35000"/>
            </a:spcAft>
          </a:pPr>
          <a:r>
            <a:rPr lang="en-US" sz="1600" kern="1200" dirty="0" smtClean="0"/>
            <a:t>Use</a:t>
          </a:r>
        </a:p>
        <a:p>
          <a:pPr lvl="0" algn="ctr" defTabSz="711200">
            <a:lnSpc>
              <a:spcPct val="90000"/>
            </a:lnSpc>
            <a:spcBef>
              <a:spcPct val="0"/>
            </a:spcBef>
            <a:spcAft>
              <a:spcPct val="35000"/>
            </a:spcAft>
          </a:pPr>
          <a:r>
            <a:rPr lang="en-US" sz="1600" kern="1200" dirty="0" smtClean="0"/>
            <a:t>Units</a:t>
          </a:r>
        </a:p>
        <a:p>
          <a:pPr lvl="0" algn="ctr" defTabSz="711200">
            <a:lnSpc>
              <a:spcPct val="90000"/>
            </a:lnSpc>
            <a:spcBef>
              <a:spcPct val="0"/>
            </a:spcBef>
            <a:spcAft>
              <a:spcPct val="35000"/>
            </a:spcAft>
          </a:pPr>
          <a:r>
            <a:rPr lang="en-US" sz="1600" kern="1200" dirty="0" smtClean="0"/>
            <a:t>Condition</a:t>
          </a:r>
        </a:p>
        <a:p>
          <a:pPr lvl="0" algn="ctr" defTabSz="711200">
            <a:lnSpc>
              <a:spcPct val="90000"/>
            </a:lnSpc>
            <a:spcBef>
              <a:spcPct val="0"/>
            </a:spcBef>
            <a:spcAft>
              <a:spcPct val="35000"/>
            </a:spcAft>
          </a:pPr>
          <a:r>
            <a:rPr lang="en-US" sz="1600" kern="1200" dirty="0" smtClean="0"/>
            <a:t>Occupancy</a:t>
          </a:r>
        </a:p>
        <a:p>
          <a:pPr lvl="0" algn="ctr" defTabSz="711200">
            <a:lnSpc>
              <a:spcPct val="90000"/>
            </a:lnSpc>
            <a:spcBef>
              <a:spcPct val="0"/>
            </a:spcBef>
            <a:spcAft>
              <a:spcPct val="35000"/>
            </a:spcAft>
          </a:pPr>
          <a:r>
            <a:rPr lang="en-US" sz="1600" kern="1200" dirty="0" smtClean="0"/>
            <a:t>Open/Boarded</a:t>
          </a:r>
        </a:p>
        <a:p>
          <a:pPr lvl="0" algn="ctr" defTabSz="711200">
            <a:lnSpc>
              <a:spcPct val="90000"/>
            </a:lnSpc>
            <a:spcBef>
              <a:spcPct val="0"/>
            </a:spcBef>
            <a:spcAft>
              <a:spcPct val="35000"/>
            </a:spcAft>
          </a:pPr>
          <a:r>
            <a:rPr lang="en-US" sz="1600" kern="1200" dirty="0" smtClean="0"/>
            <a:t>Fire Damage</a:t>
          </a:r>
        </a:p>
        <a:p>
          <a:pPr lvl="0" algn="ctr" defTabSz="711200">
            <a:lnSpc>
              <a:spcPct val="90000"/>
            </a:lnSpc>
            <a:spcBef>
              <a:spcPct val="0"/>
            </a:spcBef>
            <a:spcAft>
              <a:spcPct val="35000"/>
            </a:spcAft>
          </a:pPr>
          <a:r>
            <a:rPr lang="en-US" sz="1600" kern="1200" dirty="0" smtClean="0"/>
            <a:t>Dumping</a:t>
          </a:r>
        </a:p>
        <a:p>
          <a:pPr lvl="0" algn="ctr" defTabSz="711200">
            <a:lnSpc>
              <a:spcPct val="90000"/>
            </a:lnSpc>
            <a:spcBef>
              <a:spcPct val="0"/>
            </a:spcBef>
            <a:spcAft>
              <a:spcPct val="35000"/>
            </a:spcAft>
          </a:pPr>
          <a:endParaRPr lang="en-US" sz="1600" kern="1200" dirty="0"/>
        </a:p>
      </dsp:txBody>
      <dsp:txXfrm>
        <a:off x="509540" y="2487721"/>
        <a:ext cx="2460277" cy="2231682"/>
      </dsp:txXfrm>
    </dsp:sp>
    <dsp:sp modelId="{81CBA680-27EF-3544-8E13-2CE8B1DE5851}">
      <dsp:nvSpPr>
        <dsp:cNvPr id="0" name=""/>
        <dsp:cNvSpPr/>
      </dsp:nvSpPr>
      <dsp:spPr>
        <a:xfrm rot="2655050">
          <a:off x="5221969" y="1990618"/>
          <a:ext cx="354221" cy="463175"/>
        </a:xfrm>
        <a:prstGeom prst="rightArrow">
          <a:avLst>
            <a:gd name="adj1" fmla="val 60000"/>
            <a:gd name="adj2" fmla="val 50000"/>
          </a:avLst>
        </a:prstGeom>
        <a:solidFill>
          <a:schemeClr val="accent1">
            <a:tint val="60000"/>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5237043" y="2046177"/>
        <a:ext cx="247955" cy="277905"/>
      </dsp:txXfrm>
    </dsp:sp>
    <dsp:sp modelId="{BAAB3EE8-D2C6-454A-ACFF-BA67AA236787}">
      <dsp:nvSpPr>
        <dsp:cNvPr id="0" name=""/>
        <dsp:cNvSpPr/>
      </dsp:nvSpPr>
      <dsp:spPr>
        <a:xfrm>
          <a:off x="5092446" y="2038777"/>
          <a:ext cx="3476537" cy="3156211"/>
        </a:xfrm>
        <a:prstGeom prst="ellipse">
          <a:avLst/>
        </a:prstGeom>
        <a:solidFill>
          <a:srgbClr val="6596CF"/>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t" anchorCtr="0">
          <a:noAutofit/>
        </a:bodyPr>
        <a:lstStyle/>
        <a:p>
          <a:pPr lvl="0" algn="ctr" defTabSz="711200">
            <a:lnSpc>
              <a:spcPct val="90000"/>
            </a:lnSpc>
            <a:spcBef>
              <a:spcPct val="0"/>
            </a:spcBef>
            <a:spcAft>
              <a:spcPct val="35000"/>
            </a:spcAft>
          </a:pPr>
          <a:r>
            <a:rPr lang="en-US" sz="1600" u="sng" kern="1200" dirty="0" smtClean="0"/>
            <a:t>Questions about Vacant Lots</a:t>
          </a:r>
        </a:p>
        <a:p>
          <a:pPr lvl="0" algn="ctr" defTabSz="711200">
            <a:lnSpc>
              <a:spcPct val="90000"/>
            </a:lnSpc>
            <a:spcBef>
              <a:spcPct val="0"/>
            </a:spcBef>
            <a:spcAft>
              <a:spcPct val="35000"/>
            </a:spcAft>
          </a:pPr>
          <a:r>
            <a:rPr lang="en-US" sz="1600" kern="1200" dirty="0" smtClean="0"/>
            <a:t>Use</a:t>
          </a:r>
        </a:p>
        <a:p>
          <a:pPr lvl="0" algn="ctr" defTabSz="711200">
            <a:lnSpc>
              <a:spcPct val="90000"/>
            </a:lnSpc>
            <a:spcBef>
              <a:spcPct val="0"/>
            </a:spcBef>
            <a:spcAft>
              <a:spcPct val="35000"/>
            </a:spcAft>
          </a:pPr>
          <a:r>
            <a:rPr lang="en-US" sz="1600" kern="1200" dirty="0" smtClean="0"/>
            <a:t>Park/Garden/Parking</a:t>
          </a:r>
        </a:p>
        <a:p>
          <a:pPr lvl="0" algn="ctr" defTabSz="711200">
            <a:lnSpc>
              <a:spcPct val="90000"/>
            </a:lnSpc>
            <a:spcBef>
              <a:spcPct val="0"/>
            </a:spcBef>
            <a:spcAft>
              <a:spcPct val="35000"/>
            </a:spcAft>
          </a:pPr>
          <a:r>
            <a:rPr lang="en-US" sz="1600" kern="1200" dirty="0" smtClean="0"/>
            <a:t>Improved/Unimproved</a:t>
          </a:r>
        </a:p>
        <a:p>
          <a:pPr lvl="0" algn="ctr" defTabSz="711200">
            <a:lnSpc>
              <a:spcPct val="90000"/>
            </a:lnSpc>
            <a:spcBef>
              <a:spcPct val="0"/>
            </a:spcBef>
            <a:spcAft>
              <a:spcPct val="35000"/>
            </a:spcAft>
          </a:pPr>
          <a:r>
            <a:rPr lang="en-US" sz="1600" kern="1200" dirty="0" smtClean="0"/>
            <a:t>Maintenance</a:t>
          </a:r>
        </a:p>
        <a:p>
          <a:pPr lvl="0" algn="ctr" defTabSz="711200">
            <a:lnSpc>
              <a:spcPct val="90000"/>
            </a:lnSpc>
            <a:spcBef>
              <a:spcPct val="0"/>
            </a:spcBef>
            <a:spcAft>
              <a:spcPct val="35000"/>
            </a:spcAft>
          </a:pPr>
          <a:r>
            <a:rPr lang="en-US" sz="1600" kern="1200" dirty="0" smtClean="0"/>
            <a:t>Dumping</a:t>
          </a:r>
          <a:endParaRPr lang="en-US" sz="1600" kern="1200" dirty="0"/>
        </a:p>
      </dsp:txBody>
      <dsp:txXfrm>
        <a:off x="5601573" y="2500993"/>
        <a:ext cx="2458283" cy="2231779"/>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469265"/>
          </a:xfrm>
          <a:prstGeom prst="rect">
            <a:avLst/>
          </a:prstGeom>
        </p:spPr>
        <p:txBody>
          <a:bodyPr vert="horz" lIns="94192" tIns="47096" rIns="94192" bIns="47096" rtlCol="0"/>
          <a:lstStyle>
            <a:lvl1pPr algn="l">
              <a:defRPr sz="1200"/>
            </a:lvl1pPr>
          </a:lstStyle>
          <a:p>
            <a:endParaRPr lang="en-US"/>
          </a:p>
        </p:txBody>
      </p:sp>
      <p:sp>
        <p:nvSpPr>
          <p:cNvPr id="3" name="Date Placeholder 2"/>
          <p:cNvSpPr>
            <a:spLocks noGrp="1"/>
          </p:cNvSpPr>
          <p:nvPr>
            <p:ph type="dt" sz="quarter" idx="1"/>
          </p:nvPr>
        </p:nvSpPr>
        <p:spPr>
          <a:xfrm>
            <a:off x="4021294" y="0"/>
            <a:ext cx="3076363" cy="469265"/>
          </a:xfrm>
          <a:prstGeom prst="rect">
            <a:avLst/>
          </a:prstGeom>
        </p:spPr>
        <p:txBody>
          <a:bodyPr vert="horz" lIns="94192" tIns="47096" rIns="94192" bIns="47096" rtlCol="0"/>
          <a:lstStyle>
            <a:lvl1pPr algn="r">
              <a:defRPr sz="1200"/>
            </a:lvl1pPr>
          </a:lstStyle>
          <a:p>
            <a:fld id="{9DBD7918-FFD5-48A3-94C0-E851F70F9B48}" type="datetimeFigureOut">
              <a:rPr lang="en-US" smtClean="0"/>
              <a:pPr/>
              <a:t>3/25/14</a:t>
            </a:fld>
            <a:endParaRPr lang="en-US"/>
          </a:p>
        </p:txBody>
      </p:sp>
      <p:sp>
        <p:nvSpPr>
          <p:cNvPr id="4" name="Footer Placeholder 3"/>
          <p:cNvSpPr>
            <a:spLocks noGrp="1"/>
          </p:cNvSpPr>
          <p:nvPr>
            <p:ph type="ftr" sz="quarter" idx="2"/>
          </p:nvPr>
        </p:nvSpPr>
        <p:spPr>
          <a:xfrm>
            <a:off x="0" y="8914406"/>
            <a:ext cx="3076363" cy="469265"/>
          </a:xfrm>
          <a:prstGeom prst="rect">
            <a:avLst/>
          </a:prstGeom>
        </p:spPr>
        <p:txBody>
          <a:bodyPr vert="horz" lIns="94192" tIns="47096" rIns="94192" bIns="47096" rtlCol="0" anchor="b"/>
          <a:lstStyle>
            <a:lvl1pPr algn="l">
              <a:defRPr sz="1200"/>
            </a:lvl1pPr>
          </a:lstStyle>
          <a:p>
            <a:endParaRPr lang="en-US"/>
          </a:p>
        </p:txBody>
      </p:sp>
      <p:sp>
        <p:nvSpPr>
          <p:cNvPr id="5" name="Slide Number Placeholder 4"/>
          <p:cNvSpPr>
            <a:spLocks noGrp="1"/>
          </p:cNvSpPr>
          <p:nvPr>
            <p:ph type="sldNum" sz="quarter" idx="3"/>
          </p:nvPr>
        </p:nvSpPr>
        <p:spPr>
          <a:xfrm>
            <a:off x="4021294" y="8914406"/>
            <a:ext cx="3076363" cy="469265"/>
          </a:xfrm>
          <a:prstGeom prst="rect">
            <a:avLst/>
          </a:prstGeom>
        </p:spPr>
        <p:txBody>
          <a:bodyPr vert="horz" lIns="94192" tIns="47096" rIns="94192" bIns="47096" rtlCol="0" anchor="b"/>
          <a:lstStyle>
            <a:lvl1pPr algn="r">
              <a:defRPr sz="1200"/>
            </a:lvl1pPr>
          </a:lstStyle>
          <a:p>
            <a:fld id="{D1C20E84-B4DE-4F24-8C4E-80844B53ADC8}" type="slidenum">
              <a:rPr lang="en-US" smtClean="0"/>
              <a:pPr/>
              <a:t>‹#›</a:t>
            </a:fld>
            <a:endParaRPr lang="en-US"/>
          </a:p>
        </p:txBody>
      </p:sp>
    </p:spTree>
    <p:extLst>
      <p:ext uri="{BB962C8B-B14F-4D97-AF65-F5344CB8AC3E}">
        <p14:creationId xmlns:p14="http://schemas.microsoft.com/office/powerpoint/2010/main" val="2931220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469265"/>
          </a:xfrm>
          <a:prstGeom prst="rect">
            <a:avLst/>
          </a:prstGeom>
        </p:spPr>
        <p:txBody>
          <a:bodyPr vert="horz" lIns="94192" tIns="47096" rIns="94192" bIns="47096" rtlCol="0"/>
          <a:lstStyle>
            <a:lvl1pPr algn="l">
              <a:defRPr sz="1200"/>
            </a:lvl1pPr>
          </a:lstStyle>
          <a:p>
            <a:endParaRPr lang="en-US"/>
          </a:p>
        </p:txBody>
      </p:sp>
      <p:sp>
        <p:nvSpPr>
          <p:cNvPr id="3" name="Date Placeholder 2"/>
          <p:cNvSpPr>
            <a:spLocks noGrp="1"/>
          </p:cNvSpPr>
          <p:nvPr>
            <p:ph type="dt" idx="1"/>
          </p:nvPr>
        </p:nvSpPr>
        <p:spPr>
          <a:xfrm>
            <a:off x="4021294" y="0"/>
            <a:ext cx="3076363" cy="469265"/>
          </a:xfrm>
          <a:prstGeom prst="rect">
            <a:avLst/>
          </a:prstGeom>
        </p:spPr>
        <p:txBody>
          <a:bodyPr vert="horz" lIns="94192" tIns="47096" rIns="94192" bIns="47096" rtlCol="0"/>
          <a:lstStyle>
            <a:lvl1pPr algn="r">
              <a:defRPr sz="1200"/>
            </a:lvl1pPr>
          </a:lstStyle>
          <a:p>
            <a:fld id="{3AAC2C1E-08BC-434F-963C-FF076DB68558}" type="datetimeFigureOut">
              <a:rPr lang="en-US" smtClean="0"/>
              <a:pPr/>
              <a:t>3/25/14</a:t>
            </a:fld>
            <a:endParaRPr lang="en-US"/>
          </a:p>
        </p:txBody>
      </p:sp>
      <p:sp>
        <p:nvSpPr>
          <p:cNvPr id="4" name="Slide Image Placeholder 3"/>
          <p:cNvSpPr>
            <a:spLocks noGrp="1" noRot="1" noChangeAspect="1"/>
          </p:cNvSpPr>
          <p:nvPr>
            <p:ph type="sldImg" idx="2"/>
          </p:nvPr>
        </p:nvSpPr>
        <p:spPr>
          <a:xfrm>
            <a:off x="1203325" y="703263"/>
            <a:ext cx="4692650" cy="3519487"/>
          </a:xfrm>
          <a:prstGeom prst="rect">
            <a:avLst/>
          </a:prstGeom>
          <a:noFill/>
          <a:ln w="12700">
            <a:solidFill>
              <a:prstClr val="black"/>
            </a:solidFill>
          </a:ln>
        </p:spPr>
        <p:txBody>
          <a:bodyPr vert="horz" lIns="94192" tIns="47096" rIns="94192" bIns="47096" rtlCol="0" anchor="ctr"/>
          <a:lstStyle/>
          <a:p>
            <a:endParaRPr lang="en-US"/>
          </a:p>
        </p:txBody>
      </p:sp>
      <p:sp>
        <p:nvSpPr>
          <p:cNvPr id="5" name="Notes Placeholder 4"/>
          <p:cNvSpPr>
            <a:spLocks noGrp="1"/>
          </p:cNvSpPr>
          <p:nvPr>
            <p:ph type="body" sz="quarter" idx="3"/>
          </p:nvPr>
        </p:nvSpPr>
        <p:spPr>
          <a:xfrm>
            <a:off x="709930" y="4458018"/>
            <a:ext cx="5679440" cy="4223385"/>
          </a:xfrm>
          <a:prstGeom prst="rect">
            <a:avLst/>
          </a:prstGeom>
        </p:spPr>
        <p:txBody>
          <a:bodyPr vert="horz" lIns="94192" tIns="47096" rIns="94192" bIns="4709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4406"/>
            <a:ext cx="3076363" cy="469265"/>
          </a:xfrm>
          <a:prstGeom prst="rect">
            <a:avLst/>
          </a:prstGeom>
        </p:spPr>
        <p:txBody>
          <a:bodyPr vert="horz" lIns="94192" tIns="47096" rIns="94192" bIns="47096" rtlCol="0" anchor="b"/>
          <a:lstStyle>
            <a:lvl1pPr algn="l">
              <a:defRPr sz="1200"/>
            </a:lvl1pPr>
          </a:lstStyle>
          <a:p>
            <a:endParaRPr lang="en-US"/>
          </a:p>
        </p:txBody>
      </p:sp>
      <p:sp>
        <p:nvSpPr>
          <p:cNvPr id="7" name="Slide Number Placeholder 6"/>
          <p:cNvSpPr>
            <a:spLocks noGrp="1"/>
          </p:cNvSpPr>
          <p:nvPr>
            <p:ph type="sldNum" sz="quarter" idx="5"/>
          </p:nvPr>
        </p:nvSpPr>
        <p:spPr>
          <a:xfrm>
            <a:off x="4021294" y="8914406"/>
            <a:ext cx="3076363" cy="469265"/>
          </a:xfrm>
          <a:prstGeom prst="rect">
            <a:avLst/>
          </a:prstGeom>
        </p:spPr>
        <p:txBody>
          <a:bodyPr vert="horz" lIns="94192" tIns="47096" rIns="94192" bIns="47096" rtlCol="0" anchor="b"/>
          <a:lstStyle>
            <a:lvl1pPr algn="r">
              <a:defRPr sz="1200"/>
            </a:lvl1pPr>
          </a:lstStyle>
          <a:p>
            <a:fld id="{DB4D6846-E9B8-4DC3-9052-A435E936446E}" type="slidenum">
              <a:rPr lang="en-US" smtClean="0"/>
              <a:pPr/>
              <a:t>‹#›</a:t>
            </a:fld>
            <a:endParaRPr lang="en-US"/>
          </a:p>
        </p:txBody>
      </p:sp>
    </p:spTree>
    <p:extLst>
      <p:ext uri="{BB962C8B-B14F-4D97-AF65-F5344CB8AC3E}">
        <p14:creationId xmlns:p14="http://schemas.microsoft.com/office/powerpoint/2010/main" val="4167391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Blight Task</a:t>
            </a:r>
            <a:r>
              <a:rPr lang="en-US" baseline="0" dirty="0" smtClean="0"/>
              <a:t> Force (Dan Gilbert, Linda Smith, Glenda Price) have been called together to make recommendations on a plan to fully eliminate blight form the City of Detroit.</a:t>
            </a:r>
            <a:endParaRPr lang="en-US" dirty="0"/>
          </a:p>
        </p:txBody>
      </p:sp>
      <p:sp>
        <p:nvSpPr>
          <p:cNvPr id="4" name="Slide Number Placeholder 3"/>
          <p:cNvSpPr>
            <a:spLocks noGrp="1"/>
          </p:cNvSpPr>
          <p:nvPr>
            <p:ph type="sldNum" sz="quarter" idx="10"/>
          </p:nvPr>
        </p:nvSpPr>
        <p:spPr/>
        <p:txBody>
          <a:bodyPr/>
          <a:lstStyle/>
          <a:p>
            <a:fld id="{DB4D6846-E9B8-4DC3-9052-A435E936446E}" type="slidenum">
              <a:rPr lang="en-US" smtClean="0"/>
              <a:pPr/>
              <a:t>2</a:t>
            </a:fld>
            <a:endParaRPr lang="en-US"/>
          </a:p>
        </p:txBody>
      </p:sp>
    </p:spTree>
    <p:extLst>
      <p:ext uri="{BB962C8B-B14F-4D97-AF65-F5344CB8AC3E}">
        <p14:creationId xmlns:p14="http://schemas.microsoft.com/office/powerpoint/2010/main" val="32781407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Roles of each party</a:t>
            </a:r>
            <a:endParaRPr lang="en-US" dirty="0"/>
          </a:p>
        </p:txBody>
      </p:sp>
      <p:sp>
        <p:nvSpPr>
          <p:cNvPr id="4" name="Slide Number Placeholder 3"/>
          <p:cNvSpPr>
            <a:spLocks noGrp="1"/>
          </p:cNvSpPr>
          <p:nvPr>
            <p:ph type="sldNum" sz="quarter" idx="10"/>
          </p:nvPr>
        </p:nvSpPr>
        <p:spPr/>
        <p:txBody>
          <a:bodyPr/>
          <a:lstStyle/>
          <a:p>
            <a:fld id="{DB4D6846-E9B8-4DC3-9052-A435E936446E}" type="slidenum">
              <a:rPr lang="en-US" smtClean="0"/>
              <a:pPr/>
              <a:t>12</a:t>
            </a:fld>
            <a:endParaRPr lang="en-US"/>
          </a:p>
        </p:txBody>
      </p:sp>
    </p:spTree>
    <p:extLst>
      <p:ext uri="{BB962C8B-B14F-4D97-AF65-F5344CB8AC3E}">
        <p14:creationId xmlns:p14="http://schemas.microsoft.com/office/powerpoint/2010/main" val="7063668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a:t>
            </a:r>
            <a:r>
              <a:rPr lang="en-US" baseline="0" dirty="0" smtClean="0"/>
              <a:t> a few short weeks of prep time, through the worst winter we’ve had in years, and through the holiday season, we managed to survey every parcel in the 139 square miles of Detroit in 35 working days.</a:t>
            </a:r>
            <a:endParaRPr lang="en-US" dirty="0" smtClean="0"/>
          </a:p>
          <a:p>
            <a:r>
              <a:rPr lang="en-US" dirty="0" smtClean="0"/>
              <a:t>120 surveyors were hired by</a:t>
            </a:r>
            <a:r>
              <a:rPr lang="en-US" baseline="0" dirty="0" smtClean="0"/>
              <a:t> MNA and trained by D3</a:t>
            </a:r>
          </a:p>
          <a:p>
            <a:r>
              <a:rPr lang="en-US" baseline="0" dirty="0" smtClean="0"/>
              <a:t>70 volunteers from Quicken were also trained by D3</a:t>
            </a:r>
            <a:endParaRPr lang="en-US" dirty="0"/>
          </a:p>
        </p:txBody>
      </p:sp>
      <p:sp>
        <p:nvSpPr>
          <p:cNvPr id="4" name="Slide Number Placeholder 3"/>
          <p:cNvSpPr>
            <a:spLocks noGrp="1"/>
          </p:cNvSpPr>
          <p:nvPr>
            <p:ph type="sldNum" sz="quarter" idx="10"/>
          </p:nvPr>
        </p:nvSpPr>
        <p:spPr/>
        <p:txBody>
          <a:bodyPr/>
          <a:lstStyle/>
          <a:p>
            <a:fld id="{DB4D6846-E9B8-4DC3-9052-A435E936446E}" type="slidenum">
              <a:rPr lang="en-US" smtClean="0"/>
              <a:pPr/>
              <a:t>13</a:t>
            </a:fld>
            <a:endParaRPr lang="en-US"/>
          </a:p>
        </p:txBody>
      </p:sp>
    </p:spTree>
    <p:extLst>
      <p:ext uri="{BB962C8B-B14F-4D97-AF65-F5344CB8AC3E}">
        <p14:creationId xmlns:p14="http://schemas.microsoft.com/office/powerpoint/2010/main" val="30660934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critical element of data is the parcel survey itself, where</a:t>
            </a:r>
            <a:r>
              <a:rPr lang="en-US" baseline="0" dirty="0" smtClean="0"/>
              <a:t> we will go out and gather data on every single parcel in Detroit (~390,000 parcels).</a:t>
            </a:r>
          </a:p>
          <a:p>
            <a:r>
              <a:rPr lang="en-US" baseline="0" dirty="0" smtClean="0"/>
              <a:t>The first day for every surveyor and driver involved is to endure an intense 2-2.5 hour training.  The training covers some of the big picture elements, teaches them how to use the tablets and the app, defines every single question in the property survey, and then talks about surveyor guidelines, security awareness, MNA employment terms (when relevant), and all the logistics, communication, and material handouts.</a:t>
            </a:r>
            <a:endParaRPr lang="en-US" dirty="0"/>
          </a:p>
        </p:txBody>
      </p:sp>
      <p:sp>
        <p:nvSpPr>
          <p:cNvPr id="4" name="Slide Number Placeholder 3"/>
          <p:cNvSpPr>
            <a:spLocks noGrp="1"/>
          </p:cNvSpPr>
          <p:nvPr>
            <p:ph type="sldNum" sz="quarter" idx="10"/>
          </p:nvPr>
        </p:nvSpPr>
        <p:spPr/>
        <p:txBody>
          <a:bodyPr/>
          <a:lstStyle/>
          <a:p>
            <a:fld id="{DB4D6846-E9B8-4DC3-9052-A435E936446E}" type="slidenum">
              <a:rPr lang="en-US" smtClean="0"/>
              <a:pPr/>
              <a:t>15</a:t>
            </a:fld>
            <a:endParaRPr lang="en-US"/>
          </a:p>
        </p:txBody>
      </p:sp>
    </p:spTree>
    <p:extLst>
      <p:ext uri="{BB962C8B-B14F-4D97-AF65-F5344CB8AC3E}">
        <p14:creationId xmlns:p14="http://schemas.microsoft.com/office/powerpoint/2010/main" val="28672561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4D6846-E9B8-4DC3-9052-A435E936446E}" type="slidenum">
              <a:rPr lang="en-US" smtClean="0"/>
              <a:pPr/>
              <a:t>16</a:t>
            </a:fld>
            <a:endParaRPr lang="en-US"/>
          </a:p>
        </p:txBody>
      </p:sp>
    </p:spTree>
    <p:extLst>
      <p:ext uri="{BB962C8B-B14F-4D97-AF65-F5344CB8AC3E}">
        <p14:creationId xmlns:p14="http://schemas.microsoft.com/office/powerpoint/2010/main" val="28672561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4D6846-E9B8-4DC3-9052-A435E936446E}" type="slidenum">
              <a:rPr lang="en-US" smtClean="0"/>
              <a:pPr/>
              <a:t>17</a:t>
            </a:fld>
            <a:endParaRPr lang="en-US"/>
          </a:p>
        </p:txBody>
      </p:sp>
    </p:spTree>
    <p:extLst>
      <p:ext uri="{BB962C8B-B14F-4D97-AF65-F5344CB8AC3E}">
        <p14:creationId xmlns:p14="http://schemas.microsoft.com/office/powerpoint/2010/main" val="28672561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critical element of data is the parcel survey itself, where</a:t>
            </a:r>
            <a:r>
              <a:rPr lang="en-US" baseline="0" dirty="0" smtClean="0"/>
              <a:t> we will go out and gather data on every single parcel in Detroit (~390,000 parcels).</a:t>
            </a:r>
          </a:p>
          <a:p>
            <a:r>
              <a:rPr lang="en-US" baseline="0" dirty="0" smtClean="0"/>
              <a:t>The first day for every surveyor and driver involved is to endure an intense 2-2.5 hour training.  The training covers some of the big picture elements, teaches them how to use the tablets and the app, defines every single question in the property survey, and then talks about surveyor guidelines, security awareness, MNA employment terms (when relevant), and all the logistics, communication, and material handouts.</a:t>
            </a:r>
            <a:endParaRPr lang="en-US" dirty="0" smtClean="0"/>
          </a:p>
          <a:p>
            <a:endParaRPr lang="en-US" dirty="0"/>
          </a:p>
        </p:txBody>
      </p:sp>
      <p:sp>
        <p:nvSpPr>
          <p:cNvPr id="4" name="Slide Number Placeholder 3"/>
          <p:cNvSpPr>
            <a:spLocks noGrp="1"/>
          </p:cNvSpPr>
          <p:nvPr>
            <p:ph type="sldNum" sz="quarter" idx="10"/>
          </p:nvPr>
        </p:nvSpPr>
        <p:spPr/>
        <p:txBody>
          <a:bodyPr/>
          <a:lstStyle/>
          <a:p>
            <a:fld id="{DB4D6846-E9B8-4DC3-9052-A435E936446E}" type="slidenum">
              <a:rPr lang="en-US" smtClean="0"/>
              <a:pPr/>
              <a:t>18</a:t>
            </a:fld>
            <a:endParaRPr lang="en-US"/>
          </a:p>
        </p:txBody>
      </p:sp>
    </p:spTree>
    <p:extLst>
      <p:ext uri="{BB962C8B-B14F-4D97-AF65-F5344CB8AC3E}">
        <p14:creationId xmlns:p14="http://schemas.microsoft.com/office/powerpoint/2010/main" val="655745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One of the biggest issues they encountered in their first few weeks was that no one could tell them just how much blight there is to remove!  </a:t>
            </a:r>
            <a:endParaRPr lang="en-US" dirty="0"/>
          </a:p>
        </p:txBody>
      </p:sp>
      <p:sp>
        <p:nvSpPr>
          <p:cNvPr id="4" name="Slide Number Placeholder 3"/>
          <p:cNvSpPr>
            <a:spLocks noGrp="1"/>
          </p:cNvSpPr>
          <p:nvPr>
            <p:ph type="sldNum" sz="quarter" idx="10"/>
          </p:nvPr>
        </p:nvSpPr>
        <p:spPr/>
        <p:txBody>
          <a:bodyPr/>
          <a:lstStyle/>
          <a:p>
            <a:fld id="{DB4D6846-E9B8-4DC3-9052-A435E936446E}" type="slidenum">
              <a:rPr lang="en-US" smtClean="0"/>
              <a:pPr/>
              <a:t>3</a:t>
            </a:fld>
            <a:endParaRPr lang="en-US"/>
          </a:p>
        </p:txBody>
      </p:sp>
    </p:spTree>
    <p:extLst>
      <p:ext uri="{BB962C8B-B14F-4D97-AF65-F5344CB8AC3E}">
        <p14:creationId xmlns:p14="http://schemas.microsoft.com/office/powerpoint/2010/main" val="3278140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 host of other entities are sitting around the Blight Task Force table every</a:t>
            </a:r>
            <a:r>
              <a:rPr lang="en-US" baseline="0" dirty="0" smtClean="0"/>
              <a:t> week, working through strategies and policy recommendations – anywhere from funding streams to legislative and policy changes, and beyond.</a:t>
            </a:r>
            <a:endParaRPr lang="en-US" dirty="0" smtClean="0"/>
          </a:p>
          <a:p>
            <a:endParaRPr lang="en-US" dirty="0"/>
          </a:p>
        </p:txBody>
      </p:sp>
      <p:sp>
        <p:nvSpPr>
          <p:cNvPr id="4" name="Slide Number Placeholder 3"/>
          <p:cNvSpPr>
            <a:spLocks noGrp="1"/>
          </p:cNvSpPr>
          <p:nvPr>
            <p:ph type="sldNum" sz="quarter" idx="10"/>
          </p:nvPr>
        </p:nvSpPr>
        <p:spPr/>
        <p:txBody>
          <a:bodyPr/>
          <a:lstStyle/>
          <a:p>
            <a:fld id="{DB4D6846-E9B8-4DC3-9052-A435E936446E}" type="slidenum">
              <a:rPr lang="en-US" smtClean="0"/>
              <a:pPr/>
              <a:t>4</a:t>
            </a:fld>
            <a:endParaRPr lang="en-US"/>
          </a:p>
        </p:txBody>
      </p:sp>
    </p:spTree>
    <p:extLst>
      <p:ext uri="{BB962C8B-B14F-4D97-AF65-F5344CB8AC3E}">
        <p14:creationId xmlns:p14="http://schemas.microsoft.com/office/powerpoint/2010/main" val="37221198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2009, four partners came together,</a:t>
            </a:r>
            <a:r>
              <a:rPr lang="en-US" baseline="0" dirty="0" smtClean="0"/>
              <a:t> including Data Driven Detroit, to survey every </a:t>
            </a:r>
            <a:r>
              <a:rPr lang="en-US" u="sng" baseline="0" dirty="0" smtClean="0"/>
              <a:t>residential parcel</a:t>
            </a:r>
            <a:r>
              <a:rPr lang="en-US" u="none" baseline="0" dirty="0" smtClean="0"/>
              <a:t> in Detroit, and only those structures with between </a:t>
            </a:r>
            <a:r>
              <a:rPr lang="en-US" u="sng" baseline="0" dirty="0" smtClean="0"/>
              <a:t>one and four units</a:t>
            </a:r>
            <a:r>
              <a:rPr lang="en-US" u="none" baseline="0" dirty="0" smtClean="0"/>
              <a:t> (no medium or large apartment buildings).  The information collected has been invaluable for four years – for community organizations working to make a difference in their neighborhoods, for city departments to recalibrate and analyze, for academic researchers analyzing potential interventions, for Detroit Future City, and for Data Driven Detroit in all the supportive work we do in this environment.  The 2009 survey was historic in scope and scale, but it was limited in many ways, and it’s only one snapshot in time.</a:t>
            </a:r>
            <a:endParaRPr lang="en-US" dirty="0"/>
          </a:p>
        </p:txBody>
      </p:sp>
      <p:sp>
        <p:nvSpPr>
          <p:cNvPr id="4" name="Slide Number Placeholder 3"/>
          <p:cNvSpPr>
            <a:spLocks noGrp="1"/>
          </p:cNvSpPr>
          <p:nvPr>
            <p:ph type="sldNum" sz="quarter" idx="10"/>
          </p:nvPr>
        </p:nvSpPr>
        <p:spPr/>
        <p:txBody>
          <a:bodyPr/>
          <a:lstStyle/>
          <a:p>
            <a:fld id="{DB4D6846-E9B8-4DC3-9052-A435E936446E}" type="slidenum">
              <a:rPr lang="en-US" smtClean="0"/>
              <a:pPr/>
              <a:t>5</a:t>
            </a:fld>
            <a:endParaRPr lang="en-US"/>
          </a:p>
        </p:txBody>
      </p:sp>
    </p:spTree>
    <p:extLst>
      <p:ext uri="{BB962C8B-B14F-4D97-AF65-F5344CB8AC3E}">
        <p14:creationId xmlns:p14="http://schemas.microsoft.com/office/powerpoint/2010/main" val="1021614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conditions on the ground change so rapidly in Detroit, there is no way we can even estimate exactly what the changes have been since 2009.  Here are some examples from a site called </a:t>
            </a:r>
            <a:r>
              <a:rPr lang="en-US" baseline="0" dirty="0" err="1" smtClean="0"/>
              <a:t>GooBing</a:t>
            </a:r>
            <a:r>
              <a:rPr lang="en-US" baseline="0" dirty="0" smtClean="0"/>
              <a:t>, run by one of the partners on the Detroit Parcel Survey.  The site compares street views of properties in Detroit from the 2009 Google street view to the 2012 Bing street view.  (next)</a:t>
            </a:r>
            <a:endParaRPr lang="en-US" dirty="0"/>
          </a:p>
        </p:txBody>
      </p:sp>
      <p:sp>
        <p:nvSpPr>
          <p:cNvPr id="4" name="Slide Number Placeholder 3"/>
          <p:cNvSpPr>
            <a:spLocks noGrp="1"/>
          </p:cNvSpPr>
          <p:nvPr>
            <p:ph type="sldNum" sz="quarter" idx="10"/>
          </p:nvPr>
        </p:nvSpPr>
        <p:spPr/>
        <p:txBody>
          <a:bodyPr/>
          <a:lstStyle/>
          <a:p>
            <a:fld id="{DB4D6846-E9B8-4DC3-9052-A435E936446E}" type="slidenum">
              <a:rPr lang="en-US" smtClean="0"/>
              <a:pPr/>
              <a:t>6</a:t>
            </a:fld>
            <a:endParaRPr lang="en-US"/>
          </a:p>
        </p:txBody>
      </p:sp>
    </p:spTree>
    <p:extLst>
      <p:ext uri="{BB962C8B-B14F-4D97-AF65-F5344CB8AC3E}">
        <p14:creationId xmlns:p14="http://schemas.microsoft.com/office/powerpoint/2010/main" val="954110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4D6846-E9B8-4DC3-9052-A435E936446E}" type="slidenum">
              <a:rPr lang="en-US" smtClean="0"/>
              <a:pPr/>
              <a:t>7</a:t>
            </a:fld>
            <a:endParaRPr lang="en-US"/>
          </a:p>
        </p:txBody>
      </p:sp>
    </p:spTree>
    <p:extLst>
      <p:ext uri="{BB962C8B-B14F-4D97-AF65-F5344CB8AC3E}">
        <p14:creationId xmlns:p14="http://schemas.microsoft.com/office/powerpoint/2010/main" val="1347871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Arial" panose="020B0604020202020204" pitchFamily="34" charset="0"/>
              <a:buChar char="•"/>
            </a:pPr>
            <a:r>
              <a:rPr lang="en-US" dirty="0" smtClean="0"/>
              <a:t>Better understand the scope of the challenge of blight and vacancy in the city</a:t>
            </a:r>
          </a:p>
          <a:p>
            <a:pPr marL="457200" indent="-457200">
              <a:buFont typeface="Arial" panose="020B0604020202020204" pitchFamily="34" charset="0"/>
              <a:buChar char="•"/>
            </a:pPr>
            <a:r>
              <a:rPr lang="en-US" dirty="0" smtClean="0"/>
              <a:t>Inform the</a:t>
            </a:r>
            <a:r>
              <a:rPr lang="en-US" baseline="0" dirty="0" smtClean="0"/>
              <a:t> plan</a:t>
            </a:r>
            <a:r>
              <a:rPr lang="en-US" dirty="0" smtClean="0"/>
              <a:t> </a:t>
            </a:r>
          </a:p>
          <a:p>
            <a:pPr marL="457200" indent="-457200">
              <a:buFont typeface="Arial" panose="020B0604020202020204" pitchFamily="34" charset="0"/>
              <a:buChar char="•"/>
            </a:pPr>
            <a:r>
              <a:rPr lang="en-US" dirty="0" smtClean="0"/>
              <a:t>Connect with things that came before – 2009 DRPS, integrating with existing survey efforts (complement to)</a:t>
            </a:r>
          </a:p>
          <a:p>
            <a:pPr marL="457200" indent="-457200">
              <a:buFont typeface="Arial" panose="020B0604020202020204" pitchFamily="34" charset="0"/>
              <a:buChar char="•"/>
            </a:pPr>
            <a:r>
              <a:rPr lang="en-US" dirty="0" smtClean="0"/>
              <a:t>Engagement of residents in the process of collecting conditions data</a:t>
            </a:r>
          </a:p>
          <a:p>
            <a:pPr marL="457200" indent="-457200">
              <a:buFont typeface="Arial" panose="020B0604020202020204" pitchFamily="34" charset="0"/>
              <a:buChar char="•"/>
            </a:pPr>
            <a:r>
              <a:rPr lang="en-US" dirty="0" smtClean="0"/>
              <a:t>Data will be shared with the public once collected to begin a dialogue and inform policy decisions</a:t>
            </a:r>
          </a:p>
          <a:p>
            <a:pPr marL="457200" indent="-457200">
              <a:buFont typeface="Arial" panose="020B0604020202020204" pitchFamily="34" charset="0"/>
              <a:buChar char="•"/>
            </a:pPr>
            <a:r>
              <a:rPr lang="en-US" dirty="0" smtClean="0"/>
              <a:t>This survey will be used to create a comprehensive online map which will chart all blighted and vacant properties and be publicly accessible.</a:t>
            </a:r>
          </a:p>
          <a:p>
            <a:pPr marL="457200" indent="-457200">
              <a:buFont typeface="Arial" panose="020B0604020202020204" pitchFamily="34" charset="0"/>
              <a:buChar char="•"/>
            </a:pPr>
            <a:r>
              <a:rPr lang="en-US" dirty="0" smtClean="0"/>
              <a:t>This system will be transparent to the public and provide a forum for feedback: allowing the community to be involved in the blight identification process and track the status of future blight elimination projects. </a:t>
            </a:r>
          </a:p>
          <a:p>
            <a:pPr marL="457200" indent="-457200">
              <a:buFont typeface="Arial" panose="020B0604020202020204" pitchFamily="34" charset="0"/>
              <a:buChar char="•"/>
            </a:pPr>
            <a:r>
              <a:rPr lang="en-US" dirty="0" smtClean="0"/>
              <a:t>Plan for dealing with every property</a:t>
            </a:r>
          </a:p>
          <a:p>
            <a:endParaRPr lang="en-US" dirty="0"/>
          </a:p>
        </p:txBody>
      </p:sp>
      <p:sp>
        <p:nvSpPr>
          <p:cNvPr id="4" name="Slide Number Placeholder 3"/>
          <p:cNvSpPr>
            <a:spLocks noGrp="1"/>
          </p:cNvSpPr>
          <p:nvPr>
            <p:ph type="sldNum" sz="quarter" idx="10"/>
          </p:nvPr>
        </p:nvSpPr>
        <p:spPr/>
        <p:txBody>
          <a:bodyPr/>
          <a:lstStyle/>
          <a:p>
            <a:fld id="{DB4D6846-E9B8-4DC3-9052-A435E936446E}" type="slidenum">
              <a:rPr lang="en-US" smtClean="0"/>
              <a:pPr/>
              <a:t>8</a:t>
            </a:fld>
            <a:endParaRPr lang="en-US"/>
          </a:p>
        </p:txBody>
      </p:sp>
    </p:spTree>
    <p:extLst>
      <p:ext uri="{BB962C8B-B14F-4D97-AF65-F5344CB8AC3E}">
        <p14:creationId xmlns:p14="http://schemas.microsoft.com/office/powerpoint/2010/main" val="31547229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our expected result,</a:t>
            </a:r>
            <a:r>
              <a:rPr lang="en-US" baseline="0" dirty="0" smtClean="0"/>
              <a:t> after assembling all third party and primary data, by the middle of February.</a:t>
            </a:r>
          </a:p>
          <a:p>
            <a:r>
              <a:rPr lang="en-US" baseline="0" dirty="0" smtClean="0"/>
              <a:t>Thanks to Leon from Highway T for advising and engaging with D3 staff on this!</a:t>
            </a:r>
          </a:p>
          <a:p>
            <a:r>
              <a:rPr lang="en-US" baseline="0" dirty="0" smtClean="0"/>
              <a:t>Here’s the Dashboard overview mockup for each property…</a:t>
            </a:r>
            <a:endParaRPr lang="en-US" dirty="0"/>
          </a:p>
        </p:txBody>
      </p:sp>
      <p:sp>
        <p:nvSpPr>
          <p:cNvPr id="4" name="Slide Number Placeholder 3"/>
          <p:cNvSpPr>
            <a:spLocks noGrp="1"/>
          </p:cNvSpPr>
          <p:nvPr>
            <p:ph type="sldNum" sz="quarter" idx="10"/>
          </p:nvPr>
        </p:nvSpPr>
        <p:spPr/>
        <p:txBody>
          <a:bodyPr/>
          <a:lstStyle/>
          <a:p>
            <a:fld id="{DB4D6846-E9B8-4DC3-9052-A435E936446E}" type="slidenum">
              <a:rPr lang="en-US" smtClean="0"/>
              <a:pPr/>
              <a:t>10</a:t>
            </a:fld>
            <a:endParaRPr lang="en-US"/>
          </a:p>
        </p:txBody>
      </p:sp>
    </p:spTree>
    <p:extLst>
      <p:ext uri="{BB962C8B-B14F-4D97-AF65-F5344CB8AC3E}">
        <p14:creationId xmlns:p14="http://schemas.microsoft.com/office/powerpoint/2010/main" val="27435774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critical element of data is the parcel survey itself, where</a:t>
            </a:r>
            <a:r>
              <a:rPr lang="en-US" baseline="0" dirty="0" smtClean="0"/>
              <a:t> we will go out and gather data on every single parcel in Detroit (~390,000 parcels).</a:t>
            </a:r>
            <a:endParaRPr lang="en-US" dirty="0"/>
          </a:p>
        </p:txBody>
      </p:sp>
      <p:sp>
        <p:nvSpPr>
          <p:cNvPr id="4" name="Slide Number Placeholder 3"/>
          <p:cNvSpPr>
            <a:spLocks noGrp="1"/>
          </p:cNvSpPr>
          <p:nvPr>
            <p:ph type="sldNum" sz="quarter" idx="10"/>
          </p:nvPr>
        </p:nvSpPr>
        <p:spPr/>
        <p:txBody>
          <a:bodyPr/>
          <a:lstStyle/>
          <a:p>
            <a:fld id="{DB4D6846-E9B8-4DC3-9052-A435E936446E}" type="slidenum">
              <a:rPr lang="en-US" smtClean="0"/>
              <a:pPr/>
              <a:t>11</a:t>
            </a:fld>
            <a:endParaRPr lang="en-US"/>
          </a:p>
        </p:txBody>
      </p:sp>
    </p:spTree>
    <p:extLst>
      <p:ext uri="{BB962C8B-B14F-4D97-AF65-F5344CB8AC3E}">
        <p14:creationId xmlns:p14="http://schemas.microsoft.com/office/powerpoint/2010/main" val="28672561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hasCustomPrompt="1"/>
          </p:nvPr>
        </p:nvSpPr>
        <p:spPr>
          <a:xfrm>
            <a:off x="2362200" y="4343400"/>
            <a:ext cx="6477000" cy="1447800"/>
          </a:xfrm>
        </p:spPr>
        <p:txBody>
          <a:bodyPr anchor="b"/>
          <a:lstStyle>
            <a:lvl1pPr algn="r">
              <a:defRPr cap="all" baseline="0"/>
            </a:lvl1pPr>
          </a:lstStyle>
          <a:p>
            <a:r>
              <a:rPr kumimoji="0" lang="en-US" dirty="0" smtClean="0"/>
              <a:t>Click to edit master title style</a:t>
            </a:r>
            <a:endParaRPr kumimoji="0" lang="en-US" dirty="0"/>
          </a:p>
        </p:txBody>
      </p:sp>
      <p:pic>
        <p:nvPicPr>
          <p:cNvPr id="9" name="Picture 8" descr="D3_Logo_Long_White_TRANS_LARGE.png"/>
          <p:cNvPicPr>
            <a:picLocks noChangeAspect="1"/>
          </p:cNvPicPr>
          <p:nvPr/>
        </p:nvPicPr>
        <p:blipFill>
          <a:blip r:embed="rId2" cstate="print"/>
          <a:stretch>
            <a:fillRect/>
          </a:stretch>
        </p:blipFill>
        <p:spPr>
          <a:xfrm>
            <a:off x="2971800" y="6160626"/>
            <a:ext cx="4876800" cy="290982"/>
          </a:xfrm>
          <a:prstGeom prst="rect">
            <a:avLst/>
          </a:prstGeom>
        </p:spPr>
      </p:pic>
      <p:sp>
        <p:nvSpPr>
          <p:cNvPr id="13" name="TextBox 12"/>
          <p:cNvSpPr txBox="1"/>
          <p:nvPr/>
        </p:nvSpPr>
        <p:spPr>
          <a:xfrm>
            <a:off x="4648200" y="6388955"/>
            <a:ext cx="5410200" cy="276999"/>
          </a:xfrm>
          <a:prstGeom prst="rect">
            <a:avLst/>
          </a:prstGeom>
          <a:noFill/>
        </p:spPr>
        <p:txBody>
          <a:bodyPr wrap="square" rtlCol="0">
            <a:spAutoFit/>
          </a:bodyPr>
          <a:lstStyle/>
          <a:p>
            <a:r>
              <a:rPr lang="en-US" sz="1200" dirty="0" smtClean="0">
                <a:solidFill>
                  <a:schemeClr val="accent6">
                    <a:lumMod val="20000"/>
                    <a:lumOff val="80000"/>
                  </a:schemeClr>
                </a:solidFill>
              </a:rPr>
              <a:t>A Michigan Nonprofit Association Affiliate</a:t>
            </a:r>
            <a:endParaRPr lang="en-US" sz="1200" i="1" dirty="0">
              <a:solidFill>
                <a:schemeClr val="accent6">
                  <a:lumMod val="20000"/>
                  <a:lumOff val="80000"/>
                </a:scheme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2_Title Slide">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Picture Placeholder 2"/>
          <p:cNvSpPr>
            <a:spLocks noGrp="1"/>
          </p:cNvSpPr>
          <p:nvPr>
            <p:ph type="pic" idx="1"/>
          </p:nvPr>
        </p:nvSpPr>
        <p:spPr>
          <a:xfrm>
            <a:off x="0" y="0"/>
            <a:ext cx="9144000" cy="5867400"/>
          </a:xfrm>
          <a:solidFill>
            <a:srgbClr val="E9F0F6"/>
          </a:solidFill>
          <a:ln>
            <a:noFill/>
          </a:ln>
        </p:spPr>
        <p:txBody>
          <a:bodyPr/>
          <a:lstStyle>
            <a:lvl1pPr marL="0" indent="0">
              <a:buNone/>
              <a:defRPr sz="3200"/>
            </a:lvl1pPr>
          </a:lstStyle>
          <a:p>
            <a:r>
              <a:rPr kumimoji="0" lang="en-US" smtClean="0"/>
              <a:t>Click icon to add picture</a:t>
            </a:r>
            <a:endParaRPr kumimoji="0" lang="en-US" dirty="0"/>
          </a:p>
        </p:txBody>
      </p:sp>
      <p:pic>
        <p:nvPicPr>
          <p:cNvPr id="8" name="Picture 7" descr="D3_Logo_Long_White_TRANS_LARGE.png"/>
          <p:cNvPicPr>
            <a:picLocks noChangeAspect="1"/>
          </p:cNvPicPr>
          <p:nvPr/>
        </p:nvPicPr>
        <p:blipFill>
          <a:blip r:embed="rId2" cstate="print"/>
          <a:stretch>
            <a:fillRect/>
          </a:stretch>
        </p:blipFill>
        <p:spPr>
          <a:xfrm>
            <a:off x="4114800" y="6170446"/>
            <a:ext cx="4876800" cy="290982"/>
          </a:xfrm>
          <a:prstGeom prst="rect">
            <a:avLst/>
          </a:prstGeom>
        </p:spPr>
      </p:pic>
      <p:sp>
        <p:nvSpPr>
          <p:cNvPr id="13" name="TextBox 12"/>
          <p:cNvSpPr txBox="1"/>
          <p:nvPr/>
        </p:nvSpPr>
        <p:spPr>
          <a:xfrm>
            <a:off x="5181600" y="6410620"/>
            <a:ext cx="5867400" cy="276999"/>
          </a:xfrm>
          <a:prstGeom prst="rect">
            <a:avLst/>
          </a:prstGeom>
          <a:noFill/>
        </p:spPr>
        <p:txBody>
          <a:bodyPr wrap="square" rtlCol="0">
            <a:spAutoFit/>
          </a:bodyPr>
          <a:lstStyle/>
          <a:p>
            <a:r>
              <a:rPr lang="en-US" sz="1200" i="1" dirty="0" smtClean="0">
                <a:solidFill>
                  <a:schemeClr val="bg1"/>
                </a:solidFill>
              </a:rPr>
              <a:t>Affiliated with the Michigan Nonprofit</a:t>
            </a:r>
            <a:r>
              <a:rPr lang="en-US" sz="1200" i="1" baseline="0" dirty="0" smtClean="0">
                <a:solidFill>
                  <a:schemeClr val="bg1"/>
                </a:solidFill>
              </a:rPr>
              <a:t> Association</a:t>
            </a:r>
            <a:endParaRPr lang="en-US" sz="1200" i="1" dirty="0">
              <a:solidFill>
                <a:schemeClr val="bg1"/>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dirty="0"/>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hasCustomPrompt="1"/>
          </p:nvPr>
        </p:nvSpPr>
        <p:spPr>
          <a:xfrm>
            <a:off x="2362200" y="1752600"/>
            <a:ext cx="6400800" cy="4419600"/>
          </a:xfrm>
        </p:spPr>
        <p:txBody>
          <a:bodyPr/>
          <a:lstStyle>
            <a:lvl1pPr>
              <a:defRPr baseline="0"/>
            </a:lvl1pPr>
          </a:lstStyle>
          <a:p>
            <a:pPr lvl="0" eaLnBrk="1" latinLnBrk="0" hangingPunct="1"/>
            <a:r>
              <a:rPr lang="en-US" dirty="0" smtClean="0"/>
              <a:t>You can also use this as a chart/graph slide – It will match the background color</a:t>
            </a:r>
            <a:endParaRPr kumimoji="0" lang="en-US" dirty="0"/>
          </a:p>
        </p:txBody>
      </p:sp>
    </p:spTree>
    <p:extLst>
      <p:ext uri="{BB962C8B-B14F-4D97-AF65-F5344CB8AC3E}">
        <p14:creationId xmlns:p14="http://schemas.microsoft.com/office/powerpoint/2010/main" val="15073434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57912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0" name="Rectangle 9"/>
          <p:cNvSpPr/>
          <p:nvPr/>
        </p:nvSpPr>
        <p:spPr>
          <a:xfrm>
            <a:off x="0" y="6477000"/>
            <a:ext cx="9144000" cy="381000"/>
          </a:xfrm>
          <a:prstGeom prst="rect">
            <a:avLst/>
          </a:prstGeom>
          <a:solidFill>
            <a:srgbClr val="00206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1" name="Picture 10" descr="D3_Logo_Long_White_TRANS_LARGE.png"/>
          <p:cNvPicPr>
            <a:picLocks noChangeAspect="1"/>
          </p:cNvPicPr>
          <p:nvPr/>
        </p:nvPicPr>
        <p:blipFill>
          <a:blip r:embed="rId2" cstate="print"/>
          <a:stretch>
            <a:fillRect/>
          </a:stretch>
        </p:blipFill>
        <p:spPr>
          <a:xfrm>
            <a:off x="2400300" y="6553200"/>
            <a:ext cx="4343400" cy="259156"/>
          </a:xfrm>
          <a:prstGeom prst="rect">
            <a:avLst/>
          </a:prstGeom>
        </p:spPr>
      </p:pic>
      <p:sp>
        <p:nvSpPr>
          <p:cNvPr id="12" name="Rectangle 11"/>
          <p:cNvSpPr/>
          <p:nvPr/>
        </p:nvSpPr>
        <p:spPr>
          <a:xfrm>
            <a:off x="0" y="6477000"/>
            <a:ext cx="9144000" cy="381000"/>
          </a:xfrm>
          <a:prstGeom prst="rect">
            <a:avLst/>
          </a:prstGeom>
          <a:solidFill>
            <a:srgbClr val="00206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a:xfrm>
            <a:off x="0" y="6477000"/>
            <a:ext cx="9144000" cy="381000"/>
          </a:xfrm>
          <a:prstGeom prst="rect">
            <a:avLst/>
          </a:prstGeom>
          <a:solidFill>
            <a:srgbClr val="00206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3" name="Picture 12" descr="D3_Logo_Long_White_TRANS_LARGE.png"/>
          <p:cNvPicPr>
            <a:picLocks noChangeAspect="1"/>
          </p:cNvPicPr>
          <p:nvPr/>
        </p:nvPicPr>
        <p:blipFill>
          <a:blip r:embed="rId2" cstate="print"/>
          <a:stretch>
            <a:fillRect/>
          </a:stretch>
        </p:blipFill>
        <p:spPr>
          <a:xfrm>
            <a:off x="457199" y="6553200"/>
            <a:ext cx="4096710" cy="244739"/>
          </a:xfrm>
          <a:prstGeom prst="rect">
            <a:avLst/>
          </a:prstGeom>
        </p:spPr>
      </p:pic>
      <p:sp>
        <p:nvSpPr>
          <p:cNvPr id="16" name="TextBox 15"/>
          <p:cNvSpPr txBox="1"/>
          <p:nvPr/>
        </p:nvSpPr>
        <p:spPr>
          <a:xfrm>
            <a:off x="4703685" y="6581001"/>
            <a:ext cx="5369696" cy="276999"/>
          </a:xfrm>
          <a:prstGeom prst="rect">
            <a:avLst/>
          </a:prstGeom>
          <a:noFill/>
        </p:spPr>
        <p:txBody>
          <a:bodyPr wrap="square" rtlCol="0">
            <a:spAutoFit/>
          </a:bodyPr>
          <a:lstStyle/>
          <a:p>
            <a:r>
              <a:rPr lang="en-US" sz="1200" i="1" dirty="0" smtClean="0">
                <a:solidFill>
                  <a:schemeClr val="bg1"/>
                </a:solidFill>
              </a:rPr>
              <a:t>Affiliated with the Michigan Nonprofit Association</a:t>
            </a:r>
            <a:endParaRPr lang="en-US" sz="1200" i="1" dirty="0">
              <a:solidFill>
                <a:schemeClr val="bg1"/>
              </a:solidFill>
            </a:endParaRPr>
          </a:p>
        </p:txBody>
      </p:sp>
      <p:sp>
        <p:nvSpPr>
          <p:cNvPr id="15" name="Rectangle 14"/>
          <p:cNvSpPr/>
          <p:nvPr/>
        </p:nvSpPr>
        <p:spPr>
          <a:xfrm>
            <a:off x="0" y="6400800"/>
            <a:ext cx="9144000" cy="457200"/>
          </a:xfrm>
          <a:prstGeom prst="rect">
            <a:avLst/>
          </a:prstGeom>
          <a:solidFill>
            <a:srgbClr val="00206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7" name="Picture 16" descr="D3_Logo_Long_White_TRANS_LARGE.png"/>
          <p:cNvPicPr>
            <a:picLocks noChangeAspect="1"/>
          </p:cNvPicPr>
          <p:nvPr/>
        </p:nvPicPr>
        <p:blipFill>
          <a:blip r:embed="rId2" cstate="print"/>
          <a:stretch>
            <a:fillRect/>
          </a:stretch>
        </p:blipFill>
        <p:spPr>
          <a:xfrm>
            <a:off x="228599" y="6491646"/>
            <a:ext cx="3581401" cy="213954"/>
          </a:xfrm>
          <a:prstGeom prst="rect">
            <a:avLst/>
          </a:prstGeom>
        </p:spPr>
      </p:pic>
      <p:sp>
        <p:nvSpPr>
          <p:cNvPr id="18" name="TextBox 17"/>
          <p:cNvSpPr txBox="1"/>
          <p:nvPr/>
        </p:nvSpPr>
        <p:spPr>
          <a:xfrm>
            <a:off x="4114800" y="6504801"/>
            <a:ext cx="5501381" cy="276999"/>
          </a:xfrm>
          <a:prstGeom prst="rect">
            <a:avLst/>
          </a:prstGeom>
          <a:noFill/>
        </p:spPr>
        <p:txBody>
          <a:bodyPr wrap="square" rtlCol="0">
            <a:spAutoFit/>
          </a:bodyPr>
          <a:lstStyle/>
          <a:p>
            <a:r>
              <a:rPr lang="en-US" sz="1200" dirty="0" smtClean="0">
                <a:solidFill>
                  <a:schemeClr val="accent6">
                    <a:lumMod val="20000"/>
                    <a:lumOff val="80000"/>
                  </a:schemeClr>
                </a:solidFill>
              </a:rPr>
              <a:t>A Michigan Nonprofit Association Affiliate</a:t>
            </a:r>
            <a:endParaRPr lang="en-US" sz="1200" i="1" dirty="0">
              <a:solidFill>
                <a:schemeClr val="accent6">
                  <a:lumMod val="20000"/>
                  <a:lumOff val="80000"/>
                </a:scheme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1_Blank">
    <p:spTree>
      <p:nvGrpSpPr>
        <p:cNvPr id="1" name=""/>
        <p:cNvGrpSpPr/>
        <p:nvPr/>
      </p:nvGrpSpPr>
      <p:grpSpPr>
        <a:xfrm>
          <a:off x="0" y="0"/>
          <a:ext cx="0" cy="0"/>
          <a:chOff x="0" y="0"/>
          <a:chExt cx="0" cy="0"/>
        </a:xfrm>
      </p:grpSpPr>
      <p:pic>
        <p:nvPicPr>
          <p:cNvPr id="7" name="Picture 6" descr="D3_Logo_Long_Standard_TRANS.tif"/>
          <p:cNvPicPr>
            <a:picLocks noChangeAspect="1"/>
          </p:cNvPicPr>
          <p:nvPr/>
        </p:nvPicPr>
        <p:blipFill>
          <a:blip r:embed="rId2" cstate="print"/>
          <a:stretch>
            <a:fillRect/>
          </a:stretch>
        </p:blipFill>
        <p:spPr>
          <a:xfrm>
            <a:off x="2057400" y="6435166"/>
            <a:ext cx="7086600" cy="422834"/>
          </a:xfrm>
          <a:prstGeom prst="rect">
            <a:avLst/>
          </a:prstGeom>
        </p:spPr>
      </p:pic>
      <p:sp>
        <p:nvSpPr>
          <p:cNvPr id="8" name="Rectangle 7"/>
          <p:cNvSpPr/>
          <p:nvPr/>
        </p:nvSpPr>
        <p:spPr>
          <a:xfrm>
            <a:off x="0" y="6400800"/>
            <a:ext cx="9144000" cy="457200"/>
          </a:xfrm>
          <a:prstGeom prst="rect">
            <a:avLst/>
          </a:prstGeom>
          <a:solidFill>
            <a:srgbClr val="00206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Chart Placeholder 11"/>
          <p:cNvSpPr>
            <a:spLocks noGrp="1"/>
          </p:cNvSpPr>
          <p:nvPr>
            <p:ph type="chart" sz="quarter" idx="10" hasCustomPrompt="1"/>
          </p:nvPr>
        </p:nvSpPr>
        <p:spPr>
          <a:xfrm>
            <a:off x="0" y="228600"/>
            <a:ext cx="9144000" cy="5638800"/>
          </a:xfrm>
        </p:spPr>
        <p:txBody>
          <a:bodyPr/>
          <a:lstStyle>
            <a:lvl1pPr>
              <a:defRPr baseline="0"/>
            </a:lvl1pPr>
          </a:lstStyle>
          <a:p>
            <a:r>
              <a:rPr lang="en-US" dirty="0" smtClean="0"/>
              <a:t>Use this slide for all charts. The background matches the background for charts in the Excel theme.</a:t>
            </a:r>
            <a:endParaRPr lang="en-US" dirty="0"/>
          </a:p>
        </p:txBody>
      </p:sp>
      <p:pic>
        <p:nvPicPr>
          <p:cNvPr id="6" name="Picture 5" descr="D3_Logo_Long_White_TRANS_LARGE.png"/>
          <p:cNvPicPr>
            <a:picLocks noChangeAspect="1"/>
          </p:cNvPicPr>
          <p:nvPr/>
        </p:nvPicPr>
        <p:blipFill>
          <a:blip r:embed="rId3" cstate="print"/>
          <a:stretch>
            <a:fillRect/>
          </a:stretch>
        </p:blipFill>
        <p:spPr>
          <a:xfrm>
            <a:off x="457199" y="6553200"/>
            <a:ext cx="4096710" cy="244739"/>
          </a:xfrm>
          <a:prstGeom prst="rect">
            <a:avLst/>
          </a:prstGeom>
        </p:spPr>
      </p:pic>
      <p:sp>
        <p:nvSpPr>
          <p:cNvPr id="10" name="TextBox 9"/>
          <p:cNvSpPr txBox="1"/>
          <p:nvPr/>
        </p:nvSpPr>
        <p:spPr>
          <a:xfrm>
            <a:off x="4703685" y="6581001"/>
            <a:ext cx="5369696" cy="276999"/>
          </a:xfrm>
          <a:prstGeom prst="rect">
            <a:avLst/>
          </a:prstGeom>
          <a:noFill/>
        </p:spPr>
        <p:txBody>
          <a:bodyPr wrap="square" rtlCol="0">
            <a:spAutoFit/>
          </a:bodyPr>
          <a:lstStyle/>
          <a:p>
            <a:r>
              <a:rPr lang="en-US" sz="1200" i="1" dirty="0" smtClean="0">
                <a:solidFill>
                  <a:schemeClr val="bg1"/>
                </a:solidFill>
              </a:rPr>
              <a:t>Affiliated with the Michigan Nonprofit Association</a:t>
            </a:r>
            <a:endParaRPr lang="en-US" sz="1200" i="1" dirty="0">
              <a:solidFill>
                <a:schemeClr val="bg1"/>
              </a:solidFill>
            </a:endParaRPr>
          </a:p>
        </p:txBody>
      </p:sp>
      <p:sp>
        <p:nvSpPr>
          <p:cNvPr id="9" name="Rectangle 8"/>
          <p:cNvSpPr/>
          <p:nvPr/>
        </p:nvSpPr>
        <p:spPr>
          <a:xfrm>
            <a:off x="0" y="6400800"/>
            <a:ext cx="9144000" cy="457200"/>
          </a:xfrm>
          <a:prstGeom prst="rect">
            <a:avLst/>
          </a:prstGeom>
          <a:solidFill>
            <a:srgbClr val="00206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1" name="Picture 10" descr="D3_Logo_Long_White_TRANS_LARGE.png"/>
          <p:cNvPicPr>
            <a:picLocks noChangeAspect="1"/>
          </p:cNvPicPr>
          <p:nvPr/>
        </p:nvPicPr>
        <p:blipFill>
          <a:blip r:embed="rId3" cstate="print"/>
          <a:stretch>
            <a:fillRect/>
          </a:stretch>
        </p:blipFill>
        <p:spPr>
          <a:xfrm>
            <a:off x="228599" y="6491646"/>
            <a:ext cx="3581401" cy="213954"/>
          </a:xfrm>
          <a:prstGeom prst="rect">
            <a:avLst/>
          </a:prstGeom>
        </p:spPr>
      </p:pic>
      <p:sp>
        <p:nvSpPr>
          <p:cNvPr id="13" name="TextBox 12"/>
          <p:cNvSpPr txBox="1"/>
          <p:nvPr/>
        </p:nvSpPr>
        <p:spPr>
          <a:xfrm>
            <a:off x="4114800" y="6504801"/>
            <a:ext cx="5501381" cy="276999"/>
          </a:xfrm>
          <a:prstGeom prst="rect">
            <a:avLst/>
          </a:prstGeom>
          <a:noFill/>
        </p:spPr>
        <p:txBody>
          <a:bodyPr wrap="square" rtlCol="0">
            <a:spAutoFit/>
          </a:bodyPr>
          <a:lstStyle/>
          <a:p>
            <a:r>
              <a:rPr lang="en-US" sz="1200" dirty="0" smtClean="0">
                <a:solidFill>
                  <a:schemeClr val="accent6">
                    <a:lumMod val="20000"/>
                    <a:lumOff val="80000"/>
                  </a:schemeClr>
                </a:solidFill>
              </a:rPr>
              <a:t>A Michigan Nonprofit Association Affiliate</a:t>
            </a:r>
            <a:endParaRPr lang="en-US" sz="1200" i="1" dirty="0">
              <a:solidFill>
                <a:schemeClr val="accent6">
                  <a:lumMod val="20000"/>
                  <a:lumOff val="80000"/>
                </a:schemeClr>
              </a:solidFill>
            </a:endParaRPr>
          </a:p>
        </p:txBody>
      </p:sp>
    </p:spTree>
    <p:extLst>
      <p:ext uri="{BB962C8B-B14F-4D97-AF65-F5344CB8AC3E}">
        <p14:creationId xmlns:p14="http://schemas.microsoft.com/office/powerpoint/2010/main" val="3921637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2_Blank">
    <p:spTree>
      <p:nvGrpSpPr>
        <p:cNvPr id="1" name=""/>
        <p:cNvGrpSpPr/>
        <p:nvPr/>
      </p:nvGrpSpPr>
      <p:grpSpPr>
        <a:xfrm>
          <a:off x="0" y="0"/>
          <a:ext cx="0" cy="0"/>
          <a:chOff x="0" y="0"/>
          <a:chExt cx="0" cy="0"/>
        </a:xfrm>
      </p:grpSpPr>
      <p:pic>
        <p:nvPicPr>
          <p:cNvPr id="7" name="Picture 6" descr="D3_Logo_Long_Standard_TRANS.tif"/>
          <p:cNvPicPr>
            <a:picLocks noChangeAspect="1"/>
          </p:cNvPicPr>
          <p:nvPr/>
        </p:nvPicPr>
        <p:blipFill>
          <a:blip r:embed="rId2" cstate="print"/>
          <a:stretch>
            <a:fillRect/>
          </a:stretch>
        </p:blipFill>
        <p:spPr>
          <a:xfrm>
            <a:off x="2057400" y="6435166"/>
            <a:ext cx="7086600" cy="422834"/>
          </a:xfrm>
          <a:prstGeom prst="rect">
            <a:avLst/>
          </a:prstGeom>
        </p:spPr>
      </p:pic>
      <p:sp>
        <p:nvSpPr>
          <p:cNvPr id="8" name="Rectangle 7"/>
          <p:cNvSpPr/>
          <p:nvPr/>
        </p:nvSpPr>
        <p:spPr>
          <a:xfrm>
            <a:off x="0" y="6400800"/>
            <a:ext cx="9144000" cy="457200"/>
          </a:xfrm>
          <a:prstGeom prst="rect">
            <a:avLst/>
          </a:prstGeom>
          <a:solidFill>
            <a:srgbClr val="00206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pic>
        <p:nvPicPr>
          <p:cNvPr id="6" name="Picture 5" descr="D3_Logo_Long_White_TRANS_LARGE.png"/>
          <p:cNvPicPr>
            <a:picLocks noChangeAspect="1"/>
          </p:cNvPicPr>
          <p:nvPr/>
        </p:nvPicPr>
        <p:blipFill>
          <a:blip r:embed="rId3" cstate="print"/>
          <a:stretch>
            <a:fillRect/>
          </a:stretch>
        </p:blipFill>
        <p:spPr>
          <a:xfrm>
            <a:off x="457199" y="6553200"/>
            <a:ext cx="4096710" cy="244739"/>
          </a:xfrm>
          <a:prstGeom prst="rect">
            <a:avLst/>
          </a:prstGeom>
        </p:spPr>
      </p:pic>
      <p:sp>
        <p:nvSpPr>
          <p:cNvPr id="10" name="TextBox 9"/>
          <p:cNvSpPr txBox="1"/>
          <p:nvPr/>
        </p:nvSpPr>
        <p:spPr>
          <a:xfrm>
            <a:off x="4703685" y="6581001"/>
            <a:ext cx="5369696" cy="276999"/>
          </a:xfrm>
          <a:prstGeom prst="rect">
            <a:avLst/>
          </a:prstGeom>
          <a:noFill/>
        </p:spPr>
        <p:txBody>
          <a:bodyPr wrap="square" rtlCol="0">
            <a:spAutoFit/>
          </a:bodyPr>
          <a:lstStyle/>
          <a:p>
            <a:r>
              <a:rPr lang="en-US" sz="1200" i="1" dirty="0" smtClean="0">
                <a:solidFill>
                  <a:schemeClr val="bg1"/>
                </a:solidFill>
              </a:rPr>
              <a:t>Affiliated with the Michigan Nonprofit Association</a:t>
            </a:r>
            <a:endParaRPr lang="en-US" sz="1200" i="1" dirty="0">
              <a:solidFill>
                <a:schemeClr val="bg1"/>
              </a:solidFill>
            </a:endParaRPr>
          </a:p>
        </p:txBody>
      </p:sp>
      <p:sp>
        <p:nvSpPr>
          <p:cNvPr id="9" name="Rectangle 8"/>
          <p:cNvSpPr/>
          <p:nvPr/>
        </p:nvSpPr>
        <p:spPr>
          <a:xfrm>
            <a:off x="0" y="6400800"/>
            <a:ext cx="9144000" cy="457200"/>
          </a:xfrm>
          <a:prstGeom prst="rect">
            <a:avLst/>
          </a:prstGeom>
          <a:solidFill>
            <a:srgbClr val="00206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1" name="Picture 10" descr="D3_Logo_Long_White_TRANS_LARGE.png"/>
          <p:cNvPicPr>
            <a:picLocks noChangeAspect="1"/>
          </p:cNvPicPr>
          <p:nvPr/>
        </p:nvPicPr>
        <p:blipFill>
          <a:blip r:embed="rId3" cstate="print"/>
          <a:stretch>
            <a:fillRect/>
          </a:stretch>
        </p:blipFill>
        <p:spPr>
          <a:xfrm>
            <a:off x="228599" y="6491646"/>
            <a:ext cx="3581401" cy="213954"/>
          </a:xfrm>
          <a:prstGeom prst="rect">
            <a:avLst/>
          </a:prstGeom>
        </p:spPr>
      </p:pic>
      <p:sp>
        <p:nvSpPr>
          <p:cNvPr id="13" name="TextBox 12"/>
          <p:cNvSpPr txBox="1"/>
          <p:nvPr/>
        </p:nvSpPr>
        <p:spPr>
          <a:xfrm>
            <a:off x="4114800" y="6504801"/>
            <a:ext cx="5501381" cy="276999"/>
          </a:xfrm>
          <a:prstGeom prst="rect">
            <a:avLst/>
          </a:prstGeom>
          <a:noFill/>
        </p:spPr>
        <p:txBody>
          <a:bodyPr wrap="square" rtlCol="0">
            <a:spAutoFit/>
          </a:bodyPr>
          <a:lstStyle/>
          <a:p>
            <a:r>
              <a:rPr lang="en-US" sz="1200" dirty="0" smtClean="0">
                <a:solidFill>
                  <a:schemeClr val="accent6">
                    <a:lumMod val="20000"/>
                    <a:lumOff val="80000"/>
                  </a:schemeClr>
                </a:solidFill>
              </a:rPr>
              <a:t>A Michigan Nonprofit Association Affiliate</a:t>
            </a:r>
            <a:endParaRPr lang="en-US" sz="1200" i="1" dirty="0">
              <a:solidFill>
                <a:schemeClr val="accent6">
                  <a:lumMod val="20000"/>
                  <a:lumOff val="80000"/>
                </a:schemeClr>
              </a:solidFill>
            </a:endParaRPr>
          </a:p>
        </p:txBody>
      </p:sp>
    </p:spTree>
    <p:extLst>
      <p:ext uri="{BB962C8B-B14F-4D97-AF65-F5344CB8AC3E}">
        <p14:creationId xmlns:p14="http://schemas.microsoft.com/office/powerpoint/2010/main" val="27249385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le 7"/>
          <p:cNvSpPr>
            <a:spLocks noGrp="1"/>
          </p:cNvSpPr>
          <p:nvPr>
            <p:ph type="ctrTitle" hasCustomPrompt="1"/>
          </p:nvPr>
        </p:nvSpPr>
        <p:spPr>
          <a:xfrm>
            <a:off x="2362200" y="4343400"/>
            <a:ext cx="6477000" cy="1447800"/>
          </a:xfrm>
        </p:spPr>
        <p:txBody>
          <a:bodyPr anchor="b"/>
          <a:lstStyle>
            <a:lvl1pPr algn="r">
              <a:defRPr cap="all" baseline="0"/>
            </a:lvl1pPr>
          </a:lstStyle>
          <a:p>
            <a:r>
              <a:rPr kumimoji="0" lang="en-US" dirty="0" smtClean="0"/>
              <a:t>Click to edit master title style</a:t>
            </a:r>
            <a:endParaRPr kumimoji="0" lang="en-US" dirty="0"/>
          </a:p>
        </p:txBody>
      </p:sp>
      <p:pic>
        <p:nvPicPr>
          <p:cNvPr id="9" name="Picture 8" descr="D3_Logo_Long_White_TRANS_LARGE.png"/>
          <p:cNvPicPr>
            <a:picLocks noChangeAspect="1"/>
          </p:cNvPicPr>
          <p:nvPr/>
        </p:nvPicPr>
        <p:blipFill>
          <a:blip r:embed="rId2" cstate="print"/>
          <a:stretch>
            <a:fillRect/>
          </a:stretch>
        </p:blipFill>
        <p:spPr>
          <a:xfrm>
            <a:off x="2971800" y="6160626"/>
            <a:ext cx="4876800" cy="290982"/>
          </a:xfrm>
          <a:prstGeom prst="rect">
            <a:avLst/>
          </a:prstGeom>
        </p:spPr>
      </p:pic>
      <p:sp>
        <p:nvSpPr>
          <p:cNvPr id="13" name="TextBox 12"/>
          <p:cNvSpPr txBox="1"/>
          <p:nvPr/>
        </p:nvSpPr>
        <p:spPr>
          <a:xfrm>
            <a:off x="4648200" y="6388955"/>
            <a:ext cx="5410200" cy="276999"/>
          </a:xfrm>
          <a:prstGeom prst="rect">
            <a:avLst/>
          </a:prstGeom>
          <a:noFill/>
        </p:spPr>
        <p:txBody>
          <a:bodyPr wrap="square" rtlCol="0">
            <a:spAutoFit/>
          </a:bodyPr>
          <a:lstStyle/>
          <a:p>
            <a:r>
              <a:rPr lang="en-US" sz="1200" dirty="0" smtClean="0">
                <a:solidFill>
                  <a:srgbClr val="968C8C">
                    <a:lumMod val="20000"/>
                    <a:lumOff val="80000"/>
                  </a:srgbClr>
                </a:solidFill>
              </a:rPr>
              <a:t>A Michigan Nonprofit Association Affiliate</a:t>
            </a:r>
            <a:endParaRPr lang="en-US" sz="1200" i="1" dirty="0">
              <a:solidFill>
                <a:srgbClr val="968C8C">
                  <a:lumMod val="20000"/>
                  <a:lumOff val="80000"/>
                </a:srgbClr>
              </a:solidFill>
            </a:endParaRPr>
          </a:p>
        </p:txBody>
      </p:sp>
    </p:spTree>
    <p:extLst>
      <p:ext uri="{BB962C8B-B14F-4D97-AF65-F5344CB8AC3E}">
        <p14:creationId xmlns:p14="http://schemas.microsoft.com/office/powerpoint/2010/main" val="297018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766048" cy="990600"/>
          </a:xfrm>
        </p:spPr>
        <p:txBody>
          <a:bodyPr/>
          <a:lstStyle/>
          <a:p>
            <a:r>
              <a:rPr kumimoji="0" lang="en-US" smtClean="0"/>
              <a:t>Click to edit Master title style</a:t>
            </a:r>
            <a:endParaRPr kumimoji="0"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Rectangle 3"/>
          <p:cNvSpPr/>
          <p:nvPr/>
        </p:nvSpPr>
        <p:spPr>
          <a:xfrm>
            <a:off x="0" y="6400800"/>
            <a:ext cx="9144000" cy="457200"/>
          </a:xfrm>
          <a:prstGeom prst="rect">
            <a:avLst/>
          </a:prstGeom>
          <a:solidFill>
            <a:srgbClr val="00206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pic>
        <p:nvPicPr>
          <p:cNvPr id="5" name="Picture 4" descr="D3_Logo_Long_White_TRANS_LARGE.png"/>
          <p:cNvPicPr>
            <a:picLocks noChangeAspect="1"/>
          </p:cNvPicPr>
          <p:nvPr/>
        </p:nvPicPr>
        <p:blipFill>
          <a:blip r:embed="rId2" cstate="print"/>
          <a:stretch>
            <a:fillRect/>
          </a:stretch>
        </p:blipFill>
        <p:spPr>
          <a:xfrm>
            <a:off x="228599" y="6491646"/>
            <a:ext cx="3581401" cy="213954"/>
          </a:xfrm>
          <a:prstGeom prst="rect">
            <a:avLst/>
          </a:prstGeom>
        </p:spPr>
      </p:pic>
      <p:sp>
        <p:nvSpPr>
          <p:cNvPr id="6" name="TextBox 5"/>
          <p:cNvSpPr txBox="1"/>
          <p:nvPr/>
        </p:nvSpPr>
        <p:spPr>
          <a:xfrm>
            <a:off x="4114800" y="6504801"/>
            <a:ext cx="5501381" cy="276999"/>
          </a:xfrm>
          <a:prstGeom prst="rect">
            <a:avLst/>
          </a:prstGeom>
          <a:noFill/>
        </p:spPr>
        <p:txBody>
          <a:bodyPr wrap="square" rtlCol="0">
            <a:spAutoFit/>
          </a:bodyPr>
          <a:lstStyle/>
          <a:p>
            <a:r>
              <a:rPr lang="en-US" sz="1200" dirty="0" smtClean="0">
                <a:solidFill>
                  <a:srgbClr val="968C8C">
                    <a:lumMod val="20000"/>
                    <a:lumOff val="80000"/>
                  </a:srgbClr>
                </a:solidFill>
              </a:rPr>
              <a:t>A Michigan Nonprofit Association Affiliate</a:t>
            </a:r>
            <a:endParaRPr lang="en-US" sz="1200" i="1" dirty="0">
              <a:solidFill>
                <a:srgbClr val="968C8C">
                  <a:lumMod val="20000"/>
                  <a:lumOff val="80000"/>
                </a:srgbClr>
              </a:solidFill>
            </a:endParaRPr>
          </a:p>
        </p:txBody>
      </p:sp>
    </p:spTree>
    <p:extLst>
      <p:ext uri="{BB962C8B-B14F-4D97-AF65-F5344CB8AC3E}">
        <p14:creationId xmlns:p14="http://schemas.microsoft.com/office/powerpoint/2010/main" val="759971734"/>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766048" cy="990600"/>
          </a:xfrm>
        </p:spPr>
        <p:txBody>
          <a:bodyPr/>
          <a:lstStyle/>
          <a:p>
            <a:r>
              <a:rPr kumimoji="0" lang="en-US" smtClean="0"/>
              <a:t>Click to edit Master title style</a:t>
            </a:r>
            <a:endParaRPr kumimoji="0"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Rectangle 3"/>
          <p:cNvSpPr/>
          <p:nvPr/>
        </p:nvSpPr>
        <p:spPr>
          <a:xfrm>
            <a:off x="0" y="6400800"/>
            <a:ext cx="9144000" cy="457200"/>
          </a:xfrm>
          <a:prstGeom prst="rect">
            <a:avLst/>
          </a:prstGeom>
          <a:solidFill>
            <a:srgbClr val="00206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5" name="Picture 4" descr="D3_Logo_Long_White_TRANS_LARGE.png"/>
          <p:cNvPicPr>
            <a:picLocks noChangeAspect="1"/>
          </p:cNvPicPr>
          <p:nvPr/>
        </p:nvPicPr>
        <p:blipFill>
          <a:blip r:embed="rId2" cstate="print"/>
          <a:stretch>
            <a:fillRect/>
          </a:stretch>
        </p:blipFill>
        <p:spPr>
          <a:xfrm>
            <a:off x="228599" y="6491646"/>
            <a:ext cx="3581401" cy="213954"/>
          </a:xfrm>
          <a:prstGeom prst="rect">
            <a:avLst/>
          </a:prstGeom>
        </p:spPr>
      </p:pic>
      <p:sp>
        <p:nvSpPr>
          <p:cNvPr id="6" name="TextBox 5"/>
          <p:cNvSpPr txBox="1"/>
          <p:nvPr/>
        </p:nvSpPr>
        <p:spPr>
          <a:xfrm>
            <a:off x="4114800" y="6504801"/>
            <a:ext cx="5501381" cy="276999"/>
          </a:xfrm>
          <a:prstGeom prst="rect">
            <a:avLst/>
          </a:prstGeom>
          <a:noFill/>
        </p:spPr>
        <p:txBody>
          <a:bodyPr wrap="square" rtlCol="0">
            <a:spAutoFit/>
          </a:bodyPr>
          <a:lstStyle/>
          <a:p>
            <a:r>
              <a:rPr lang="en-US" sz="1200" dirty="0" smtClean="0">
                <a:solidFill>
                  <a:schemeClr val="accent6">
                    <a:lumMod val="20000"/>
                    <a:lumOff val="80000"/>
                  </a:schemeClr>
                </a:solidFill>
              </a:rPr>
              <a:t>A Michigan Nonprofit Association Affiliate</a:t>
            </a:r>
            <a:endParaRPr lang="en-US" sz="1200" i="1" dirty="0">
              <a:solidFill>
                <a:schemeClr val="accent6">
                  <a:lumMod val="20000"/>
                  <a:lumOff val="80000"/>
                </a:schemeClr>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1371600" y="1600200"/>
            <a:ext cx="7620000" cy="990600"/>
          </a:xfrm>
        </p:spPr>
        <p:txBody>
          <a:bodyPr>
            <a:normAutofit/>
          </a:bodyPr>
          <a:lstStyle>
            <a:lvl1pPr algn="l">
              <a:buNone/>
              <a:defRPr sz="4000" b="0" cap="none">
                <a:solidFill>
                  <a:srgbClr val="FFFFFF"/>
                </a:solidFill>
              </a:defRPr>
            </a:lvl1pPr>
          </a:lstStyle>
          <a:p>
            <a:r>
              <a:rPr kumimoji="0" lang="en-US" smtClean="0"/>
              <a:t>Click to edit Master title style</a:t>
            </a:r>
            <a:endParaRPr kumimoji="0" lang="en-US" dirty="0"/>
          </a:p>
        </p:txBody>
      </p:sp>
      <p:sp>
        <p:nvSpPr>
          <p:cNvPr id="11" name="Rectangle 10"/>
          <p:cNvSpPr/>
          <p:nvPr/>
        </p:nvSpPr>
        <p:spPr>
          <a:xfrm>
            <a:off x="0" y="6477000"/>
            <a:ext cx="9144000" cy="381000"/>
          </a:xfrm>
          <a:prstGeom prst="rect">
            <a:avLst/>
          </a:prstGeom>
          <a:solidFill>
            <a:srgbClr val="00206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pic>
        <p:nvPicPr>
          <p:cNvPr id="14" name="Picture 13" descr="D3_Logo_Long_White_TRANS_LARGE.png"/>
          <p:cNvPicPr>
            <a:picLocks noChangeAspect="1"/>
          </p:cNvPicPr>
          <p:nvPr/>
        </p:nvPicPr>
        <p:blipFill>
          <a:blip r:embed="rId2" cstate="print"/>
          <a:stretch>
            <a:fillRect/>
          </a:stretch>
        </p:blipFill>
        <p:spPr>
          <a:xfrm>
            <a:off x="457199" y="6553200"/>
            <a:ext cx="4096710" cy="244739"/>
          </a:xfrm>
          <a:prstGeom prst="rect">
            <a:avLst/>
          </a:prstGeom>
        </p:spPr>
      </p:pic>
      <p:sp>
        <p:nvSpPr>
          <p:cNvPr id="15" name="TextBox 14"/>
          <p:cNvSpPr txBox="1"/>
          <p:nvPr/>
        </p:nvSpPr>
        <p:spPr>
          <a:xfrm>
            <a:off x="4703685" y="6581001"/>
            <a:ext cx="5369696" cy="276999"/>
          </a:xfrm>
          <a:prstGeom prst="rect">
            <a:avLst/>
          </a:prstGeom>
          <a:noFill/>
        </p:spPr>
        <p:txBody>
          <a:bodyPr wrap="square" rtlCol="0">
            <a:spAutoFit/>
          </a:bodyPr>
          <a:lstStyle/>
          <a:p>
            <a:r>
              <a:rPr lang="en-US" sz="1200" i="1" dirty="0" smtClean="0">
                <a:solidFill>
                  <a:prstClr val="white"/>
                </a:solidFill>
              </a:rPr>
              <a:t>Affiliated with the Michigan Nonprofit Association</a:t>
            </a:r>
            <a:endParaRPr lang="en-US" sz="1200" i="1" dirty="0">
              <a:solidFill>
                <a:prstClr val="white"/>
              </a:solidFill>
            </a:endParaRPr>
          </a:p>
        </p:txBody>
      </p:sp>
      <p:sp>
        <p:nvSpPr>
          <p:cNvPr id="10" name="Rectangle 9"/>
          <p:cNvSpPr/>
          <p:nvPr/>
        </p:nvSpPr>
        <p:spPr>
          <a:xfrm>
            <a:off x="0" y="6400800"/>
            <a:ext cx="9144000" cy="457200"/>
          </a:xfrm>
          <a:prstGeom prst="rect">
            <a:avLst/>
          </a:prstGeom>
          <a:solidFill>
            <a:srgbClr val="00206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pic>
        <p:nvPicPr>
          <p:cNvPr id="12" name="Picture 11" descr="D3_Logo_Long_White_TRANS_LARGE.png"/>
          <p:cNvPicPr>
            <a:picLocks noChangeAspect="1"/>
          </p:cNvPicPr>
          <p:nvPr/>
        </p:nvPicPr>
        <p:blipFill>
          <a:blip r:embed="rId2" cstate="print"/>
          <a:stretch>
            <a:fillRect/>
          </a:stretch>
        </p:blipFill>
        <p:spPr>
          <a:xfrm>
            <a:off x="228599" y="6491646"/>
            <a:ext cx="3581401" cy="213954"/>
          </a:xfrm>
          <a:prstGeom prst="rect">
            <a:avLst/>
          </a:prstGeom>
        </p:spPr>
      </p:pic>
      <p:sp>
        <p:nvSpPr>
          <p:cNvPr id="13" name="TextBox 12"/>
          <p:cNvSpPr txBox="1"/>
          <p:nvPr/>
        </p:nvSpPr>
        <p:spPr>
          <a:xfrm>
            <a:off x="4114800" y="6504801"/>
            <a:ext cx="5501381" cy="276999"/>
          </a:xfrm>
          <a:prstGeom prst="rect">
            <a:avLst/>
          </a:prstGeom>
          <a:noFill/>
        </p:spPr>
        <p:txBody>
          <a:bodyPr wrap="square" rtlCol="0">
            <a:spAutoFit/>
          </a:bodyPr>
          <a:lstStyle/>
          <a:p>
            <a:r>
              <a:rPr lang="en-US" sz="1200" dirty="0" smtClean="0">
                <a:solidFill>
                  <a:srgbClr val="968C8C">
                    <a:lumMod val="20000"/>
                    <a:lumOff val="80000"/>
                  </a:srgbClr>
                </a:solidFill>
              </a:rPr>
              <a:t>A Michigan Nonprofit Association Affiliate</a:t>
            </a:r>
            <a:endParaRPr lang="en-US" sz="1200" i="1" dirty="0">
              <a:solidFill>
                <a:srgbClr val="968C8C">
                  <a:lumMod val="20000"/>
                  <a:lumOff val="80000"/>
                </a:srgbClr>
              </a:solidFill>
            </a:endParaRPr>
          </a:p>
        </p:txBody>
      </p:sp>
    </p:spTree>
    <p:extLst>
      <p:ext uri="{BB962C8B-B14F-4D97-AF65-F5344CB8AC3E}">
        <p14:creationId xmlns:p14="http://schemas.microsoft.com/office/powerpoint/2010/main" val="2330268023"/>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6"/>
            <a:ext cx="3886200" cy="4735033"/>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6"/>
            <a:ext cx="3886200" cy="4735033"/>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Rectangle 4"/>
          <p:cNvSpPr/>
          <p:nvPr/>
        </p:nvSpPr>
        <p:spPr>
          <a:xfrm>
            <a:off x="0" y="6400800"/>
            <a:ext cx="9144000" cy="457200"/>
          </a:xfrm>
          <a:prstGeom prst="rect">
            <a:avLst/>
          </a:prstGeom>
          <a:solidFill>
            <a:srgbClr val="00206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pic>
        <p:nvPicPr>
          <p:cNvPr id="6" name="Picture 5" descr="D3_Logo_Long_White_TRANS_LARGE.png"/>
          <p:cNvPicPr>
            <a:picLocks noChangeAspect="1"/>
          </p:cNvPicPr>
          <p:nvPr/>
        </p:nvPicPr>
        <p:blipFill>
          <a:blip r:embed="rId2" cstate="print"/>
          <a:stretch>
            <a:fillRect/>
          </a:stretch>
        </p:blipFill>
        <p:spPr>
          <a:xfrm>
            <a:off x="228599" y="6491646"/>
            <a:ext cx="3581401" cy="213954"/>
          </a:xfrm>
          <a:prstGeom prst="rect">
            <a:avLst/>
          </a:prstGeom>
        </p:spPr>
      </p:pic>
      <p:sp>
        <p:nvSpPr>
          <p:cNvPr id="7" name="TextBox 6"/>
          <p:cNvSpPr txBox="1"/>
          <p:nvPr/>
        </p:nvSpPr>
        <p:spPr>
          <a:xfrm>
            <a:off x="4114800" y="6504801"/>
            <a:ext cx="5501381" cy="276999"/>
          </a:xfrm>
          <a:prstGeom prst="rect">
            <a:avLst/>
          </a:prstGeom>
          <a:noFill/>
        </p:spPr>
        <p:txBody>
          <a:bodyPr wrap="square" rtlCol="0">
            <a:spAutoFit/>
          </a:bodyPr>
          <a:lstStyle/>
          <a:p>
            <a:r>
              <a:rPr lang="en-US" sz="1200" dirty="0" smtClean="0">
                <a:solidFill>
                  <a:srgbClr val="968C8C">
                    <a:lumMod val="20000"/>
                    <a:lumOff val="80000"/>
                  </a:srgbClr>
                </a:solidFill>
              </a:rPr>
              <a:t>A Michigan Nonprofit Association Affiliate</a:t>
            </a:r>
            <a:endParaRPr lang="en-US" sz="1200" i="1" dirty="0">
              <a:solidFill>
                <a:srgbClr val="968C8C">
                  <a:lumMod val="20000"/>
                  <a:lumOff val="80000"/>
                </a:srgbClr>
              </a:solidFill>
            </a:endParaRPr>
          </a:p>
        </p:txBody>
      </p:sp>
    </p:spTree>
    <p:extLst>
      <p:ext uri="{BB962C8B-B14F-4D97-AF65-F5344CB8AC3E}">
        <p14:creationId xmlns:p14="http://schemas.microsoft.com/office/powerpoint/2010/main" val="31115109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1_Two Content">
    <p:bg>
      <p:bgPr>
        <a:solidFill>
          <a:srgbClr val="E9F0F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6"/>
            <a:ext cx="3886200" cy="4735033"/>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6"/>
            <a:ext cx="3886200" cy="4735033"/>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Rectangle 4"/>
          <p:cNvSpPr/>
          <p:nvPr/>
        </p:nvSpPr>
        <p:spPr>
          <a:xfrm>
            <a:off x="0" y="6400800"/>
            <a:ext cx="9144000" cy="457200"/>
          </a:xfrm>
          <a:prstGeom prst="rect">
            <a:avLst/>
          </a:prstGeom>
          <a:solidFill>
            <a:srgbClr val="00206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pic>
        <p:nvPicPr>
          <p:cNvPr id="6" name="Picture 5" descr="D3_Logo_Long_White_TRANS_LARGE.png"/>
          <p:cNvPicPr>
            <a:picLocks noChangeAspect="1"/>
          </p:cNvPicPr>
          <p:nvPr/>
        </p:nvPicPr>
        <p:blipFill>
          <a:blip r:embed="rId2" cstate="print"/>
          <a:stretch>
            <a:fillRect/>
          </a:stretch>
        </p:blipFill>
        <p:spPr>
          <a:xfrm>
            <a:off x="228599" y="6491646"/>
            <a:ext cx="3581401" cy="213954"/>
          </a:xfrm>
          <a:prstGeom prst="rect">
            <a:avLst/>
          </a:prstGeom>
        </p:spPr>
      </p:pic>
      <p:sp>
        <p:nvSpPr>
          <p:cNvPr id="7" name="TextBox 6"/>
          <p:cNvSpPr txBox="1"/>
          <p:nvPr/>
        </p:nvSpPr>
        <p:spPr>
          <a:xfrm>
            <a:off x="4114800" y="6504801"/>
            <a:ext cx="5501381" cy="276999"/>
          </a:xfrm>
          <a:prstGeom prst="rect">
            <a:avLst/>
          </a:prstGeom>
          <a:noFill/>
        </p:spPr>
        <p:txBody>
          <a:bodyPr wrap="square" rtlCol="0">
            <a:spAutoFit/>
          </a:bodyPr>
          <a:lstStyle/>
          <a:p>
            <a:r>
              <a:rPr lang="en-US" sz="1200" dirty="0" smtClean="0">
                <a:solidFill>
                  <a:srgbClr val="968C8C">
                    <a:lumMod val="20000"/>
                    <a:lumOff val="80000"/>
                  </a:srgbClr>
                </a:solidFill>
              </a:rPr>
              <a:t>A Michigan Nonprofit Association Affiliate</a:t>
            </a:r>
            <a:endParaRPr lang="en-US" sz="1200" i="1" dirty="0">
              <a:solidFill>
                <a:srgbClr val="968C8C">
                  <a:lumMod val="20000"/>
                  <a:lumOff val="80000"/>
                </a:srgbClr>
              </a:solidFill>
            </a:endParaRPr>
          </a:p>
        </p:txBody>
      </p:sp>
    </p:spTree>
    <p:extLst>
      <p:ext uri="{BB962C8B-B14F-4D97-AF65-F5344CB8AC3E}">
        <p14:creationId xmlns:p14="http://schemas.microsoft.com/office/powerpoint/2010/main" val="20223743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41155124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1_Comparison">
    <p:bg>
      <p:bgPr>
        <a:solidFill>
          <a:srgbClr val="E9F0F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30434389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Tree>
    <p:extLst>
      <p:ext uri="{BB962C8B-B14F-4D97-AF65-F5344CB8AC3E}">
        <p14:creationId xmlns:p14="http://schemas.microsoft.com/office/powerpoint/2010/main" val="10152562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Blank">
    <p:bg>
      <p:bgPr>
        <a:solidFill>
          <a:srgbClr val="E9F0F6"/>
        </a:solidFill>
        <a:effectLst/>
      </p:bgPr>
    </p:bg>
    <p:spTree>
      <p:nvGrpSpPr>
        <p:cNvPr id="1" name=""/>
        <p:cNvGrpSpPr/>
        <p:nvPr/>
      </p:nvGrpSpPr>
      <p:grpSpPr>
        <a:xfrm>
          <a:off x="0" y="0"/>
          <a:ext cx="0" cy="0"/>
          <a:chOff x="0" y="0"/>
          <a:chExt cx="0" cy="0"/>
        </a:xfrm>
      </p:grpSpPr>
      <p:sp>
        <p:nvSpPr>
          <p:cNvPr id="12" name="Chart Placeholder 11"/>
          <p:cNvSpPr>
            <a:spLocks noGrp="1"/>
          </p:cNvSpPr>
          <p:nvPr>
            <p:ph type="chart" sz="quarter" idx="10" hasCustomPrompt="1"/>
          </p:nvPr>
        </p:nvSpPr>
        <p:spPr>
          <a:xfrm>
            <a:off x="0" y="228600"/>
            <a:ext cx="9144000" cy="5638800"/>
          </a:xfrm>
        </p:spPr>
        <p:txBody>
          <a:bodyPr/>
          <a:lstStyle>
            <a:lvl1pPr>
              <a:defRPr baseline="0"/>
            </a:lvl1pPr>
          </a:lstStyle>
          <a:p>
            <a:r>
              <a:rPr lang="en-US" dirty="0" smtClean="0"/>
              <a:t>Use this slide for all charts. The background matches the background for charts in the Excel theme.</a:t>
            </a:r>
            <a:endParaRPr lang="en-US" dirty="0"/>
          </a:p>
        </p:txBody>
      </p:sp>
      <p:sp>
        <p:nvSpPr>
          <p:cNvPr id="6" name="Rectangle 5"/>
          <p:cNvSpPr/>
          <p:nvPr/>
        </p:nvSpPr>
        <p:spPr>
          <a:xfrm>
            <a:off x="0" y="6477000"/>
            <a:ext cx="9144000" cy="381000"/>
          </a:xfrm>
          <a:prstGeom prst="rect">
            <a:avLst/>
          </a:prstGeom>
          <a:solidFill>
            <a:srgbClr val="00206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5" name="Rectangle 4"/>
          <p:cNvSpPr/>
          <p:nvPr/>
        </p:nvSpPr>
        <p:spPr>
          <a:xfrm>
            <a:off x="0" y="6477000"/>
            <a:ext cx="9144000" cy="381000"/>
          </a:xfrm>
          <a:prstGeom prst="rect">
            <a:avLst/>
          </a:prstGeom>
          <a:solidFill>
            <a:srgbClr val="00206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pic>
        <p:nvPicPr>
          <p:cNvPr id="8" name="Picture 7" descr="D3_Logo_Long_White_TRANS_LARGE.png"/>
          <p:cNvPicPr>
            <a:picLocks noChangeAspect="1"/>
          </p:cNvPicPr>
          <p:nvPr/>
        </p:nvPicPr>
        <p:blipFill>
          <a:blip r:embed="rId2" cstate="print"/>
          <a:stretch>
            <a:fillRect/>
          </a:stretch>
        </p:blipFill>
        <p:spPr>
          <a:xfrm>
            <a:off x="457199" y="6553200"/>
            <a:ext cx="4096710" cy="244739"/>
          </a:xfrm>
          <a:prstGeom prst="rect">
            <a:avLst/>
          </a:prstGeom>
        </p:spPr>
      </p:pic>
      <p:sp>
        <p:nvSpPr>
          <p:cNvPr id="9" name="TextBox 8"/>
          <p:cNvSpPr txBox="1"/>
          <p:nvPr/>
        </p:nvSpPr>
        <p:spPr>
          <a:xfrm>
            <a:off x="4703685" y="6581001"/>
            <a:ext cx="5369696" cy="276999"/>
          </a:xfrm>
          <a:prstGeom prst="rect">
            <a:avLst/>
          </a:prstGeom>
          <a:noFill/>
        </p:spPr>
        <p:txBody>
          <a:bodyPr wrap="square" rtlCol="0">
            <a:spAutoFit/>
          </a:bodyPr>
          <a:lstStyle/>
          <a:p>
            <a:r>
              <a:rPr lang="en-US" sz="1200" i="1" dirty="0" smtClean="0">
                <a:solidFill>
                  <a:prstClr val="white"/>
                </a:solidFill>
              </a:rPr>
              <a:t>Affiliated with the Michigan Nonprofit Association</a:t>
            </a:r>
            <a:endParaRPr lang="en-US" sz="1200" i="1" dirty="0">
              <a:solidFill>
                <a:prstClr val="white"/>
              </a:solidFill>
            </a:endParaRPr>
          </a:p>
        </p:txBody>
      </p:sp>
      <p:sp>
        <p:nvSpPr>
          <p:cNvPr id="7" name="Rectangle 6"/>
          <p:cNvSpPr/>
          <p:nvPr/>
        </p:nvSpPr>
        <p:spPr>
          <a:xfrm>
            <a:off x="0" y="6400800"/>
            <a:ext cx="9144000" cy="457200"/>
          </a:xfrm>
          <a:prstGeom prst="rect">
            <a:avLst/>
          </a:prstGeom>
          <a:solidFill>
            <a:srgbClr val="00206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pic>
        <p:nvPicPr>
          <p:cNvPr id="10" name="Picture 9" descr="D3_Logo_Long_White_TRANS_LARGE.png"/>
          <p:cNvPicPr>
            <a:picLocks noChangeAspect="1"/>
          </p:cNvPicPr>
          <p:nvPr/>
        </p:nvPicPr>
        <p:blipFill>
          <a:blip r:embed="rId2" cstate="print"/>
          <a:stretch>
            <a:fillRect/>
          </a:stretch>
        </p:blipFill>
        <p:spPr>
          <a:xfrm>
            <a:off x="228599" y="6491646"/>
            <a:ext cx="3581401" cy="213954"/>
          </a:xfrm>
          <a:prstGeom prst="rect">
            <a:avLst/>
          </a:prstGeom>
        </p:spPr>
      </p:pic>
      <p:sp>
        <p:nvSpPr>
          <p:cNvPr id="11" name="TextBox 10"/>
          <p:cNvSpPr txBox="1"/>
          <p:nvPr/>
        </p:nvSpPr>
        <p:spPr>
          <a:xfrm>
            <a:off x="4114800" y="6504801"/>
            <a:ext cx="5501381" cy="276999"/>
          </a:xfrm>
          <a:prstGeom prst="rect">
            <a:avLst/>
          </a:prstGeom>
          <a:noFill/>
        </p:spPr>
        <p:txBody>
          <a:bodyPr wrap="square" rtlCol="0">
            <a:spAutoFit/>
          </a:bodyPr>
          <a:lstStyle/>
          <a:p>
            <a:r>
              <a:rPr lang="en-US" sz="1200" dirty="0" smtClean="0">
                <a:solidFill>
                  <a:srgbClr val="968C8C">
                    <a:lumMod val="20000"/>
                    <a:lumOff val="80000"/>
                  </a:srgbClr>
                </a:solidFill>
              </a:rPr>
              <a:t>A Michigan Nonprofit Association Affiliate</a:t>
            </a:r>
            <a:endParaRPr lang="en-US" sz="1200" i="1" dirty="0">
              <a:solidFill>
                <a:srgbClr val="968C8C">
                  <a:lumMod val="20000"/>
                  <a:lumOff val="80000"/>
                </a:srgbClr>
              </a:solidFill>
            </a:endParaRPr>
          </a:p>
        </p:txBody>
      </p:sp>
    </p:spTree>
    <p:extLst>
      <p:ext uri="{BB962C8B-B14F-4D97-AF65-F5344CB8AC3E}">
        <p14:creationId xmlns:p14="http://schemas.microsoft.com/office/powerpoint/2010/main" val="36528709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2_Title Slide">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Picture Placeholder 2"/>
          <p:cNvSpPr>
            <a:spLocks noGrp="1"/>
          </p:cNvSpPr>
          <p:nvPr>
            <p:ph type="pic" idx="1"/>
          </p:nvPr>
        </p:nvSpPr>
        <p:spPr>
          <a:xfrm>
            <a:off x="0" y="0"/>
            <a:ext cx="9144000" cy="5867400"/>
          </a:xfrm>
          <a:solidFill>
            <a:srgbClr val="E9F0F6"/>
          </a:solidFill>
          <a:ln>
            <a:noFill/>
          </a:ln>
        </p:spPr>
        <p:txBody>
          <a:bodyPr/>
          <a:lstStyle>
            <a:lvl1pPr marL="0" indent="0">
              <a:buNone/>
              <a:defRPr sz="3200"/>
            </a:lvl1pPr>
          </a:lstStyle>
          <a:p>
            <a:r>
              <a:rPr kumimoji="0" lang="en-US" smtClean="0"/>
              <a:t>Click icon to add picture</a:t>
            </a:r>
            <a:endParaRPr kumimoji="0" lang="en-US" dirty="0"/>
          </a:p>
        </p:txBody>
      </p:sp>
      <p:pic>
        <p:nvPicPr>
          <p:cNvPr id="8" name="Picture 7" descr="D3_Logo_Long_White_TRANS_LARGE.png"/>
          <p:cNvPicPr>
            <a:picLocks noChangeAspect="1"/>
          </p:cNvPicPr>
          <p:nvPr/>
        </p:nvPicPr>
        <p:blipFill>
          <a:blip r:embed="rId2" cstate="print"/>
          <a:stretch>
            <a:fillRect/>
          </a:stretch>
        </p:blipFill>
        <p:spPr>
          <a:xfrm>
            <a:off x="4114800" y="6170446"/>
            <a:ext cx="4876800" cy="290982"/>
          </a:xfrm>
          <a:prstGeom prst="rect">
            <a:avLst/>
          </a:prstGeom>
        </p:spPr>
      </p:pic>
      <p:sp>
        <p:nvSpPr>
          <p:cNvPr id="13" name="TextBox 12"/>
          <p:cNvSpPr txBox="1"/>
          <p:nvPr/>
        </p:nvSpPr>
        <p:spPr>
          <a:xfrm>
            <a:off x="5181600" y="6410620"/>
            <a:ext cx="5867400" cy="276999"/>
          </a:xfrm>
          <a:prstGeom prst="rect">
            <a:avLst/>
          </a:prstGeom>
          <a:noFill/>
        </p:spPr>
        <p:txBody>
          <a:bodyPr wrap="square" rtlCol="0">
            <a:spAutoFit/>
          </a:bodyPr>
          <a:lstStyle/>
          <a:p>
            <a:r>
              <a:rPr lang="en-US" sz="1200" i="1" dirty="0" smtClean="0">
                <a:solidFill>
                  <a:prstClr val="white"/>
                </a:solidFill>
              </a:rPr>
              <a:t>Affiliated with the Michigan Nonprofit Association</a:t>
            </a:r>
            <a:endParaRPr lang="en-US" sz="1200" i="1" dirty="0">
              <a:solidFill>
                <a:prstClr val="white"/>
              </a:solidFill>
            </a:endParaRPr>
          </a:p>
        </p:txBody>
      </p:sp>
    </p:spTree>
    <p:extLst>
      <p:ext uri="{BB962C8B-B14F-4D97-AF65-F5344CB8AC3E}">
        <p14:creationId xmlns:p14="http://schemas.microsoft.com/office/powerpoint/2010/main" val="3925133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1_Content with Caption">
    <p:bg>
      <p:bgPr>
        <a:solidFill>
          <a:srgbClr val="E9F0F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dirty="0"/>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hasCustomPrompt="1"/>
          </p:nvPr>
        </p:nvSpPr>
        <p:spPr>
          <a:xfrm>
            <a:off x="2362200" y="1752600"/>
            <a:ext cx="6400800" cy="4419600"/>
          </a:xfrm>
        </p:spPr>
        <p:txBody>
          <a:bodyPr/>
          <a:lstStyle>
            <a:lvl1pPr>
              <a:defRPr baseline="0"/>
            </a:lvl1pPr>
          </a:lstStyle>
          <a:p>
            <a:pPr lvl="0" eaLnBrk="1" latinLnBrk="0" hangingPunct="1"/>
            <a:r>
              <a:rPr lang="en-US" dirty="0" smtClean="0"/>
              <a:t>You can also use this as a chart/graph slide – It will match the background color</a:t>
            </a:r>
            <a:endParaRPr kumimoji="0" lang="en-US" dirty="0"/>
          </a:p>
        </p:txBody>
      </p:sp>
    </p:spTree>
    <p:extLst>
      <p:ext uri="{BB962C8B-B14F-4D97-AF65-F5344CB8AC3E}">
        <p14:creationId xmlns:p14="http://schemas.microsoft.com/office/powerpoint/2010/main" val="30219892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79563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normAutofit/>
          </a:bodyPr>
          <a:lstStyle>
            <a:lvl1pPr algn="l">
              <a:buNone/>
              <a:defRPr sz="4000" b="0" cap="none">
                <a:solidFill>
                  <a:srgbClr val="FFFFFF"/>
                </a:solidFill>
              </a:defRPr>
            </a:lvl1pPr>
          </a:lstStyle>
          <a:p>
            <a:r>
              <a:rPr kumimoji="0" lang="en-US" smtClean="0"/>
              <a:t>Click to edit Master title style</a:t>
            </a:r>
            <a:endParaRPr kumimoji="0" lang="en-US" dirty="0"/>
          </a:p>
        </p:txBody>
      </p:sp>
      <p:sp>
        <p:nvSpPr>
          <p:cNvPr id="11" name="Rectangle 10"/>
          <p:cNvSpPr/>
          <p:nvPr/>
        </p:nvSpPr>
        <p:spPr>
          <a:xfrm>
            <a:off x="0" y="6477000"/>
            <a:ext cx="9144000" cy="381000"/>
          </a:xfrm>
          <a:prstGeom prst="rect">
            <a:avLst/>
          </a:prstGeom>
          <a:solidFill>
            <a:srgbClr val="00206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4" name="Picture 13" descr="D3_Logo_Long_White_TRANS_LARGE.png"/>
          <p:cNvPicPr>
            <a:picLocks noChangeAspect="1"/>
          </p:cNvPicPr>
          <p:nvPr/>
        </p:nvPicPr>
        <p:blipFill>
          <a:blip r:embed="rId2" cstate="print"/>
          <a:stretch>
            <a:fillRect/>
          </a:stretch>
        </p:blipFill>
        <p:spPr>
          <a:xfrm>
            <a:off x="457199" y="6553200"/>
            <a:ext cx="4096710" cy="244739"/>
          </a:xfrm>
          <a:prstGeom prst="rect">
            <a:avLst/>
          </a:prstGeom>
        </p:spPr>
      </p:pic>
      <p:sp>
        <p:nvSpPr>
          <p:cNvPr id="15" name="TextBox 14"/>
          <p:cNvSpPr txBox="1"/>
          <p:nvPr/>
        </p:nvSpPr>
        <p:spPr>
          <a:xfrm>
            <a:off x="4703685" y="6581001"/>
            <a:ext cx="5369696" cy="276999"/>
          </a:xfrm>
          <a:prstGeom prst="rect">
            <a:avLst/>
          </a:prstGeom>
          <a:noFill/>
        </p:spPr>
        <p:txBody>
          <a:bodyPr wrap="square" rtlCol="0">
            <a:spAutoFit/>
          </a:bodyPr>
          <a:lstStyle/>
          <a:p>
            <a:r>
              <a:rPr lang="en-US" sz="1200" i="1" dirty="0" smtClean="0">
                <a:solidFill>
                  <a:schemeClr val="bg1"/>
                </a:solidFill>
              </a:rPr>
              <a:t>Affiliated with the Michigan Nonprofit Association</a:t>
            </a:r>
            <a:endParaRPr lang="en-US" sz="1200" i="1" dirty="0">
              <a:solidFill>
                <a:schemeClr val="bg1"/>
              </a:solidFill>
            </a:endParaRPr>
          </a:p>
        </p:txBody>
      </p:sp>
      <p:sp>
        <p:nvSpPr>
          <p:cNvPr id="10" name="Rectangle 9"/>
          <p:cNvSpPr/>
          <p:nvPr/>
        </p:nvSpPr>
        <p:spPr>
          <a:xfrm>
            <a:off x="0" y="6400800"/>
            <a:ext cx="9144000" cy="457200"/>
          </a:xfrm>
          <a:prstGeom prst="rect">
            <a:avLst/>
          </a:prstGeom>
          <a:solidFill>
            <a:srgbClr val="00206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2" name="Picture 11" descr="D3_Logo_Long_White_TRANS_LARGE.png"/>
          <p:cNvPicPr>
            <a:picLocks noChangeAspect="1"/>
          </p:cNvPicPr>
          <p:nvPr/>
        </p:nvPicPr>
        <p:blipFill>
          <a:blip r:embed="rId2" cstate="print"/>
          <a:stretch>
            <a:fillRect/>
          </a:stretch>
        </p:blipFill>
        <p:spPr>
          <a:xfrm>
            <a:off x="228599" y="6491646"/>
            <a:ext cx="3581401" cy="213954"/>
          </a:xfrm>
          <a:prstGeom prst="rect">
            <a:avLst/>
          </a:prstGeom>
        </p:spPr>
      </p:pic>
      <p:sp>
        <p:nvSpPr>
          <p:cNvPr id="13" name="TextBox 12"/>
          <p:cNvSpPr txBox="1"/>
          <p:nvPr/>
        </p:nvSpPr>
        <p:spPr>
          <a:xfrm>
            <a:off x="4114800" y="6504801"/>
            <a:ext cx="5501381" cy="276999"/>
          </a:xfrm>
          <a:prstGeom prst="rect">
            <a:avLst/>
          </a:prstGeom>
          <a:noFill/>
        </p:spPr>
        <p:txBody>
          <a:bodyPr wrap="square" rtlCol="0">
            <a:spAutoFit/>
          </a:bodyPr>
          <a:lstStyle/>
          <a:p>
            <a:r>
              <a:rPr lang="en-US" sz="1200" dirty="0" smtClean="0">
                <a:solidFill>
                  <a:schemeClr val="accent6">
                    <a:lumMod val="20000"/>
                    <a:lumOff val="80000"/>
                  </a:schemeClr>
                </a:solidFill>
              </a:rPr>
              <a:t>A Michigan Nonprofit Association Affiliate</a:t>
            </a:r>
            <a:endParaRPr lang="en-US" sz="1200" i="1" dirty="0">
              <a:solidFill>
                <a:schemeClr val="accent6">
                  <a:lumMod val="20000"/>
                  <a:lumOff val="80000"/>
                </a:schemeClr>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Tree>
    <p:extLst>
      <p:ext uri="{BB962C8B-B14F-4D97-AF65-F5344CB8AC3E}">
        <p14:creationId xmlns:p14="http://schemas.microsoft.com/office/powerpoint/2010/main" val="33224659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6142038" y="609600"/>
            <a:ext cx="228600" cy="57912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0" y="6477000"/>
            <a:ext cx="9144000" cy="381000"/>
          </a:xfrm>
          <a:prstGeom prst="rect">
            <a:avLst/>
          </a:prstGeom>
          <a:solidFill>
            <a:srgbClr val="00206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pic>
        <p:nvPicPr>
          <p:cNvPr id="11" name="Picture 10" descr="D3_Logo_Long_White_TRANS_LARGE.png"/>
          <p:cNvPicPr>
            <a:picLocks noChangeAspect="1"/>
          </p:cNvPicPr>
          <p:nvPr/>
        </p:nvPicPr>
        <p:blipFill>
          <a:blip r:embed="rId2" cstate="print"/>
          <a:stretch>
            <a:fillRect/>
          </a:stretch>
        </p:blipFill>
        <p:spPr>
          <a:xfrm>
            <a:off x="2400300" y="6553200"/>
            <a:ext cx="4343400" cy="259156"/>
          </a:xfrm>
          <a:prstGeom prst="rect">
            <a:avLst/>
          </a:prstGeom>
        </p:spPr>
      </p:pic>
      <p:sp>
        <p:nvSpPr>
          <p:cNvPr id="12" name="Rectangle 11"/>
          <p:cNvSpPr/>
          <p:nvPr/>
        </p:nvSpPr>
        <p:spPr>
          <a:xfrm>
            <a:off x="0" y="6477000"/>
            <a:ext cx="9144000" cy="381000"/>
          </a:xfrm>
          <a:prstGeom prst="rect">
            <a:avLst/>
          </a:prstGeom>
          <a:solidFill>
            <a:srgbClr val="00206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Rectangle 13"/>
          <p:cNvSpPr/>
          <p:nvPr/>
        </p:nvSpPr>
        <p:spPr>
          <a:xfrm>
            <a:off x="0" y="6477000"/>
            <a:ext cx="9144000" cy="381000"/>
          </a:xfrm>
          <a:prstGeom prst="rect">
            <a:avLst/>
          </a:prstGeom>
          <a:solidFill>
            <a:srgbClr val="00206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pic>
        <p:nvPicPr>
          <p:cNvPr id="13" name="Picture 12" descr="D3_Logo_Long_White_TRANS_LARGE.png"/>
          <p:cNvPicPr>
            <a:picLocks noChangeAspect="1"/>
          </p:cNvPicPr>
          <p:nvPr/>
        </p:nvPicPr>
        <p:blipFill>
          <a:blip r:embed="rId2" cstate="print"/>
          <a:stretch>
            <a:fillRect/>
          </a:stretch>
        </p:blipFill>
        <p:spPr>
          <a:xfrm>
            <a:off x="457199" y="6553200"/>
            <a:ext cx="4096710" cy="244739"/>
          </a:xfrm>
          <a:prstGeom prst="rect">
            <a:avLst/>
          </a:prstGeom>
        </p:spPr>
      </p:pic>
      <p:sp>
        <p:nvSpPr>
          <p:cNvPr id="16" name="TextBox 15"/>
          <p:cNvSpPr txBox="1"/>
          <p:nvPr/>
        </p:nvSpPr>
        <p:spPr>
          <a:xfrm>
            <a:off x="4703685" y="6581001"/>
            <a:ext cx="5369696" cy="276999"/>
          </a:xfrm>
          <a:prstGeom prst="rect">
            <a:avLst/>
          </a:prstGeom>
          <a:noFill/>
        </p:spPr>
        <p:txBody>
          <a:bodyPr wrap="square" rtlCol="0">
            <a:spAutoFit/>
          </a:bodyPr>
          <a:lstStyle/>
          <a:p>
            <a:r>
              <a:rPr lang="en-US" sz="1200" i="1" dirty="0" smtClean="0">
                <a:solidFill>
                  <a:prstClr val="white"/>
                </a:solidFill>
              </a:rPr>
              <a:t>Affiliated with the Michigan Nonprofit Association</a:t>
            </a:r>
            <a:endParaRPr lang="en-US" sz="1200" i="1" dirty="0">
              <a:solidFill>
                <a:prstClr val="white"/>
              </a:solidFill>
            </a:endParaRPr>
          </a:p>
        </p:txBody>
      </p:sp>
      <p:sp>
        <p:nvSpPr>
          <p:cNvPr id="15" name="Rectangle 14"/>
          <p:cNvSpPr/>
          <p:nvPr/>
        </p:nvSpPr>
        <p:spPr>
          <a:xfrm>
            <a:off x="0" y="6400800"/>
            <a:ext cx="9144000" cy="457200"/>
          </a:xfrm>
          <a:prstGeom prst="rect">
            <a:avLst/>
          </a:prstGeom>
          <a:solidFill>
            <a:srgbClr val="00206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pic>
        <p:nvPicPr>
          <p:cNvPr id="17" name="Picture 16" descr="D3_Logo_Long_White_TRANS_LARGE.png"/>
          <p:cNvPicPr>
            <a:picLocks noChangeAspect="1"/>
          </p:cNvPicPr>
          <p:nvPr/>
        </p:nvPicPr>
        <p:blipFill>
          <a:blip r:embed="rId2" cstate="print"/>
          <a:stretch>
            <a:fillRect/>
          </a:stretch>
        </p:blipFill>
        <p:spPr>
          <a:xfrm>
            <a:off x="228599" y="6491646"/>
            <a:ext cx="3581401" cy="213954"/>
          </a:xfrm>
          <a:prstGeom prst="rect">
            <a:avLst/>
          </a:prstGeom>
        </p:spPr>
      </p:pic>
      <p:sp>
        <p:nvSpPr>
          <p:cNvPr id="18" name="TextBox 17"/>
          <p:cNvSpPr txBox="1"/>
          <p:nvPr/>
        </p:nvSpPr>
        <p:spPr>
          <a:xfrm>
            <a:off x="4114800" y="6504801"/>
            <a:ext cx="5501381" cy="276999"/>
          </a:xfrm>
          <a:prstGeom prst="rect">
            <a:avLst/>
          </a:prstGeom>
          <a:noFill/>
        </p:spPr>
        <p:txBody>
          <a:bodyPr wrap="square" rtlCol="0">
            <a:spAutoFit/>
          </a:bodyPr>
          <a:lstStyle/>
          <a:p>
            <a:r>
              <a:rPr lang="en-US" sz="1200" dirty="0" smtClean="0">
                <a:solidFill>
                  <a:srgbClr val="968C8C">
                    <a:lumMod val="20000"/>
                    <a:lumOff val="80000"/>
                  </a:srgbClr>
                </a:solidFill>
              </a:rPr>
              <a:t>A Michigan Nonprofit Association Affiliate</a:t>
            </a:r>
            <a:endParaRPr lang="en-US" sz="1200" i="1" dirty="0">
              <a:solidFill>
                <a:srgbClr val="968C8C">
                  <a:lumMod val="20000"/>
                  <a:lumOff val="80000"/>
                </a:srgbClr>
              </a:solidFill>
            </a:endParaRPr>
          </a:p>
        </p:txBody>
      </p:sp>
    </p:spTree>
    <p:extLst>
      <p:ext uri="{BB962C8B-B14F-4D97-AF65-F5344CB8AC3E}">
        <p14:creationId xmlns:p14="http://schemas.microsoft.com/office/powerpoint/2010/main" val="3812645064"/>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3412808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1_Blank">
    <p:bg>
      <p:bgPr>
        <a:solidFill>
          <a:srgbClr val="E9F0F6"/>
        </a:solidFill>
        <a:effectLst/>
      </p:bgPr>
    </p:bg>
    <p:spTree>
      <p:nvGrpSpPr>
        <p:cNvPr id="1" name=""/>
        <p:cNvGrpSpPr/>
        <p:nvPr/>
      </p:nvGrpSpPr>
      <p:grpSpPr>
        <a:xfrm>
          <a:off x="0" y="0"/>
          <a:ext cx="0" cy="0"/>
          <a:chOff x="0" y="0"/>
          <a:chExt cx="0" cy="0"/>
        </a:xfrm>
      </p:grpSpPr>
      <p:pic>
        <p:nvPicPr>
          <p:cNvPr id="7" name="Picture 6" descr="D3_Logo_Long_Standard_TRANS.tif"/>
          <p:cNvPicPr>
            <a:picLocks noChangeAspect="1"/>
          </p:cNvPicPr>
          <p:nvPr/>
        </p:nvPicPr>
        <p:blipFill>
          <a:blip r:embed="rId2" cstate="print"/>
          <a:stretch>
            <a:fillRect/>
          </a:stretch>
        </p:blipFill>
        <p:spPr>
          <a:xfrm>
            <a:off x="2057400" y="6435166"/>
            <a:ext cx="7086600" cy="422834"/>
          </a:xfrm>
          <a:prstGeom prst="rect">
            <a:avLst/>
          </a:prstGeom>
        </p:spPr>
      </p:pic>
      <p:sp>
        <p:nvSpPr>
          <p:cNvPr id="8" name="Rectangle 7"/>
          <p:cNvSpPr/>
          <p:nvPr/>
        </p:nvSpPr>
        <p:spPr>
          <a:xfrm>
            <a:off x="0" y="6400800"/>
            <a:ext cx="9144000" cy="457200"/>
          </a:xfrm>
          <a:prstGeom prst="rect">
            <a:avLst/>
          </a:prstGeom>
          <a:solidFill>
            <a:srgbClr val="00206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Chart Placeholder 11"/>
          <p:cNvSpPr>
            <a:spLocks noGrp="1"/>
          </p:cNvSpPr>
          <p:nvPr>
            <p:ph type="chart" sz="quarter" idx="10" hasCustomPrompt="1"/>
          </p:nvPr>
        </p:nvSpPr>
        <p:spPr>
          <a:xfrm>
            <a:off x="0" y="228600"/>
            <a:ext cx="9144000" cy="5638800"/>
          </a:xfrm>
        </p:spPr>
        <p:txBody>
          <a:bodyPr/>
          <a:lstStyle>
            <a:lvl1pPr>
              <a:defRPr baseline="0"/>
            </a:lvl1pPr>
          </a:lstStyle>
          <a:p>
            <a:r>
              <a:rPr lang="en-US" dirty="0" smtClean="0"/>
              <a:t>Use this slide for all charts. The background matches the background for charts in the Excel theme.</a:t>
            </a:r>
            <a:endParaRPr lang="en-US" dirty="0"/>
          </a:p>
        </p:txBody>
      </p:sp>
      <p:pic>
        <p:nvPicPr>
          <p:cNvPr id="6" name="Picture 5" descr="D3_Logo_Long_White_TRANS_LARGE.png"/>
          <p:cNvPicPr>
            <a:picLocks noChangeAspect="1"/>
          </p:cNvPicPr>
          <p:nvPr/>
        </p:nvPicPr>
        <p:blipFill>
          <a:blip r:embed="rId3" cstate="print"/>
          <a:stretch>
            <a:fillRect/>
          </a:stretch>
        </p:blipFill>
        <p:spPr>
          <a:xfrm>
            <a:off x="457199" y="6553200"/>
            <a:ext cx="4096710" cy="244739"/>
          </a:xfrm>
          <a:prstGeom prst="rect">
            <a:avLst/>
          </a:prstGeom>
        </p:spPr>
      </p:pic>
      <p:sp>
        <p:nvSpPr>
          <p:cNvPr id="10" name="TextBox 9"/>
          <p:cNvSpPr txBox="1"/>
          <p:nvPr/>
        </p:nvSpPr>
        <p:spPr>
          <a:xfrm>
            <a:off x="4703685" y="6581001"/>
            <a:ext cx="5369696" cy="276999"/>
          </a:xfrm>
          <a:prstGeom prst="rect">
            <a:avLst/>
          </a:prstGeom>
          <a:noFill/>
        </p:spPr>
        <p:txBody>
          <a:bodyPr wrap="square" rtlCol="0">
            <a:spAutoFit/>
          </a:bodyPr>
          <a:lstStyle/>
          <a:p>
            <a:r>
              <a:rPr lang="en-US" sz="1200" i="1" dirty="0" smtClean="0">
                <a:solidFill>
                  <a:prstClr val="white"/>
                </a:solidFill>
              </a:rPr>
              <a:t>Affiliated with the Michigan Nonprofit Association</a:t>
            </a:r>
            <a:endParaRPr lang="en-US" sz="1200" i="1" dirty="0">
              <a:solidFill>
                <a:prstClr val="white"/>
              </a:solidFill>
            </a:endParaRPr>
          </a:p>
        </p:txBody>
      </p:sp>
      <p:sp>
        <p:nvSpPr>
          <p:cNvPr id="9" name="Rectangle 8"/>
          <p:cNvSpPr/>
          <p:nvPr/>
        </p:nvSpPr>
        <p:spPr>
          <a:xfrm>
            <a:off x="0" y="6400800"/>
            <a:ext cx="9144000" cy="457200"/>
          </a:xfrm>
          <a:prstGeom prst="rect">
            <a:avLst/>
          </a:prstGeom>
          <a:solidFill>
            <a:srgbClr val="00206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pic>
        <p:nvPicPr>
          <p:cNvPr id="11" name="Picture 10" descr="D3_Logo_Long_White_TRANS_LARGE.png"/>
          <p:cNvPicPr>
            <a:picLocks noChangeAspect="1"/>
          </p:cNvPicPr>
          <p:nvPr/>
        </p:nvPicPr>
        <p:blipFill>
          <a:blip r:embed="rId3" cstate="print"/>
          <a:stretch>
            <a:fillRect/>
          </a:stretch>
        </p:blipFill>
        <p:spPr>
          <a:xfrm>
            <a:off x="228599" y="6491646"/>
            <a:ext cx="3581401" cy="213954"/>
          </a:xfrm>
          <a:prstGeom prst="rect">
            <a:avLst/>
          </a:prstGeom>
        </p:spPr>
      </p:pic>
      <p:sp>
        <p:nvSpPr>
          <p:cNvPr id="13" name="TextBox 12"/>
          <p:cNvSpPr txBox="1"/>
          <p:nvPr/>
        </p:nvSpPr>
        <p:spPr>
          <a:xfrm>
            <a:off x="4114800" y="6504801"/>
            <a:ext cx="5501381" cy="276999"/>
          </a:xfrm>
          <a:prstGeom prst="rect">
            <a:avLst/>
          </a:prstGeom>
          <a:noFill/>
        </p:spPr>
        <p:txBody>
          <a:bodyPr wrap="square" rtlCol="0">
            <a:spAutoFit/>
          </a:bodyPr>
          <a:lstStyle/>
          <a:p>
            <a:r>
              <a:rPr lang="en-US" sz="1200" dirty="0" smtClean="0">
                <a:solidFill>
                  <a:srgbClr val="968C8C">
                    <a:lumMod val="20000"/>
                    <a:lumOff val="80000"/>
                  </a:srgbClr>
                </a:solidFill>
              </a:rPr>
              <a:t>A Michigan Nonprofit Association Affiliate</a:t>
            </a:r>
            <a:endParaRPr lang="en-US" sz="1200" i="1" dirty="0">
              <a:solidFill>
                <a:srgbClr val="968C8C">
                  <a:lumMod val="20000"/>
                  <a:lumOff val="80000"/>
                </a:srgbClr>
              </a:solidFill>
            </a:endParaRPr>
          </a:p>
        </p:txBody>
      </p:sp>
    </p:spTree>
    <p:extLst>
      <p:ext uri="{BB962C8B-B14F-4D97-AF65-F5344CB8AC3E}">
        <p14:creationId xmlns:p14="http://schemas.microsoft.com/office/powerpoint/2010/main" val="3686074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6"/>
            <a:ext cx="3886200" cy="4735033"/>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6"/>
            <a:ext cx="3886200" cy="4735033"/>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Rectangle 4"/>
          <p:cNvSpPr/>
          <p:nvPr/>
        </p:nvSpPr>
        <p:spPr>
          <a:xfrm>
            <a:off x="0" y="6400800"/>
            <a:ext cx="9144000" cy="457200"/>
          </a:xfrm>
          <a:prstGeom prst="rect">
            <a:avLst/>
          </a:prstGeom>
          <a:solidFill>
            <a:srgbClr val="00206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6" name="Picture 5" descr="D3_Logo_Long_White_TRANS_LARGE.png"/>
          <p:cNvPicPr>
            <a:picLocks noChangeAspect="1"/>
          </p:cNvPicPr>
          <p:nvPr/>
        </p:nvPicPr>
        <p:blipFill>
          <a:blip r:embed="rId2" cstate="print"/>
          <a:stretch>
            <a:fillRect/>
          </a:stretch>
        </p:blipFill>
        <p:spPr>
          <a:xfrm>
            <a:off x="228599" y="6491646"/>
            <a:ext cx="3581401" cy="213954"/>
          </a:xfrm>
          <a:prstGeom prst="rect">
            <a:avLst/>
          </a:prstGeom>
        </p:spPr>
      </p:pic>
      <p:sp>
        <p:nvSpPr>
          <p:cNvPr id="7" name="TextBox 6"/>
          <p:cNvSpPr txBox="1"/>
          <p:nvPr/>
        </p:nvSpPr>
        <p:spPr>
          <a:xfrm>
            <a:off x="4114800" y="6504801"/>
            <a:ext cx="5501381" cy="276999"/>
          </a:xfrm>
          <a:prstGeom prst="rect">
            <a:avLst/>
          </a:prstGeom>
          <a:noFill/>
        </p:spPr>
        <p:txBody>
          <a:bodyPr wrap="square" rtlCol="0">
            <a:spAutoFit/>
          </a:bodyPr>
          <a:lstStyle/>
          <a:p>
            <a:r>
              <a:rPr lang="en-US" sz="1200" dirty="0" smtClean="0">
                <a:solidFill>
                  <a:schemeClr val="accent6">
                    <a:lumMod val="20000"/>
                    <a:lumOff val="80000"/>
                  </a:schemeClr>
                </a:solidFill>
              </a:rPr>
              <a:t>A Michigan Nonprofit Association Affiliate</a:t>
            </a:r>
            <a:endParaRPr lang="en-US" sz="1200" i="1" dirty="0">
              <a:solidFill>
                <a:schemeClr val="accent6">
                  <a:lumMod val="20000"/>
                  <a:lumOff val="80000"/>
                </a:scheme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6"/>
            <a:ext cx="3886200" cy="4735033"/>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6"/>
            <a:ext cx="3886200" cy="4735033"/>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Rectangle 4"/>
          <p:cNvSpPr/>
          <p:nvPr/>
        </p:nvSpPr>
        <p:spPr>
          <a:xfrm>
            <a:off x="0" y="6400800"/>
            <a:ext cx="9144000" cy="457200"/>
          </a:xfrm>
          <a:prstGeom prst="rect">
            <a:avLst/>
          </a:prstGeom>
          <a:solidFill>
            <a:srgbClr val="00206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6" name="Picture 5" descr="D3_Logo_Long_White_TRANS_LARGE.png"/>
          <p:cNvPicPr>
            <a:picLocks noChangeAspect="1"/>
          </p:cNvPicPr>
          <p:nvPr/>
        </p:nvPicPr>
        <p:blipFill>
          <a:blip r:embed="rId2" cstate="print"/>
          <a:stretch>
            <a:fillRect/>
          </a:stretch>
        </p:blipFill>
        <p:spPr>
          <a:xfrm>
            <a:off x="228599" y="6491646"/>
            <a:ext cx="3581401" cy="213954"/>
          </a:xfrm>
          <a:prstGeom prst="rect">
            <a:avLst/>
          </a:prstGeom>
        </p:spPr>
      </p:pic>
      <p:sp>
        <p:nvSpPr>
          <p:cNvPr id="7" name="TextBox 6"/>
          <p:cNvSpPr txBox="1"/>
          <p:nvPr/>
        </p:nvSpPr>
        <p:spPr>
          <a:xfrm>
            <a:off x="4114800" y="6504801"/>
            <a:ext cx="5501381" cy="276999"/>
          </a:xfrm>
          <a:prstGeom prst="rect">
            <a:avLst/>
          </a:prstGeom>
          <a:noFill/>
        </p:spPr>
        <p:txBody>
          <a:bodyPr wrap="square" rtlCol="0">
            <a:spAutoFit/>
          </a:bodyPr>
          <a:lstStyle/>
          <a:p>
            <a:r>
              <a:rPr lang="en-US" sz="1200" dirty="0" smtClean="0">
                <a:solidFill>
                  <a:schemeClr val="accent6">
                    <a:lumMod val="20000"/>
                    <a:lumOff val="80000"/>
                  </a:schemeClr>
                </a:solidFill>
              </a:rPr>
              <a:t>A Michigan Nonprofit Association Affiliate</a:t>
            </a:r>
            <a:endParaRPr lang="en-US" sz="1200" i="1" dirty="0">
              <a:solidFill>
                <a:schemeClr val="accent6">
                  <a:lumMod val="20000"/>
                  <a:lumOff val="80000"/>
                </a:schemeClr>
              </a:solidFill>
            </a:endParaRPr>
          </a:p>
        </p:txBody>
      </p:sp>
    </p:spTree>
    <p:extLst>
      <p:ext uri="{BB962C8B-B14F-4D97-AF65-F5344CB8AC3E}">
        <p14:creationId xmlns:p14="http://schemas.microsoft.com/office/powerpoint/2010/main" val="1159121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1681407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12" name="Chart Placeholder 11"/>
          <p:cNvSpPr>
            <a:spLocks noGrp="1"/>
          </p:cNvSpPr>
          <p:nvPr>
            <p:ph type="chart" sz="quarter" idx="10" hasCustomPrompt="1"/>
          </p:nvPr>
        </p:nvSpPr>
        <p:spPr>
          <a:xfrm>
            <a:off x="0" y="228600"/>
            <a:ext cx="9144000" cy="5638800"/>
          </a:xfrm>
        </p:spPr>
        <p:txBody>
          <a:bodyPr/>
          <a:lstStyle>
            <a:lvl1pPr>
              <a:defRPr baseline="0"/>
            </a:lvl1pPr>
          </a:lstStyle>
          <a:p>
            <a:r>
              <a:rPr lang="en-US" dirty="0" smtClean="0"/>
              <a:t>Use this slide for all charts. The background matches the background for charts in the Excel theme.</a:t>
            </a:r>
            <a:endParaRPr lang="en-US" dirty="0"/>
          </a:p>
        </p:txBody>
      </p:sp>
      <p:sp>
        <p:nvSpPr>
          <p:cNvPr id="6" name="Rectangle 5"/>
          <p:cNvSpPr/>
          <p:nvPr/>
        </p:nvSpPr>
        <p:spPr>
          <a:xfrm>
            <a:off x="0" y="6477000"/>
            <a:ext cx="9144000" cy="381000"/>
          </a:xfrm>
          <a:prstGeom prst="rect">
            <a:avLst/>
          </a:prstGeom>
          <a:solidFill>
            <a:srgbClr val="00206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Rectangle 4"/>
          <p:cNvSpPr/>
          <p:nvPr/>
        </p:nvSpPr>
        <p:spPr>
          <a:xfrm>
            <a:off x="0" y="6477000"/>
            <a:ext cx="9144000" cy="381000"/>
          </a:xfrm>
          <a:prstGeom prst="rect">
            <a:avLst/>
          </a:prstGeom>
          <a:solidFill>
            <a:srgbClr val="00206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8" name="Picture 7" descr="D3_Logo_Long_White_TRANS_LARGE.png"/>
          <p:cNvPicPr>
            <a:picLocks noChangeAspect="1"/>
          </p:cNvPicPr>
          <p:nvPr/>
        </p:nvPicPr>
        <p:blipFill>
          <a:blip r:embed="rId2" cstate="print"/>
          <a:stretch>
            <a:fillRect/>
          </a:stretch>
        </p:blipFill>
        <p:spPr>
          <a:xfrm>
            <a:off x="457199" y="6553200"/>
            <a:ext cx="4096710" cy="244739"/>
          </a:xfrm>
          <a:prstGeom prst="rect">
            <a:avLst/>
          </a:prstGeom>
        </p:spPr>
      </p:pic>
      <p:sp>
        <p:nvSpPr>
          <p:cNvPr id="9" name="TextBox 8"/>
          <p:cNvSpPr txBox="1"/>
          <p:nvPr/>
        </p:nvSpPr>
        <p:spPr>
          <a:xfrm>
            <a:off x="4703685" y="6581001"/>
            <a:ext cx="5369696" cy="276999"/>
          </a:xfrm>
          <a:prstGeom prst="rect">
            <a:avLst/>
          </a:prstGeom>
          <a:noFill/>
        </p:spPr>
        <p:txBody>
          <a:bodyPr wrap="square" rtlCol="0">
            <a:spAutoFit/>
          </a:bodyPr>
          <a:lstStyle/>
          <a:p>
            <a:r>
              <a:rPr lang="en-US" sz="1200" i="1" dirty="0" smtClean="0">
                <a:solidFill>
                  <a:schemeClr val="bg1"/>
                </a:solidFill>
              </a:rPr>
              <a:t>Affiliated with the Michigan Nonprofit Association</a:t>
            </a:r>
            <a:endParaRPr lang="en-US" sz="1200" i="1" dirty="0">
              <a:solidFill>
                <a:schemeClr val="bg1"/>
              </a:solidFill>
            </a:endParaRPr>
          </a:p>
        </p:txBody>
      </p:sp>
      <p:sp>
        <p:nvSpPr>
          <p:cNvPr id="7" name="Rectangle 6"/>
          <p:cNvSpPr/>
          <p:nvPr/>
        </p:nvSpPr>
        <p:spPr>
          <a:xfrm>
            <a:off x="0" y="6400800"/>
            <a:ext cx="9144000" cy="457200"/>
          </a:xfrm>
          <a:prstGeom prst="rect">
            <a:avLst/>
          </a:prstGeom>
          <a:solidFill>
            <a:srgbClr val="00206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0" name="Picture 9" descr="D3_Logo_Long_White_TRANS_LARGE.png"/>
          <p:cNvPicPr>
            <a:picLocks noChangeAspect="1"/>
          </p:cNvPicPr>
          <p:nvPr/>
        </p:nvPicPr>
        <p:blipFill>
          <a:blip r:embed="rId2" cstate="print"/>
          <a:stretch>
            <a:fillRect/>
          </a:stretch>
        </p:blipFill>
        <p:spPr>
          <a:xfrm>
            <a:off x="228599" y="6491646"/>
            <a:ext cx="3581401" cy="213954"/>
          </a:xfrm>
          <a:prstGeom prst="rect">
            <a:avLst/>
          </a:prstGeom>
        </p:spPr>
      </p:pic>
      <p:sp>
        <p:nvSpPr>
          <p:cNvPr id="11" name="TextBox 10"/>
          <p:cNvSpPr txBox="1"/>
          <p:nvPr/>
        </p:nvSpPr>
        <p:spPr>
          <a:xfrm>
            <a:off x="4114800" y="6504801"/>
            <a:ext cx="5501381" cy="276999"/>
          </a:xfrm>
          <a:prstGeom prst="rect">
            <a:avLst/>
          </a:prstGeom>
          <a:noFill/>
        </p:spPr>
        <p:txBody>
          <a:bodyPr wrap="square" rtlCol="0">
            <a:spAutoFit/>
          </a:bodyPr>
          <a:lstStyle/>
          <a:p>
            <a:r>
              <a:rPr lang="en-US" sz="1200" dirty="0" smtClean="0">
                <a:solidFill>
                  <a:schemeClr val="accent6">
                    <a:lumMod val="20000"/>
                    <a:lumOff val="80000"/>
                  </a:schemeClr>
                </a:solidFill>
              </a:rPr>
              <a:t>A Michigan Nonprofit Association Affiliate</a:t>
            </a:r>
            <a:endParaRPr lang="en-US" sz="1200" i="1" dirty="0">
              <a:solidFill>
                <a:schemeClr val="accent6">
                  <a:lumMod val="20000"/>
                  <a:lumOff val="80000"/>
                </a:scheme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8.xml"/><Relationship Id="rId12" Type="http://schemas.openxmlformats.org/officeDocument/2006/relationships/slideLayout" Target="../slideLayouts/slideLayout29.xml"/><Relationship Id="rId13" Type="http://schemas.openxmlformats.org/officeDocument/2006/relationships/slideLayout" Target="../slideLayouts/slideLayout30.xml"/><Relationship Id="rId14" Type="http://schemas.openxmlformats.org/officeDocument/2006/relationships/slideLayout" Target="../slideLayouts/slideLayout31.xml"/><Relationship Id="rId15" Type="http://schemas.openxmlformats.org/officeDocument/2006/relationships/slideLayout" Target="../slideLayouts/slideLayout32.xml"/><Relationship Id="rId16" Type="http://schemas.openxmlformats.org/officeDocument/2006/relationships/slideLayout" Target="../slideLayouts/slideLayout33.xml"/><Relationship Id="rId17" Type="http://schemas.openxmlformats.org/officeDocument/2006/relationships/theme" Target="../theme/theme2.xml"/><Relationship Id="rId18" Type="http://schemas.openxmlformats.org/officeDocument/2006/relationships/image" Target="../media/image3.png"/><Relationship Id="rId1" Type="http://schemas.openxmlformats.org/officeDocument/2006/relationships/slideLayout" Target="../slideLayouts/slideLayout18.xml"/><Relationship Id="rId2" Type="http://schemas.openxmlformats.org/officeDocument/2006/relationships/slideLayout" Target="../slideLayouts/slideLayout19.xml"/><Relationship Id="rId3" Type="http://schemas.openxmlformats.org/officeDocument/2006/relationships/slideLayout" Target="../slideLayouts/slideLayout20.xml"/><Relationship Id="rId4" Type="http://schemas.openxmlformats.org/officeDocument/2006/relationships/slideLayout" Target="../slideLayouts/slideLayout21.xml"/><Relationship Id="rId5" Type="http://schemas.openxmlformats.org/officeDocument/2006/relationships/slideLayout" Target="../slideLayouts/slideLayout22.xml"/><Relationship Id="rId6" Type="http://schemas.openxmlformats.org/officeDocument/2006/relationships/slideLayout" Target="../slideLayouts/slideLayout23.xml"/><Relationship Id="rId7" Type="http://schemas.openxmlformats.org/officeDocument/2006/relationships/slideLayout" Target="../slideLayouts/slideLayout24.xml"/><Relationship Id="rId8" Type="http://schemas.openxmlformats.org/officeDocument/2006/relationships/slideLayout" Target="../slideLayouts/slideLayout25.xml"/><Relationship Id="rId9" Type="http://schemas.openxmlformats.org/officeDocument/2006/relationships/slideLayout" Target="../slideLayouts/slideLayout26.xml"/><Relationship Id="rId10"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0" y="228600"/>
            <a:ext cx="8763000" cy="990600"/>
          </a:xfrm>
          <a:prstGeom prst="rect">
            <a:avLst/>
          </a:prstGeom>
        </p:spPr>
        <p:txBody>
          <a:bodyPr vert="horz" anchor="ctr">
            <a:normAutofit/>
          </a:bodyPr>
          <a:lstStyle/>
          <a:p>
            <a:r>
              <a:rPr kumimoji="0" lang="en-US" smtClean="0"/>
              <a:t>Click to edit Master title style</a:t>
            </a:r>
            <a:endParaRPr kumimoji="0" lang="en-US" dirty="0"/>
          </a:p>
        </p:txBody>
      </p:sp>
      <p:sp>
        <p:nvSpPr>
          <p:cNvPr id="13" name="Text Placeholder 12"/>
          <p:cNvSpPr>
            <a:spLocks noGrp="1"/>
          </p:cNvSpPr>
          <p:nvPr>
            <p:ph type="body" idx="1"/>
          </p:nvPr>
        </p:nvSpPr>
        <p:spPr>
          <a:xfrm>
            <a:off x="612648" y="1600200"/>
            <a:ext cx="8153400" cy="480060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p:nvPr/>
        </p:nvSpPr>
        <p:spPr>
          <a:xfrm>
            <a:off x="0" y="6400800"/>
            <a:ext cx="9144000" cy="457200"/>
          </a:xfrm>
          <a:prstGeom prst="rect">
            <a:avLst/>
          </a:prstGeom>
          <a:solidFill>
            <a:srgbClr val="00206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0" name="Picture 9" descr="D3_Logo_Long_White_TRANS_LARGE.png"/>
          <p:cNvPicPr>
            <a:picLocks noChangeAspect="1"/>
          </p:cNvPicPr>
          <p:nvPr/>
        </p:nvPicPr>
        <p:blipFill>
          <a:blip r:embed="rId19" cstate="print"/>
          <a:stretch>
            <a:fillRect/>
          </a:stretch>
        </p:blipFill>
        <p:spPr>
          <a:xfrm>
            <a:off x="228599" y="6491646"/>
            <a:ext cx="3581401" cy="213954"/>
          </a:xfrm>
          <a:prstGeom prst="rect">
            <a:avLst/>
          </a:prstGeom>
        </p:spPr>
      </p:pic>
      <p:sp>
        <p:nvSpPr>
          <p:cNvPr id="11" name="TextBox 10"/>
          <p:cNvSpPr txBox="1"/>
          <p:nvPr/>
        </p:nvSpPr>
        <p:spPr>
          <a:xfrm>
            <a:off x="4114800" y="6504801"/>
            <a:ext cx="5501381" cy="276999"/>
          </a:xfrm>
          <a:prstGeom prst="rect">
            <a:avLst/>
          </a:prstGeom>
          <a:noFill/>
        </p:spPr>
        <p:txBody>
          <a:bodyPr wrap="square" rtlCol="0">
            <a:spAutoFit/>
          </a:bodyPr>
          <a:lstStyle/>
          <a:p>
            <a:r>
              <a:rPr lang="en-US" sz="1200" dirty="0" smtClean="0">
                <a:solidFill>
                  <a:schemeClr val="accent6">
                    <a:lumMod val="20000"/>
                    <a:lumOff val="80000"/>
                  </a:schemeClr>
                </a:solidFill>
              </a:rPr>
              <a:t>A Michigan Nonprofit Association Affiliate</a:t>
            </a:r>
            <a:endParaRPr lang="en-US" sz="1200" i="1" dirty="0">
              <a:solidFill>
                <a:schemeClr val="accent6">
                  <a:lumMod val="20000"/>
                  <a:lumOff val="80000"/>
                </a:schemeClr>
              </a:solidFill>
            </a:endParaRPr>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 id="2147483737" r:id="rId16"/>
    <p:sldLayoutId id="2147483738" r:id="rId17"/>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j-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j-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j-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j-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j-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0" y="228600"/>
            <a:ext cx="8763000" cy="990600"/>
          </a:xfrm>
          <a:prstGeom prst="rect">
            <a:avLst/>
          </a:prstGeom>
        </p:spPr>
        <p:txBody>
          <a:bodyPr vert="horz" anchor="ctr">
            <a:normAutofit/>
          </a:bodyPr>
          <a:lstStyle/>
          <a:p>
            <a:r>
              <a:rPr kumimoji="0" lang="en-US" smtClean="0"/>
              <a:t>Click to edit Master title style</a:t>
            </a:r>
            <a:endParaRPr kumimoji="0" lang="en-US" dirty="0"/>
          </a:p>
        </p:txBody>
      </p:sp>
      <p:sp>
        <p:nvSpPr>
          <p:cNvPr id="13" name="Text Placeholder 12"/>
          <p:cNvSpPr>
            <a:spLocks noGrp="1"/>
          </p:cNvSpPr>
          <p:nvPr>
            <p:ph type="body" idx="1"/>
          </p:nvPr>
        </p:nvSpPr>
        <p:spPr>
          <a:xfrm>
            <a:off x="612648" y="1600200"/>
            <a:ext cx="8153400" cy="480060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Rectangle 14"/>
          <p:cNvSpPr/>
          <p:nvPr/>
        </p:nvSpPr>
        <p:spPr>
          <a:xfrm>
            <a:off x="0" y="6400800"/>
            <a:ext cx="9144000" cy="457200"/>
          </a:xfrm>
          <a:prstGeom prst="rect">
            <a:avLst/>
          </a:prstGeom>
          <a:solidFill>
            <a:srgbClr val="00206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pic>
        <p:nvPicPr>
          <p:cNvPr id="10" name="Picture 9" descr="D3_Logo_Long_White_TRANS_LARGE.png"/>
          <p:cNvPicPr>
            <a:picLocks noChangeAspect="1"/>
          </p:cNvPicPr>
          <p:nvPr/>
        </p:nvPicPr>
        <p:blipFill>
          <a:blip r:embed="rId18" cstate="print"/>
          <a:stretch>
            <a:fillRect/>
          </a:stretch>
        </p:blipFill>
        <p:spPr>
          <a:xfrm>
            <a:off x="228599" y="6491646"/>
            <a:ext cx="3581401" cy="213954"/>
          </a:xfrm>
          <a:prstGeom prst="rect">
            <a:avLst/>
          </a:prstGeom>
        </p:spPr>
      </p:pic>
      <p:sp>
        <p:nvSpPr>
          <p:cNvPr id="11" name="TextBox 10"/>
          <p:cNvSpPr txBox="1"/>
          <p:nvPr/>
        </p:nvSpPr>
        <p:spPr>
          <a:xfrm>
            <a:off x="4114800" y="6504801"/>
            <a:ext cx="5501381" cy="276999"/>
          </a:xfrm>
          <a:prstGeom prst="rect">
            <a:avLst/>
          </a:prstGeom>
          <a:noFill/>
        </p:spPr>
        <p:txBody>
          <a:bodyPr wrap="square" rtlCol="0">
            <a:spAutoFit/>
          </a:bodyPr>
          <a:lstStyle/>
          <a:p>
            <a:r>
              <a:rPr lang="en-US" sz="1200" dirty="0" smtClean="0">
                <a:solidFill>
                  <a:srgbClr val="968C8C">
                    <a:lumMod val="20000"/>
                    <a:lumOff val="80000"/>
                  </a:srgbClr>
                </a:solidFill>
              </a:rPr>
              <a:t>A Michigan Nonprofit Association Affiliate</a:t>
            </a:r>
            <a:endParaRPr lang="en-US" sz="1200" i="1" dirty="0">
              <a:solidFill>
                <a:srgbClr val="968C8C">
                  <a:lumMod val="20000"/>
                  <a:lumOff val="80000"/>
                </a:srgbClr>
              </a:solidFill>
            </a:endParaRPr>
          </a:p>
        </p:txBody>
      </p:sp>
    </p:spTree>
    <p:extLst>
      <p:ext uri="{BB962C8B-B14F-4D97-AF65-F5344CB8AC3E}">
        <p14:creationId xmlns:p14="http://schemas.microsoft.com/office/powerpoint/2010/main" val="1241978894"/>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 id="2147483754" r:id="rId15"/>
    <p:sldLayoutId id="2147483755" r:id="rId16"/>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j-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j-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j-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j-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j-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png"/><Relationship Id="rId5"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9.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mailto:AskKurt@datadrivendetroit.org"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motorcitymapping.org/m/survey"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1" Type="http://schemas.openxmlformats.org/officeDocument/2006/relationships/image" Target="../media/image16.png"/><Relationship Id="rId12" Type="http://schemas.openxmlformats.org/officeDocument/2006/relationships/image" Target="../media/image17.jpeg"/><Relationship Id="rId13" Type="http://schemas.openxmlformats.org/officeDocument/2006/relationships/image" Target="../media/image18.png"/><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image" Target="../media/image8.jpeg"/><Relationship Id="rId4" Type="http://schemas.openxmlformats.org/officeDocument/2006/relationships/image" Target="../media/image9.png"/><Relationship Id="rId5" Type="http://schemas.openxmlformats.org/officeDocument/2006/relationships/image" Target="../media/image10.jpe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30177"/>
          <a:stretch/>
        </p:blipFill>
        <p:spPr bwMode="auto">
          <a:xfrm>
            <a:off x="2432875" y="2133600"/>
            <a:ext cx="6482525" cy="1508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ctrTitle"/>
          </p:nvPr>
        </p:nvSpPr>
        <p:spPr>
          <a:xfrm>
            <a:off x="381000" y="2286000"/>
            <a:ext cx="8458200" cy="2057400"/>
          </a:xfrm>
        </p:spPr>
        <p:txBody>
          <a:bodyPr>
            <a:noAutofit/>
          </a:bodyPr>
          <a:lstStyle/>
          <a:p>
            <a:r>
              <a:rPr lang="en-US" dirty="0" smtClean="0"/>
              <a:t>Detroit parcel survey:</a:t>
            </a:r>
            <a:br>
              <a:rPr lang="en-US" dirty="0" smtClean="0"/>
            </a:br>
            <a:r>
              <a:rPr lang="en-US" dirty="0" smtClean="0"/>
              <a:t/>
            </a:r>
            <a:br>
              <a:rPr lang="en-US" dirty="0" smtClean="0"/>
            </a:br>
            <a:r>
              <a:rPr lang="en-US" dirty="0" smtClean="0"/>
              <a:t/>
            </a:r>
            <a:br>
              <a:rPr lang="en-US" dirty="0" smtClean="0"/>
            </a:br>
            <a:r>
              <a:rPr lang="en-US" sz="2800" dirty="0" smtClean="0"/>
              <a:t>April 2014</a:t>
            </a:r>
            <a:endParaRPr lang="en-US" sz="2800" dirty="0"/>
          </a:p>
        </p:txBody>
      </p:sp>
    </p:spTree>
    <p:extLst>
      <p:ext uri="{BB962C8B-B14F-4D97-AF65-F5344CB8AC3E}">
        <p14:creationId xmlns:p14="http://schemas.microsoft.com/office/powerpoint/2010/main" val="262329370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Goal: Property Data</a:t>
            </a:r>
            <a:endParaRPr lang="en-US" dirty="0"/>
          </a:p>
        </p:txBody>
      </p:sp>
      <p:pic>
        <p:nvPicPr>
          <p:cNvPr id="4" name="Content Placeholder 3" descr="Screen Shot 2013-12-08 at 11.31.17 AM.png"/>
          <p:cNvPicPr>
            <a:picLocks noGrp="1" noChangeAspect="1"/>
          </p:cNvPicPr>
          <p:nvPr>
            <p:ph sz="quarter" idx="1"/>
          </p:nvPr>
        </p:nvPicPr>
        <p:blipFill>
          <a:blip r:embed="rId3">
            <a:extLst>
              <a:ext uri="{28A0092B-C50C-407E-A947-70E740481C1C}">
                <a14:useLocalDpi xmlns:a14="http://schemas.microsoft.com/office/drawing/2010/main" val="0"/>
              </a:ext>
            </a:extLst>
          </a:blip>
          <a:srcRect l="-14316" r="-14316"/>
          <a:stretch>
            <a:fillRect/>
          </a:stretch>
        </p:blipFill>
        <p:spPr/>
      </p:pic>
      <p:sp>
        <p:nvSpPr>
          <p:cNvPr id="5" name="Rectangle 4"/>
          <p:cNvSpPr/>
          <p:nvPr/>
        </p:nvSpPr>
        <p:spPr>
          <a:xfrm>
            <a:off x="-12700" y="1600200"/>
            <a:ext cx="12954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What:</a:t>
            </a:r>
            <a:endParaRPr lang="en-US" sz="2800" dirty="0"/>
          </a:p>
        </p:txBody>
      </p:sp>
    </p:spTree>
    <p:extLst>
      <p:ext uri="{BB962C8B-B14F-4D97-AF65-F5344CB8AC3E}">
        <p14:creationId xmlns:p14="http://schemas.microsoft.com/office/powerpoint/2010/main" val="312323106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Goal: Survey Every Property</a:t>
            </a:r>
            <a:endParaRPr lang="en-US" dirty="0"/>
          </a:p>
        </p:txBody>
      </p:sp>
      <p:sp>
        <p:nvSpPr>
          <p:cNvPr id="2" name="Text Placeholder 1"/>
          <p:cNvSpPr>
            <a:spLocks noGrp="1"/>
          </p:cNvSpPr>
          <p:nvPr>
            <p:ph sz="quarter" idx="1"/>
          </p:nvPr>
        </p:nvSpPr>
        <p:spPr/>
        <p:txBody>
          <a:bodyPr>
            <a:normAutofit/>
          </a:bodyPr>
          <a:lstStyle/>
          <a:p>
            <a:r>
              <a:rPr lang="en-US" dirty="0">
                <a:solidFill>
                  <a:srgbClr val="000000"/>
                </a:solidFill>
              </a:rPr>
              <a:t>Surveyors will gather comprehensive </a:t>
            </a:r>
            <a:r>
              <a:rPr lang="en-US" dirty="0" smtClean="0">
                <a:solidFill>
                  <a:srgbClr val="000000"/>
                </a:solidFill>
              </a:rPr>
              <a:t>condition </a:t>
            </a:r>
            <a:r>
              <a:rPr lang="en-US" dirty="0">
                <a:solidFill>
                  <a:srgbClr val="000000"/>
                </a:solidFill>
              </a:rPr>
              <a:t>information for every property in Detroit, with an emphasis on </a:t>
            </a:r>
            <a:r>
              <a:rPr lang="en-US" dirty="0" smtClean="0">
                <a:solidFill>
                  <a:srgbClr val="000000"/>
                </a:solidFill>
              </a:rPr>
              <a:t>evaluating </a:t>
            </a:r>
            <a:r>
              <a:rPr lang="en-US" b="1" dirty="0" smtClean="0">
                <a:solidFill>
                  <a:srgbClr val="000000"/>
                </a:solidFill>
              </a:rPr>
              <a:t>condition </a:t>
            </a:r>
            <a:r>
              <a:rPr lang="en-US" dirty="0">
                <a:solidFill>
                  <a:srgbClr val="000000"/>
                </a:solidFill>
              </a:rPr>
              <a:t>and </a:t>
            </a:r>
            <a:r>
              <a:rPr lang="en-US" b="1" dirty="0">
                <a:solidFill>
                  <a:srgbClr val="000000"/>
                </a:solidFill>
              </a:rPr>
              <a:t>occupancy.</a:t>
            </a:r>
          </a:p>
        </p:txBody>
      </p:sp>
      <p:sp>
        <p:nvSpPr>
          <p:cNvPr id="5" name="Rectangle 4"/>
          <p:cNvSpPr/>
          <p:nvPr/>
        </p:nvSpPr>
        <p:spPr>
          <a:xfrm>
            <a:off x="-12700" y="1600200"/>
            <a:ext cx="12954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What:</a:t>
            </a:r>
            <a:endParaRPr lang="en-US" sz="2800" dirty="0"/>
          </a:p>
        </p:txBody>
      </p:sp>
    </p:spTree>
    <p:extLst>
      <p:ext uri="{BB962C8B-B14F-4D97-AF65-F5344CB8AC3E}">
        <p14:creationId xmlns:p14="http://schemas.microsoft.com/office/powerpoint/2010/main" val="70708406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Goal: Survey Every Property</a:t>
            </a:r>
            <a:endParaRPr lang="en-US" dirty="0"/>
          </a:p>
        </p:txBody>
      </p:sp>
      <p:sp>
        <p:nvSpPr>
          <p:cNvPr id="5" name="Rectangle 4"/>
          <p:cNvSpPr/>
          <p:nvPr/>
        </p:nvSpPr>
        <p:spPr>
          <a:xfrm>
            <a:off x="-12700" y="1600200"/>
            <a:ext cx="12954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What:</a:t>
            </a:r>
            <a:endParaRPr lang="en-US" sz="2800" dirty="0"/>
          </a:p>
        </p:txBody>
      </p:sp>
      <p:pic>
        <p:nvPicPr>
          <p:cNvPr id="8" name="Picture 2" descr="U:\D3_nonprojects\0_D3_Documents\Logos\MNA_Logos\JPEG_NoTransparency_RGB\Large\D3_Logo_Stacked_Standard_Large_MN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36938" y="1752600"/>
            <a:ext cx="1649462" cy="9144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97351" y="1752600"/>
            <a:ext cx="1660849"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4" descr="http://www.capitalgainsmedia.com/images/jobs/michnonprofi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752600"/>
            <a:ext cx="2183130" cy="914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8600" y="3276600"/>
            <a:ext cx="2895600" cy="2308324"/>
          </a:xfrm>
          <a:prstGeom prst="rect">
            <a:avLst/>
          </a:prstGeom>
          <a:noFill/>
        </p:spPr>
        <p:txBody>
          <a:bodyPr wrap="square" rtlCol="0">
            <a:spAutoFit/>
          </a:bodyPr>
          <a:lstStyle/>
          <a:p>
            <a:r>
              <a:rPr lang="en-US" dirty="0" smtClean="0"/>
              <a:t>Community engagement:</a:t>
            </a:r>
          </a:p>
          <a:p>
            <a:pPr marL="285750" indent="-285750">
              <a:buFont typeface="Arial"/>
              <a:buChar char="•"/>
            </a:pPr>
            <a:r>
              <a:rPr lang="en-US" dirty="0" smtClean="0"/>
              <a:t>local hiring of surveyors</a:t>
            </a:r>
          </a:p>
          <a:p>
            <a:pPr marL="285750" indent="-285750">
              <a:buFont typeface="Arial"/>
              <a:buChar char="•"/>
            </a:pPr>
            <a:r>
              <a:rPr lang="en-US" dirty="0" smtClean="0"/>
              <a:t>getting the word out</a:t>
            </a:r>
          </a:p>
          <a:p>
            <a:pPr marL="285750" indent="-285750">
              <a:buFont typeface="Arial"/>
              <a:buChar char="•"/>
            </a:pPr>
            <a:r>
              <a:rPr lang="en-US" dirty="0" smtClean="0"/>
              <a:t>engaging neighborhood groups</a:t>
            </a:r>
          </a:p>
          <a:p>
            <a:pPr marL="285750" indent="-285750">
              <a:buFont typeface="Arial"/>
              <a:buChar char="•"/>
            </a:pPr>
            <a:r>
              <a:rPr lang="en-US" dirty="0" smtClean="0"/>
              <a:t>generating buy in</a:t>
            </a:r>
            <a:endParaRPr lang="en-US" dirty="0"/>
          </a:p>
        </p:txBody>
      </p:sp>
      <p:sp>
        <p:nvSpPr>
          <p:cNvPr id="11" name="TextBox 10"/>
          <p:cNvSpPr txBox="1"/>
          <p:nvPr/>
        </p:nvSpPr>
        <p:spPr>
          <a:xfrm>
            <a:off x="3276600" y="3254276"/>
            <a:ext cx="2895600" cy="2308324"/>
          </a:xfrm>
          <a:prstGeom prst="rect">
            <a:avLst/>
          </a:prstGeom>
          <a:noFill/>
        </p:spPr>
        <p:txBody>
          <a:bodyPr wrap="square" rtlCol="0">
            <a:spAutoFit/>
          </a:bodyPr>
          <a:lstStyle/>
          <a:p>
            <a:r>
              <a:rPr lang="en-US" dirty="0" smtClean="0"/>
              <a:t>Data design/integrity:</a:t>
            </a:r>
          </a:p>
          <a:p>
            <a:pPr marL="285750" indent="-285750">
              <a:buFont typeface="Arial"/>
              <a:buChar char="•"/>
            </a:pPr>
            <a:r>
              <a:rPr lang="en-US" dirty="0" smtClean="0"/>
              <a:t>survey design</a:t>
            </a:r>
          </a:p>
          <a:p>
            <a:pPr marL="285750" indent="-285750">
              <a:buFont typeface="Arial"/>
              <a:buChar char="•"/>
            </a:pPr>
            <a:r>
              <a:rPr lang="en-US" dirty="0" smtClean="0"/>
              <a:t>surveyor and driver trainings</a:t>
            </a:r>
          </a:p>
          <a:p>
            <a:pPr marL="285750" indent="-285750">
              <a:buFont typeface="Arial"/>
              <a:buChar char="•"/>
            </a:pPr>
            <a:r>
              <a:rPr lang="en-US" dirty="0" smtClean="0"/>
              <a:t>live data quality control</a:t>
            </a:r>
          </a:p>
          <a:p>
            <a:pPr marL="285750" indent="-285750">
              <a:buFont typeface="Arial"/>
              <a:buChar char="•"/>
            </a:pPr>
            <a:r>
              <a:rPr lang="en-US" dirty="0" smtClean="0"/>
              <a:t>integration with full property dataset</a:t>
            </a:r>
          </a:p>
        </p:txBody>
      </p:sp>
      <p:sp>
        <p:nvSpPr>
          <p:cNvPr id="12" name="TextBox 11"/>
          <p:cNvSpPr txBox="1"/>
          <p:nvPr/>
        </p:nvSpPr>
        <p:spPr>
          <a:xfrm>
            <a:off x="6096000" y="3254276"/>
            <a:ext cx="2895600" cy="2308324"/>
          </a:xfrm>
          <a:prstGeom prst="rect">
            <a:avLst/>
          </a:prstGeom>
          <a:noFill/>
        </p:spPr>
        <p:txBody>
          <a:bodyPr wrap="square" rtlCol="0">
            <a:spAutoFit/>
          </a:bodyPr>
          <a:lstStyle/>
          <a:p>
            <a:r>
              <a:rPr lang="en-US" dirty="0" smtClean="0"/>
              <a:t>Technology and design:</a:t>
            </a:r>
          </a:p>
          <a:p>
            <a:pPr marL="285750" indent="-285750">
              <a:buFont typeface="Arial"/>
              <a:buChar char="•"/>
            </a:pPr>
            <a:r>
              <a:rPr lang="en-US" dirty="0" smtClean="0"/>
              <a:t>mobile application</a:t>
            </a:r>
          </a:p>
          <a:p>
            <a:pPr marL="285750" indent="-285750">
              <a:buFont typeface="Arial"/>
              <a:buChar char="•"/>
            </a:pPr>
            <a:r>
              <a:rPr lang="en-US" dirty="0" smtClean="0"/>
              <a:t>surveyor and driver trainings (tech)</a:t>
            </a:r>
          </a:p>
          <a:p>
            <a:pPr marL="285750" indent="-285750">
              <a:buFont typeface="Arial"/>
              <a:buChar char="•"/>
            </a:pPr>
            <a:r>
              <a:rPr lang="en-US" dirty="0" smtClean="0"/>
              <a:t>live dashboard development</a:t>
            </a:r>
          </a:p>
          <a:p>
            <a:pPr marL="285750" indent="-285750">
              <a:buFont typeface="Arial"/>
              <a:buChar char="•"/>
            </a:pPr>
            <a:r>
              <a:rPr lang="en-US" dirty="0" smtClean="0"/>
              <a:t>strategic surveyor routing</a:t>
            </a:r>
          </a:p>
        </p:txBody>
      </p:sp>
    </p:spTree>
    <p:extLst>
      <p:ext uri="{BB962C8B-B14F-4D97-AF65-F5344CB8AC3E}">
        <p14:creationId xmlns:p14="http://schemas.microsoft.com/office/powerpoint/2010/main" val="36774124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1389" r="39445" b="24166"/>
          <a:stretch/>
        </p:blipFill>
        <p:spPr bwMode="auto">
          <a:xfrm>
            <a:off x="3024187" y="1544611"/>
            <a:ext cx="5357813"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8311" t="8194" r="10571" b="79306"/>
          <a:stretch/>
        </p:blipFill>
        <p:spPr bwMode="auto">
          <a:xfrm>
            <a:off x="9448800" y="304800"/>
            <a:ext cx="116586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33400" y="1600200"/>
            <a:ext cx="1828800" cy="584775"/>
          </a:xfrm>
          <a:prstGeom prst="rect">
            <a:avLst/>
          </a:prstGeom>
          <a:noFill/>
        </p:spPr>
        <p:txBody>
          <a:bodyPr wrap="square" rtlCol="0">
            <a:spAutoFit/>
          </a:bodyPr>
          <a:lstStyle/>
          <a:p>
            <a:pPr algn="ctr"/>
            <a:r>
              <a:rPr lang="en-US" sz="3200" b="1" dirty="0" smtClean="0"/>
              <a:t>377,677</a:t>
            </a:r>
          </a:p>
        </p:txBody>
      </p:sp>
      <p:sp>
        <p:nvSpPr>
          <p:cNvPr id="7" name="TextBox 6"/>
          <p:cNvSpPr txBox="1"/>
          <p:nvPr/>
        </p:nvSpPr>
        <p:spPr>
          <a:xfrm>
            <a:off x="876301" y="2057400"/>
            <a:ext cx="1142999" cy="461665"/>
          </a:xfrm>
          <a:prstGeom prst="rect">
            <a:avLst/>
          </a:prstGeom>
          <a:noFill/>
        </p:spPr>
        <p:txBody>
          <a:bodyPr wrap="square" rtlCol="0">
            <a:spAutoFit/>
          </a:bodyPr>
          <a:lstStyle/>
          <a:p>
            <a:pPr algn="ctr"/>
            <a:r>
              <a:rPr lang="en-US" sz="1200" dirty="0" smtClean="0"/>
              <a:t>Parcels completed</a:t>
            </a:r>
          </a:p>
        </p:txBody>
      </p:sp>
      <p:sp>
        <p:nvSpPr>
          <p:cNvPr id="11" name="TextBox 10"/>
          <p:cNvSpPr txBox="1"/>
          <p:nvPr/>
        </p:nvSpPr>
        <p:spPr>
          <a:xfrm>
            <a:off x="533400" y="2592538"/>
            <a:ext cx="1828800" cy="584775"/>
          </a:xfrm>
          <a:prstGeom prst="rect">
            <a:avLst/>
          </a:prstGeom>
          <a:noFill/>
        </p:spPr>
        <p:txBody>
          <a:bodyPr wrap="square" rtlCol="0">
            <a:spAutoFit/>
          </a:bodyPr>
          <a:lstStyle/>
          <a:p>
            <a:pPr algn="ctr"/>
            <a:r>
              <a:rPr lang="en-US" sz="3200" b="1" dirty="0" smtClean="0"/>
              <a:t>120</a:t>
            </a:r>
          </a:p>
        </p:txBody>
      </p:sp>
      <p:sp>
        <p:nvSpPr>
          <p:cNvPr id="12" name="TextBox 11"/>
          <p:cNvSpPr txBox="1"/>
          <p:nvPr/>
        </p:nvSpPr>
        <p:spPr>
          <a:xfrm>
            <a:off x="876301" y="3049738"/>
            <a:ext cx="1142999" cy="276999"/>
          </a:xfrm>
          <a:prstGeom prst="rect">
            <a:avLst/>
          </a:prstGeom>
          <a:noFill/>
        </p:spPr>
        <p:txBody>
          <a:bodyPr wrap="square" rtlCol="0">
            <a:spAutoFit/>
          </a:bodyPr>
          <a:lstStyle/>
          <a:p>
            <a:pPr algn="ctr"/>
            <a:r>
              <a:rPr lang="en-US" sz="1200" dirty="0" smtClean="0"/>
              <a:t>Surveyors</a:t>
            </a:r>
          </a:p>
        </p:txBody>
      </p:sp>
      <p:sp>
        <p:nvSpPr>
          <p:cNvPr id="13" name="TextBox 12"/>
          <p:cNvSpPr txBox="1"/>
          <p:nvPr/>
        </p:nvSpPr>
        <p:spPr>
          <a:xfrm>
            <a:off x="533400" y="3400210"/>
            <a:ext cx="1828800" cy="584775"/>
          </a:xfrm>
          <a:prstGeom prst="rect">
            <a:avLst/>
          </a:prstGeom>
          <a:noFill/>
        </p:spPr>
        <p:txBody>
          <a:bodyPr wrap="square" rtlCol="0">
            <a:spAutoFit/>
          </a:bodyPr>
          <a:lstStyle/>
          <a:p>
            <a:pPr algn="ctr"/>
            <a:r>
              <a:rPr lang="en-US" sz="3200" b="1" dirty="0" smtClean="0"/>
              <a:t>70</a:t>
            </a:r>
          </a:p>
        </p:txBody>
      </p:sp>
      <p:sp>
        <p:nvSpPr>
          <p:cNvPr id="14" name="TextBox 13"/>
          <p:cNvSpPr txBox="1"/>
          <p:nvPr/>
        </p:nvSpPr>
        <p:spPr>
          <a:xfrm>
            <a:off x="876301" y="3857411"/>
            <a:ext cx="1142999" cy="461665"/>
          </a:xfrm>
          <a:prstGeom prst="rect">
            <a:avLst/>
          </a:prstGeom>
          <a:noFill/>
        </p:spPr>
        <p:txBody>
          <a:bodyPr wrap="square" rtlCol="0">
            <a:spAutoFit/>
          </a:bodyPr>
          <a:lstStyle/>
          <a:p>
            <a:pPr algn="ctr"/>
            <a:r>
              <a:rPr lang="en-US" sz="1200" dirty="0" smtClean="0"/>
              <a:t>Quicken volunteers</a:t>
            </a:r>
          </a:p>
        </p:txBody>
      </p:sp>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3192890" y="4509033"/>
            <a:ext cx="2773936"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210" y="4509033"/>
            <a:ext cx="2728086"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08420" y="4509033"/>
            <a:ext cx="2735580"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The Process</a:t>
            </a:r>
            <a:endParaRPr lang="en-US" dirty="0"/>
          </a:p>
        </p:txBody>
      </p:sp>
    </p:spTree>
    <p:extLst>
      <p:ext uri="{BB962C8B-B14F-4D97-AF65-F5344CB8AC3E}">
        <p14:creationId xmlns:p14="http://schemas.microsoft.com/office/powerpoint/2010/main" val="292232127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The Process</a:t>
            </a:r>
            <a:endParaRPr lang="en-US" dirty="0"/>
          </a:p>
        </p:txBody>
      </p:sp>
      <p:sp>
        <p:nvSpPr>
          <p:cNvPr id="7" name="Content Placeholder 6"/>
          <p:cNvSpPr>
            <a:spLocks noGrp="1"/>
          </p:cNvSpPr>
          <p:nvPr>
            <p:ph sz="quarter" idx="1"/>
          </p:nvPr>
        </p:nvSpPr>
        <p:spPr>
          <a:xfrm>
            <a:off x="609600" y="1676400"/>
            <a:ext cx="8153400" cy="4495800"/>
          </a:xfrm>
        </p:spPr>
        <p:txBody>
          <a:bodyPr/>
          <a:lstStyle/>
          <a:p>
            <a:pPr marL="457200" indent="-457200">
              <a:buSzPct val="100000"/>
              <a:buFont typeface="Arial" panose="020B0604020202020204" pitchFamily="34" charset="0"/>
              <a:buChar char="•"/>
            </a:pPr>
            <a:r>
              <a:rPr lang="en-US" sz="2400" dirty="0"/>
              <a:t>Teams of three: 2 surveyors &amp; 1 driver per team</a:t>
            </a:r>
          </a:p>
          <a:p>
            <a:pPr marL="457200" indent="-457200">
              <a:buSzPct val="100000"/>
              <a:buFont typeface="Arial" panose="020B0604020202020204" pitchFamily="34" charset="0"/>
              <a:buChar char="•"/>
            </a:pPr>
            <a:r>
              <a:rPr lang="en-US" sz="2400" dirty="0"/>
              <a:t>Meet </a:t>
            </a:r>
            <a:r>
              <a:rPr lang="en-US" sz="2400" dirty="0" smtClean="0"/>
              <a:t>at Mission Control, sign in, check </a:t>
            </a:r>
            <a:r>
              <a:rPr lang="en-US" sz="2400" dirty="0"/>
              <a:t>out a tablet</a:t>
            </a:r>
          </a:p>
          <a:p>
            <a:pPr marL="457200" indent="-457200">
              <a:buSzPct val="100000"/>
              <a:buFont typeface="Arial" panose="020B0604020202020204" pitchFamily="34" charset="0"/>
              <a:buChar char="•"/>
            </a:pPr>
            <a:r>
              <a:rPr lang="en-US" sz="2400" dirty="0"/>
              <a:t>Get </a:t>
            </a:r>
            <a:r>
              <a:rPr lang="en-US" sz="2400" dirty="0" smtClean="0"/>
              <a:t>team </a:t>
            </a:r>
            <a:r>
              <a:rPr lang="en-US" sz="2400" dirty="0"/>
              <a:t>assignment for the day</a:t>
            </a:r>
          </a:p>
          <a:p>
            <a:pPr marL="457200" indent="-457200">
              <a:buSzPct val="100000"/>
              <a:buFont typeface="Arial" panose="020B0604020202020204" pitchFamily="34" charset="0"/>
              <a:buChar char="•"/>
            </a:pPr>
            <a:r>
              <a:rPr lang="en-US" sz="2400" dirty="0"/>
              <a:t>Drive to the location</a:t>
            </a:r>
          </a:p>
          <a:p>
            <a:pPr marL="457200" indent="-457200">
              <a:buSzPct val="100000"/>
              <a:buFont typeface="Arial" panose="020B0604020202020204" pitchFamily="34" charset="0"/>
              <a:buChar char="•"/>
            </a:pPr>
            <a:r>
              <a:rPr lang="en-US" sz="2400" dirty="0"/>
              <a:t>Use the tablet to:</a:t>
            </a:r>
          </a:p>
          <a:p>
            <a:pPr marL="777240" lvl="1" indent="-457200">
              <a:buSzPct val="100000"/>
              <a:buFont typeface="Arial" panose="020B0604020202020204" pitchFamily="34" charset="0"/>
              <a:buChar char="•"/>
            </a:pPr>
            <a:r>
              <a:rPr lang="en-US" sz="2000" dirty="0"/>
              <a:t>Take a photo of the parcel</a:t>
            </a:r>
          </a:p>
          <a:p>
            <a:pPr marL="777240" lvl="1" indent="-457200">
              <a:buSzPct val="100000"/>
              <a:buFont typeface="Arial" panose="020B0604020202020204" pitchFamily="34" charset="0"/>
              <a:buChar char="•"/>
            </a:pPr>
            <a:r>
              <a:rPr lang="en-US" sz="2000" dirty="0"/>
              <a:t>Answer a series of questions</a:t>
            </a:r>
          </a:p>
          <a:p>
            <a:pPr marL="777240" lvl="1" indent="-457200">
              <a:buSzPct val="100000"/>
              <a:buFont typeface="Arial" panose="020B0604020202020204" pitchFamily="34" charset="0"/>
              <a:buChar char="•"/>
            </a:pPr>
            <a:r>
              <a:rPr lang="en-US" sz="2000" dirty="0"/>
              <a:t>Move to the next property</a:t>
            </a:r>
          </a:p>
          <a:p>
            <a:pPr marL="457200" indent="-457200">
              <a:buSzPct val="100000"/>
              <a:buFont typeface="Arial" panose="020B0604020202020204" pitchFamily="34" charset="0"/>
              <a:buChar char="•"/>
            </a:pPr>
            <a:r>
              <a:rPr lang="en-US" sz="2400" dirty="0"/>
              <a:t>Come back, check in </a:t>
            </a:r>
            <a:r>
              <a:rPr lang="en-US" sz="2400" dirty="0" smtClean="0"/>
              <a:t>the tablet, debrief, sign out</a:t>
            </a:r>
            <a:endParaRPr lang="en-US" sz="2400" dirty="0"/>
          </a:p>
          <a:p>
            <a:endParaRPr lang="en-US" dirty="0"/>
          </a:p>
        </p:txBody>
      </p:sp>
    </p:spTree>
    <p:extLst>
      <p:ext uri="{BB962C8B-B14F-4D97-AF65-F5344CB8AC3E}">
        <p14:creationId xmlns:p14="http://schemas.microsoft.com/office/powerpoint/2010/main" val="36836302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228600"/>
            <a:ext cx="8766175" cy="990600"/>
          </a:xfrm>
        </p:spPr>
        <p:txBody>
          <a:bodyPr/>
          <a:lstStyle/>
          <a:p>
            <a:r>
              <a:rPr lang="en-US" dirty="0" smtClean="0"/>
              <a:t>Survey Questions</a:t>
            </a:r>
            <a:endParaRPr lang="en-US" dirty="0"/>
          </a:p>
        </p:txBody>
      </p:sp>
      <p:sp>
        <p:nvSpPr>
          <p:cNvPr id="5" name="Rectangle 4"/>
          <p:cNvSpPr/>
          <p:nvPr/>
        </p:nvSpPr>
        <p:spPr>
          <a:xfrm>
            <a:off x="-12700" y="1600200"/>
            <a:ext cx="12954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What:</a:t>
            </a:r>
            <a:endParaRPr lang="en-US" sz="2800" dirty="0"/>
          </a:p>
        </p:txBody>
      </p:sp>
      <p:graphicFrame>
        <p:nvGraphicFramePr>
          <p:cNvPr id="7" name="Diagram 6"/>
          <p:cNvGraphicFramePr/>
          <p:nvPr>
            <p:extLst>
              <p:ext uri="{D42A27DB-BD31-4B8C-83A1-F6EECF244321}">
                <p14:modId xmlns:p14="http://schemas.microsoft.com/office/powerpoint/2010/main" val="2589223419"/>
              </p:ext>
            </p:extLst>
          </p:nvPr>
        </p:nvGraphicFramePr>
        <p:xfrm>
          <a:off x="190500" y="1143000"/>
          <a:ext cx="88011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2677408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Live Quality Control</a:t>
            </a:r>
            <a:endParaRPr lang="en-US" dirty="0"/>
          </a:p>
        </p:txBody>
      </p:sp>
      <p:pic>
        <p:nvPicPr>
          <p:cNvPr id="6" name="Content Placeholder 5" descr="Screen Shot 2014-03-26 at 8.40.32 AM.png"/>
          <p:cNvPicPr>
            <a:picLocks noGrp="1" noChangeAspect="1"/>
          </p:cNvPicPr>
          <p:nvPr>
            <p:ph sz="quarter" idx="1"/>
          </p:nvPr>
        </p:nvPicPr>
        <p:blipFill>
          <a:blip r:embed="rId3">
            <a:extLst>
              <a:ext uri="{28A0092B-C50C-407E-A947-70E740481C1C}">
                <a14:useLocalDpi xmlns:a14="http://schemas.microsoft.com/office/drawing/2010/main" val="0"/>
              </a:ext>
            </a:extLst>
          </a:blip>
          <a:srcRect l="1879" r="1879"/>
          <a:stretch>
            <a:fillRect/>
          </a:stretch>
        </p:blipFill>
        <p:spPr/>
      </p:pic>
      <p:sp>
        <p:nvSpPr>
          <p:cNvPr id="5" name="Rectangle 4"/>
          <p:cNvSpPr/>
          <p:nvPr/>
        </p:nvSpPr>
        <p:spPr>
          <a:xfrm>
            <a:off x="-12700" y="1600200"/>
            <a:ext cx="12954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What:</a:t>
            </a:r>
            <a:endParaRPr lang="en-US" sz="2800" dirty="0"/>
          </a:p>
        </p:txBody>
      </p:sp>
    </p:spTree>
    <p:extLst>
      <p:ext uri="{BB962C8B-B14F-4D97-AF65-F5344CB8AC3E}">
        <p14:creationId xmlns:p14="http://schemas.microsoft.com/office/powerpoint/2010/main" val="390670227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Live Quality Control</a:t>
            </a:r>
            <a:endParaRPr lang="en-US" dirty="0"/>
          </a:p>
        </p:txBody>
      </p:sp>
      <p:sp>
        <p:nvSpPr>
          <p:cNvPr id="5" name="Rectangle 4"/>
          <p:cNvSpPr/>
          <p:nvPr/>
        </p:nvSpPr>
        <p:spPr>
          <a:xfrm>
            <a:off x="-12700" y="1600200"/>
            <a:ext cx="12954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What:</a:t>
            </a:r>
            <a:endParaRPr lang="en-US" sz="2800" dirty="0"/>
          </a:p>
        </p:txBody>
      </p:sp>
      <p:pic>
        <p:nvPicPr>
          <p:cNvPr id="4" name="Content Placeholder 3" descr="Screen Shot 2014-03-26 at 8.40.51 AM.png"/>
          <p:cNvPicPr>
            <a:picLocks noGrp="1" noChangeAspect="1"/>
          </p:cNvPicPr>
          <p:nvPr>
            <p:ph sz="quarter" idx="1"/>
          </p:nvPr>
        </p:nvPicPr>
        <p:blipFill>
          <a:blip r:embed="rId3">
            <a:extLst>
              <a:ext uri="{28A0092B-C50C-407E-A947-70E740481C1C}">
                <a14:useLocalDpi xmlns:a14="http://schemas.microsoft.com/office/drawing/2010/main" val="0"/>
              </a:ext>
            </a:extLst>
          </a:blip>
          <a:srcRect t="3488" b="3488"/>
          <a:stretch>
            <a:fillRect/>
          </a:stretch>
        </p:blipFill>
        <p:spPr/>
      </p:pic>
    </p:spTree>
    <p:extLst>
      <p:ext uri="{BB962C8B-B14F-4D97-AF65-F5344CB8AC3E}">
        <p14:creationId xmlns:p14="http://schemas.microsoft.com/office/powerpoint/2010/main" val="344642026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0" y="228600"/>
            <a:ext cx="6572906" cy="523220"/>
          </a:xfrm>
          <a:prstGeom prst="rect">
            <a:avLst/>
          </a:prstGeom>
          <a:solidFill>
            <a:schemeClr val="accent4"/>
          </a:solidFill>
          <a:ln>
            <a:noFill/>
          </a:ln>
        </p:spPr>
        <p:txBody>
          <a:bodyPr vert="horz" wrap="square" rtlCol="0">
            <a:spAutoFit/>
          </a:bodyPr>
          <a:lstStyle/>
          <a:p>
            <a:r>
              <a:rPr lang="en-US" sz="2800" b="1" dirty="0" smtClean="0">
                <a:solidFill>
                  <a:schemeClr val="bg1"/>
                </a:solidFill>
              </a:rPr>
              <a:t>Preliminary Overview of the Data</a:t>
            </a:r>
            <a:endParaRPr lang="en-US" sz="2800" b="1" dirty="0">
              <a:solidFill>
                <a:schemeClr val="bg1"/>
              </a:solidFill>
            </a:endParaRPr>
          </a:p>
        </p:txBody>
      </p:sp>
      <p:sp>
        <p:nvSpPr>
          <p:cNvPr id="20" name="TextBox 19"/>
          <p:cNvSpPr txBox="1"/>
          <p:nvPr/>
        </p:nvSpPr>
        <p:spPr>
          <a:xfrm>
            <a:off x="-26670" y="1066800"/>
            <a:ext cx="4011864" cy="400110"/>
          </a:xfrm>
          <a:prstGeom prst="rect">
            <a:avLst/>
          </a:prstGeom>
          <a:solidFill>
            <a:schemeClr val="tx2"/>
          </a:solidFill>
          <a:ln>
            <a:noFill/>
          </a:ln>
        </p:spPr>
        <p:txBody>
          <a:bodyPr vert="horz" wrap="square" rtlCol="0">
            <a:spAutoFit/>
          </a:bodyPr>
          <a:lstStyle/>
          <a:p>
            <a:r>
              <a:rPr lang="en-US" sz="2000" b="1" dirty="0" smtClean="0">
                <a:solidFill>
                  <a:schemeClr val="bg1"/>
                </a:solidFill>
              </a:rPr>
              <a:t>Data From the Field</a:t>
            </a:r>
            <a:endParaRPr lang="en-US" sz="2000" b="1" dirty="0">
              <a:solidFill>
                <a:schemeClr val="bg1"/>
              </a:solidFill>
            </a:endParaRPr>
          </a:p>
        </p:txBody>
      </p:sp>
      <p:sp>
        <p:nvSpPr>
          <p:cNvPr id="24" name="TextBox 23"/>
          <p:cNvSpPr txBox="1"/>
          <p:nvPr/>
        </p:nvSpPr>
        <p:spPr>
          <a:xfrm>
            <a:off x="-26670" y="1498608"/>
            <a:ext cx="4011864" cy="338554"/>
          </a:xfrm>
          <a:prstGeom prst="rect">
            <a:avLst/>
          </a:prstGeom>
          <a:solidFill>
            <a:schemeClr val="tx2">
              <a:lumMod val="75000"/>
              <a:lumOff val="25000"/>
            </a:schemeClr>
          </a:solidFill>
          <a:ln>
            <a:noFill/>
          </a:ln>
        </p:spPr>
        <p:txBody>
          <a:bodyPr vert="horz" wrap="square" rtlCol="0">
            <a:spAutoFit/>
          </a:bodyPr>
          <a:lstStyle/>
          <a:p>
            <a:r>
              <a:rPr lang="en-US" sz="1600" b="1" dirty="0" smtClean="0">
                <a:solidFill>
                  <a:schemeClr val="bg1"/>
                </a:solidFill>
              </a:rPr>
              <a:t>Structures</a:t>
            </a:r>
            <a:endParaRPr lang="en-US" sz="1600" b="1" dirty="0">
              <a:solidFill>
                <a:schemeClr val="bg1"/>
              </a:solidFill>
            </a:endParaRPr>
          </a:p>
        </p:txBody>
      </p:sp>
      <p:sp>
        <p:nvSpPr>
          <p:cNvPr id="28" name="TextBox 27"/>
          <p:cNvSpPr txBox="1"/>
          <p:nvPr/>
        </p:nvSpPr>
        <p:spPr>
          <a:xfrm>
            <a:off x="483870" y="1868860"/>
            <a:ext cx="3502152" cy="338554"/>
          </a:xfrm>
          <a:prstGeom prst="rect">
            <a:avLst/>
          </a:prstGeom>
          <a:solidFill>
            <a:schemeClr val="tx2">
              <a:lumMod val="50000"/>
              <a:lumOff val="50000"/>
            </a:schemeClr>
          </a:solidFill>
          <a:ln>
            <a:noFill/>
          </a:ln>
        </p:spPr>
        <p:txBody>
          <a:bodyPr vert="horz" wrap="square" rtlCol="0">
            <a:spAutoFit/>
          </a:bodyPr>
          <a:lstStyle/>
          <a:p>
            <a:r>
              <a:rPr lang="en-US" sz="1600" dirty="0" smtClean="0">
                <a:solidFill>
                  <a:schemeClr val="bg1"/>
                </a:solidFill>
              </a:rPr>
              <a:t>Use</a:t>
            </a:r>
            <a:endParaRPr lang="en-US" sz="1600" dirty="0">
              <a:solidFill>
                <a:schemeClr val="bg1"/>
              </a:solidFill>
            </a:endParaRPr>
          </a:p>
        </p:txBody>
      </p:sp>
      <p:sp>
        <p:nvSpPr>
          <p:cNvPr id="29" name="TextBox 28"/>
          <p:cNvSpPr txBox="1"/>
          <p:nvPr/>
        </p:nvSpPr>
        <p:spPr>
          <a:xfrm>
            <a:off x="483870" y="2609364"/>
            <a:ext cx="3501324" cy="338554"/>
          </a:xfrm>
          <a:prstGeom prst="rect">
            <a:avLst/>
          </a:prstGeom>
          <a:solidFill>
            <a:schemeClr val="tx2">
              <a:lumMod val="50000"/>
              <a:lumOff val="50000"/>
            </a:schemeClr>
          </a:solidFill>
          <a:ln>
            <a:noFill/>
          </a:ln>
        </p:spPr>
        <p:txBody>
          <a:bodyPr vert="horz" wrap="square" rtlCol="0">
            <a:spAutoFit/>
          </a:bodyPr>
          <a:lstStyle/>
          <a:p>
            <a:r>
              <a:rPr lang="en-US" sz="1600" dirty="0" smtClean="0">
                <a:solidFill>
                  <a:schemeClr val="bg1"/>
                </a:solidFill>
              </a:rPr>
              <a:t>External Condition</a:t>
            </a:r>
            <a:endParaRPr lang="en-US" sz="1600" dirty="0">
              <a:solidFill>
                <a:schemeClr val="bg1"/>
              </a:solidFill>
            </a:endParaRPr>
          </a:p>
        </p:txBody>
      </p:sp>
      <p:sp>
        <p:nvSpPr>
          <p:cNvPr id="30" name="TextBox 29"/>
          <p:cNvSpPr txBox="1"/>
          <p:nvPr/>
        </p:nvSpPr>
        <p:spPr>
          <a:xfrm>
            <a:off x="483870" y="2979616"/>
            <a:ext cx="3501324" cy="338554"/>
          </a:xfrm>
          <a:prstGeom prst="rect">
            <a:avLst/>
          </a:prstGeom>
          <a:solidFill>
            <a:schemeClr val="tx2">
              <a:lumMod val="50000"/>
              <a:lumOff val="50000"/>
            </a:schemeClr>
          </a:solidFill>
          <a:ln>
            <a:noFill/>
          </a:ln>
        </p:spPr>
        <p:txBody>
          <a:bodyPr vert="horz" wrap="square" rtlCol="0">
            <a:spAutoFit/>
          </a:bodyPr>
          <a:lstStyle/>
          <a:p>
            <a:r>
              <a:rPr lang="en-US" sz="1600" dirty="0" smtClean="0">
                <a:solidFill>
                  <a:schemeClr val="bg1"/>
                </a:solidFill>
              </a:rPr>
              <a:t>Occupancy</a:t>
            </a:r>
            <a:endParaRPr lang="en-US" sz="1600" dirty="0">
              <a:solidFill>
                <a:schemeClr val="bg1"/>
              </a:solidFill>
            </a:endParaRPr>
          </a:p>
        </p:txBody>
      </p:sp>
      <p:sp>
        <p:nvSpPr>
          <p:cNvPr id="31" name="TextBox 30"/>
          <p:cNvSpPr txBox="1"/>
          <p:nvPr/>
        </p:nvSpPr>
        <p:spPr>
          <a:xfrm>
            <a:off x="483870" y="3349868"/>
            <a:ext cx="3501324" cy="338554"/>
          </a:xfrm>
          <a:prstGeom prst="rect">
            <a:avLst/>
          </a:prstGeom>
          <a:solidFill>
            <a:schemeClr val="tx2">
              <a:lumMod val="50000"/>
              <a:lumOff val="50000"/>
            </a:schemeClr>
          </a:solidFill>
          <a:ln>
            <a:noFill/>
          </a:ln>
        </p:spPr>
        <p:txBody>
          <a:bodyPr vert="horz" wrap="square" rtlCol="0">
            <a:spAutoFit/>
          </a:bodyPr>
          <a:lstStyle/>
          <a:p>
            <a:r>
              <a:rPr lang="en-US" sz="1600" dirty="0" smtClean="0">
                <a:solidFill>
                  <a:schemeClr val="bg1"/>
                </a:solidFill>
              </a:rPr>
              <a:t>Boarding Needs</a:t>
            </a:r>
            <a:endParaRPr lang="en-US" sz="1600" dirty="0">
              <a:solidFill>
                <a:schemeClr val="bg1"/>
              </a:solidFill>
            </a:endParaRPr>
          </a:p>
        </p:txBody>
      </p:sp>
      <p:sp>
        <p:nvSpPr>
          <p:cNvPr id="32" name="TextBox 31"/>
          <p:cNvSpPr txBox="1"/>
          <p:nvPr/>
        </p:nvSpPr>
        <p:spPr>
          <a:xfrm>
            <a:off x="483870" y="3720120"/>
            <a:ext cx="3501324" cy="338554"/>
          </a:xfrm>
          <a:prstGeom prst="rect">
            <a:avLst/>
          </a:prstGeom>
          <a:solidFill>
            <a:schemeClr val="tx2">
              <a:lumMod val="50000"/>
              <a:lumOff val="50000"/>
            </a:schemeClr>
          </a:solidFill>
          <a:ln>
            <a:noFill/>
          </a:ln>
        </p:spPr>
        <p:txBody>
          <a:bodyPr vert="horz" wrap="square" rtlCol="0">
            <a:spAutoFit/>
          </a:bodyPr>
          <a:lstStyle/>
          <a:p>
            <a:r>
              <a:rPr lang="en-US" sz="1600" dirty="0" smtClean="0">
                <a:solidFill>
                  <a:schemeClr val="bg1"/>
                </a:solidFill>
              </a:rPr>
              <a:t>Fire Damage</a:t>
            </a:r>
            <a:endParaRPr lang="en-US" sz="1600" dirty="0">
              <a:solidFill>
                <a:schemeClr val="bg1"/>
              </a:solidFill>
            </a:endParaRPr>
          </a:p>
        </p:txBody>
      </p:sp>
      <p:sp>
        <p:nvSpPr>
          <p:cNvPr id="46" name="TextBox 45"/>
          <p:cNvSpPr txBox="1"/>
          <p:nvPr/>
        </p:nvSpPr>
        <p:spPr>
          <a:xfrm>
            <a:off x="483870" y="2239112"/>
            <a:ext cx="3501324" cy="338554"/>
          </a:xfrm>
          <a:prstGeom prst="rect">
            <a:avLst/>
          </a:prstGeom>
          <a:solidFill>
            <a:schemeClr val="tx2">
              <a:lumMod val="50000"/>
              <a:lumOff val="50000"/>
            </a:schemeClr>
          </a:solidFill>
          <a:ln>
            <a:noFill/>
          </a:ln>
        </p:spPr>
        <p:txBody>
          <a:bodyPr vert="horz" wrap="square" rtlCol="0">
            <a:spAutoFit/>
          </a:bodyPr>
          <a:lstStyle/>
          <a:p>
            <a:r>
              <a:rPr lang="en-US" sz="1600" dirty="0" smtClean="0">
                <a:solidFill>
                  <a:schemeClr val="bg1"/>
                </a:solidFill>
              </a:rPr>
              <a:t>Number of Units</a:t>
            </a:r>
            <a:endParaRPr lang="en-US" sz="1600" dirty="0">
              <a:solidFill>
                <a:schemeClr val="bg1"/>
              </a:solidFill>
            </a:endParaRPr>
          </a:p>
        </p:txBody>
      </p:sp>
      <p:sp>
        <p:nvSpPr>
          <p:cNvPr id="47" name="TextBox 46"/>
          <p:cNvSpPr txBox="1"/>
          <p:nvPr/>
        </p:nvSpPr>
        <p:spPr>
          <a:xfrm>
            <a:off x="483870" y="4090372"/>
            <a:ext cx="3501324" cy="338554"/>
          </a:xfrm>
          <a:prstGeom prst="rect">
            <a:avLst/>
          </a:prstGeom>
          <a:solidFill>
            <a:schemeClr val="tx2">
              <a:lumMod val="50000"/>
              <a:lumOff val="50000"/>
            </a:schemeClr>
          </a:solidFill>
          <a:ln>
            <a:noFill/>
          </a:ln>
        </p:spPr>
        <p:txBody>
          <a:bodyPr vert="horz" wrap="square" rtlCol="0">
            <a:spAutoFit/>
          </a:bodyPr>
          <a:lstStyle/>
          <a:p>
            <a:r>
              <a:rPr lang="en-US" sz="1600" dirty="0" smtClean="0">
                <a:solidFill>
                  <a:schemeClr val="bg1"/>
                </a:solidFill>
              </a:rPr>
              <a:t>Dumping</a:t>
            </a:r>
            <a:endParaRPr lang="en-US" sz="1600" dirty="0">
              <a:solidFill>
                <a:schemeClr val="bg1"/>
              </a:solidFill>
            </a:endParaRPr>
          </a:p>
        </p:txBody>
      </p:sp>
      <p:sp>
        <p:nvSpPr>
          <p:cNvPr id="48" name="TextBox 47"/>
          <p:cNvSpPr txBox="1"/>
          <p:nvPr/>
        </p:nvSpPr>
        <p:spPr>
          <a:xfrm>
            <a:off x="-26670" y="4460624"/>
            <a:ext cx="4011864" cy="338554"/>
          </a:xfrm>
          <a:prstGeom prst="rect">
            <a:avLst/>
          </a:prstGeom>
          <a:solidFill>
            <a:schemeClr val="tx2">
              <a:lumMod val="75000"/>
              <a:lumOff val="25000"/>
            </a:schemeClr>
          </a:solidFill>
          <a:ln>
            <a:noFill/>
          </a:ln>
        </p:spPr>
        <p:txBody>
          <a:bodyPr vert="horz" wrap="square" rtlCol="0">
            <a:spAutoFit/>
          </a:bodyPr>
          <a:lstStyle/>
          <a:p>
            <a:r>
              <a:rPr lang="en-US" sz="1600" b="1" dirty="0" smtClean="0">
                <a:solidFill>
                  <a:schemeClr val="bg1"/>
                </a:solidFill>
              </a:rPr>
              <a:t>Lots</a:t>
            </a:r>
            <a:endParaRPr lang="en-US" sz="1600" b="1" dirty="0">
              <a:solidFill>
                <a:schemeClr val="bg1"/>
              </a:solidFill>
            </a:endParaRPr>
          </a:p>
        </p:txBody>
      </p:sp>
      <p:sp>
        <p:nvSpPr>
          <p:cNvPr id="49" name="TextBox 48"/>
          <p:cNvSpPr txBox="1"/>
          <p:nvPr/>
        </p:nvSpPr>
        <p:spPr>
          <a:xfrm>
            <a:off x="483870" y="4830876"/>
            <a:ext cx="3501324" cy="338554"/>
          </a:xfrm>
          <a:prstGeom prst="rect">
            <a:avLst/>
          </a:prstGeom>
          <a:solidFill>
            <a:schemeClr val="tx2">
              <a:lumMod val="50000"/>
              <a:lumOff val="50000"/>
            </a:schemeClr>
          </a:solidFill>
          <a:ln>
            <a:noFill/>
          </a:ln>
        </p:spPr>
        <p:txBody>
          <a:bodyPr vert="horz" wrap="square" rtlCol="0">
            <a:spAutoFit/>
          </a:bodyPr>
          <a:lstStyle/>
          <a:p>
            <a:r>
              <a:rPr lang="en-US" sz="1600" dirty="0" smtClean="0">
                <a:solidFill>
                  <a:schemeClr val="bg1"/>
                </a:solidFill>
              </a:rPr>
              <a:t>Use</a:t>
            </a:r>
            <a:endParaRPr lang="en-US" sz="1600" dirty="0">
              <a:solidFill>
                <a:schemeClr val="bg1"/>
              </a:solidFill>
            </a:endParaRPr>
          </a:p>
        </p:txBody>
      </p:sp>
      <p:sp>
        <p:nvSpPr>
          <p:cNvPr id="50" name="TextBox 49"/>
          <p:cNvSpPr txBox="1"/>
          <p:nvPr/>
        </p:nvSpPr>
        <p:spPr>
          <a:xfrm>
            <a:off x="483870" y="5201128"/>
            <a:ext cx="3501324" cy="338554"/>
          </a:xfrm>
          <a:prstGeom prst="rect">
            <a:avLst/>
          </a:prstGeom>
          <a:solidFill>
            <a:schemeClr val="tx2">
              <a:lumMod val="50000"/>
              <a:lumOff val="50000"/>
            </a:schemeClr>
          </a:solidFill>
          <a:ln>
            <a:noFill/>
          </a:ln>
        </p:spPr>
        <p:txBody>
          <a:bodyPr vert="horz" wrap="square" rtlCol="0">
            <a:spAutoFit/>
          </a:bodyPr>
          <a:lstStyle/>
          <a:p>
            <a:r>
              <a:rPr lang="en-US" sz="1600" dirty="0" smtClean="0">
                <a:solidFill>
                  <a:schemeClr val="bg1"/>
                </a:solidFill>
              </a:rPr>
              <a:t>Improvement</a:t>
            </a:r>
            <a:endParaRPr lang="en-US" sz="1600" dirty="0">
              <a:solidFill>
                <a:schemeClr val="bg1"/>
              </a:solidFill>
            </a:endParaRPr>
          </a:p>
        </p:txBody>
      </p:sp>
      <p:sp>
        <p:nvSpPr>
          <p:cNvPr id="51" name="TextBox 50"/>
          <p:cNvSpPr txBox="1"/>
          <p:nvPr/>
        </p:nvSpPr>
        <p:spPr>
          <a:xfrm>
            <a:off x="483870" y="5571380"/>
            <a:ext cx="3501324" cy="338554"/>
          </a:xfrm>
          <a:prstGeom prst="rect">
            <a:avLst/>
          </a:prstGeom>
          <a:solidFill>
            <a:schemeClr val="tx2">
              <a:lumMod val="50000"/>
              <a:lumOff val="50000"/>
            </a:schemeClr>
          </a:solidFill>
          <a:ln>
            <a:noFill/>
          </a:ln>
        </p:spPr>
        <p:txBody>
          <a:bodyPr vert="horz" wrap="square" rtlCol="0">
            <a:spAutoFit/>
          </a:bodyPr>
          <a:lstStyle/>
          <a:p>
            <a:r>
              <a:rPr lang="en-US" sz="1600" dirty="0" smtClean="0">
                <a:solidFill>
                  <a:schemeClr val="bg1"/>
                </a:solidFill>
              </a:rPr>
              <a:t>Maintenance</a:t>
            </a:r>
            <a:endParaRPr lang="en-US" sz="1600" dirty="0">
              <a:solidFill>
                <a:schemeClr val="bg1"/>
              </a:solidFill>
            </a:endParaRPr>
          </a:p>
        </p:txBody>
      </p:sp>
      <p:sp>
        <p:nvSpPr>
          <p:cNvPr id="52" name="TextBox 51"/>
          <p:cNvSpPr txBox="1"/>
          <p:nvPr/>
        </p:nvSpPr>
        <p:spPr>
          <a:xfrm>
            <a:off x="483870" y="5941634"/>
            <a:ext cx="3501324" cy="338554"/>
          </a:xfrm>
          <a:prstGeom prst="rect">
            <a:avLst/>
          </a:prstGeom>
          <a:solidFill>
            <a:schemeClr val="tx2">
              <a:lumMod val="50000"/>
              <a:lumOff val="50000"/>
            </a:schemeClr>
          </a:solidFill>
          <a:ln>
            <a:noFill/>
          </a:ln>
        </p:spPr>
        <p:txBody>
          <a:bodyPr vert="horz" wrap="square" rtlCol="0">
            <a:spAutoFit/>
          </a:bodyPr>
          <a:lstStyle/>
          <a:p>
            <a:r>
              <a:rPr lang="en-US" sz="1600" dirty="0" smtClean="0">
                <a:solidFill>
                  <a:schemeClr val="bg1"/>
                </a:solidFill>
              </a:rPr>
              <a:t>Dumping</a:t>
            </a:r>
            <a:endParaRPr lang="en-US" sz="1600" dirty="0">
              <a:solidFill>
                <a:schemeClr val="bg1"/>
              </a:solidFill>
            </a:endParaRPr>
          </a:p>
        </p:txBody>
      </p:sp>
    </p:spTree>
    <p:extLst>
      <p:ext uri="{BB962C8B-B14F-4D97-AF65-F5344CB8AC3E}">
        <p14:creationId xmlns:p14="http://schemas.microsoft.com/office/powerpoint/2010/main" val="256097922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0" y="228600"/>
            <a:ext cx="6572906" cy="523220"/>
          </a:xfrm>
          <a:prstGeom prst="rect">
            <a:avLst/>
          </a:prstGeom>
          <a:solidFill>
            <a:schemeClr val="accent4"/>
          </a:solidFill>
          <a:ln>
            <a:noFill/>
          </a:ln>
        </p:spPr>
        <p:txBody>
          <a:bodyPr vert="horz" wrap="square" rtlCol="0">
            <a:spAutoFit/>
          </a:bodyPr>
          <a:lstStyle/>
          <a:p>
            <a:r>
              <a:rPr lang="en-US" sz="2800" b="1" dirty="0" smtClean="0">
                <a:solidFill>
                  <a:schemeClr val="bg1"/>
                </a:solidFill>
              </a:rPr>
              <a:t>Preliminary Overview of the Data</a:t>
            </a:r>
            <a:endParaRPr lang="en-US" sz="2800" b="1" dirty="0">
              <a:solidFill>
                <a:schemeClr val="bg1"/>
              </a:solidFill>
            </a:endParaRPr>
          </a:p>
        </p:txBody>
      </p:sp>
      <p:sp>
        <p:nvSpPr>
          <p:cNvPr id="20" name="TextBox 19"/>
          <p:cNvSpPr txBox="1"/>
          <p:nvPr/>
        </p:nvSpPr>
        <p:spPr>
          <a:xfrm>
            <a:off x="-26670" y="1066800"/>
            <a:ext cx="4011864" cy="400110"/>
          </a:xfrm>
          <a:prstGeom prst="rect">
            <a:avLst/>
          </a:prstGeom>
          <a:solidFill>
            <a:schemeClr val="tx2"/>
          </a:solidFill>
          <a:ln>
            <a:noFill/>
          </a:ln>
        </p:spPr>
        <p:txBody>
          <a:bodyPr vert="horz" wrap="square" rtlCol="0">
            <a:spAutoFit/>
          </a:bodyPr>
          <a:lstStyle/>
          <a:p>
            <a:r>
              <a:rPr lang="en-US" sz="2000" b="1" dirty="0" smtClean="0">
                <a:solidFill>
                  <a:schemeClr val="bg1"/>
                </a:solidFill>
              </a:rPr>
              <a:t>Data From the Field</a:t>
            </a:r>
            <a:endParaRPr lang="en-US" sz="2000" b="1" dirty="0">
              <a:solidFill>
                <a:schemeClr val="bg1"/>
              </a:solidFill>
            </a:endParaRPr>
          </a:p>
        </p:txBody>
      </p:sp>
      <p:sp>
        <p:nvSpPr>
          <p:cNvPr id="23" name="TextBox 22"/>
          <p:cNvSpPr txBox="1"/>
          <p:nvPr/>
        </p:nvSpPr>
        <p:spPr>
          <a:xfrm>
            <a:off x="5129784" y="1066800"/>
            <a:ext cx="4014216" cy="400110"/>
          </a:xfrm>
          <a:prstGeom prst="rect">
            <a:avLst/>
          </a:prstGeom>
          <a:solidFill>
            <a:schemeClr val="accent2">
              <a:lumMod val="50000"/>
            </a:schemeClr>
          </a:solidFill>
          <a:ln>
            <a:noFill/>
          </a:ln>
        </p:spPr>
        <p:txBody>
          <a:bodyPr vert="horz" wrap="square" rtlCol="0">
            <a:spAutoFit/>
          </a:bodyPr>
          <a:lstStyle/>
          <a:p>
            <a:r>
              <a:rPr lang="en-US" sz="2000" b="1" dirty="0" smtClean="0">
                <a:solidFill>
                  <a:schemeClr val="bg1"/>
                </a:solidFill>
              </a:rPr>
              <a:t>Third-Party Datasets</a:t>
            </a:r>
            <a:endParaRPr lang="en-US" sz="2000" b="1" dirty="0">
              <a:solidFill>
                <a:schemeClr val="bg1"/>
              </a:solidFill>
            </a:endParaRPr>
          </a:p>
        </p:txBody>
      </p:sp>
      <p:sp>
        <p:nvSpPr>
          <p:cNvPr id="24" name="TextBox 23"/>
          <p:cNvSpPr txBox="1"/>
          <p:nvPr/>
        </p:nvSpPr>
        <p:spPr>
          <a:xfrm>
            <a:off x="-26670" y="1498608"/>
            <a:ext cx="4011864" cy="338554"/>
          </a:xfrm>
          <a:prstGeom prst="rect">
            <a:avLst/>
          </a:prstGeom>
          <a:solidFill>
            <a:schemeClr val="tx2">
              <a:lumMod val="75000"/>
              <a:lumOff val="25000"/>
            </a:schemeClr>
          </a:solidFill>
          <a:ln>
            <a:noFill/>
          </a:ln>
        </p:spPr>
        <p:txBody>
          <a:bodyPr vert="horz" wrap="square" rtlCol="0">
            <a:spAutoFit/>
          </a:bodyPr>
          <a:lstStyle/>
          <a:p>
            <a:r>
              <a:rPr lang="en-US" sz="1600" b="1" dirty="0" smtClean="0">
                <a:solidFill>
                  <a:schemeClr val="bg1"/>
                </a:solidFill>
              </a:rPr>
              <a:t>Structures</a:t>
            </a:r>
            <a:endParaRPr lang="en-US" sz="1600" b="1" dirty="0">
              <a:solidFill>
                <a:schemeClr val="bg1"/>
              </a:solidFill>
            </a:endParaRPr>
          </a:p>
        </p:txBody>
      </p:sp>
      <p:sp>
        <p:nvSpPr>
          <p:cNvPr id="27" name="TextBox 26"/>
          <p:cNvSpPr txBox="1"/>
          <p:nvPr/>
        </p:nvSpPr>
        <p:spPr>
          <a:xfrm>
            <a:off x="5129784" y="1498608"/>
            <a:ext cx="4014216" cy="338554"/>
          </a:xfrm>
          <a:prstGeom prst="rect">
            <a:avLst/>
          </a:prstGeom>
          <a:solidFill>
            <a:schemeClr val="accent2">
              <a:lumMod val="75000"/>
            </a:schemeClr>
          </a:solidFill>
          <a:ln>
            <a:noFill/>
          </a:ln>
        </p:spPr>
        <p:txBody>
          <a:bodyPr vert="horz" wrap="square" rtlCol="0">
            <a:spAutoFit/>
          </a:bodyPr>
          <a:lstStyle/>
          <a:p>
            <a:r>
              <a:rPr lang="en-US" sz="1600" b="1" dirty="0" smtClean="0">
                <a:solidFill>
                  <a:schemeClr val="bg1"/>
                </a:solidFill>
              </a:rPr>
              <a:t>Both Structures &amp; Lots</a:t>
            </a:r>
            <a:endParaRPr lang="en-US" sz="1600" b="1" dirty="0">
              <a:solidFill>
                <a:schemeClr val="bg1"/>
              </a:solidFill>
            </a:endParaRPr>
          </a:p>
        </p:txBody>
      </p:sp>
      <p:sp>
        <p:nvSpPr>
          <p:cNvPr id="28" name="TextBox 27"/>
          <p:cNvSpPr txBox="1"/>
          <p:nvPr/>
        </p:nvSpPr>
        <p:spPr>
          <a:xfrm>
            <a:off x="483870" y="1868860"/>
            <a:ext cx="3502152" cy="338554"/>
          </a:xfrm>
          <a:prstGeom prst="rect">
            <a:avLst/>
          </a:prstGeom>
          <a:solidFill>
            <a:schemeClr val="tx2">
              <a:lumMod val="50000"/>
              <a:lumOff val="50000"/>
            </a:schemeClr>
          </a:solidFill>
          <a:ln>
            <a:noFill/>
          </a:ln>
        </p:spPr>
        <p:txBody>
          <a:bodyPr vert="horz" wrap="square" rtlCol="0">
            <a:spAutoFit/>
          </a:bodyPr>
          <a:lstStyle/>
          <a:p>
            <a:r>
              <a:rPr lang="en-US" sz="1600" dirty="0" smtClean="0">
                <a:solidFill>
                  <a:schemeClr val="bg1"/>
                </a:solidFill>
              </a:rPr>
              <a:t>Use</a:t>
            </a:r>
            <a:endParaRPr lang="en-US" sz="1600" dirty="0">
              <a:solidFill>
                <a:schemeClr val="bg1"/>
              </a:solidFill>
            </a:endParaRPr>
          </a:p>
        </p:txBody>
      </p:sp>
      <p:sp>
        <p:nvSpPr>
          <p:cNvPr id="29" name="TextBox 28"/>
          <p:cNvSpPr txBox="1"/>
          <p:nvPr/>
        </p:nvSpPr>
        <p:spPr>
          <a:xfrm>
            <a:off x="483870" y="2609364"/>
            <a:ext cx="3501324" cy="338554"/>
          </a:xfrm>
          <a:prstGeom prst="rect">
            <a:avLst/>
          </a:prstGeom>
          <a:solidFill>
            <a:schemeClr val="tx2">
              <a:lumMod val="50000"/>
              <a:lumOff val="50000"/>
            </a:schemeClr>
          </a:solidFill>
          <a:ln>
            <a:noFill/>
          </a:ln>
        </p:spPr>
        <p:txBody>
          <a:bodyPr vert="horz" wrap="square" rtlCol="0">
            <a:spAutoFit/>
          </a:bodyPr>
          <a:lstStyle/>
          <a:p>
            <a:r>
              <a:rPr lang="en-US" sz="1600" dirty="0" smtClean="0">
                <a:solidFill>
                  <a:schemeClr val="bg1"/>
                </a:solidFill>
              </a:rPr>
              <a:t>External Condition</a:t>
            </a:r>
            <a:endParaRPr lang="en-US" sz="1600" dirty="0">
              <a:solidFill>
                <a:schemeClr val="bg1"/>
              </a:solidFill>
            </a:endParaRPr>
          </a:p>
        </p:txBody>
      </p:sp>
      <p:sp>
        <p:nvSpPr>
          <p:cNvPr id="30" name="TextBox 29"/>
          <p:cNvSpPr txBox="1"/>
          <p:nvPr/>
        </p:nvSpPr>
        <p:spPr>
          <a:xfrm>
            <a:off x="483870" y="2979616"/>
            <a:ext cx="3501324" cy="338554"/>
          </a:xfrm>
          <a:prstGeom prst="rect">
            <a:avLst/>
          </a:prstGeom>
          <a:solidFill>
            <a:schemeClr val="tx2">
              <a:lumMod val="50000"/>
              <a:lumOff val="50000"/>
            </a:schemeClr>
          </a:solidFill>
          <a:ln>
            <a:noFill/>
          </a:ln>
        </p:spPr>
        <p:txBody>
          <a:bodyPr vert="horz" wrap="square" rtlCol="0">
            <a:spAutoFit/>
          </a:bodyPr>
          <a:lstStyle/>
          <a:p>
            <a:r>
              <a:rPr lang="en-US" sz="1600" dirty="0" smtClean="0">
                <a:solidFill>
                  <a:schemeClr val="bg1"/>
                </a:solidFill>
              </a:rPr>
              <a:t>Occupancy</a:t>
            </a:r>
            <a:endParaRPr lang="en-US" sz="1600" dirty="0">
              <a:solidFill>
                <a:schemeClr val="bg1"/>
              </a:solidFill>
            </a:endParaRPr>
          </a:p>
        </p:txBody>
      </p:sp>
      <p:sp>
        <p:nvSpPr>
          <p:cNvPr id="31" name="TextBox 30"/>
          <p:cNvSpPr txBox="1"/>
          <p:nvPr/>
        </p:nvSpPr>
        <p:spPr>
          <a:xfrm>
            <a:off x="483870" y="3349868"/>
            <a:ext cx="3501324" cy="338554"/>
          </a:xfrm>
          <a:prstGeom prst="rect">
            <a:avLst/>
          </a:prstGeom>
          <a:solidFill>
            <a:schemeClr val="tx2">
              <a:lumMod val="50000"/>
              <a:lumOff val="50000"/>
            </a:schemeClr>
          </a:solidFill>
          <a:ln>
            <a:noFill/>
          </a:ln>
        </p:spPr>
        <p:txBody>
          <a:bodyPr vert="horz" wrap="square" rtlCol="0">
            <a:spAutoFit/>
          </a:bodyPr>
          <a:lstStyle/>
          <a:p>
            <a:r>
              <a:rPr lang="en-US" sz="1600" dirty="0" smtClean="0">
                <a:solidFill>
                  <a:schemeClr val="bg1"/>
                </a:solidFill>
              </a:rPr>
              <a:t>Boarding Needs</a:t>
            </a:r>
            <a:endParaRPr lang="en-US" sz="1600" dirty="0">
              <a:solidFill>
                <a:schemeClr val="bg1"/>
              </a:solidFill>
            </a:endParaRPr>
          </a:p>
        </p:txBody>
      </p:sp>
      <p:sp>
        <p:nvSpPr>
          <p:cNvPr id="32" name="TextBox 31"/>
          <p:cNvSpPr txBox="1"/>
          <p:nvPr/>
        </p:nvSpPr>
        <p:spPr>
          <a:xfrm>
            <a:off x="483870" y="3720120"/>
            <a:ext cx="3501324" cy="338554"/>
          </a:xfrm>
          <a:prstGeom prst="rect">
            <a:avLst/>
          </a:prstGeom>
          <a:solidFill>
            <a:schemeClr val="tx2">
              <a:lumMod val="50000"/>
              <a:lumOff val="50000"/>
            </a:schemeClr>
          </a:solidFill>
          <a:ln>
            <a:noFill/>
          </a:ln>
        </p:spPr>
        <p:txBody>
          <a:bodyPr vert="horz" wrap="square" rtlCol="0">
            <a:spAutoFit/>
          </a:bodyPr>
          <a:lstStyle/>
          <a:p>
            <a:r>
              <a:rPr lang="en-US" sz="1600" dirty="0" smtClean="0">
                <a:solidFill>
                  <a:schemeClr val="bg1"/>
                </a:solidFill>
              </a:rPr>
              <a:t>Fire Damage</a:t>
            </a:r>
            <a:endParaRPr lang="en-US" sz="1600" dirty="0">
              <a:solidFill>
                <a:schemeClr val="bg1"/>
              </a:solidFill>
            </a:endParaRPr>
          </a:p>
        </p:txBody>
      </p:sp>
      <p:sp>
        <p:nvSpPr>
          <p:cNvPr id="46" name="TextBox 45"/>
          <p:cNvSpPr txBox="1"/>
          <p:nvPr/>
        </p:nvSpPr>
        <p:spPr>
          <a:xfrm>
            <a:off x="483870" y="2239112"/>
            <a:ext cx="3501324" cy="338554"/>
          </a:xfrm>
          <a:prstGeom prst="rect">
            <a:avLst/>
          </a:prstGeom>
          <a:solidFill>
            <a:schemeClr val="tx2">
              <a:lumMod val="50000"/>
              <a:lumOff val="50000"/>
            </a:schemeClr>
          </a:solidFill>
          <a:ln>
            <a:noFill/>
          </a:ln>
        </p:spPr>
        <p:txBody>
          <a:bodyPr vert="horz" wrap="square" rtlCol="0">
            <a:spAutoFit/>
          </a:bodyPr>
          <a:lstStyle/>
          <a:p>
            <a:r>
              <a:rPr lang="en-US" sz="1600" dirty="0" smtClean="0">
                <a:solidFill>
                  <a:schemeClr val="bg1"/>
                </a:solidFill>
              </a:rPr>
              <a:t>Number of Units</a:t>
            </a:r>
            <a:endParaRPr lang="en-US" sz="1600" dirty="0">
              <a:solidFill>
                <a:schemeClr val="bg1"/>
              </a:solidFill>
            </a:endParaRPr>
          </a:p>
        </p:txBody>
      </p:sp>
      <p:sp>
        <p:nvSpPr>
          <p:cNvPr id="47" name="TextBox 46"/>
          <p:cNvSpPr txBox="1"/>
          <p:nvPr/>
        </p:nvSpPr>
        <p:spPr>
          <a:xfrm>
            <a:off x="483870" y="4090372"/>
            <a:ext cx="3501324" cy="338554"/>
          </a:xfrm>
          <a:prstGeom prst="rect">
            <a:avLst/>
          </a:prstGeom>
          <a:solidFill>
            <a:schemeClr val="tx2">
              <a:lumMod val="50000"/>
              <a:lumOff val="50000"/>
            </a:schemeClr>
          </a:solidFill>
          <a:ln>
            <a:noFill/>
          </a:ln>
        </p:spPr>
        <p:txBody>
          <a:bodyPr vert="horz" wrap="square" rtlCol="0">
            <a:spAutoFit/>
          </a:bodyPr>
          <a:lstStyle/>
          <a:p>
            <a:r>
              <a:rPr lang="en-US" sz="1600" dirty="0" smtClean="0">
                <a:solidFill>
                  <a:schemeClr val="bg1"/>
                </a:solidFill>
              </a:rPr>
              <a:t>Dumping</a:t>
            </a:r>
            <a:endParaRPr lang="en-US" sz="1600" dirty="0">
              <a:solidFill>
                <a:schemeClr val="bg1"/>
              </a:solidFill>
            </a:endParaRPr>
          </a:p>
        </p:txBody>
      </p:sp>
      <p:sp>
        <p:nvSpPr>
          <p:cNvPr id="48" name="TextBox 47"/>
          <p:cNvSpPr txBox="1"/>
          <p:nvPr/>
        </p:nvSpPr>
        <p:spPr>
          <a:xfrm>
            <a:off x="-26670" y="4460624"/>
            <a:ext cx="4011864" cy="338554"/>
          </a:xfrm>
          <a:prstGeom prst="rect">
            <a:avLst/>
          </a:prstGeom>
          <a:solidFill>
            <a:schemeClr val="tx2">
              <a:lumMod val="75000"/>
              <a:lumOff val="25000"/>
            </a:schemeClr>
          </a:solidFill>
          <a:ln>
            <a:noFill/>
          </a:ln>
        </p:spPr>
        <p:txBody>
          <a:bodyPr vert="horz" wrap="square" rtlCol="0">
            <a:spAutoFit/>
          </a:bodyPr>
          <a:lstStyle/>
          <a:p>
            <a:r>
              <a:rPr lang="en-US" sz="1600" b="1" dirty="0" smtClean="0">
                <a:solidFill>
                  <a:schemeClr val="bg1"/>
                </a:solidFill>
              </a:rPr>
              <a:t>Lots</a:t>
            </a:r>
            <a:endParaRPr lang="en-US" sz="1600" b="1" dirty="0">
              <a:solidFill>
                <a:schemeClr val="bg1"/>
              </a:solidFill>
            </a:endParaRPr>
          </a:p>
        </p:txBody>
      </p:sp>
      <p:sp>
        <p:nvSpPr>
          <p:cNvPr id="49" name="TextBox 48"/>
          <p:cNvSpPr txBox="1"/>
          <p:nvPr/>
        </p:nvSpPr>
        <p:spPr>
          <a:xfrm>
            <a:off x="483870" y="4830876"/>
            <a:ext cx="3501324" cy="338554"/>
          </a:xfrm>
          <a:prstGeom prst="rect">
            <a:avLst/>
          </a:prstGeom>
          <a:solidFill>
            <a:schemeClr val="tx2">
              <a:lumMod val="50000"/>
              <a:lumOff val="50000"/>
            </a:schemeClr>
          </a:solidFill>
          <a:ln>
            <a:noFill/>
          </a:ln>
        </p:spPr>
        <p:txBody>
          <a:bodyPr vert="horz" wrap="square" rtlCol="0">
            <a:spAutoFit/>
          </a:bodyPr>
          <a:lstStyle/>
          <a:p>
            <a:r>
              <a:rPr lang="en-US" sz="1600" dirty="0" smtClean="0">
                <a:solidFill>
                  <a:schemeClr val="bg1"/>
                </a:solidFill>
              </a:rPr>
              <a:t>Use</a:t>
            </a:r>
            <a:endParaRPr lang="en-US" sz="1600" dirty="0">
              <a:solidFill>
                <a:schemeClr val="bg1"/>
              </a:solidFill>
            </a:endParaRPr>
          </a:p>
        </p:txBody>
      </p:sp>
      <p:sp>
        <p:nvSpPr>
          <p:cNvPr id="50" name="TextBox 49"/>
          <p:cNvSpPr txBox="1"/>
          <p:nvPr/>
        </p:nvSpPr>
        <p:spPr>
          <a:xfrm>
            <a:off x="483870" y="5201128"/>
            <a:ext cx="3501324" cy="338554"/>
          </a:xfrm>
          <a:prstGeom prst="rect">
            <a:avLst/>
          </a:prstGeom>
          <a:solidFill>
            <a:schemeClr val="tx2">
              <a:lumMod val="50000"/>
              <a:lumOff val="50000"/>
            </a:schemeClr>
          </a:solidFill>
          <a:ln>
            <a:noFill/>
          </a:ln>
        </p:spPr>
        <p:txBody>
          <a:bodyPr vert="horz" wrap="square" rtlCol="0">
            <a:spAutoFit/>
          </a:bodyPr>
          <a:lstStyle/>
          <a:p>
            <a:r>
              <a:rPr lang="en-US" sz="1600" dirty="0" smtClean="0">
                <a:solidFill>
                  <a:schemeClr val="bg1"/>
                </a:solidFill>
              </a:rPr>
              <a:t>Improvement</a:t>
            </a:r>
            <a:endParaRPr lang="en-US" sz="1600" dirty="0">
              <a:solidFill>
                <a:schemeClr val="bg1"/>
              </a:solidFill>
            </a:endParaRPr>
          </a:p>
        </p:txBody>
      </p:sp>
      <p:sp>
        <p:nvSpPr>
          <p:cNvPr id="51" name="TextBox 50"/>
          <p:cNvSpPr txBox="1"/>
          <p:nvPr/>
        </p:nvSpPr>
        <p:spPr>
          <a:xfrm>
            <a:off x="483870" y="5571380"/>
            <a:ext cx="3501324" cy="338554"/>
          </a:xfrm>
          <a:prstGeom prst="rect">
            <a:avLst/>
          </a:prstGeom>
          <a:solidFill>
            <a:schemeClr val="tx2">
              <a:lumMod val="50000"/>
              <a:lumOff val="50000"/>
            </a:schemeClr>
          </a:solidFill>
          <a:ln>
            <a:noFill/>
          </a:ln>
        </p:spPr>
        <p:txBody>
          <a:bodyPr vert="horz" wrap="square" rtlCol="0">
            <a:spAutoFit/>
          </a:bodyPr>
          <a:lstStyle/>
          <a:p>
            <a:r>
              <a:rPr lang="en-US" sz="1600" dirty="0" smtClean="0">
                <a:solidFill>
                  <a:schemeClr val="bg1"/>
                </a:solidFill>
              </a:rPr>
              <a:t>Maintenance</a:t>
            </a:r>
            <a:endParaRPr lang="en-US" sz="1600" dirty="0">
              <a:solidFill>
                <a:schemeClr val="bg1"/>
              </a:solidFill>
            </a:endParaRPr>
          </a:p>
        </p:txBody>
      </p:sp>
      <p:sp>
        <p:nvSpPr>
          <p:cNvPr id="52" name="TextBox 51"/>
          <p:cNvSpPr txBox="1"/>
          <p:nvPr/>
        </p:nvSpPr>
        <p:spPr>
          <a:xfrm>
            <a:off x="483870" y="5941634"/>
            <a:ext cx="3501324" cy="338554"/>
          </a:xfrm>
          <a:prstGeom prst="rect">
            <a:avLst/>
          </a:prstGeom>
          <a:solidFill>
            <a:schemeClr val="tx2">
              <a:lumMod val="50000"/>
              <a:lumOff val="50000"/>
            </a:schemeClr>
          </a:solidFill>
          <a:ln>
            <a:noFill/>
          </a:ln>
        </p:spPr>
        <p:txBody>
          <a:bodyPr vert="horz" wrap="square" rtlCol="0">
            <a:spAutoFit/>
          </a:bodyPr>
          <a:lstStyle/>
          <a:p>
            <a:r>
              <a:rPr lang="en-US" sz="1600" dirty="0" smtClean="0">
                <a:solidFill>
                  <a:schemeClr val="bg1"/>
                </a:solidFill>
              </a:rPr>
              <a:t>Dumping</a:t>
            </a:r>
            <a:endParaRPr lang="en-US" sz="1600" dirty="0">
              <a:solidFill>
                <a:schemeClr val="bg1"/>
              </a:solidFill>
            </a:endParaRPr>
          </a:p>
        </p:txBody>
      </p:sp>
      <p:sp>
        <p:nvSpPr>
          <p:cNvPr id="53" name="TextBox 52"/>
          <p:cNvSpPr txBox="1"/>
          <p:nvPr/>
        </p:nvSpPr>
        <p:spPr>
          <a:xfrm>
            <a:off x="5129784" y="1868860"/>
            <a:ext cx="3502152" cy="338554"/>
          </a:xfrm>
          <a:prstGeom prst="rect">
            <a:avLst/>
          </a:prstGeom>
          <a:solidFill>
            <a:schemeClr val="accent2"/>
          </a:solidFill>
          <a:ln>
            <a:noFill/>
          </a:ln>
        </p:spPr>
        <p:txBody>
          <a:bodyPr vert="horz" wrap="square" rtlCol="0">
            <a:spAutoFit/>
          </a:bodyPr>
          <a:lstStyle/>
          <a:p>
            <a:r>
              <a:rPr lang="en-US" sz="1600" dirty="0" smtClean="0">
                <a:solidFill>
                  <a:schemeClr val="bg1"/>
                </a:solidFill>
              </a:rPr>
              <a:t>Ownership</a:t>
            </a:r>
            <a:endParaRPr lang="en-US" sz="1600" dirty="0">
              <a:solidFill>
                <a:schemeClr val="bg1"/>
              </a:solidFill>
            </a:endParaRPr>
          </a:p>
        </p:txBody>
      </p:sp>
      <p:sp>
        <p:nvSpPr>
          <p:cNvPr id="54" name="TextBox 53"/>
          <p:cNvSpPr txBox="1"/>
          <p:nvPr/>
        </p:nvSpPr>
        <p:spPr>
          <a:xfrm>
            <a:off x="5129784" y="2609364"/>
            <a:ext cx="3502152" cy="338554"/>
          </a:xfrm>
          <a:prstGeom prst="rect">
            <a:avLst/>
          </a:prstGeom>
          <a:solidFill>
            <a:schemeClr val="accent2"/>
          </a:solidFill>
          <a:ln>
            <a:noFill/>
          </a:ln>
        </p:spPr>
        <p:txBody>
          <a:bodyPr vert="horz" wrap="square" rtlCol="0">
            <a:spAutoFit/>
          </a:bodyPr>
          <a:lstStyle/>
          <a:p>
            <a:r>
              <a:rPr lang="en-US" sz="1600" dirty="0" smtClean="0">
                <a:solidFill>
                  <a:schemeClr val="bg1"/>
                </a:solidFill>
              </a:rPr>
              <a:t>Tax Foreclosure Status</a:t>
            </a:r>
            <a:endParaRPr lang="en-US" sz="1600" dirty="0">
              <a:solidFill>
                <a:schemeClr val="bg1"/>
              </a:solidFill>
            </a:endParaRPr>
          </a:p>
        </p:txBody>
      </p:sp>
      <p:sp>
        <p:nvSpPr>
          <p:cNvPr id="55" name="TextBox 54"/>
          <p:cNvSpPr txBox="1"/>
          <p:nvPr/>
        </p:nvSpPr>
        <p:spPr>
          <a:xfrm>
            <a:off x="5129784" y="2979616"/>
            <a:ext cx="3502152" cy="338554"/>
          </a:xfrm>
          <a:prstGeom prst="rect">
            <a:avLst/>
          </a:prstGeom>
          <a:solidFill>
            <a:schemeClr val="accent2"/>
          </a:solidFill>
          <a:ln>
            <a:noFill/>
          </a:ln>
        </p:spPr>
        <p:txBody>
          <a:bodyPr vert="horz" wrap="square" rtlCol="0">
            <a:spAutoFit/>
          </a:bodyPr>
          <a:lstStyle/>
          <a:p>
            <a:r>
              <a:rPr lang="en-US" sz="1600" dirty="0" smtClean="0">
                <a:solidFill>
                  <a:schemeClr val="bg1"/>
                </a:solidFill>
              </a:rPr>
              <a:t>Taxable Status</a:t>
            </a:r>
            <a:endParaRPr lang="en-US" sz="1600" dirty="0">
              <a:solidFill>
                <a:schemeClr val="bg1"/>
              </a:solidFill>
            </a:endParaRPr>
          </a:p>
        </p:txBody>
      </p:sp>
      <p:sp>
        <p:nvSpPr>
          <p:cNvPr id="56" name="TextBox 55"/>
          <p:cNvSpPr txBox="1"/>
          <p:nvPr/>
        </p:nvSpPr>
        <p:spPr>
          <a:xfrm>
            <a:off x="5129784" y="3349868"/>
            <a:ext cx="3502152" cy="338554"/>
          </a:xfrm>
          <a:prstGeom prst="rect">
            <a:avLst/>
          </a:prstGeom>
          <a:solidFill>
            <a:schemeClr val="accent2"/>
          </a:solidFill>
          <a:ln>
            <a:noFill/>
          </a:ln>
        </p:spPr>
        <p:txBody>
          <a:bodyPr vert="horz" wrap="square" rtlCol="0">
            <a:spAutoFit/>
          </a:bodyPr>
          <a:lstStyle/>
          <a:p>
            <a:r>
              <a:rPr lang="en-US" sz="1600" dirty="0" smtClean="0">
                <a:solidFill>
                  <a:schemeClr val="bg1"/>
                </a:solidFill>
              </a:rPr>
              <a:t>Transactions</a:t>
            </a:r>
            <a:endParaRPr lang="en-US" sz="1600" dirty="0">
              <a:solidFill>
                <a:schemeClr val="bg1"/>
              </a:solidFill>
            </a:endParaRPr>
          </a:p>
        </p:txBody>
      </p:sp>
      <p:sp>
        <p:nvSpPr>
          <p:cNvPr id="57" name="TextBox 56"/>
          <p:cNvSpPr txBox="1"/>
          <p:nvPr/>
        </p:nvSpPr>
        <p:spPr>
          <a:xfrm>
            <a:off x="5129784" y="3720120"/>
            <a:ext cx="3502152" cy="338554"/>
          </a:xfrm>
          <a:prstGeom prst="rect">
            <a:avLst/>
          </a:prstGeom>
          <a:solidFill>
            <a:schemeClr val="accent2"/>
          </a:solidFill>
          <a:ln>
            <a:noFill/>
          </a:ln>
        </p:spPr>
        <p:txBody>
          <a:bodyPr vert="horz" wrap="square" rtlCol="0">
            <a:spAutoFit/>
          </a:bodyPr>
          <a:lstStyle/>
          <a:p>
            <a:r>
              <a:rPr lang="en-US" sz="1600" dirty="0" smtClean="0">
                <a:solidFill>
                  <a:schemeClr val="bg1"/>
                </a:solidFill>
              </a:rPr>
              <a:t>2009 Condition &amp; Occupancy</a:t>
            </a:r>
            <a:endParaRPr lang="en-US" sz="1600" dirty="0">
              <a:solidFill>
                <a:schemeClr val="bg1"/>
              </a:solidFill>
            </a:endParaRPr>
          </a:p>
        </p:txBody>
      </p:sp>
      <p:sp>
        <p:nvSpPr>
          <p:cNvPr id="58" name="TextBox 57"/>
          <p:cNvSpPr txBox="1"/>
          <p:nvPr/>
        </p:nvSpPr>
        <p:spPr>
          <a:xfrm>
            <a:off x="5129784" y="2239112"/>
            <a:ext cx="3502152" cy="338554"/>
          </a:xfrm>
          <a:prstGeom prst="rect">
            <a:avLst/>
          </a:prstGeom>
          <a:solidFill>
            <a:schemeClr val="accent2"/>
          </a:solidFill>
          <a:ln>
            <a:noFill/>
          </a:ln>
        </p:spPr>
        <p:txBody>
          <a:bodyPr vert="horz" wrap="square" rtlCol="0">
            <a:spAutoFit/>
          </a:bodyPr>
          <a:lstStyle/>
          <a:p>
            <a:r>
              <a:rPr lang="en-US" sz="1600" dirty="0" smtClean="0">
                <a:solidFill>
                  <a:schemeClr val="bg1"/>
                </a:solidFill>
              </a:rPr>
              <a:t>Current &amp; Future Land Use</a:t>
            </a:r>
            <a:endParaRPr lang="en-US" sz="1600" dirty="0">
              <a:solidFill>
                <a:schemeClr val="bg1"/>
              </a:solidFill>
            </a:endParaRPr>
          </a:p>
        </p:txBody>
      </p:sp>
      <p:sp>
        <p:nvSpPr>
          <p:cNvPr id="59" name="TextBox 58"/>
          <p:cNvSpPr txBox="1"/>
          <p:nvPr/>
        </p:nvSpPr>
        <p:spPr>
          <a:xfrm>
            <a:off x="5129784" y="4090372"/>
            <a:ext cx="3502152" cy="338554"/>
          </a:xfrm>
          <a:prstGeom prst="rect">
            <a:avLst/>
          </a:prstGeom>
          <a:solidFill>
            <a:schemeClr val="accent2"/>
          </a:solidFill>
          <a:ln>
            <a:noFill/>
          </a:ln>
        </p:spPr>
        <p:txBody>
          <a:bodyPr vert="horz" wrap="square" rtlCol="0">
            <a:spAutoFit/>
          </a:bodyPr>
          <a:lstStyle/>
          <a:p>
            <a:r>
              <a:rPr lang="en-US" sz="1600" dirty="0" smtClean="0">
                <a:solidFill>
                  <a:schemeClr val="bg1"/>
                </a:solidFill>
              </a:rPr>
              <a:t>Fire</a:t>
            </a:r>
            <a:endParaRPr lang="en-US" sz="1600" dirty="0">
              <a:solidFill>
                <a:schemeClr val="bg1"/>
              </a:solidFill>
            </a:endParaRPr>
          </a:p>
        </p:txBody>
      </p:sp>
      <p:sp>
        <p:nvSpPr>
          <p:cNvPr id="60" name="TextBox 59"/>
          <p:cNvSpPr txBox="1"/>
          <p:nvPr/>
        </p:nvSpPr>
        <p:spPr>
          <a:xfrm>
            <a:off x="5129784" y="4460624"/>
            <a:ext cx="4014216" cy="338554"/>
          </a:xfrm>
          <a:prstGeom prst="rect">
            <a:avLst/>
          </a:prstGeom>
          <a:solidFill>
            <a:schemeClr val="accent2">
              <a:lumMod val="75000"/>
            </a:schemeClr>
          </a:solidFill>
          <a:ln>
            <a:noFill/>
          </a:ln>
        </p:spPr>
        <p:txBody>
          <a:bodyPr vert="horz" wrap="square" rtlCol="0">
            <a:spAutoFit/>
          </a:bodyPr>
          <a:lstStyle/>
          <a:p>
            <a:r>
              <a:rPr lang="en-US" sz="1600" b="1" dirty="0" smtClean="0">
                <a:solidFill>
                  <a:schemeClr val="bg1"/>
                </a:solidFill>
              </a:rPr>
              <a:t>Structures</a:t>
            </a:r>
            <a:endParaRPr lang="en-US" sz="1600" b="1" dirty="0">
              <a:solidFill>
                <a:schemeClr val="bg1"/>
              </a:solidFill>
            </a:endParaRPr>
          </a:p>
        </p:txBody>
      </p:sp>
      <p:sp>
        <p:nvSpPr>
          <p:cNvPr id="61" name="TextBox 60"/>
          <p:cNvSpPr txBox="1"/>
          <p:nvPr/>
        </p:nvSpPr>
        <p:spPr>
          <a:xfrm>
            <a:off x="5129784" y="4830876"/>
            <a:ext cx="3502152" cy="338554"/>
          </a:xfrm>
          <a:prstGeom prst="rect">
            <a:avLst/>
          </a:prstGeom>
          <a:solidFill>
            <a:schemeClr val="accent2"/>
          </a:solidFill>
          <a:ln>
            <a:noFill/>
          </a:ln>
        </p:spPr>
        <p:txBody>
          <a:bodyPr vert="horz" wrap="square" rtlCol="0">
            <a:spAutoFit/>
          </a:bodyPr>
          <a:lstStyle/>
          <a:p>
            <a:r>
              <a:rPr lang="en-US" sz="1600" dirty="0" smtClean="0">
                <a:solidFill>
                  <a:schemeClr val="bg1"/>
                </a:solidFill>
              </a:rPr>
              <a:t>Historic Designation &amp; Eligibility</a:t>
            </a:r>
            <a:endParaRPr lang="en-US" sz="1600" dirty="0">
              <a:solidFill>
                <a:schemeClr val="bg1"/>
              </a:solidFill>
            </a:endParaRPr>
          </a:p>
        </p:txBody>
      </p:sp>
      <p:sp>
        <p:nvSpPr>
          <p:cNvPr id="62" name="TextBox 61"/>
          <p:cNvSpPr txBox="1"/>
          <p:nvPr/>
        </p:nvSpPr>
        <p:spPr>
          <a:xfrm>
            <a:off x="5129784" y="5201128"/>
            <a:ext cx="3502152" cy="338554"/>
          </a:xfrm>
          <a:prstGeom prst="rect">
            <a:avLst/>
          </a:prstGeom>
          <a:solidFill>
            <a:schemeClr val="accent2"/>
          </a:solidFill>
          <a:ln>
            <a:noFill/>
          </a:ln>
        </p:spPr>
        <p:txBody>
          <a:bodyPr vert="horz" wrap="square" rtlCol="0">
            <a:spAutoFit/>
          </a:bodyPr>
          <a:lstStyle/>
          <a:p>
            <a:r>
              <a:rPr lang="en-US" sz="1600" dirty="0" smtClean="0">
                <a:solidFill>
                  <a:schemeClr val="bg1"/>
                </a:solidFill>
              </a:rPr>
              <a:t>Utility Shutoffs</a:t>
            </a:r>
            <a:endParaRPr lang="en-US" sz="1600" dirty="0">
              <a:solidFill>
                <a:schemeClr val="bg1"/>
              </a:solidFill>
            </a:endParaRPr>
          </a:p>
        </p:txBody>
      </p:sp>
      <p:sp>
        <p:nvSpPr>
          <p:cNvPr id="63" name="TextBox 62"/>
          <p:cNvSpPr txBox="1"/>
          <p:nvPr/>
        </p:nvSpPr>
        <p:spPr>
          <a:xfrm>
            <a:off x="5129784" y="5571380"/>
            <a:ext cx="3502152" cy="338554"/>
          </a:xfrm>
          <a:prstGeom prst="rect">
            <a:avLst/>
          </a:prstGeom>
          <a:solidFill>
            <a:schemeClr val="accent2"/>
          </a:solidFill>
          <a:ln>
            <a:noFill/>
          </a:ln>
        </p:spPr>
        <p:txBody>
          <a:bodyPr vert="horz" wrap="square" rtlCol="0">
            <a:spAutoFit/>
          </a:bodyPr>
          <a:lstStyle/>
          <a:p>
            <a:r>
              <a:rPr lang="en-US" sz="1600" dirty="0">
                <a:solidFill>
                  <a:schemeClr val="bg1"/>
                </a:solidFill>
              </a:rPr>
              <a:t>VOD Status</a:t>
            </a:r>
          </a:p>
        </p:txBody>
      </p:sp>
      <p:sp>
        <p:nvSpPr>
          <p:cNvPr id="64" name="TextBox 63"/>
          <p:cNvSpPr txBox="1"/>
          <p:nvPr/>
        </p:nvSpPr>
        <p:spPr>
          <a:xfrm>
            <a:off x="5129784" y="5941634"/>
            <a:ext cx="3502152" cy="338554"/>
          </a:xfrm>
          <a:prstGeom prst="rect">
            <a:avLst/>
          </a:prstGeom>
          <a:solidFill>
            <a:schemeClr val="accent2"/>
          </a:solidFill>
          <a:ln>
            <a:noFill/>
          </a:ln>
        </p:spPr>
        <p:txBody>
          <a:bodyPr vert="horz" wrap="square" rtlCol="0">
            <a:spAutoFit/>
          </a:bodyPr>
          <a:lstStyle/>
          <a:p>
            <a:r>
              <a:rPr lang="en-US" sz="1600" dirty="0">
                <a:solidFill>
                  <a:schemeClr val="bg1"/>
                </a:solidFill>
              </a:rPr>
              <a:t>Vacancy</a:t>
            </a:r>
          </a:p>
        </p:txBody>
      </p:sp>
    </p:spTree>
    <p:extLst>
      <p:ext uri="{BB962C8B-B14F-4D97-AF65-F5344CB8AC3E}">
        <p14:creationId xmlns:p14="http://schemas.microsoft.com/office/powerpoint/2010/main" val="101800566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Blight Removal Task Force</a:t>
            </a:r>
            <a:endParaRPr lang="en-US" dirty="0"/>
          </a:p>
        </p:txBody>
      </p:sp>
      <p:pic>
        <p:nvPicPr>
          <p:cNvPr id="6" name="Content Placeholder 5"/>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300797" y="1646132"/>
            <a:ext cx="8542407" cy="4526068"/>
          </a:xfrm>
        </p:spPr>
      </p:pic>
    </p:spTree>
    <p:extLst>
      <p:ext uri="{BB962C8B-B14F-4D97-AF65-F5344CB8AC3E}">
        <p14:creationId xmlns:p14="http://schemas.microsoft.com/office/powerpoint/2010/main" val="34226296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datasets are assembled…</a:t>
            </a:r>
            <a:endParaRPr lang="en-US" dirty="0"/>
          </a:p>
        </p:txBody>
      </p:sp>
      <p:sp>
        <p:nvSpPr>
          <p:cNvPr id="3" name="Content Placeholder 2"/>
          <p:cNvSpPr>
            <a:spLocks noGrp="1"/>
          </p:cNvSpPr>
          <p:nvPr>
            <p:ph sz="quarter" idx="1"/>
          </p:nvPr>
        </p:nvSpPr>
        <p:spPr/>
        <p:txBody>
          <a:bodyPr>
            <a:normAutofit fontScale="62500" lnSpcReduction="20000"/>
          </a:bodyPr>
          <a:lstStyle/>
          <a:p>
            <a:r>
              <a:rPr lang="en-US" dirty="0" smtClean="0"/>
              <a:t>Assessor’s Office</a:t>
            </a:r>
          </a:p>
          <a:p>
            <a:r>
              <a:rPr lang="en-US" dirty="0" smtClean="0"/>
              <a:t>DTE Energy Gas and Electric Shutoffs</a:t>
            </a:r>
          </a:p>
          <a:p>
            <a:r>
              <a:rPr lang="en-US" dirty="0" smtClean="0"/>
              <a:t>Detroit Fire Department</a:t>
            </a:r>
          </a:p>
          <a:p>
            <a:r>
              <a:rPr lang="en-US" dirty="0" smtClean="0"/>
              <a:t>Detroit Land Bank Inventory</a:t>
            </a:r>
          </a:p>
          <a:p>
            <a:r>
              <a:rPr lang="en-US" dirty="0" smtClean="0"/>
              <a:t>Michigan Land Bank Inventory</a:t>
            </a:r>
          </a:p>
          <a:p>
            <a:r>
              <a:rPr lang="en-US" dirty="0" smtClean="0"/>
              <a:t>Fannie Mae/Freddie Mac REOs</a:t>
            </a:r>
          </a:p>
          <a:p>
            <a:r>
              <a:rPr lang="en-US" dirty="0" smtClean="0"/>
              <a:t>Wayne County Treasurer </a:t>
            </a:r>
            <a:r>
              <a:rPr lang="en-US" dirty="0" err="1" smtClean="0"/>
              <a:t>Reverter</a:t>
            </a:r>
            <a:r>
              <a:rPr lang="en-US" dirty="0" smtClean="0"/>
              <a:t> Properties</a:t>
            </a:r>
          </a:p>
          <a:p>
            <a:r>
              <a:rPr lang="en-US" dirty="0" smtClean="0"/>
              <a:t>Tax Foreclosures</a:t>
            </a:r>
          </a:p>
          <a:p>
            <a:r>
              <a:rPr lang="en-US" dirty="0" smtClean="0"/>
              <a:t>Wayne County Register of Deeds</a:t>
            </a:r>
          </a:p>
          <a:p>
            <a:r>
              <a:rPr lang="en-US" dirty="0" err="1" smtClean="0"/>
              <a:t>Valassis</a:t>
            </a:r>
            <a:r>
              <a:rPr lang="en-US" dirty="0" smtClean="0"/>
              <a:t>/USPS Address List</a:t>
            </a:r>
          </a:p>
          <a:p>
            <a:r>
              <a:rPr lang="en-US" dirty="0" smtClean="0"/>
              <a:t>Clear Corps Intervention Locations</a:t>
            </a:r>
          </a:p>
          <a:p>
            <a:endParaRPr lang="en-US" dirty="0"/>
          </a:p>
        </p:txBody>
      </p:sp>
      <p:sp>
        <p:nvSpPr>
          <p:cNvPr id="4" name="Content Placeholder 3"/>
          <p:cNvSpPr>
            <a:spLocks noGrp="1"/>
          </p:cNvSpPr>
          <p:nvPr>
            <p:ph sz="quarter" idx="2"/>
          </p:nvPr>
        </p:nvSpPr>
        <p:spPr/>
        <p:txBody>
          <a:bodyPr>
            <a:normAutofit fontScale="62500" lnSpcReduction="20000"/>
          </a:bodyPr>
          <a:lstStyle/>
          <a:p>
            <a:r>
              <a:rPr lang="en-US" dirty="0" smtClean="0"/>
              <a:t>Fire Escrow Fund</a:t>
            </a:r>
          </a:p>
          <a:p>
            <a:r>
              <a:rPr lang="en-US" dirty="0" smtClean="0"/>
              <a:t>BSEED Open and Dangerous List</a:t>
            </a:r>
          </a:p>
          <a:p>
            <a:r>
              <a:rPr lang="en-US" dirty="0" smtClean="0"/>
              <a:t>BSEED Demolitions List</a:t>
            </a:r>
          </a:p>
          <a:p>
            <a:r>
              <a:rPr lang="en-US" dirty="0" smtClean="0"/>
              <a:t>Detroit Residential Parcel Survey</a:t>
            </a:r>
          </a:p>
          <a:p>
            <a:r>
              <a:rPr lang="en-US" dirty="0" smtClean="0"/>
              <a:t>2014 Historic Resource Survey</a:t>
            </a:r>
          </a:p>
          <a:p>
            <a:r>
              <a:rPr lang="en-US" dirty="0" smtClean="0"/>
              <a:t>Designated and Eligible Historic Districts and Structures</a:t>
            </a:r>
          </a:p>
          <a:p>
            <a:r>
              <a:rPr lang="en-US" dirty="0" smtClean="0"/>
              <a:t>Detroit Future City Current Framework</a:t>
            </a:r>
          </a:p>
          <a:p>
            <a:r>
              <a:rPr lang="en-US" dirty="0" smtClean="0"/>
              <a:t>Detroit Future City 50-Year Land Use</a:t>
            </a:r>
          </a:p>
          <a:p>
            <a:r>
              <a:rPr lang="en-US" dirty="0" smtClean="0"/>
              <a:t>Targeted Investment Areas – Local and Federal Government, Foundations, Private Initiatives</a:t>
            </a:r>
            <a:endParaRPr lang="en-US" dirty="0"/>
          </a:p>
        </p:txBody>
      </p:sp>
    </p:spTree>
    <p:extLst>
      <p:ext uri="{BB962C8B-B14F-4D97-AF65-F5344CB8AC3E}">
        <p14:creationId xmlns:p14="http://schemas.microsoft.com/office/powerpoint/2010/main" val="5969054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And more may be on the way…</a:t>
            </a:r>
            <a:endParaRPr lang="en-US" dirty="0"/>
          </a:p>
        </p:txBody>
      </p:sp>
      <p:sp>
        <p:nvSpPr>
          <p:cNvPr id="7" name="Content Placeholder 6"/>
          <p:cNvSpPr>
            <a:spLocks noGrp="1"/>
          </p:cNvSpPr>
          <p:nvPr>
            <p:ph sz="quarter" idx="1"/>
          </p:nvPr>
        </p:nvSpPr>
        <p:spPr/>
        <p:txBody>
          <a:bodyPr>
            <a:normAutofit fontScale="92500" lnSpcReduction="10000"/>
          </a:bodyPr>
          <a:lstStyle/>
          <a:p>
            <a:r>
              <a:rPr lang="en-US" dirty="0" smtClean="0"/>
              <a:t>Department of Administrative Hearings Blight Violations</a:t>
            </a:r>
          </a:p>
          <a:p>
            <a:endParaRPr lang="en-US" dirty="0"/>
          </a:p>
          <a:p>
            <a:r>
              <a:rPr lang="en-US" dirty="0" smtClean="0"/>
              <a:t>Detroit Water and Sewerage Department Shutoff Data</a:t>
            </a:r>
          </a:p>
          <a:p>
            <a:endParaRPr lang="en-US" dirty="0"/>
          </a:p>
          <a:p>
            <a:r>
              <a:rPr lang="en-US" dirty="0" smtClean="0"/>
              <a:t>DTE Energy Usage Data (and updated Shutoff Data)</a:t>
            </a:r>
          </a:p>
          <a:p>
            <a:endParaRPr lang="en-US" dirty="0"/>
          </a:p>
          <a:p>
            <a:r>
              <a:rPr lang="en-US" dirty="0" smtClean="0"/>
              <a:t>EPA Data</a:t>
            </a:r>
            <a:endParaRPr lang="en-US" dirty="0"/>
          </a:p>
        </p:txBody>
      </p:sp>
    </p:spTree>
    <p:extLst>
      <p:ext uri="{BB962C8B-B14F-4D97-AF65-F5344CB8AC3E}">
        <p14:creationId xmlns:p14="http://schemas.microsoft.com/office/powerpoint/2010/main" val="33335158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Next Steps</a:t>
            </a:r>
            <a:endParaRPr lang="en-US" dirty="0"/>
          </a:p>
        </p:txBody>
      </p:sp>
      <p:sp>
        <p:nvSpPr>
          <p:cNvPr id="4" name="Rectangle 3"/>
          <p:cNvSpPr/>
          <p:nvPr/>
        </p:nvSpPr>
        <p:spPr>
          <a:xfrm>
            <a:off x="-12700" y="1600200"/>
            <a:ext cx="12954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How:</a:t>
            </a:r>
            <a:endParaRPr lang="en-US" sz="2800" dirty="0"/>
          </a:p>
        </p:txBody>
      </p:sp>
      <p:sp>
        <p:nvSpPr>
          <p:cNvPr id="2" name="Content Placeholder 1"/>
          <p:cNvSpPr>
            <a:spLocks noGrp="1"/>
          </p:cNvSpPr>
          <p:nvPr>
            <p:ph sz="quarter" idx="1"/>
          </p:nvPr>
        </p:nvSpPr>
        <p:spPr/>
        <p:txBody>
          <a:bodyPr/>
          <a:lstStyle/>
          <a:p>
            <a:pPr marL="514350" indent="-514350">
              <a:buFont typeface="+mj-lt"/>
              <a:buAutoNum type="arabicPeriod"/>
            </a:pPr>
            <a:r>
              <a:rPr lang="en-US" dirty="0" smtClean="0"/>
              <a:t>Working with the Task Force on their final report and analysis</a:t>
            </a:r>
          </a:p>
          <a:p>
            <a:pPr marL="514350" indent="-514350">
              <a:buFont typeface="+mj-lt"/>
              <a:buAutoNum type="arabicPeriod"/>
            </a:pPr>
            <a:r>
              <a:rPr lang="en-US" dirty="0" smtClean="0"/>
              <a:t>Releasing the data to the public through an interactive mapping platform</a:t>
            </a:r>
          </a:p>
          <a:p>
            <a:pPr marL="514350" indent="-514350">
              <a:buFont typeface="+mj-lt"/>
              <a:buAutoNum type="arabicPeriod"/>
            </a:pPr>
            <a:r>
              <a:rPr lang="en-US" dirty="0" smtClean="0"/>
              <a:t>Creating a living dataset that community members can update and change</a:t>
            </a:r>
          </a:p>
          <a:p>
            <a:endParaRPr lang="en-US" dirty="0"/>
          </a:p>
        </p:txBody>
      </p:sp>
    </p:spTree>
    <p:extLst>
      <p:ext uri="{BB962C8B-B14F-4D97-AF65-F5344CB8AC3E}">
        <p14:creationId xmlns:p14="http://schemas.microsoft.com/office/powerpoint/2010/main" val="278903467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Tree>
    <p:extLst>
      <p:ext uri="{BB962C8B-B14F-4D97-AF65-F5344CB8AC3E}">
        <p14:creationId xmlns:p14="http://schemas.microsoft.com/office/powerpoint/2010/main" val="410050687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p:txBody>
          <a:bodyPr>
            <a:normAutofit fontScale="25000" lnSpcReduction="20000"/>
          </a:bodyPr>
          <a:lstStyle/>
          <a:p>
            <a:pPr marL="0" indent="0">
              <a:buNone/>
            </a:pPr>
            <a:r>
              <a:rPr lang="en-US" sz="11200" dirty="0" err="1" smtClean="0"/>
              <a:t>TechTown</a:t>
            </a:r>
            <a:endParaRPr lang="en-US" sz="11200" dirty="0" smtClean="0"/>
          </a:p>
          <a:p>
            <a:pPr marL="0" indent="0">
              <a:buNone/>
            </a:pPr>
            <a:r>
              <a:rPr lang="en-US" sz="11200" dirty="0" smtClean="0"/>
              <a:t>440 Burroughs</a:t>
            </a:r>
          </a:p>
          <a:p>
            <a:pPr marL="0" indent="0">
              <a:buNone/>
            </a:pPr>
            <a:r>
              <a:rPr lang="en-US" sz="11200" dirty="0" smtClean="0"/>
              <a:t>Suite 330</a:t>
            </a:r>
          </a:p>
          <a:p>
            <a:pPr marL="0" indent="0">
              <a:buNone/>
            </a:pPr>
            <a:r>
              <a:rPr lang="en-US" sz="11200" dirty="0" smtClean="0"/>
              <a:t>Detroit MI 48202</a:t>
            </a:r>
          </a:p>
          <a:p>
            <a:pPr marL="0" indent="0">
              <a:buNone/>
            </a:pPr>
            <a:endParaRPr lang="en-US" sz="11200" dirty="0"/>
          </a:p>
          <a:p>
            <a:pPr marL="0" indent="0">
              <a:buNone/>
            </a:pPr>
            <a:r>
              <a:rPr lang="en-US" sz="11200" dirty="0" smtClean="0">
                <a:hlinkClick r:id="rId2"/>
              </a:rPr>
              <a:t>AskD3@datadrivendetroit.org</a:t>
            </a:r>
            <a:r>
              <a:rPr lang="en-US" dirty="0" smtClean="0"/>
              <a:t>	</a:t>
            </a:r>
            <a:endParaRPr lang="en-US" dirty="0"/>
          </a:p>
        </p:txBody>
      </p:sp>
      <p:sp>
        <p:nvSpPr>
          <p:cNvPr id="2" name="Title 1"/>
          <p:cNvSpPr>
            <a:spLocks noGrp="1"/>
          </p:cNvSpPr>
          <p:nvPr>
            <p:ph type="title"/>
          </p:nvPr>
        </p:nvSpPr>
        <p:spPr/>
        <p:txBody>
          <a:bodyPr/>
          <a:lstStyle/>
          <a:p>
            <a:r>
              <a:rPr lang="en-US" dirty="0" smtClean="0"/>
              <a:t>www.datadrivendetroit.org</a:t>
            </a:r>
            <a:endParaRPr lang="en-US" dirty="0"/>
          </a:p>
        </p:txBody>
      </p:sp>
    </p:spTree>
    <p:extLst>
      <p:ext uri="{BB962C8B-B14F-4D97-AF65-F5344CB8AC3E}">
        <p14:creationId xmlns:p14="http://schemas.microsoft.com/office/powerpoint/2010/main" val="346417942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Tools</a:t>
            </a:r>
            <a:endParaRPr lang="en-US" dirty="0"/>
          </a:p>
        </p:txBody>
      </p:sp>
      <p:sp>
        <p:nvSpPr>
          <p:cNvPr id="6" name="Content Placeholder 5"/>
          <p:cNvSpPr>
            <a:spLocks noGrp="1"/>
          </p:cNvSpPr>
          <p:nvPr>
            <p:ph sz="quarter" idx="1"/>
          </p:nvPr>
        </p:nvSpPr>
        <p:spPr/>
        <p:txBody>
          <a:bodyPr/>
          <a:lstStyle/>
          <a:p>
            <a:r>
              <a:rPr lang="en-US" dirty="0" smtClean="0">
                <a:solidFill>
                  <a:srgbClr val="000000"/>
                </a:solidFill>
              </a:rPr>
              <a:t>Live App Demonstration</a:t>
            </a:r>
          </a:p>
          <a:p>
            <a:endParaRPr lang="en-US" dirty="0">
              <a:solidFill>
                <a:srgbClr val="000000"/>
              </a:solidFill>
            </a:endParaRPr>
          </a:p>
          <a:p>
            <a:r>
              <a:rPr lang="en-US" sz="2000" dirty="0">
                <a:solidFill>
                  <a:srgbClr val="000000"/>
                </a:solidFill>
                <a:hlinkClick r:id="rId2"/>
              </a:rPr>
              <a:t>http://www.motorcitymapping.org/m/</a:t>
            </a:r>
            <a:r>
              <a:rPr lang="en-US" sz="2000" dirty="0" smtClean="0">
                <a:solidFill>
                  <a:srgbClr val="000000"/>
                </a:solidFill>
                <a:hlinkClick r:id="rId2"/>
              </a:rPr>
              <a:t>survey</a:t>
            </a:r>
            <a:r>
              <a:rPr lang="en-US" sz="2000" dirty="0" smtClean="0">
                <a:solidFill>
                  <a:srgbClr val="000000"/>
                </a:solidFill>
              </a:rPr>
              <a:t> </a:t>
            </a:r>
            <a:endParaRPr lang="en-US" dirty="0"/>
          </a:p>
        </p:txBody>
      </p:sp>
      <p:sp>
        <p:nvSpPr>
          <p:cNvPr id="4" name="Rectangle 3"/>
          <p:cNvSpPr/>
          <p:nvPr/>
        </p:nvSpPr>
        <p:spPr>
          <a:xfrm>
            <a:off x="-12700" y="1600200"/>
            <a:ext cx="12954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How:</a:t>
            </a:r>
            <a:endParaRPr lang="en-US" sz="2800" dirty="0"/>
          </a:p>
        </p:txBody>
      </p:sp>
    </p:spTree>
    <p:extLst>
      <p:ext uri="{BB962C8B-B14F-4D97-AF65-F5344CB8AC3E}">
        <p14:creationId xmlns:p14="http://schemas.microsoft.com/office/powerpoint/2010/main" val="11187010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Blight Task Force</a:t>
            </a:r>
            <a:endParaRPr lang="en-US" dirty="0"/>
          </a:p>
        </p:txBody>
      </p:sp>
      <p:pic>
        <p:nvPicPr>
          <p:cNvPr id="2" name="Content Placeholder 1" descr="Screen Shot 2013-12-08 at 11.27.41 AM.png"/>
          <p:cNvPicPr>
            <a:picLocks noGrp="1" noChangeAspect="1"/>
          </p:cNvPicPr>
          <p:nvPr>
            <p:ph sz="quarter" idx="1"/>
          </p:nvPr>
        </p:nvPicPr>
        <p:blipFill>
          <a:blip r:embed="rId3">
            <a:extLst>
              <a:ext uri="{28A0092B-C50C-407E-A947-70E740481C1C}">
                <a14:useLocalDpi xmlns:a14="http://schemas.microsoft.com/office/drawing/2010/main" val="0"/>
              </a:ext>
            </a:extLst>
          </a:blip>
          <a:srcRect l="-58717" r="-58717"/>
          <a:stretch>
            <a:fillRect/>
          </a:stretch>
        </p:blipFill>
        <p:spPr/>
      </p:pic>
    </p:spTree>
    <p:extLst>
      <p:ext uri="{BB962C8B-B14F-4D97-AF65-F5344CB8AC3E}">
        <p14:creationId xmlns:p14="http://schemas.microsoft.com/office/powerpoint/2010/main" val="1591732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1524000" y="152400"/>
            <a:ext cx="7620000" cy="990600"/>
          </a:xfrm>
          <a:prstGeom prst="rect">
            <a:avLst/>
          </a:prstGeom>
          <a:solidFill>
            <a:schemeClr val="accent1"/>
          </a:solidFill>
        </p:spPr>
        <p:txBody>
          <a:bodyPr anchor="ctr"/>
          <a:lstStyle>
            <a:lvl1pPr algn="l" rtl="0" eaLnBrk="1" latinLnBrk="0" hangingPunct="1">
              <a:spcBef>
                <a:spcPct val="0"/>
              </a:spcBef>
              <a:buNone/>
              <a:defRPr kumimoji="0" sz="4400" kern="1200">
                <a:solidFill>
                  <a:schemeClr val="tx2"/>
                </a:solidFill>
                <a:latin typeface="+mj-lt"/>
                <a:ea typeface="+mj-ea"/>
                <a:cs typeface="+mj-cs"/>
              </a:defRPr>
            </a:lvl1pPr>
          </a:lstStyle>
          <a:p>
            <a:r>
              <a:rPr lang="en-US" sz="4000" dirty="0" smtClean="0">
                <a:solidFill>
                  <a:schemeClr val="bg1"/>
                </a:solidFill>
              </a:rPr>
              <a:t>The Players</a:t>
            </a:r>
            <a:endParaRPr lang="en-US" sz="4000" dirty="0">
              <a:solidFill>
                <a:schemeClr val="bg1"/>
              </a:solidFill>
            </a:endParaRPr>
          </a:p>
        </p:txBody>
      </p:sp>
      <p:sp>
        <p:nvSpPr>
          <p:cNvPr id="4" name="Rectangle 3"/>
          <p:cNvSpPr/>
          <p:nvPr/>
        </p:nvSpPr>
        <p:spPr>
          <a:xfrm>
            <a:off x="0" y="152400"/>
            <a:ext cx="1435100" cy="990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Who:</a:t>
            </a:r>
            <a:endParaRPr lang="en-US" sz="2800" dirty="0"/>
          </a:p>
        </p:txBody>
      </p:sp>
      <p:pic>
        <p:nvPicPr>
          <p:cNvPr id="5" name="Picture 2" descr="U:\D3_nonprojects\0_D3_Documents\Logos\MNA_Logos\JPEG_NoTransparency_RGB\Large\D3_Logo_Stacked_Standard_Large_MN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03705" y="1573613"/>
            <a:ext cx="1649462" cy="9144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1589566"/>
            <a:ext cx="1660849"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descr="http://www.rapidgrowthmedia.com/galleries/Features/MSHDA_logo2009%20outline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05975" y="4482598"/>
            <a:ext cx="2011680" cy="9144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http://kresge.org/sites/default/files/Kresg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15963" y="5704106"/>
            <a:ext cx="5975728" cy="54864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19269" y="4482598"/>
            <a:ext cx="2757377"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17"/>
          <p:cNvPicPr>
            <a:picLocks noChangeAspect="1" noChangeArrowheads="1"/>
          </p:cNvPicPr>
          <p:nvPr/>
        </p:nvPicPr>
        <p:blipFill rotWithShape="1">
          <a:blip r:embed="rId8">
            <a:extLst>
              <a:ext uri="{28A0092B-C50C-407E-A947-70E740481C1C}">
                <a14:useLocalDpi xmlns:a14="http://schemas.microsoft.com/office/drawing/2010/main" val="0"/>
              </a:ext>
            </a:extLst>
          </a:blip>
          <a:srcRect r="83890"/>
          <a:stretch/>
        </p:blipFill>
        <p:spPr bwMode="auto">
          <a:xfrm>
            <a:off x="2243081" y="2857500"/>
            <a:ext cx="148971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324282" y="2743200"/>
            <a:ext cx="1464342"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4" descr="http://www.capitalgainsmedia.com/images/jobs/michnonprofit.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45530" y="1573613"/>
            <a:ext cx="218313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80114" y="2971800"/>
            <a:ext cx="2381387"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descr="http://detroitmiworks.com/wp-content/uploads/2013/03/DESCMWALogoSmall.jpg"/>
          <p:cNvPicPr>
            <a:picLocks noChangeAspect="1" noChangeArrowheads="1"/>
          </p:cNvPicPr>
          <p:nvPr/>
        </p:nvPicPr>
        <p:blipFill rotWithShape="1">
          <a:blip r:embed="rId12">
            <a:extLst>
              <a:ext uri="{28A0092B-C50C-407E-A947-70E740481C1C}">
                <a14:useLocalDpi xmlns:a14="http://schemas.microsoft.com/office/drawing/2010/main" val="0"/>
              </a:ext>
            </a:extLst>
          </a:blip>
          <a:srcRect r="41689"/>
          <a:stretch/>
        </p:blipFill>
        <p:spPr bwMode="auto">
          <a:xfrm>
            <a:off x="7056642" y="1697437"/>
            <a:ext cx="1899516" cy="66675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5" descr="Dlba_logo"/>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2400" y="2743200"/>
            <a:ext cx="149919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16136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2009 Residential Parcel Survey</a:t>
            </a:r>
            <a:endParaRPr lang="en-US" dirty="0"/>
          </a:p>
        </p:txBody>
      </p:sp>
      <p:pic>
        <p:nvPicPr>
          <p:cNvPr id="4" name="Content Placeholder 3" descr="Screen Shot 2013-12-08 at 11.26.00 AM.png"/>
          <p:cNvPicPr>
            <a:picLocks noGrp="1" noChangeAspect="1"/>
          </p:cNvPicPr>
          <p:nvPr>
            <p:ph sz="quarter" idx="1"/>
          </p:nvPr>
        </p:nvPicPr>
        <p:blipFill>
          <a:blip r:embed="rId3">
            <a:extLst>
              <a:ext uri="{28A0092B-C50C-407E-A947-70E740481C1C}">
                <a14:useLocalDpi xmlns:a14="http://schemas.microsoft.com/office/drawing/2010/main" val="0"/>
              </a:ext>
            </a:extLst>
          </a:blip>
          <a:srcRect l="-1641" r="-1641"/>
          <a:stretch>
            <a:fillRect/>
          </a:stretch>
        </p:blipFill>
        <p:spPr/>
      </p:pic>
    </p:spTree>
    <p:extLst>
      <p:ext uri="{BB962C8B-B14F-4D97-AF65-F5344CB8AC3E}">
        <p14:creationId xmlns:p14="http://schemas.microsoft.com/office/powerpoint/2010/main" val="2186964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Rapidly Changing Landscape</a:t>
            </a:r>
            <a:endParaRPr lang="en-US" dirty="0"/>
          </a:p>
        </p:txBody>
      </p:sp>
      <p:pic>
        <p:nvPicPr>
          <p:cNvPr id="4" name="Content Placeholder 3" descr="Screen Shot 2013-12-08 at 10.08.35 AM.png"/>
          <p:cNvPicPr>
            <a:picLocks noGrp="1" noChangeAspect="1"/>
          </p:cNvPicPr>
          <p:nvPr>
            <p:ph sz="quarter" idx="1"/>
          </p:nvPr>
        </p:nvPicPr>
        <p:blipFill>
          <a:blip r:embed="rId3">
            <a:extLst>
              <a:ext uri="{28A0092B-C50C-407E-A947-70E740481C1C}">
                <a14:useLocalDpi xmlns:a14="http://schemas.microsoft.com/office/drawing/2010/main" val="0"/>
              </a:ext>
            </a:extLst>
          </a:blip>
          <a:srcRect t="12314" b="12314"/>
          <a:stretch>
            <a:fillRect/>
          </a:stretch>
        </p:blipFill>
        <p:spPr/>
      </p:pic>
    </p:spTree>
    <p:extLst>
      <p:ext uri="{BB962C8B-B14F-4D97-AF65-F5344CB8AC3E}">
        <p14:creationId xmlns:p14="http://schemas.microsoft.com/office/powerpoint/2010/main" val="20435203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Rapidly Changing Landscape</a:t>
            </a:r>
            <a:endParaRPr lang="en-US" dirty="0"/>
          </a:p>
        </p:txBody>
      </p:sp>
      <p:pic>
        <p:nvPicPr>
          <p:cNvPr id="5" name="Content Placeholder 4" descr="Screen Shot 2013-12-08 at 10.08.46 AM.png"/>
          <p:cNvPicPr>
            <a:picLocks noGrp="1" noChangeAspect="1"/>
          </p:cNvPicPr>
          <p:nvPr>
            <p:ph sz="quarter" idx="1"/>
          </p:nvPr>
        </p:nvPicPr>
        <p:blipFill>
          <a:blip r:embed="rId3">
            <a:extLst>
              <a:ext uri="{28A0092B-C50C-407E-A947-70E740481C1C}">
                <a14:useLocalDpi xmlns:a14="http://schemas.microsoft.com/office/drawing/2010/main" val="0"/>
              </a:ext>
            </a:extLst>
          </a:blip>
          <a:srcRect t="12104" b="12104"/>
          <a:stretch>
            <a:fillRect/>
          </a:stretch>
        </p:blipFill>
        <p:spPr/>
      </p:pic>
    </p:spTree>
    <p:extLst>
      <p:ext uri="{BB962C8B-B14F-4D97-AF65-F5344CB8AC3E}">
        <p14:creationId xmlns:p14="http://schemas.microsoft.com/office/powerpoint/2010/main" val="558656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Big Picture</a:t>
            </a:r>
            <a:endParaRPr lang="en-US" dirty="0"/>
          </a:p>
        </p:txBody>
      </p:sp>
      <p:sp>
        <p:nvSpPr>
          <p:cNvPr id="5" name="Text Placeholder 4"/>
          <p:cNvSpPr>
            <a:spLocks noGrp="1"/>
          </p:cNvSpPr>
          <p:nvPr>
            <p:ph sz="quarter" idx="1"/>
          </p:nvPr>
        </p:nvSpPr>
        <p:spPr/>
        <p:txBody>
          <a:bodyPr>
            <a:noAutofit/>
          </a:bodyPr>
          <a:lstStyle/>
          <a:p>
            <a:pPr marL="457200" indent="-457200">
              <a:buSzPct val="100000"/>
              <a:buFont typeface="Arial" panose="020B0604020202020204" pitchFamily="34" charset="0"/>
              <a:buChar char="•"/>
            </a:pPr>
            <a:r>
              <a:rPr lang="en-US" sz="2100" dirty="0">
                <a:solidFill>
                  <a:schemeClr val="tx1"/>
                </a:solidFill>
              </a:rPr>
              <a:t>Better </a:t>
            </a:r>
            <a:r>
              <a:rPr lang="en-US" sz="2100" b="1" dirty="0">
                <a:solidFill>
                  <a:schemeClr val="tx1"/>
                </a:solidFill>
              </a:rPr>
              <a:t>understand</a:t>
            </a:r>
            <a:r>
              <a:rPr lang="en-US" sz="2100" dirty="0">
                <a:solidFill>
                  <a:schemeClr val="tx1"/>
                </a:solidFill>
              </a:rPr>
              <a:t> the scope of the challenge of blight and vacancy in the city</a:t>
            </a:r>
          </a:p>
          <a:p>
            <a:pPr marL="457200" indent="-457200">
              <a:buSzPct val="100000"/>
              <a:buFont typeface="Arial" panose="020B0604020202020204" pitchFamily="34" charset="0"/>
              <a:buChar char="•"/>
            </a:pPr>
            <a:r>
              <a:rPr lang="en-US" sz="2100" b="1" dirty="0">
                <a:solidFill>
                  <a:schemeClr val="tx1"/>
                </a:solidFill>
              </a:rPr>
              <a:t>Inform</a:t>
            </a:r>
            <a:r>
              <a:rPr lang="en-US" sz="2100" dirty="0">
                <a:solidFill>
                  <a:schemeClr val="tx1"/>
                </a:solidFill>
              </a:rPr>
              <a:t> </a:t>
            </a:r>
            <a:r>
              <a:rPr lang="en-US" sz="2100" dirty="0" smtClean="0">
                <a:solidFill>
                  <a:schemeClr val="tx1"/>
                </a:solidFill>
              </a:rPr>
              <a:t>a demolition</a:t>
            </a:r>
            <a:r>
              <a:rPr lang="en-US" sz="2100" dirty="0">
                <a:solidFill>
                  <a:schemeClr val="tx1"/>
                </a:solidFill>
              </a:rPr>
              <a:t>, deconstruction, rehab </a:t>
            </a:r>
            <a:r>
              <a:rPr lang="en-US" sz="2100" dirty="0" smtClean="0">
                <a:solidFill>
                  <a:schemeClr val="tx1"/>
                </a:solidFill>
              </a:rPr>
              <a:t>plan</a:t>
            </a:r>
            <a:endParaRPr lang="en-US" sz="2100" dirty="0">
              <a:solidFill>
                <a:schemeClr val="tx1"/>
              </a:solidFill>
            </a:endParaRPr>
          </a:p>
          <a:p>
            <a:pPr marL="457200" indent="-457200">
              <a:buSzPct val="100000"/>
              <a:buFont typeface="Arial" panose="020B0604020202020204" pitchFamily="34" charset="0"/>
              <a:buChar char="•"/>
            </a:pPr>
            <a:r>
              <a:rPr lang="en-US" sz="2100" b="1" dirty="0">
                <a:solidFill>
                  <a:schemeClr val="tx1"/>
                </a:solidFill>
              </a:rPr>
              <a:t>Engage</a:t>
            </a:r>
            <a:r>
              <a:rPr lang="en-US" sz="2100" dirty="0">
                <a:solidFill>
                  <a:schemeClr val="tx1"/>
                </a:solidFill>
              </a:rPr>
              <a:t> residents in the process of collecting conditions data</a:t>
            </a:r>
          </a:p>
          <a:p>
            <a:pPr marL="457200" indent="-457200">
              <a:buSzPct val="100000"/>
              <a:buFont typeface="Arial" panose="020B0604020202020204" pitchFamily="34" charset="0"/>
              <a:buChar char="•"/>
            </a:pPr>
            <a:r>
              <a:rPr lang="en-US" sz="2100" dirty="0">
                <a:solidFill>
                  <a:schemeClr val="tx1"/>
                </a:solidFill>
              </a:rPr>
              <a:t>Generate a </a:t>
            </a:r>
            <a:r>
              <a:rPr lang="en-US" sz="2100" b="1" dirty="0">
                <a:solidFill>
                  <a:schemeClr val="tx1"/>
                </a:solidFill>
              </a:rPr>
              <a:t>dialogue</a:t>
            </a:r>
            <a:r>
              <a:rPr lang="en-US" sz="2100" dirty="0">
                <a:solidFill>
                  <a:schemeClr val="tx1"/>
                </a:solidFill>
              </a:rPr>
              <a:t> and inform policy decisions</a:t>
            </a:r>
          </a:p>
          <a:p>
            <a:pPr marL="457200" indent="-457200">
              <a:buSzPct val="100000"/>
              <a:buFont typeface="Arial" panose="020B0604020202020204" pitchFamily="34" charset="0"/>
              <a:buChar char="•"/>
            </a:pPr>
            <a:r>
              <a:rPr lang="en-US" sz="2100" dirty="0">
                <a:solidFill>
                  <a:schemeClr val="tx1"/>
                </a:solidFill>
              </a:rPr>
              <a:t>Provide a forum for </a:t>
            </a:r>
            <a:r>
              <a:rPr lang="en-US" sz="2100" b="1" dirty="0">
                <a:solidFill>
                  <a:schemeClr val="tx1"/>
                </a:solidFill>
              </a:rPr>
              <a:t>feedback</a:t>
            </a:r>
            <a:r>
              <a:rPr lang="en-US" sz="2100" dirty="0">
                <a:solidFill>
                  <a:schemeClr val="tx1"/>
                </a:solidFill>
              </a:rPr>
              <a:t>, allowing the community to be involved in the blight identification process and track the status of future </a:t>
            </a:r>
            <a:r>
              <a:rPr lang="en-US" sz="2100" dirty="0" smtClean="0">
                <a:solidFill>
                  <a:schemeClr val="tx1"/>
                </a:solidFill>
              </a:rPr>
              <a:t>projects</a:t>
            </a:r>
            <a:endParaRPr lang="en-US" sz="2100" dirty="0">
              <a:solidFill>
                <a:schemeClr val="tx1"/>
              </a:solidFill>
            </a:endParaRPr>
          </a:p>
        </p:txBody>
      </p:sp>
      <p:sp>
        <p:nvSpPr>
          <p:cNvPr id="4" name="Rectangle 3"/>
          <p:cNvSpPr/>
          <p:nvPr/>
        </p:nvSpPr>
        <p:spPr>
          <a:xfrm>
            <a:off x="-12700" y="1600200"/>
            <a:ext cx="12954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Why:</a:t>
            </a:r>
            <a:endParaRPr lang="en-US" sz="2800" dirty="0"/>
          </a:p>
        </p:txBody>
      </p:sp>
    </p:spTree>
    <p:extLst>
      <p:ext uri="{BB962C8B-B14F-4D97-AF65-F5344CB8AC3E}">
        <p14:creationId xmlns:p14="http://schemas.microsoft.com/office/powerpoint/2010/main" val="313427326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Goal: Property Data</a:t>
            </a:r>
            <a:endParaRPr lang="en-US" dirty="0"/>
          </a:p>
        </p:txBody>
      </p:sp>
      <p:sp>
        <p:nvSpPr>
          <p:cNvPr id="2" name="Text Placeholder 1"/>
          <p:cNvSpPr>
            <a:spLocks noGrp="1"/>
          </p:cNvSpPr>
          <p:nvPr>
            <p:ph sz="quarter" idx="1"/>
          </p:nvPr>
        </p:nvSpPr>
        <p:spPr/>
        <p:txBody>
          <a:bodyPr>
            <a:normAutofit lnSpcReduction="10000"/>
          </a:bodyPr>
          <a:lstStyle/>
          <a:p>
            <a:r>
              <a:rPr lang="en-US" dirty="0" smtClean="0">
                <a:solidFill>
                  <a:srgbClr val="000000"/>
                </a:solidFill>
              </a:rPr>
              <a:t>Data Driven Detroit will be assembling the clearest, cleanest, and most comprehensive dataset for every Detroit property ever created.</a:t>
            </a:r>
          </a:p>
          <a:p>
            <a:r>
              <a:rPr lang="en-US" dirty="0" smtClean="0">
                <a:solidFill>
                  <a:srgbClr val="000000"/>
                </a:solidFill>
              </a:rPr>
              <a:t>Critical for:</a:t>
            </a:r>
          </a:p>
          <a:p>
            <a:pPr lvl="1"/>
            <a:r>
              <a:rPr lang="en-US" dirty="0" smtClean="0">
                <a:solidFill>
                  <a:srgbClr val="000000"/>
                </a:solidFill>
              </a:rPr>
              <a:t>Creating a strategy</a:t>
            </a:r>
          </a:p>
          <a:p>
            <a:pPr lvl="1"/>
            <a:r>
              <a:rPr lang="en-US" dirty="0" smtClean="0">
                <a:solidFill>
                  <a:srgbClr val="000000"/>
                </a:solidFill>
              </a:rPr>
              <a:t>Managing operationalization of the strategy</a:t>
            </a:r>
          </a:p>
          <a:p>
            <a:pPr lvl="1"/>
            <a:r>
              <a:rPr lang="en-US" dirty="0" smtClean="0">
                <a:solidFill>
                  <a:srgbClr val="000000"/>
                </a:solidFill>
              </a:rPr>
              <a:t>City, county, and state partners</a:t>
            </a:r>
          </a:p>
          <a:p>
            <a:pPr lvl="1"/>
            <a:r>
              <a:rPr lang="en-US" dirty="0" smtClean="0">
                <a:solidFill>
                  <a:srgbClr val="000000"/>
                </a:solidFill>
              </a:rPr>
              <a:t>Anyone else who’s working to make improvements in the community</a:t>
            </a:r>
            <a:endParaRPr lang="en-US" dirty="0">
              <a:solidFill>
                <a:srgbClr val="000000"/>
              </a:solidFill>
            </a:endParaRPr>
          </a:p>
        </p:txBody>
      </p:sp>
      <p:sp>
        <p:nvSpPr>
          <p:cNvPr id="5" name="Rectangle 4"/>
          <p:cNvSpPr/>
          <p:nvPr/>
        </p:nvSpPr>
        <p:spPr>
          <a:xfrm>
            <a:off x="-12700" y="1600200"/>
            <a:ext cx="12954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What:</a:t>
            </a:r>
            <a:endParaRPr lang="en-US" sz="2800" dirty="0"/>
          </a:p>
        </p:txBody>
      </p:sp>
    </p:spTree>
    <p:extLst>
      <p:ext uri="{BB962C8B-B14F-4D97-AF65-F5344CB8AC3E}">
        <p14:creationId xmlns:p14="http://schemas.microsoft.com/office/powerpoint/2010/main" val="1805072497"/>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D3_PowerPointTheme1">
  <a:themeElements>
    <a:clrScheme name="Custom 5">
      <a:dk1>
        <a:sysClr val="windowText" lastClr="000000"/>
      </a:dk1>
      <a:lt1>
        <a:sysClr val="window" lastClr="FFFFFF"/>
      </a:lt1>
      <a:dk2>
        <a:srgbClr val="002060"/>
      </a:dk2>
      <a:lt2>
        <a:srgbClr val="BFBFBF"/>
      </a:lt2>
      <a:accent1>
        <a:srgbClr val="6596CF"/>
      </a:accent1>
      <a:accent2>
        <a:srgbClr val="87AF3F"/>
      </a:accent2>
      <a:accent3>
        <a:srgbClr val="D94F26"/>
      </a:accent3>
      <a:accent4>
        <a:srgbClr val="F5A91D"/>
      </a:accent4>
      <a:accent5>
        <a:srgbClr val="6596CF"/>
      </a:accent5>
      <a:accent6>
        <a:srgbClr val="968C8C"/>
      </a:accent6>
      <a:hlink>
        <a:srgbClr val="A5A5A5"/>
      </a:hlink>
      <a:folHlink>
        <a:srgbClr val="F69D1A"/>
      </a:folHlink>
    </a:clrScheme>
    <a:fontScheme name="Custom 1">
      <a:majorFont>
        <a:latin typeface="Century Gothic"/>
        <a:ea typeface=""/>
        <a:cs typeface=""/>
      </a:majorFont>
      <a:minorFont>
        <a:latin typeface="Century Gothic"/>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D3_PowerPointTheme3">
  <a:themeElements>
    <a:clrScheme name="Custom 5">
      <a:dk1>
        <a:sysClr val="windowText" lastClr="000000"/>
      </a:dk1>
      <a:lt1>
        <a:sysClr val="window" lastClr="FFFFFF"/>
      </a:lt1>
      <a:dk2>
        <a:srgbClr val="002060"/>
      </a:dk2>
      <a:lt2>
        <a:srgbClr val="BFBFBF"/>
      </a:lt2>
      <a:accent1>
        <a:srgbClr val="6596CF"/>
      </a:accent1>
      <a:accent2>
        <a:srgbClr val="87AF3F"/>
      </a:accent2>
      <a:accent3>
        <a:srgbClr val="D94F26"/>
      </a:accent3>
      <a:accent4>
        <a:srgbClr val="F5A91D"/>
      </a:accent4>
      <a:accent5>
        <a:srgbClr val="6596CF"/>
      </a:accent5>
      <a:accent6>
        <a:srgbClr val="968C8C"/>
      </a:accent6>
      <a:hlink>
        <a:srgbClr val="A5A5A5"/>
      </a:hlink>
      <a:folHlink>
        <a:srgbClr val="F69D1A"/>
      </a:folHlink>
    </a:clrScheme>
    <a:fontScheme name="Custom 1">
      <a:majorFont>
        <a:latin typeface="Century Gothic"/>
        <a:ea typeface=""/>
        <a:cs typeface=""/>
      </a:majorFont>
      <a:minorFont>
        <a:latin typeface="Century Gothic"/>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D3_PowerPoint</Template>
  <TotalTime>8372</TotalTime>
  <Words>1465</Words>
  <Application>Microsoft Macintosh PowerPoint</Application>
  <PresentationFormat>On-screen Show (4:3)</PresentationFormat>
  <Paragraphs>215</Paragraphs>
  <Slides>25</Slides>
  <Notes>15</Notes>
  <HiddenSlides>0</HiddenSlides>
  <MMClips>0</MMClips>
  <ScaleCrop>false</ScaleCrop>
  <HeadingPairs>
    <vt:vector size="4" baseType="variant">
      <vt:variant>
        <vt:lpstr>Theme</vt:lpstr>
      </vt:variant>
      <vt:variant>
        <vt:i4>2</vt:i4>
      </vt:variant>
      <vt:variant>
        <vt:lpstr>Slide Titles</vt:lpstr>
      </vt:variant>
      <vt:variant>
        <vt:i4>25</vt:i4>
      </vt:variant>
    </vt:vector>
  </HeadingPairs>
  <TitlesOfParts>
    <vt:vector size="27" baseType="lpstr">
      <vt:lpstr>D3_PowerPointTheme1</vt:lpstr>
      <vt:lpstr>D3_PowerPointTheme3</vt:lpstr>
      <vt:lpstr>Detroit parcel survey:   April 2014</vt:lpstr>
      <vt:lpstr>Blight Removal Task Force</vt:lpstr>
      <vt:lpstr>Blight Task Force</vt:lpstr>
      <vt:lpstr>PowerPoint Presentation</vt:lpstr>
      <vt:lpstr>2009 Residential Parcel Survey</vt:lpstr>
      <vt:lpstr>Rapidly Changing Landscape</vt:lpstr>
      <vt:lpstr>Rapidly Changing Landscape</vt:lpstr>
      <vt:lpstr>The Big Picture</vt:lpstr>
      <vt:lpstr>Goal: Property Data</vt:lpstr>
      <vt:lpstr>Goal: Property Data</vt:lpstr>
      <vt:lpstr>Goal: Survey Every Property</vt:lpstr>
      <vt:lpstr>Goal: Survey Every Property</vt:lpstr>
      <vt:lpstr>The Process</vt:lpstr>
      <vt:lpstr>The Process</vt:lpstr>
      <vt:lpstr>Survey Questions</vt:lpstr>
      <vt:lpstr>Live Quality Control</vt:lpstr>
      <vt:lpstr>Live Quality Control</vt:lpstr>
      <vt:lpstr>PowerPoint Presentation</vt:lpstr>
      <vt:lpstr>PowerPoint Presentation</vt:lpstr>
      <vt:lpstr>The datasets are assembled…</vt:lpstr>
      <vt:lpstr>And more may be on the way…</vt:lpstr>
      <vt:lpstr>Next Steps</vt:lpstr>
      <vt:lpstr>Questions?</vt:lpstr>
      <vt:lpstr>www.datadrivendetroit.org</vt:lpstr>
      <vt:lpstr>The Tools</vt:lpstr>
    </vt:vector>
  </TitlesOfParts>
  <Company>Data Driven Detroit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Driven Detroit (D3)</dc:title>
  <dc:creator>gparrish</dc:creator>
  <cp:lastModifiedBy>Erica Raleigh</cp:lastModifiedBy>
  <cp:revision>243</cp:revision>
  <cp:lastPrinted>2013-11-24T20:23:12Z</cp:lastPrinted>
  <dcterms:created xsi:type="dcterms:W3CDTF">2012-12-14T13:51:32Z</dcterms:created>
  <dcterms:modified xsi:type="dcterms:W3CDTF">2014-03-26T12:53:33Z</dcterms:modified>
</cp:coreProperties>
</file>