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3"/>
  </p:notesMasterIdLst>
  <p:handoutMasterIdLst>
    <p:handoutMasterId r:id="rId24"/>
  </p:handoutMasterIdLst>
  <p:sldIdLst>
    <p:sldId id="257" r:id="rId5"/>
    <p:sldId id="280" r:id="rId6"/>
    <p:sldId id="307" r:id="rId7"/>
    <p:sldId id="306" r:id="rId8"/>
    <p:sldId id="315" r:id="rId9"/>
    <p:sldId id="309" r:id="rId10"/>
    <p:sldId id="310" r:id="rId11"/>
    <p:sldId id="308" r:id="rId12"/>
    <p:sldId id="314" r:id="rId13"/>
    <p:sldId id="313" r:id="rId14"/>
    <p:sldId id="301" r:id="rId15"/>
    <p:sldId id="316" r:id="rId16"/>
    <p:sldId id="317" r:id="rId17"/>
    <p:sldId id="303" r:id="rId18"/>
    <p:sldId id="299" r:id="rId19"/>
    <p:sldId id="300" r:id="rId20"/>
    <p:sldId id="311" r:id="rId21"/>
    <p:sldId id="298" r:id="rId2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
          <p15:clr>
            <a:srgbClr val="A4A3A4"/>
          </p15:clr>
        </p15:guide>
        <p15:guide id="2" pos="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91"/>
    <a:srgbClr val="00B6D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2" autoAdjust="0"/>
    <p:restoredTop sz="42754" autoAdjust="0"/>
  </p:normalViewPr>
  <p:slideViewPr>
    <p:cSldViewPr snapToGrid="0" snapToObjects="1">
      <p:cViewPr varScale="1">
        <p:scale>
          <a:sx n="43" d="100"/>
          <a:sy n="43" d="100"/>
        </p:scale>
        <p:origin x="2556" y="36"/>
      </p:cViewPr>
      <p:guideLst>
        <p:guide orient="horz" pos="72"/>
        <p:guide pos="115"/>
      </p:guideLst>
    </p:cSldViewPr>
  </p:slideViewPr>
  <p:outlineViewPr>
    <p:cViewPr>
      <p:scale>
        <a:sx n="33" d="100"/>
        <a:sy n="33" d="100"/>
      </p:scale>
      <p:origin x="0" y="352"/>
    </p:cViewPr>
  </p:outlin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D0CA1D-6252-422D-92EE-93C0C633A36D}" type="datetimeFigureOut">
              <a:rPr lang="en-US" smtClean="0"/>
              <a:t>11/21/2014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F1E3CA-5369-4B43-BC4A-FAAD5B6B2660}" type="slidenum">
              <a:rPr lang="en-US" smtClean="0"/>
              <a:t>‹#›</a:t>
            </a:fld>
            <a:endParaRPr lang="en-US"/>
          </a:p>
        </p:txBody>
      </p:sp>
    </p:spTree>
    <p:extLst>
      <p:ext uri="{BB962C8B-B14F-4D97-AF65-F5344CB8AC3E}">
        <p14:creationId xmlns:p14="http://schemas.microsoft.com/office/powerpoint/2010/main" val="319534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1F365D-FC5A-45AD-93AF-BF855BC25B84}" type="datetimeFigureOut">
              <a:rPr lang="en-US" smtClean="0"/>
              <a:t>11/21/2014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09C1CF-0B05-42BA-A122-7F697B58632C}" type="slidenum">
              <a:rPr lang="en-US" smtClean="0"/>
              <a:t>‹#›</a:t>
            </a:fld>
            <a:endParaRPr lang="en-US" dirty="0"/>
          </a:p>
        </p:txBody>
      </p:sp>
    </p:spTree>
    <p:extLst>
      <p:ext uri="{BB962C8B-B14F-4D97-AF65-F5344CB8AC3E}">
        <p14:creationId xmlns:p14="http://schemas.microsoft.com/office/powerpoint/2010/main" val="243893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a:t>
            </a:r>
            <a:r>
              <a:rPr lang="en-US" dirty="0" smtClean="0"/>
              <a:t>myself – thank you for inviting me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a:t>
            </a:fld>
            <a:endParaRPr lang="en-US" dirty="0"/>
          </a:p>
        </p:txBody>
      </p:sp>
    </p:spTree>
    <p:extLst>
      <p:ext uri="{BB962C8B-B14F-4D97-AF65-F5344CB8AC3E}">
        <p14:creationId xmlns:p14="http://schemas.microsoft.com/office/powerpoint/2010/main" val="11406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go through these</a:t>
            </a:r>
            <a:r>
              <a:rPr lang="en-US" baseline="0" dirty="0" smtClean="0"/>
              <a:t> pretty quickly – we hope you will add your own examples.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10</a:t>
            </a:fld>
            <a:endParaRPr lang="en-US" dirty="0"/>
          </a:p>
        </p:txBody>
      </p:sp>
    </p:spTree>
    <p:extLst>
      <p:ext uri="{BB962C8B-B14F-4D97-AF65-F5344CB8AC3E}">
        <p14:creationId xmlns:p14="http://schemas.microsoft.com/office/powerpoint/2010/main" val="1101073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1pPr>
            <a:lvl2pPr marL="742710" indent="-285658"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2pPr>
            <a:lvl3pPr marL="1142631"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3pPr>
            <a:lvl4pPr marL="1599685"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4pPr>
            <a:lvl5pPr marL="2056738"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5pPr>
            <a:lvl6pPr marL="2513790"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6pPr>
            <a:lvl7pPr marL="2970844"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7pPr>
            <a:lvl8pPr marL="3427896"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8pPr>
            <a:lvl9pPr marL="3884949"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9pPr>
          </a:lstStyle>
          <a:p>
            <a:pPr eaLnBrk="1" hangingPunct="1">
              <a:buFont typeface="Times New Roman" pitchFamily="18" charset="0"/>
              <a:buNone/>
            </a:pPr>
            <a:fld id="{117A4DDC-7BE6-4227-A7E5-5FAC3D4A3B73}" type="slidenum">
              <a:rPr lang="en-US" smtClean="0">
                <a:solidFill>
                  <a:srgbClr val="000000"/>
                </a:solidFill>
                <a:latin typeface="Times New Roman" pitchFamily="18" charset="0"/>
                <a:ea typeface="Arial Unicode MS" pitchFamily="34" charset="-128"/>
                <a:cs typeface="Arial Unicode MS" pitchFamily="34" charset="-128"/>
              </a:rPr>
              <a:pPr eaLnBrk="1" hangingPunct="1">
                <a:buFont typeface="Times New Roman" pitchFamily="18" charset="0"/>
                <a:buNone/>
              </a:pPr>
              <a:t>11</a:t>
            </a:fld>
            <a:endParaRPr lang="en-US" dirty="0" smtClean="0">
              <a:solidFill>
                <a:srgbClr val="000000"/>
              </a:solidFill>
              <a:latin typeface="Times New Roman" pitchFamily="18" charset="0"/>
              <a:ea typeface="Arial Unicode MS" pitchFamily="34" charset="-128"/>
              <a:cs typeface="Arial Unicode MS" pitchFamily="34" charset="-128"/>
            </a:endParaRPr>
          </a:p>
        </p:txBody>
      </p:sp>
      <p:sp>
        <p:nvSpPr>
          <p:cNvPr id="30723" name="Text Box 1"/>
          <p:cNvSpPr txBox="1">
            <a:spLocks noChangeArrowheads="1"/>
          </p:cNvSpPr>
          <p:nvPr/>
        </p:nvSpPr>
        <p:spPr bwMode="auto">
          <a:xfrm>
            <a:off x="1181100" y="696914"/>
            <a:ext cx="4649788"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11" tIns="45704" rIns="91411" bIns="45704"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sp>
        <p:nvSpPr>
          <p:cNvPr id="30724" name="Text Box 2"/>
          <p:cNvSpPr>
            <a:spLocks noGrp="1" noChangeArrowheads="1"/>
          </p:cNvSpPr>
          <p:nvPr>
            <p:ph type="body"/>
          </p:nvPr>
        </p:nvSpPr>
        <p:spPr>
          <a:xfrm>
            <a:off x="701676" y="4416426"/>
            <a:ext cx="5608638" cy="4184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Example from the NeighborhoodInfo DC work to support the DC Promise </a:t>
            </a:r>
            <a:r>
              <a:rPr lang="en-US" dirty="0" err="1" smtClean="0">
                <a:latin typeface="Calibri" pitchFamily="34" charset="0"/>
                <a:ea typeface="MS Gothic" pitchFamily="49" charset="-128"/>
              </a:rPr>
              <a:t>Ngh</a:t>
            </a:r>
            <a:r>
              <a:rPr lang="en-US" dirty="0" smtClean="0">
                <a:latin typeface="Calibri" pitchFamily="34" charset="0"/>
                <a:ea typeface="MS Gothic" pitchFamily="49" charset="-128"/>
              </a:rPr>
              <a:t> in Kenilworth Parkside, </a:t>
            </a:r>
            <a:r>
              <a:rPr lang="en-US" dirty="0" smtClean="0">
                <a:latin typeface="Calibri" pitchFamily="34" charset="0"/>
                <a:ea typeface="MS Gothic" pitchFamily="49" charset="-128"/>
              </a:rPr>
              <a:t>which won Dept of Ed. </a:t>
            </a:r>
            <a:r>
              <a:rPr lang="en-US" dirty="0" smtClean="0">
                <a:latin typeface="Calibri" pitchFamily="34" charset="0"/>
                <a:ea typeface="MS Gothic" pitchFamily="49" charset="-128"/>
              </a:rPr>
              <a:t>Grant</a:t>
            </a:r>
            <a:r>
              <a:rPr lang="en-US" baseline="0" dirty="0" smtClean="0">
                <a:latin typeface="Calibri" pitchFamily="34" charset="0"/>
                <a:ea typeface="MS Gothic" pitchFamily="49" charset="-128"/>
              </a:rPr>
              <a:t> in 201</a:t>
            </a:r>
            <a:r>
              <a:rPr lang="en-US" baseline="0" dirty="0" smtClean="0">
                <a:solidFill>
                  <a:srgbClr val="FF0000"/>
                </a:solidFill>
                <a:latin typeface="Calibri" pitchFamily="34" charset="0"/>
                <a:ea typeface="MS Gothic" pitchFamily="49" charset="-128"/>
              </a:rPr>
              <a:t>X</a:t>
            </a:r>
            <a:endParaRPr lang="en-US" dirty="0" smtClean="0">
              <a:solidFill>
                <a:srgbClr val="FF0000"/>
              </a:solidFill>
              <a:latin typeface="Calibri" pitchFamily="34" charset="0"/>
              <a:ea typeface="MS Gothic" pitchFamily="49" charset="-128"/>
            </a:endParaRP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Goal is high-quality early education, so needed to know what was already available near the ngh.</a:t>
            </a: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This map was a first step showing </a:t>
            </a:r>
            <a:r>
              <a:rPr lang="en-US" dirty="0" smtClean="0">
                <a:latin typeface="Calibri" pitchFamily="34" charset="0"/>
                <a:ea typeface="MS Gothic" pitchFamily="49" charset="-128"/>
              </a:rPr>
              <a:t>location and capacity</a:t>
            </a:r>
            <a:r>
              <a:rPr lang="en-US" baseline="0" dirty="0" smtClean="0">
                <a:latin typeface="Calibri" pitchFamily="34" charset="0"/>
                <a:ea typeface="MS Gothic" pitchFamily="49" charset="-128"/>
              </a:rPr>
              <a:t> </a:t>
            </a:r>
            <a:r>
              <a:rPr lang="en-US" dirty="0" smtClean="0">
                <a:latin typeface="Calibri" pitchFamily="34" charset="0"/>
                <a:ea typeface="MS Gothic" pitchFamily="49" charset="-128"/>
              </a:rPr>
              <a:t>(total </a:t>
            </a:r>
            <a:r>
              <a:rPr lang="en-US" dirty="0" smtClean="0">
                <a:latin typeface="Calibri" pitchFamily="34" charset="0"/>
                <a:ea typeface="MS Gothic" pitchFamily="49" charset="-128"/>
              </a:rPr>
              <a:t>capacity of 22 infants and 102 older children</a:t>
            </a:r>
            <a:r>
              <a:rPr lang="en-US" dirty="0" smtClean="0">
                <a:latin typeface="Calibri" pitchFamily="34" charset="0"/>
                <a:ea typeface="MS Gothic" pitchFamily="49" charset="-128"/>
              </a:rPr>
              <a:t>)</a:t>
            </a: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But then</a:t>
            </a:r>
            <a:r>
              <a:rPr lang="en-US" baseline="0" dirty="0" smtClean="0">
                <a:latin typeface="Calibri" pitchFamily="34" charset="0"/>
                <a:ea typeface="MS Gothic" pitchFamily="49" charset="-128"/>
              </a:rPr>
              <a:t> layered on quality ratings – issue was not necessarily the number of slots but the lack of good programs.</a:t>
            </a:r>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a:p>
            <a:pPr marL="171395" indent="-171395">
              <a:spcBef>
                <a:spcPts val="450"/>
              </a:spcBef>
              <a:buFontTx/>
              <a:buChar char="•"/>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Admin data not enough, More work to be done using qualitative methods</a:t>
            </a:r>
          </a:p>
          <a:p>
            <a:pPr marL="628448" lvl="1" indent="-171395">
              <a:spcBef>
                <a:spcPts val="450"/>
              </a:spcBef>
              <a:buFontTx/>
              <a:buChar char="•"/>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Are these used by families in the neighborhood (surveys and focus groups)</a:t>
            </a:r>
          </a:p>
          <a:p>
            <a:pPr marL="628448" lvl="1" indent="-171395">
              <a:spcBef>
                <a:spcPts val="450"/>
              </a:spcBef>
              <a:buFontTx/>
              <a:buChar char="•"/>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How strong are the curriculums? What kinds of programs do they offer</a:t>
            </a:r>
            <a:r>
              <a:rPr lang="en-US" dirty="0" smtClean="0">
                <a:latin typeface="Calibri" pitchFamily="34" charset="0"/>
                <a:ea typeface="MS Gothic" pitchFamily="49" charset="-128"/>
              </a:rPr>
              <a:t>?</a:t>
            </a:r>
          </a:p>
          <a:p>
            <a:pPr marL="0" lvl="0" indent="-147">
              <a:spcBef>
                <a:spcPts val="450"/>
              </a:spcBef>
              <a:buFontTx/>
              <a:buNone/>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a:p>
            <a:pPr marL="0" lvl="0" indent="-147">
              <a:spcBef>
                <a:spcPts val="450"/>
              </a:spcBef>
              <a:buFontTx/>
              <a:buNone/>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dirty="0" smtClean="0">
                <a:latin typeface="Calibri" pitchFamily="34" charset="0"/>
                <a:ea typeface="MS Gothic" pitchFamily="49" charset="-128"/>
              </a:rPr>
              <a:t>Resulted</a:t>
            </a:r>
            <a:r>
              <a:rPr lang="en-US" baseline="0" dirty="0" smtClean="0">
                <a:latin typeface="Calibri" pitchFamily="34" charset="0"/>
                <a:ea typeface="MS Gothic" pitchFamily="49" charset="-128"/>
              </a:rPr>
              <a:t> in two-pronged approach – </a:t>
            </a:r>
          </a:p>
          <a:p>
            <a:pPr marL="628503" lvl="1" indent="-171450">
              <a:spcBef>
                <a:spcPts val="450"/>
              </a:spcBef>
              <a:buFont typeface="Arial" panose="020B0604020202020204" pitchFamily="34" charset="0"/>
              <a:buChar char="•"/>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baseline="0" dirty="0" smtClean="0">
                <a:latin typeface="Calibri" pitchFamily="34" charset="0"/>
                <a:ea typeface="MS Gothic" pitchFamily="49" charset="-128"/>
              </a:rPr>
              <a:t>Recruited new rigorous early child development program to open in the neighborhood</a:t>
            </a:r>
          </a:p>
          <a:p>
            <a:pPr marL="628503" lvl="1" indent="-171450">
              <a:spcBef>
                <a:spcPts val="450"/>
              </a:spcBef>
              <a:buFont typeface="Arial" panose="020B0604020202020204" pitchFamily="34" charset="0"/>
              <a:buChar char="•"/>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r>
              <a:rPr lang="en-US" baseline="0" dirty="0" smtClean="0">
                <a:latin typeface="Calibri" pitchFamily="34" charset="0"/>
                <a:ea typeface="MS Gothic" pitchFamily="49" charset="-128"/>
              </a:rPr>
              <a:t>Created programs to help existing centers and home care providers provide better services</a:t>
            </a:r>
            <a:endParaRPr lang="en-US" dirty="0" smtClean="0">
              <a:latin typeface="Calibri" pitchFamily="34" charset="0"/>
              <a:ea typeface="MS Gothic" pitchFamily="49" charset="-128"/>
            </a:endParaRPr>
          </a:p>
        </p:txBody>
      </p:sp>
      <p:sp>
        <p:nvSpPr>
          <p:cNvPr id="30725" name="Text Box 3"/>
          <p:cNvSpPr txBox="1">
            <a:spLocks noChangeArrowheads="1"/>
          </p:cNvSpPr>
          <p:nvPr/>
        </p:nvSpPr>
        <p:spPr bwMode="auto">
          <a:xfrm>
            <a:off x="3971926" y="8831264"/>
            <a:ext cx="3038476" cy="465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09" tIns="46426" rIns="93209" bIns="46426"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r" eaLnBrk="1" hangingPunct="1"/>
            <a:fld id="{D23774E5-1B6D-4CEA-8172-D9BD7C25D510}" type="slidenum">
              <a:rPr lang="en-US" sz="1100">
                <a:solidFill>
                  <a:srgbClr val="000000"/>
                </a:solidFill>
                <a:latin typeface="Times New Roman" pitchFamily="18" charset="0"/>
                <a:ea typeface="MS Gothic" pitchFamily="49" charset="-128"/>
              </a:rPr>
              <a:pPr algn="r" eaLnBrk="1" hangingPunct="1"/>
              <a:t>11</a:t>
            </a:fld>
            <a:endParaRPr lang="en-US" sz="1100" dirty="0">
              <a:solidFill>
                <a:srgbClr val="000000"/>
              </a:solidFill>
              <a:latin typeface="Times New Roman" pitchFamily="18" charset="0"/>
              <a:ea typeface="MS Gothic" pitchFamily="49" charset="-128"/>
            </a:endParaRPr>
          </a:p>
        </p:txBody>
      </p:sp>
    </p:spTree>
    <p:extLst>
      <p:ext uri="{BB962C8B-B14F-4D97-AF65-F5344CB8AC3E}">
        <p14:creationId xmlns:p14="http://schemas.microsoft.com/office/powerpoint/2010/main" val="612160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1pPr>
            <a:lvl2pPr marL="742710" indent="-285658"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2pPr>
            <a:lvl3pPr marL="1142631"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3pPr>
            <a:lvl4pPr marL="1599685"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4pPr>
            <a:lvl5pPr marL="2056738" indent="-228526" defTabSz="929976" eaLnBrk="0" hangingPunct="0">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5pPr>
            <a:lvl6pPr marL="2513790"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6pPr>
            <a:lvl7pPr marL="2970844"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7pPr>
            <a:lvl8pPr marL="3427896"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8pPr>
            <a:lvl9pPr marL="3884949" indent="-228526" defTabSz="929976" eaLnBrk="0" fontAlgn="base" hangingPunct="0">
              <a:spcBef>
                <a:spcPct val="0"/>
              </a:spcBef>
              <a:spcAft>
                <a:spcPct val="0"/>
              </a:spcAft>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solidFill>
                  <a:schemeClr val="tx1"/>
                </a:solidFill>
                <a:latin typeface="Arial" charset="0"/>
              </a:defRPr>
            </a:lvl9pPr>
          </a:lstStyle>
          <a:p>
            <a:pPr eaLnBrk="1" hangingPunct="1">
              <a:buFont typeface="Times New Roman" pitchFamily="18" charset="0"/>
              <a:buNone/>
            </a:pPr>
            <a:fld id="{117A4DDC-7BE6-4227-A7E5-5FAC3D4A3B73}" type="slidenum">
              <a:rPr lang="en-US" smtClean="0">
                <a:solidFill>
                  <a:srgbClr val="000000"/>
                </a:solidFill>
                <a:latin typeface="Times New Roman" pitchFamily="18" charset="0"/>
                <a:ea typeface="Arial Unicode MS" pitchFamily="34" charset="-128"/>
                <a:cs typeface="Arial Unicode MS" pitchFamily="34" charset="-128"/>
              </a:rPr>
              <a:pPr eaLnBrk="1" hangingPunct="1">
                <a:buFont typeface="Times New Roman" pitchFamily="18" charset="0"/>
                <a:buNone/>
              </a:pPr>
              <a:t>12</a:t>
            </a:fld>
            <a:endParaRPr lang="en-US" dirty="0" smtClean="0">
              <a:solidFill>
                <a:srgbClr val="000000"/>
              </a:solidFill>
              <a:latin typeface="Times New Roman" pitchFamily="18" charset="0"/>
              <a:ea typeface="Arial Unicode MS" pitchFamily="34" charset="-128"/>
              <a:cs typeface="Arial Unicode MS" pitchFamily="34" charset="-128"/>
            </a:endParaRPr>
          </a:p>
        </p:txBody>
      </p:sp>
      <p:sp>
        <p:nvSpPr>
          <p:cNvPr id="30723" name="Text Box 1"/>
          <p:cNvSpPr txBox="1">
            <a:spLocks noChangeArrowheads="1"/>
          </p:cNvSpPr>
          <p:nvPr/>
        </p:nvSpPr>
        <p:spPr bwMode="auto">
          <a:xfrm>
            <a:off x="1181100" y="696914"/>
            <a:ext cx="4649788" cy="34861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11" tIns="45704" rIns="91411" bIns="45704"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dirty="0"/>
          </a:p>
        </p:txBody>
      </p:sp>
      <p:sp>
        <p:nvSpPr>
          <p:cNvPr id="30724" name="Text Box 2"/>
          <p:cNvSpPr>
            <a:spLocks noGrp="1" noChangeArrowheads="1"/>
          </p:cNvSpPr>
          <p:nvPr>
            <p:ph type="body"/>
          </p:nvPr>
        </p:nvSpPr>
        <p:spPr>
          <a:xfrm>
            <a:off x="701676" y="4416426"/>
            <a:ext cx="5608638" cy="4184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0"/>
              </a:spcBef>
            </a:pPr>
            <a:r>
              <a:rPr lang="en-US" altLang="en-US" dirty="0" err="1" smtClean="0"/>
              <a:t>CamConnect</a:t>
            </a:r>
            <a:r>
              <a:rPr lang="en-US" altLang="en-US" dirty="0" smtClean="0"/>
              <a:t>, our Camden NNIP partner, had close relationship with hospitals from the </a:t>
            </a:r>
            <a:r>
              <a:rPr lang="en-US" altLang="en-US" dirty="0" smtClean="0"/>
              <a:t>beginning.</a:t>
            </a:r>
          </a:p>
          <a:p>
            <a:pPr>
              <a:spcBef>
                <a:spcPct val="0"/>
              </a:spcBef>
            </a:pPr>
            <a:r>
              <a:rPr lang="en-US" altLang="en-US" dirty="0" smtClean="0"/>
              <a:t>All </a:t>
            </a:r>
            <a:r>
              <a:rPr lang="en-US" altLang="en-US" dirty="0" smtClean="0"/>
              <a:t>3 hospitals in the city wanted to understand their patients better and were concerned about rising costs of health care for uninsured people. </a:t>
            </a:r>
            <a:r>
              <a:rPr lang="en-US" altLang="en-US" dirty="0" smtClean="0"/>
              <a:t> After years of negotiation,</a:t>
            </a:r>
            <a:r>
              <a:rPr lang="en-US" altLang="en-US" baseline="0" dirty="0" smtClean="0"/>
              <a:t> t</a:t>
            </a:r>
            <a:r>
              <a:rPr lang="en-US" altLang="en-US" dirty="0" smtClean="0"/>
              <a:t>hey </a:t>
            </a:r>
            <a:r>
              <a:rPr lang="en-US" altLang="en-US" dirty="0" smtClean="0"/>
              <a:t>agreed to share their patient billing data with </a:t>
            </a:r>
            <a:r>
              <a:rPr lang="en-US" altLang="en-US" dirty="0" err="1" smtClean="0"/>
              <a:t>CamConnect</a:t>
            </a:r>
            <a:r>
              <a:rPr lang="en-US" altLang="en-US" dirty="0" smtClean="0"/>
              <a:t>, including both Emergency department visits and inpatient hospitalizations.   Careful privacy </a:t>
            </a:r>
            <a:r>
              <a:rPr lang="en-US" altLang="en-US" dirty="0" smtClean="0"/>
              <a:t>protections</a:t>
            </a:r>
            <a:r>
              <a:rPr lang="en-US" altLang="en-US" baseline="0" dirty="0" smtClean="0"/>
              <a:t> and lots of work to harmonize the data.</a:t>
            </a:r>
            <a:endParaRPr lang="en-US" altLang="en-US" dirty="0" smtClean="0"/>
          </a:p>
          <a:p>
            <a:pPr>
              <a:spcBef>
                <a:spcPct val="0"/>
              </a:spcBef>
            </a:pPr>
            <a:endParaRPr lang="en-US" altLang="en-US" dirty="0" smtClean="0"/>
          </a:p>
          <a:p>
            <a:pPr>
              <a:spcBef>
                <a:spcPct val="0"/>
              </a:spcBef>
            </a:pPr>
            <a:r>
              <a:rPr lang="en-US" altLang="en-US" dirty="0" smtClean="0"/>
              <a:t>Geocoded the data and did probabilistic matching to match patients who visited multiple hospitals.  They found 38,000 Unique patients across institutions, found that </a:t>
            </a:r>
            <a:r>
              <a:rPr lang="en-US" altLang="en-US" dirty="0" err="1" smtClean="0"/>
              <a:t>approx</a:t>
            </a:r>
            <a:r>
              <a:rPr lang="en-US" altLang="en-US" dirty="0" smtClean="0"/>
              <a:t> </a:t>
            </a:r>
            <a:r>
              <a:rPr lang="en-US" altLang="en-US" dirty="0" smtClean="0"/>
              <a:t>one-half of the City population used the ER/hospital in one year.  </a:t>
            </a:r>
            <a:r>
              <a:rPr lang="en-US" altLang="en-US" dirty="0" smtClean="0"/>
              <a:t>At</a:t>
            </a:r>
            <a:r>
              <a:rPr lang="en-US" altLang="en-US" baseline="0" dirty="0" smtClean="0"/>
              <a:t> the individual level, they </a:t>
            </a:r>
            <a:r>
              <a:rPr lang="en-US" altLang="en-US" baseline="0" dirty="0" err="1" smtClean="0"/>
              <a:t>ideitifed</a:t>
            </a:r>
            <a:r>
              <a:rPr lang="en-US" altLang="en-US" baseline="0" dirty="0" smtClean="0"/>
              <a:t> people who used the ER often, and assigned them a nurse </a:t>
            </a:r>
            <a:r>
              <a:rPr lang="en-US" altLang="en-US" baseline="0" dirty="0" err="1" smtClean="0"/>
              <a:t>practioner</a:t>
            </a:r>
            <a:r>
              <a:rPr lang="en-US" altLang="en-US" baseline="0" dirty="0" smtClean="0"/>
              <a:t> contact that could work with them one-on-one about their health issues (which likely crossed into housing, family situation, etc.).  </a:t>
            </a:r>
          </a:p>
          <a:p>
            <a:pPr>
              <a:spcBef>
                <a:spcPct val="0"/>
              </a:spcBef>
            </a:pPr>
            <a:endParaRPr lang="en-US" altLang="en-US" baseline="0" dirty="0" smtClean="0"/>
          </a:p>
          <a:p>
            <a:pPr>
              <a:spcBef>
                <a:spcPct val="0"/>
              </a:spcBef>
            </a:pPr>
            <a:r>
              <a:rPr lang="en-US" altLang="en-US" baseline="0" dirty="0" smtClean="0"/>
              <a:t>Also helped with community-level interventions.  </a:t>
            </a:r>
            <a:r>
              <a:rPr lang="en-US" altLang="en-US" dirty="0" smtClean="0"/>
              <a:t>They worked </a:t>
            </a:r>
            <a:r>
              <a:rPr lang="en-US" altLang="en-US" dirty="0" smtClean="0"/>
              <a:t>with the Camden Healthcare Coalition to dive into specific manageable diseases – here is 1 example of diabetes. These maps helped the Citywide Diabetes Collaborative focus their outreach efforts for classes on how to better manage the illness</a:t>
            </a:r>
            <a:r>
              <a:rPr lang="en-US" altLang="en-US" dirty="0" smtClean="0"/>
              <a:t>.  </a:t>
            </a:r>
          </a:p>
          <a:p>
            <a:pPr>
              <a:spcBef>
                <a:spcPct val="0"/>
              </a:spcBef>
            </a:pPr>
            <a:endParaRPr lang="en-US" altLang="en-US" dirty="0" smtClean="0"/>
          </a:p>
          <a:p>
            <a:pPr>
              <a:spcBef>
                <a:spcPct val="0"/>
              </a:spcBef>
            </a:pPr>
            <a:r>
              <a:rPr lang="en-US" altLang="en-US" dirty="0" smtClean="0"/>
              <a:t>(now data is handled by Camden Healthcare Coalition who helps others interested in doing this work, still close partners with </a:t>
            </a:r>
            <a:r>
              <a:rPr lang="en-US" altLang="en-US" dirty="0" err="1" smtClean="0"/>
              <a:t>CamConnect</a:t>
            </a:r>
            <a:r>
              <a:rPr lang="en-US" altLang="en-US" dirty="0" smtClean="0"/>
              <a:t>).</a:t>
            </a:r>
            <a:endParaRPr lang="en-US" altLang="en-US" dirty="0" smtClean="0"/>
          </a:p>
          <a:p>
            <a:pPr>
              <a:spcBef>
                <a:spcPts val="450"/>
              </a:spcBef>
              <a:tabLst>
                <a:tab pos="0" algn="l"/>
                <a:tab pos="912519" algn="l"/>
                <a:tab pos="1826625" algn="l"/>
                <a:tab pos="2739143" algn="l"/>
                <a:tab pos="3654835" algn="l"/>
                <a:tab pos="4568941" algn="l"/>
                <a:tab pos="5481459" algn="l"/>
                <a:tab pos="6397153" algn="l"/>
                <a:tab pos="7309671" algn="l"/>
                <a:tab pos="8223777" algn="l"/>
                <a:tab pos="9139469" algn="l"/>
                <a:tab pos="10051988" algn="l"/>
              </a:tabLst>
              <a:defRPr/>
            </a:pPr>
            <a:endParaRPr lang="en-US" dirty="0" smtClean="0">
              <a:latin typeface="Calibri" pitchFamily="34" charset="0"/>
              <a:ea typeface="MS Gothic" pitchFamily="49" charset="-128"/>
            </a:endParaRPr>
          </a:p>
        </p:txBody>
      </p:sp>
      <p:sp>
        <p:nvSpPr>
          <p:cNvPr id="30725" name="Text Box 3"/>
          <p:cNvSpPr txBox="1">
            <a:spLocks noChangeArrowheads="1"/>
          </p:cNvSpPr>
          <p:nvPr/>
        </p:nvSpPr>
        <p:spPr bwMode="auto">
          <a:xfrm>
            <a:off x="3971926" y="8831264"/>
            <a:ext cx="3038476" cy="465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209" tIns="46426" rIns="93209" bIns="46426"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r" eaLnBrk="1" hangingPunct="1"/>
            <a:fld id="{D23774E5-1B6D-4CEA-8172-D9BD7C25D510}" type="slidenum">
              <a:rPr lang="en-US" sz="1100">
                <a:solidFill>
                  <a:srgbClr val="000000"/>
                </a:solidFill>
                <a:latin typeface="Times New Roman" pitchFamily="18" charset="0"/>
                <a:ea typeface="MS Gothic" pitchFamily="49" charset="-128"/>
              </a:rPr>
              <a:pPr algn="r" eaLnBrk="1" hangingPunct="1"/>
              <a:t>12</a:t>
            </a:fld>
            <a:endParaRPr lang="en-US" sz="1100" dirty="0">
              <a:solidFill>
                <a:srgbClr val="000000"/>
              </a:solidFill>
              <a:latin typeface="Times New Roman" pitchFamily="18" charset="0"/>
              <a:ea typeface="MS Gothic" pitchFamily="49" charset="-128"/>
            </a:endParaRPr>
          </a:p>
        </p:txBody>
      </p:sp>
    </p:spTree>
    <p:extLst>
      <p:ext uri="{BB962C8B-B14F-4D97-AF65-F5344CB8AC3E}">
        <p14:creationId xmlns:p14="http://schemas.microsoft.com/office/powerpoint/2010/main" val="3859846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 lot of potential in community collected and cross-sourced data.</a:t>
            </a:r>
          </a:p>
          <a:p>
            <a:pPr eaLnBrk="1" hangingPunct="1">
              <a:spcBef>
                <a:spcPct val="0"/>
              </a:spcBef>
            </a:pPr>
            <a:r>
              <a:rPr lang="en-US" altLang="en-US" dirty="0" smtClean="0"/>
              <a:t>In Pittsburgh,</a:t>
            </a:r>
            <a:r>
              <a:rPr lang="en-US" altLang="en-US" baseline="0" dirty="0" smtClean="0"/>
              <a:t> t</a:t>
            </a:r>
            <a:r>
              <a:rPr lang="en-US" altLang="en-US" dirty="0" smtClean="0"/>
              <a:t>hey began</a:t>
            </a:r>
            <a:r>
              <a:rPr lang="en-US" altLang="en-US" baseline="0" dirty="0" smtClean="0"/>
              <a:t> with </a:t>
            </a:r>
            <a:r>
              <a:rPr lang="en-US" altLang="en-US" dirty="0" smtClean="0"/>
              <a:t>the </a:t>
            </a:r>
            <a:r>
              <a:rPr lang="en-US" altLang="en-US" dirty="0" smtClean="0"/>
              <a:t>assessors file as the backbone of the system (with property ID, basic characteristics, ownership, and tax delinquency )</a:t>
            </a:r>
          </a:p>
          <a:p>
            <a:pPr eaLnBrk="1" hangingPunct="1">
              <a:spcBef>
                <a:spcPct val="0"/>
              </a:spcBef>
            </a:pPr>
            <a:endParaRPr lang="en-US" altLang="en-US" dirty="0" smtClean="0"/>
          </a:p>
          <a:p>
            <a:pPr eaLnBrk="1" hangingPunct="1">
              <a:spcBef>
                <a:spcPct val="0"/>
              </a:spcBef>
            </a:pPr>
            <a:r>
              <a:rPr lang="en-US" altLang="en-US" dirty="0" smtClean="0"/>
              <a:t>Student and residents implemented the property survey, noting the condition of each home.</a:t>
            </a:r>
          </a:p>
          <a:p>
            <a:pPr eaLnBrk="1" hangingPunct="1">
              <a:spcBef>
                <a:spcPct val="0"/>
              </a:spcBef>
            </a:pPr>
            <a:endParaRPr lang="en-US" altLang="en-US" dirty="0" smtClean="0"/>
          </a:p>
          <a:p>
            <a:pPr eaLnBrk="1" hangingPunct="1">
              <a:spcBef>
                <a:spcPct val="0"/>
              </a:spcBef>
            </a:pPr>
            <a:r>
              <a:rPr lang="en-US" altLang="en-US" dirty="0" smtClean="0"/>
              <a:t>Here is a map of the resulting data - Yellow is good, light blue is fair, dark blue is poor</a:t>
            </a:r>
            <a:r>
              <a:rPr lang="en-US" altLang="en-US" dirty="0" smtClean="0"/>
              <a:t>.</a:t>
            </a:r>
          </a:p>
          <a:p>
            <a:pPr eaLnBrk="1" hangingPunct="1">
              <a:spcBef>
                <a:spcPct val="0"/>
              </a:spcBef>
            </a:pPr>
            <a:endParaRPr lang="en-US" altLang="en-US" dirty="0" smtClean="0"/>
          </a:p>
          <a:p>
            <a:pPr eaLnBrk="1" hangingPunct="1">
              <a:spcBef>
                <a:spcPct val="0"/>
              </a:spcBef>
            </a:pPr>
            <a:r>
              <a:rPr lang="en-US" altLang="en-US" dirty="0" smtClean="0"/>
              <a:t>NEW TEXT: Confirm this is the Homewood</a:t>
            </a:r>
            <a:r>
              <a:rPr lang="en-US" altLang="en-US" baseline="0" dirty="0" smtClean="0"/>
              <a:t> example:  The neighbors prioritized the 30 worst properties that they wanted the city to board up.  One focus was blocks that kids had to walk past on their way to the elementary school.  Within a month 2X of 30 were secured or improved.  Showed that city listened to the collective voice of the community.  PNCIS now working on a standard for collecting this type of data across the region with the online tool from “</a:t>
            </a:r>
            <a:r>
              <a:rPr lang="en-US" altLang="en-US" baseline="0" dirty="0" err="1" smtClean="0"/>
              <a:t>localdata</a:t>
            </a:r>
            <a:r>
              <a:rPr lang="en-US" altLang="en-US" baseline="0" dirty="0" smtClean="0"/>
              <a:t>” (</a:t>
            </a:r>
            <a:r>
              <a:rPr lang="en-US" altLang="en-US" baseline="0" dirty="0" err="1" smtClean="0"/>
              <a:t>CfA</a:t>
            </a:r>
            <a:r>
              <a:rPr lang="en-US" altLang="en-US" baseline="0" dirty="0" smtClean="0"/>
              <a:t> spinoff) so that the information can roll up, be compared across </a:t>
            </a:r>
            <a:r>
              <a:rPr lang="en-US" altLang="en-US" baseline="0" dirty="0" err="1" smtClean="0"/>
              <a:t>ngh</a:t>
            </a:r>
            <a:r>
              <a:rPr lang="en-US" altLang="en-US" baseline="0" dirty="0" smtClean="0"/>
              <a:t> and time.</a:t>
            </a:r>
            <a:endParaRPr lang="en-US" altLang="en-US" dirty="0" smtClean="0"/>
          </a:p>
          <a:p>
            <a:pPr eaLnBrk="1" hangingPunct="1">
              <a:spcBef>
                <a:spcPct val="0"/>
              </a:spcBef>
            </a:pPr>
            <a:endParaRPr lang="en-US" altLang="en-US" dirty="0" smtClean="0"/>
          </a:p>
          <a:p>
            <a:pPr eaLnBrk="1" hangingPunct="1">
              <a:spcBef>
                <a:spcPct val="0"/>
              </a:spcBef>
            </a:pPr>
            <a:r>
              <a:rPr lang="en-US" altLang="en-US" dirty="0" smtClean="0"/>
              <a:t>OLD TEXT: Map </a:t>
            </a:r>
            <a:r>
              <a:rPr lang="en-US" altLang="en-US" dirty="0" smtClean="0"/>
              <a:t>was shared and used for data driven organizing and presenting to block clubs. </a:t>
            </a:r>
          </a:p>
          <a:p>
            <a:pPr eaLnBrk="1" hangingPunct="1">
              <a:spcBef>
                <a:spcPct val="0"/>
              </a:spcBef>
            </a:pPr>
            <a:r>
              <a:rPr lang="en-US" altLang="en-US" dirty="0" smtClean="0"/>
              <a:t>[check with PNCIS – this is hypothetical or actual? Before and after assessments (does a block club affect the physical condition of a block? etc. ]</a:t>
            </a:r>
          </a:p>
        </p:txBody>
      </p:sp>
      <p:sp>
        <p:nvSpPr>
          <p:cNvPr id="15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90662CF-D4E0-4821-B4C2-7A90B6F8AA31}" type="slidenum">
              <a:rPr lang="en-US" smtClean="0"/>
              <a:pPr fontAlgn="base">
                <a:spcBef>
                  <a:spcPct val="0"/>
                </a:spcBef>
                <a:spcAft>
                  <a:spcPct val="0"/>
                </a:spcAft>
                <a:defRPr/>
              </a:pPr>
              <a:t>13</a:t>
            </a:fld>
            <a:endParaRPr lang="en-US" smtClean="0"/>
          </a:p>
        </p:txBody>
      </p:sp>
    </p:spTree>
    <p:extLst>
      <p:ext uri="{BB962C8B-B14F-4D97-AF65-F5344CB8AC3E}">
        <p14:creationId xmlns:p14="http://schemas.microsoft.com/office/powerpoint/2010/main" val="607424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earlier examples were more concrete, other efforts are more long-term, like Community Indicators Projects.</a:t>
            </a:r>
          </a:p>
          <a:p>
            <a:endParaRPr lang="en-US" baseline="0" dirty="0" smtClean="0"/>
          </a:p>
          <a:p>
            <a:r>
              <a:rPr lang="en-US" baseline="0" dirty="0" smtClean="0"/>
              <a:t>Boston was a </a:t>
            </a:r>
            <a:r>
              <a:rPr lang="en-US" dirty="0" err="1" smtClean="0"/>
              <a:t>Sust</a:t>
            </a:r>
            <a:r>
              <a:rPr lang="en-US" dirty="0" smtClean="0"/>
              <a:t> Communities grantee – wanted to educate</a:t>
            </a:r>
            <a:r>
              <a:rPr lang="en-US" baseline="0" dirty="0" smtClean="0"/>
              <a:t> the region (particularly the suburban towns) about how the region’s economic growth was tied to the question about equity </a:t>
            </a:r>
          </a:p>
          <a:p>
            <a:endParaRPr lang="en-US" baseline="0" dirty="0" smtClean="0"/>
          </a:p>
          <a:p>
            <a:r>
              <a:rPr lang="en-US" baseline="0" dirty="0" smtClean="0"/>
              <a:t>They used the “state of equity” report to start the community conversation and frame the issues.   Eventually, they were able to get the towns to agree to having extra points for projects that addresses equity issues in the local re-granting program.</a:t>
            </a:r>
          </a:p>
          <a:p>
            <a:endParaRPr lang="en-US" baseline="0" dirty="0" smtClean="0"/>
          </a:p>
          <a:p>
            <a:r>
              <a:rPr lang="en-US" baseline="0" dirty="0" smtClean="0"/>
              <a:t>Community indicator projects build a common understanding of trends, and can shift how people think about issues, what’s politically possible.</a:t>
            </a:r>
          </a:p>
          <a:p>
            <a:endParaRPr lang="en-US" baseline="0" dirty="0" smtClean="0"/>
          </a:p>
          <a:p>
            <a:r>
              <a:rPr lang="en-US" baseline="0" dirty="0" smtClean="0"/>
              <a:t>Like Progress Points in Hartford or Greater New Haven Community well-being index</a:t>
            </a:r>
            <a:endParaRPr lang="en-US" dirty="0"/>
          </a:p>
        </p:txBody>
      </p:sp>
      <p:sp>
        <p:nvSpPr>
          <p:cNvPr id="4" name="Slide Number Placeholder 3"/>
          <p:cNvSpPr>
            <a:spLocks noGrp="1"/>
          </p:cNvSpPr>
          <p:nvPr>
            <p:ph type="sldNum" sz="quarter" idx="10"/>
          </p:nvPr>
        </p:nvSpPr>
        <p:spPr/>
        <p:txBody>
          <a:bodyPr/>
          <a:lstStyle/>
          <a:p>
            <a:pPr>
              <a:defRPr/>
            </a:pPr>
            <a:fld id="{DE3F6C90-C1AA-46C0-AB51-8C3BAA1D2B73}" type="slidenum">
              <a:rPr lang="en-US" smtClean="0"/>
              <a:pPr>
                <a:defRPr/>
              </a:pPr>
              <a:t>14</a:t>
            </a:fld>
            <a:endParaRPr lang="en-US" dirty="0"/>
          </a:p>
        </p:txBody>
      </p:sp>
    </p:spTree>
    <p:extLst>
      <p:ext uri="{BB962C8B-B14F-4D97-AF65-F5344CB8AC3E}">
        <p14:creationId xmlns:p14="http://schemas.microsoft.com/office/powerpoint/2010/main" val="1648087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a:t>
            </a:r>
            <a:r>
              <a:rPr lang="en-US" dirty="0" err="1" smtClean="0"/>
              <a:t>listserve</a:t>
            </a:r>
            <a:r>
              <a:rPr lang="en-US" dirty="0" smtClean="0"/>
              <a:t> and Twitter</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15</a:t>
            </a:fld>
            <a:endParaRPr lang="en-US" dirty="0"/>
          </a:p>
        </p:txBody>
      </p:sp>
    </p:spTree>
    <p:extLst>
      <p:ext uri="{BB962C8B-B14F-4D97-AF65-F5344CB8AC3E}">
        <p14:creationId xmlns:p14="http://schemas.microsoft.com/office/powerpoint/2010/main" val="2561224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16</a:t>
            </a:fld>
            <a:endParaRPr lang="en-US" dirty="0"/>
          </a:p>
        </p:txBody>
      </p:sp>
    </p:spTree>
    <p:extLst>
      <p:ext uri="{BB962C8B-B14F-4D97-AF65-F5344CB8AC3E}">
        <p14:creationId xmlns:p14="http://schemas.microsoft.com/office/powerpoint/2010/main" val="105028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Not only about NNIP – free </a:t>
            </a:r>
            <a:r>
              <a:rPr lang="en-US" altLang="en-US" sz="1200" dirty="0" err="1" smtClean="0"/>
              <a:t>ebook</a:t>
            </a:r>
            <a:endParaRPr lang="en-US" altLang="en-US" sz="1200" dirty="0" smtClean="0"/>
          </a:p>
          <a:p>
            <a:pPr eaLnBrk="1" hangingPunct="1">
              <a:spcBef>
                <a:spcPct val="0"/>
              </a:spcBef>
            </a:pPr>
            <a:r>
              <a:rPr lang="en-US" altLang="en-US" sz="1200" dirty="0" smtClean="0"/>
              <a:t>Webcast</a:t>
            </a:r>
          </a:p>
          <a:p>
            <a:pPr eaLnBrk="1" hangingPunct="1">
              <a:spcBef>
                <a:spcPct val="0"/>
              </a:spcBef>
            </a:pPr>
            <a:endParaRPr lang="en-US" altLang="en-US" sz="1200" dirty="0" smtClean="0"/>
          </a:p>
          <a:p>
            <a:pPr eaLnBrk="1" hangingPunct="1"/>
            <a:r>
              <a:rPr lang="en-US" altLang="en-US" sz="1200" i="1" dirty="0"/>
              <a:t>Strengthening Communities with Neighborhood Data</a:t>
            </a:r>
            <a:r>
              <a:rPr lang="en-US" altLang="en-US" sz="1200" dirty="0"/>
              <a:t>(11/12 webcast)</a:t>
            </a:r>
          </a:p>
          <a:p>
            <a:pPr lvl="2" eaLnBrk="1" hangingPunct="1"/>
            <a:r>
              <a:rPr lang="en-US" altLang="en-US" sz="1200" dirty="0"/>
              <a:t>MacArthur supported</a:t>
            </a:r>
          </a:p>
          <a:p>
            <a:pPr lvl="2" eaLnBrk="1" hangingPunct="1"/>
            <a:r>
              <a:rPr lang="en-US" altLang="en-US" sz="1200" dirty="0"/>
              <a:t>Essays on Cleveland, Twin Cities, Portland</a:t>
            </a:r>
          </a:p>
          <a:p>
            <a:pPr lvl="2">
              <a:spcAft>
                <a:spcPts val="1223"/>
              </a:spcAft>
            </a:pPr>
            <a:r>
              <a:rPr lang="en-US" altLang="en-US" sz="1200" dirty="0"/>
              <a:t>Case studies and examples from Austin, Camden, Dallas, and many more</a:t>
            </a:r>
          </a:p>
          <a:p>
            <a:pPr eaLnBrk="1" hangingPunct="1"/>
            <a:r>
              <a:rPr lang="en-US" altLang="en-US" sz="1200" i="1" dirty="0"/>
              <a:t>What Counts: Harnessing Data for America’s Communities </a:t>
            </a:r>
            <a:r>
              <a:rPr lang="en-US" altLang="en-US" sz="1200" dirty="0"/>
              <a:t>(12/4 event/webcast)</a:t>
            </a:r>
          </a:p>
          <a:p>
            <a:pPr lvl="2" eaLnBrk="1" hangingPunct="1"/>
            <a:r>
              <a:rPr lang="en-US" altLang="en-US" sz="1200" dirty="0"/>
              <a:t>Edited volume with San Francisco Federal Reserve  and RWJ support </a:t>
            </a:r>
          </a:p>
          <a:p>
            <a:pPr eaLnBrk="1" hangingPunct="1"/>
            <a:endParaRPr lang="en-US" altLang="en-US" sz="1200" dirty="0" smtClean="0"/>
          </a:p>
          <a:p>
            <a:pPr eaLnBrk="1" hangingPunct="1">
              <a:spcBef>
                <a:spcPct val="0"/>
              </a:spcBef>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389589F-8268-4457-BD54-CE1EA2FDE714}" type="slidenum">
              <a:rPr lang="en-US" altLang="en-US" smtClean="0">
                <a:latin typeface="Century Gothic" pitchFamily="34" charset="0"/>
                <a:cs typeface="Arial" pitchFamily="34" charset="0"/>
              </a:rPr>
              <a:pPr eaLnBrk="1" hangingPunct="1">
                <a:spcBef>
                  <a:spcPct val="0"/>
                </a:spcBef>
              </a:pPr>
              <a:t>17</a:t>
            </a:fld>
            <a:endParaRPr lang="en-US" altLang="en-US" smtClean="0">
              <a:latin typeface="Century Gothic" pitchFamily="34" charset="0"/>
              <a:cs typeface="Arial" pitchFamily="34" charset="0"/>
            </a:endParaRPr>
          </a:p>
        </p:txBody>
      </p:sp>
    </p:spTree>
    <p:extLst>
      <p:ext uri="{BB962C8B-B14F-4D97-AF65-F5344CB8AC3E}">
        <p14:creationId xmlns:p14="http://schemas.microsoft.com/office/powerpoint/2010/main" val="334254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9C1CF-0B05-42BA-A122-7F697B58632C}" type="slidenum">
              <a:rPr lang="en-US" smtClean="0"/>
              <a:t>18</a:t>
            </a:fld>
            <a:endParaRPr lang="en-US" dirty="0"/>
          </a:p>
        </p:txBody>
      </p:sp>
    </p:spTree>
    <p:extLst>
      <p:ext uri="{BB962C8B-B14F-4D97-AF65-F5344CB8AC3E}">
        <p14:creationId xmlns:p14="http://schemas.microsoft.com/office/powerpoint/2010/main" val="3660169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MODEL</a:t>
            </a:r>
            <a:r>
              <a:rPr lang="en-US" baseline="0" dirty="0" smtClean="0"/>
              <a:t> is not the focus today, but happy to answer </a:t>
            </a:r>
            <a:r>
              <a:rPr lang="en-US" baseline="0" dirty="0" smtClean="0"/>
              <a:t>questions or talk after the session</a:t>
            </a:r>
            <a:endParaRPr lang="en-US" dirty="0" smtClean="0"/>
          </a:p>
          <a:p>
            <a:pPr eaLnBrk="1" hangingPunct="1">
              <a:defRPr/>
            </a:pPr>
            <a:r>
              <a:rPr lang="en-US" dirty="0" smtClean="0"/>
              <a:t>Bullet 1:  Started with 6 partners, now at 35</a:t>
            </a:r>
          </a:p>
          <a:p>
            <a:pPr eaLnBrk="1" hangingPunct="1">
              <a:defRPr/>
            </a:pPr>
            <a:endParaRPr lang="en-US" dirty="0" smtClean="0"/>
          </a:p>
          <a:p>
            <a:pPr eaLnBrk="1" hangingPunct="1">
              <a:defRPr/>
            </a:pPr>
            <a:r>
              <a:rPr lang="en-US" i="1" dirty="0" smtClean="0"/>
              <a:t>Institutions</a:t>
            </a:r>
            <a:r>
              <a:rPr lang="en-US" dirty="0" smtClean="0"/>
              <a:t>:  </a:t>
            </a:r>
          </a:p>
          <a:p>
            <a:pPr marL="178027" indent="-178027">
              <a:buFont typeface="Arial" pitchFamily="34" charset="0"/>
              <a:buChar char="•"/>
              <a:defRPr/>
            </a:pPr>
            <a:r>
              <a:rPr lang="en-US" dirty="0" smtClean="0"/>
              <a:t>The partners are housed in various types of institutions – universities, independent nonprofits, local funders.  </a:t>
            </a:r>
          </a:p>
          <a:p>
            <a:pPr marL="178027" indent="-178027">
              <a:buFont typeface="Arial" pitchFamily="34" charset="0"/>
              <a:buChar char="•"/>
              <a:defRPr/>
            </a:pPr>
            <a:r>
              <a:rPr lang="en-US" dirty="0" smtClean="0"/>
              <a:t>But whatever the home, they are all respected organizations with a long-term stake in their community. </a:t>
            </a:r>
            <a:r>
              <a:rPr lang="en-US" dirty="0" smtClean="0"/>
              <a:t>  They are viewed as neutral and people believe</a:t>
            </a:r>
            <a:r>
              <a:rPr lang="en-US" baseline="0" dirty="0" smtClean="0"/>
              <a:t> the data and analysis that is published.</a:t>
            </a:r>
            <a:endParaRPr lang="en-US" dirty="0" smtClean="0"/>
          </a:p>
          <a:p>
            <a:pPr eaLnBrk="1" hangingPunct="1">
              <a:defRPr/>
            </a:pPr>
            <a:endParaRPr lang="en-US" dirty="0" smtClean="0"/>
          </a:p>
          <a:p>
            <a:pPr defTabSz="949478">
              <a:defRPr/>
            </a:pPr>
            <a:r>
              <a:rPr lang="en-US" i="1" dirty="0" smtClean="0"/>
              <a:t>Data</a:t>
            </a:r>
            <a:r>
              <a:rPr lang="en-US" dirty="0" smtClean="0"/>
              <a:t>: </a:t>
            </a:r>
            <a:r>
              <a:rPr lang="en-US" dirty="0" smtClean="0"/>
              <a:t> at the core</a:t>
            </a:r>
            <a:r>
              <a:rPr lang="en-US" baseline="0" dirty="0" smtClean="0"/>
              <a:t> of the work…</a:t>
            </a:r>
            <a:endParaRPr lang="en-US" dirty="0" smtClean="0"/>
          </a:p>
          <a:p>
            <a:pPr marL="178027" indent="-178027" defTabSz="949478">
              <a:buFont typeface="Arial" pitchFamily="34" charset="0"/>
              <a:buChar char="•"/>
              <a:defRPr/>
            </a:pPr>
            <a:r>
              <a:rPr lang="en-US" dirty="0" smtClean="0"/>
              <a:t>Partners all </a:t>
            </a:r>
            <a:r>
              <a:rPr lang="en-US" dirty="0" smtClean="0"/>
              <a:t>agree to collect local government data that is </a:t>
            </a:r>
          </a:p>
          <a:p>
            <a:pPr marL="635227" lvl="1" indent="-178027" defTabSz="949478">
              <a:buFont typeface="Arial" pitchFamily="34" charset="0"/>
              <a:buChar char="•"/>
              <a:defRPr/>
            </a:pPr>
            <a:r>
              <a:rPr lang="en-US" dirty="0" smtClean="0"/>
              <a:t>1) </a:t>
            </a:r>
            <a:r>
              <a:rPr lang="en-US" dirty="0" err="1" smtClean="0"/>
              <a:t>Ngh</a:t>
            </a:r>
            <a:r>
              <a:rPr lang="en-US" dirty="0" smtClean="0"/>
              <a:t>-level (conditions vary across a city or region, citywide</a:t>
            </a:r>
            <a:r>
              <a:rPr lang="en-US" baseline="0" dirty="0" smtClean="0"/>
              <a:t> data doesn’t help you to target efforts) </a:t>
            </a:r>
          </a:p>
          <a:p>
            <a:pPr marL="635227" lvl="1" indent="-178027" defTabSz="949478">
              <a:buFont typeface="Arial" pitchFamily="34" charset="0"/>
              <a:buChar char="•"/>
              <a:defRPr/>
            </a:pPr>
            <a:r>
              <a:rPr lang="en-US" baseline="0" dirty="0" smtClean="0"/>
              <a:t>2) O</a:t>
            </a:r>
            <a:r>
              <a:rPr lang="en-US" dirty="0" smtClean="0"/>
              <a:t>n </a:t>
            </a:r>
            <a:r>
              <a:rPr lang="en-US" dirty="0" smtClean="0"/>
              <a:t>a range of issues – housing, schools, crime, etc.  </a:t>
            </a:r>
            <a:r>
              <a:rPr lang="en-US" dirty="0" smtClean="0"/>
              <a:t>(need to understand </a:t>
            </a:r>
            <a:r>
              <a:rPr lang="en-US" dirty="0" err="1" smtClean="0"/>
              <a:t>ngh</a:t>
            </a:r>
            <a:r>
              <a:rPr lang="en-US" dirty="0" smtClean="0"/>
              <a:t> issues and interventions holistically) </a:t>
            </a:r>
          </a:p>
          <a:p>
            <a:pPr marL="635227" lvl="1" indent="-178027" defTabSz="949478">
              <a:buFont typeface="Arial" pitchFamily="34" charset="0"/>
              <a:buChar char="•"/>
              <a:defRPr/>
            </a:pPr>
            <a:r>
              <a:rPr lang="en-US" dirty="0" smtClean="0"/>
              <a:t>3)</a:t>
            </a:r>
            <a:r>
              <a:rPr lang="en-US" baseline="0" dirty="0" smtClean="0"/>
              <a:t> Over time (to understand trends and be responsive when issues arise).</a:t>
            </a:r>
            <a:endParaRPr lang="en-US" dirty="0" smtClean="0"/>
          </a:p>
          <a:p>
            <a:pPr marL="178027" indent="-178027" defTabSz="949478">
              <a:buFont typeface="Arial" pitchFamily="34" charset="0"/>
              <a:buChar char="•"/>
              <a:defRPr/>
            </a:pPr>
            <a:r>
              <a:rPr lang="en-US" dirty="0" smtClean="0">
                <a:cs typeface="Arial" pitchFamily="34" charset="0"/>
              </a:rPr>
              <a:t>There is an economy of scale to having one group provide the service for the community. </a:t>
            </a:r>
          </a:p>
          <a:p>
            <a:pPr defTabSz="949478">
              <a:defRPr/>
            </a:pPr>
            <a:endParaRPr lang="en-US" dirty="0" smtClean="0"/>
          </a:p>
          <a:p>
            <a:pPr defTabSz="949478">
              <a:defRPr/>
            </a:pPr>
            <a:r>
              <a:rPr lang="en-US" i="1" dirty="0" smtClean="0"/>
              <a:t>Mission</a:t>
            </a:r>
            <a:r>
              <a:rPr lang="en-US" dirty="0" smtClean="0"/>
              <a:t>:</a:t>
            </a:r>
          </a:p>
          <a:p>
            <a:pPr marL="296711" indent="-296711" defTabSz="949478">
              <a:buFont typeface="Arial" pitchFamily="34" charset="0"/>
              <a:buChar char="•"/>
              <a:defRPr/>
            </a:pPr>
            <a:r>
              <a:rPr lang="en-US" dirty="0" smtClean="0"/>
              <a:t>NNIP partners’ values drive all the hard work of acquiring and organizing the data.  The point is to get the information used  - whether for policymaking, community building, program planning.</a:t>
            </a:r>
          </a:p>
          <a:p>
            <a:pPr marL="296711" indent="-296711">
              <a:spcAft>
                <a:spcPct val="20000"/>
              </a:spcAft>
              <a:buFont typeface="Arial" pitchFamily="34" charset="0"/>
              <a:buChar char="•"/>
            </a:pPr>
            <a:r>
              <a:rPr lang="en-US" dirty="0" smtClean="0"/>
              <a:t>At</a:t>
            </a:r>
            <a:r>
              <a:rPr lang="en-US" baseline="0" dirty="0" smtClean="0"/>
              <a:t> the start, t</a:t>
            </a:r>
            <a:r>
              <a:rPr lang="en-US" dirty="0" smtClean="0"/>
              <a:t>he </a:t>
            </a:r>
            <a:r>
              <a:rPr lang="en-US" dirty="0" smtClean="0"/>
              <a:t>founding NNIP partners recognized that not everyone had equal access to information.  Focus began with and remains on low-income nghs that have traditionally not had access to data or training to use </a:t>
            </a:r>
            <a:r>
              <a:rPr lang="en-US" dirty="0" smtClean="0"/>
              <a:t>them.</a:t>
            </a:r>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endParaRPr lang="en-US" dirty="0" smtClean="0"/>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endParaRPr lang="en-US" dirty="0" smtClean="0"/>
          </a:p>
          <a:p>
            <a:pPr marL="0" marR="0" indent="0" algn="l" defTabSz="914400" rtl="0" eaLnBrk="1" fontAlgn="auto" latinLnBrk="0" hangingPunct="1">
              <a:lnSpc>
                <a:spcPct val="100000"/>
              </a:lnSpc>
              <a:spcBef>
                <a:spcPts val="0"/>
              </a:spcBef>
              <a:spcAft>
                <a:spcPct val="20000"/>
              </a:spcAft>
              <a:buClrTx/>
              <a:buSzTx/>
              <a:buFont typeface="Arial" pitchFamily="34" charset="0"/>
              <a:buNone/>
              <a:tabLst/>
              <a:defRPr/>
            </a:pPr>
            <a:r>
              <a:rPr lang="en-US" dirty="0" smtClean="0"/>
              <a:t>Alt</a:t>
            </a:r>
            <a:r>
              <a:rPr lang="en-US" baseline="0" dirty="0" smtClean="0"/>
              <a:t> 2</a:t>
            </a:r>
            <a:r>
              <a:rPr lang="en-US" baseline="30000" dirty="0" smtClean="0"/>
              <a:t>nd</a:t>
            </a:r>
            <a:r>
              <a:rPr lang="en-US" baseline="0" dirty="0" smtClean="0"/>
              <a:t> bullet: </a:t>
            </a:r>
            <a:r>
              <a:rPr lang="en-US" dirty="0" smtClean="0"/>
              <a:t>All partners regularly assemble, organize and transform neighborhood-level data to support local </a:t>
            </a:r>
            <a:r>
              <a:rPr lang="en-US" dirty="0" err="1" smtClean="0"/>
              <a:t>decisionmaking</a:t>
            </a:r>
            <a:r>
              <a:rPr lang="en-US" dirty="0" smtClean="0"/>
              <a:t>.</a:t>
            </a:r>
          </a:p>
          <a:p>
            <a:pPr marL="296711" indent="-296711">
              <a:spcAft>
                <a:spcPct val="20000"/>
              </a:spcAft>
              <a:buFont typeface="Arial" pitchFamily="34" charset="0"/>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2</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people talk about open data, they are more likely to think about the last three goals…</a:t>
            </a:r>
          </a:p>
          <a:p>
            <a:endParaRPr lang="en-US" dirty="0" smtClean="0"/>
          </a:p>
          <a:p>
            <a:r>
              <a:rPr lang="en-US" dirty="0" smtClean="0"/>
              <a:t>From</a:t>
            </a:r>
            <a:r>
              <a:rPr lang="en-US" baseline="0" dirty="0" smtClean="0"/>
              <a:t> </a:t>
            </a:r>
            <a:r>
              <a:rPr lang="en-US" dirty="0" smtClean="0"/>
              <a:t>NNIP</a:t>
            </a:r>
            <a:r>
              <a:rPr lang="en-US" baseline="0" dirty="0" smtClean="0"/>
              <a:t> and </a:t>
            </a:r>
            <a:r>
              <a:rPr lang="en-US" baseline="0" dirty="0" err="1" smtClean="0"/>
              <a:t>Urban’s</a:t>
            </a:r>
            <a:r>
              <a:rPr lang="en-US" baseline="0" dirty="0" smtClean="0"/>
              <a:t> perspective, the first three goals are as important outcomes of open data and should be used in judging its success.</a:t>
            </a:r>
          </a:p>
          <a:p>
            <a:endParaRPr lang="en-US" baseline="0" dirty="0" smtClean="0"/>
          </a:p>
          <a:p>
            <a:r>
              <a:rPr lang="en-US" baseline="0" dirty="0" smtClean="0"/>
              <a:t>Example:  Hartford’s GIS director Brett (check last name and title) had been working on publishing to their new open data portal for 6 months driven by the goals of good government practices.  But when it came time for the city to apply for a federal Promise Zone grant, his job in supplying information was much easier because the data was already organized.</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a:t>
            </a:fld>
            <a:endParaRPr lang="en-US" dirty="0"/>
          </a:p>
        </p:txBody>
      </p:sp>
    </p:spTree>
    <p:extLst>
      <p:ext uri="{BB962C8B-B14F-4D97-AF65-F5344CB8AC3E}">
        <p14:creationId xmlns:p14="http://schemas.microsoft.com/office/powerpoint/2010/main" val="73024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working to connect the</a:t>
            </a:r>
            <a:r>
              <a:rPr lang="en-US" baseline="0" dirty="0" smtClean="0"/>
              <a:t> older world of neighborhood indicators with the open data players.  </a:t>
            </a:r>
            <a:r>
              <a:rPr lang="en-US" dirty="0" smtClean="0"/>
              <a:t> </a:t>
            </a:r>
            <a:r>
              <a:rPr lang="en-US" dirty="0"/>
              <a:t>We completed a two-year project scanning the open data environment in our partner cities and seeing if and how open data was translating to community action. (Paper and case studies available) and are staring a project with Living Cities and national Code for America to marry civic tech and community data</a:t>
            </a:r>
            <a:r>
              <a:rPr lang="en-US" dirty="0" smtClean="0"/>
              <a:t>.  Opportunity</a:t>
            </a:r>
            <a:r>
              <a:rPr lang="en-US" baseline="0" dirty="0" smtClean="0"/>
              <a:t> for new allies in the work – leverage each others talents.</a:t>
            </a:r>
            <a:endParaRPr lang="en-US" sz="1100" dirty="0"/>
          </a:p>
          <a:p>
            <a:endParaRPr lang="en-US" dirty="0"/>
          </a:p>
          <a:p>
            <a:pPr defTabSz="931774">
              <a:defRPr/>
            </a:pPr>
            <a:r>
              <a:rPr lang="en-US" dirty="0"/>
              <a:t>Urban, under the leadership of Peter Tatian and Leah Hendey, is the NNIP partner in the Washington DC area since 20XX.  We have shared basic information on line, and provide ad hoc TA to anyone looking to use the data. Most of the focus has been on in-depth analysis to support DC nonprofits, </a:t>
            </a:r>
            <a:r>
              <a:rPr lang="en-US" dirty="0" err="1"/>
              <a:t>govt</a:t>
            </a:r>
            <a:r>
              <a:rPr lang="en-US" dirty="0"/>
              <a:t> agencies and the Council of Governments.  Work around housing and schools in particular</a:t>
            </a:r>
          </a:p>
        </p:txBody>
      </p:sp>
      <p:sp>
        <p:nvSpPr>
          <p:cNvPr id="4" name="Slide Number Placeholder 3"/>
          <p:cNvSpPr>
            <a:spLocks noGrp="1"/>
          </p:cNvSpPr>
          <p:nvPr>
            <p:ph type="sldNum" sz="quarter" idx="10"/>
          </p:nvPr>
        </p:nvSpPr>
        <p:spPr/>
        <p:txBody>
          <a:bodyPr/>
          <a:lstStyle/>
          <a:p>
            <a:fld id="{6C3C9F05-C961-4F3D-908D-15D8A308E34A}" type="slidenum">
              <a:rPr lang="en-US" smtClean="0"/>
              <a:t>4</a:t>
            </a:fld>
            <a:endParaRPr lang="en-US"/>
          </a:p>
        </p:txBody>
      </p:sp>
    </p:spTree>
    <p:extLst>
      <p:ext uri="{BB962C8B-B14F-4D97-AF65-F5344CB8AC3E}">
        <p14:creationId xmlns:p14="http://schemas.microsoft.com/office/powerpoint/2010/main" val="270826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travel around the country to conferences, this is the question</a:t>
            </a:r>
            <a:r>
              <a:rPr lang="en-US" baseline="0" dirty="0" smtClean="0"/>
              <a:t> I’m hearing more and more – it is a good sign of maturity in the field, and gives us a different set of work to do.</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5</a:t>
            </a:fld>
            <a:endParaRPr lang="en-US" dirty="0"/>
          </a:p>
        </p:txBody>
      </p:sp>
    </p:spTree>
    <p:extLst>
      <p:ext uri="{BB962C8B-B14F-4D97-AF65-F5344CB8AC3E}">
        <p14:creationId xmlns:p14="http://schemas.microsoft.com/office/powerpoint/2010/main" val="88156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Connection to civic tech and open data</a:t>
            </a:r>
          </a:p>
          <a:p>
            <a:endParaRPr lang="en-US" baseline="0" dirty="0" smtClean="0"/>
          </a:p>
          <a:p>
            <a:r>
              <a:rPr lang="en-US" baseline="0" dirty="0" smtClean="0"/>
              <a:t>A lot of progress has been made – national groups with progressive missions about improving society – bridging the racial and gender gap in technology.  In a few cases, staff at partner organizations also lead their Code for America brigades.</a:t>
            </a:r>
          </a:p>
          <a:p>
            <a:endParaRPr lang="en-US" baseline="0" dirty="0" smtClean="0"/>
          </a:p>
          <a:p>
            <a:r>
              <a:rPr lang="en-US" baseline="0" dirty="0" smtClean="0"/>
              <a:t>From NNIP,   </a:t>
            </a:r>
            <a:r>
              <a:rPr lang="en-US" baseline="0" dirty="0" err="1" smtClean="0"/>
              <a:t>Cura</a:t>
            </a:r>
            <a:r>
              <a:rPr lang="en-US" baseline="0" dirty="0" smtClean="0"/>
              <a:t>:  Tech – new program in the Twin Cities – technologists and community groups team up to propose ideas that would help residents and groups in low-income neighborhoods.  They provide rounds of seed funding to get started.  Examples (should be verified):  web site/app to facilitate local shopping (Somali scarf shop) or idea about simplifying the application to become a credentialed small and minority owned business.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6</a:t>
            </a:fld>
            <a:endParaRPr lang="en-US" dirty="0"/>
          </a:p>
        </p:txBody>
      </p:sp>
    </p:spTree>
    <p:extLst>
      <p:ext uri="{BB962C8B-B14F-4D97-AF65-F5344CB8AC3E}">
        <p14:creationId xmlns:p14="http://schemas.microsoft.com/office/powerpoint/2010/main" val="688917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of what’s going on today (walk through examples if time).  We can do a better job of sharing lessons</a:t>
            </a:r>
            <a:r>
              <a:rPr lang="en-US" baseline="0" dirty="0" smtClean="0"/>
              <a:t> from different strategies – whether day-long events or formal curriculum.</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7</a:t>
            </a:fld>
            <a:endParaRPr lang="en-US" dirty="0"/>
          </a:p>
        </p:txBody>
      </p:sp>
    </p:spTree>
    <p:extLst>
      <p:ext uri="{BB962C8B-B14F-4D97-AF65-F5344CB8AC3E}">
        <p14:creationId xmlns:p14="http://schemas.microsoft.com/office/powerpoint/2010/main" val="3893196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Jake calls this celebrating success.  One person said that the nonprofits just need ideas about how the data can be helpful in their day-to-day</a:t>
            </a:r>
            <a:r>
              <a:rPr lang="en-US" baseline="0" dirty="0" smtClean="0"/>
              <a:t> work.  How to connect to the missions of the organizations and peer examples are inspirational and practical.</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8</a:t>
            </a:fld>
            <a:endParaRPr lang="en-US" dirty="0"/>
          </a:p>
        </p:txBody>
      </p:sp>
    </p:spTree>
    <p:extLst>
      <p:ext uri="{BB962C8B-B14F-4D97-AF65-F5344CB8AC3E}">
        <p14:creationId xmlns:p14="http://schemas.microsoft.com/office/powerpoint/2010/main" val="2469314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this</a:t>
            </a:r>
            <a:r>
              <a:rPr lang="en-US" baseline="0" dirty="0" smtClean="0"/>
              <a:t> all happen, we need people who can cross disciplines and sectors.</a:t>
            </a:r>
          </a:p>
          <a:p>
            <a:endParaRPr lang="en-US" baseline="0" dirty="0" smtClean="0"/>
          </a:p>
          <a:p>
            <a:r>
              <a:rPr lang="en-US" baseline="0" dirty="0" smtClean="0"/>
              <a:t>Here are some of our NNIP partners that make it happen </a:t>
            </a:r>
          </a:p>
          <a:p>
            <a:endParaRPr lang="en-US" baseline="0" dirty="0" smtClean="0"/>
          </a:p>
          <a:p>
            <a:r>
              <a:rPr lang="en-US" baseline="0" dirty="0" smtClean="0"/>
              <a:t>Conversant with government operations, politics, community concerns, and the technical data side</a:t>
            </a:r>
          </a:p>
          <a:p>
            <a:r>
              <a:rPr lang="en-US" baseline="0" dirty="0" smtClean="0"/>
              <a:t>Connect people locally and to national networks</a:t>
            </a:r>
          </a:p>
          <a:p>
            <a:endParaRPr lang="en-US" baseline="0" dirty="0" smtClean="0"/>
          </a:p>
          <a:p>
            <a:r>
              <a:rPr lang="en-US" baseline="0" dirty="0" smtClean="0"/>
              <a:t>Encourage you to step into this role - we need to figure out how to cultivate these skills – university programs, professional development </a:t>
            </a:r>
          </a:p>
        </p:txBody>
      </p:sp>
      <p:sp>
        <p:nvSpPr>
          <p:cNvPr id="4" name="Slide Number Placeholder 3"/>
          <p:cNvSpPr>
            <a:spLocks noGrp="1"/>
          </p:cNvSpPr>
          <p:nvPr>
            <p:ph type="sldNum" sz="quarter" idx="10"/>
          </p:nvPr>
        </p:nvSpPr>
        <p:spPr/>
        <p:txBody>
          <a:bodyPr/>
          <a:lstStyle/>
          <a:p>
            <a:fld id="{9509C1CF-0B05-42BA-A122-7F697B58632C}" type="slidenum">
              <a:rPr lang="en-US" smtClean="0"/>
              <a:t>9</a:t>
            </a:fld>
            <a:endParaRPr lang="en-US" dirty="0"/>
          </a:p>
        </p:txBody>
      </p:sp>
    </p:spTree>
    <p:extLst>
      <p:ext uri="{BB962C8B-B14F-4D97-AF65-F5344CB8AC3E}">
        <p14:creationId xmlns:p14="http://schemas.microsoft.com/office/powerpoint/2010/main" val="1839644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28781D3-79C9-49DF-9C26-97F10AEE587B}" type="datetimeFigureOut">
              <a:rPr lang="en-US" smtClean="0"/>
              <a:t>11/21/2014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F216EE8-E3BB-4EF1-AF58-0C01075511C9}" type="slidenum">
              <a:rPr lang="en-US" smtClean="0"/>
              <a:t>‹#›</a:t>
            </a:fld>
            <a:endParaRPr lang="en-US"/>
          </a:p>
        </p:txBody>
      </p:sp>
    </p:spTree>
    <p:extLst>
      <p:ext uri="{BB962C8B-B14F-4D97-AF65-F5344CB8AC3E}">
        <p14:creationId xmlns:p14="http://schemas.microsoft.com/office/powerpoint/2010/main" val="2374314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Content -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772400" cy="1362075"/>
          </a:xfrm>
          <a:prstGeom prst="rect">
            <a:avLst/>
          </a:prstGeom>
        </p:spPr>
        <p:txBody>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457200" y="2438400"/>
            <a:ext cx="7772400" cy="3276600"/>
          </a:xfrm>
          <a:prstGeom prst="rect">
            <a:avLst/>
          </a:prstGeom>
        </p:spPr>
        <p:txBody>
          <a:bodyPr/>
          <a:lstStyle>
            <a:lvl1pPr marL="0" indent="0">
              <a:lnSpc>
                <a:spcPct val="100000"/>
              </a:lnSpc>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8381812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228BCF9-BD90-4C49-B565-4044EC7D72CC}" type="datetimeFigureOut">
              <a:rPr lang="en-US"/>
              <a:pPr>
                <a:defRPr/>
              </a:pPr>
              <a:t>11/21/2014</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3DD51E0-41A7-432D-97CB-68146A32ACE4}" type="slidenum">
              <a:rPr lang="en-US"/>
              <a:pPr>
                <a:defRPr/>
              </a:pPr>
              <a:t>‹#›</a:t>
            </a:fld>
            <a:endParaRPr lang="en-US"/>
          </a:p>
        </p:txBody>
      </p:sp>
    </p:spTree>
    <p:extLst>
      <p:ext uri="{BB962C8B-B14F-4D97-AF65-F5344CB8AC3E}">
        <p14:creationId xmlns:p14="http://schemas.microsoft.com/office/powerpoint/2010/main" val="48968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5" r:id="rId14"/>
    <p:sldLayoutId id="2147493487" r:id="rId15"/>
    <p:sldLayoutId id="214749348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regionalindicators.org/"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hyperlink" Target="http://www.neighborhoodindicators.or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tmp"/><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gif"/><Relationship Id="rId5" Type="http://schemas.openxmlformats.org/officeDocument/2006/relationships/image" Target="../media/image10.png"/><Relationship Id="rId10" Type="http://schemas.openxmlformats.org/officeDocument/2006/relationships/image" Target="../media/image15.tmp"/><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18.tm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tm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QQjRw&amp;url=http://www.whitehouse.gov/champions/civic-hacking-and-open-government/steve-spiker&amp;ei=xtJrVMWTL8OwyASHoYDYCw&amp;bvm=bv.79908130,d.aWw&amp;psig=AFQjCNGX0XWLgKahlIu-nb74EpjmVrqTXw&amp;ust=1416438854825431" TargetMode="External"/><Relationship Id="rId3" Type="http://schemas.openxmlformats.org/officeDocument/2006/relationships/image" Target="../media/image31.png"/><Relationship Id="rId7" Type="http://schemas.openxmlformats.org/officeDocument/2006/relationships/image" Target="../media/image35.jpg"/><Relationship Id="rId12"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4.jpg"/><Relationship Id="rId11" Type="http://schemas.openxmlformats.org/officeDocument/2006/relationships/image" Target="../media/image38.jpeg"/><Relationship Id="rId5" Type="http://schemas.openxmlformats.org/officeDocument/2006/relationships/image" Target="../media/image33.jpg"/><Relationship Id="rId10" Type="http://schemas.openxmlformats.org/officeDocument/2006/relationships/image" Target="../media/image37.jpg"/><Relationship Id="rId4" Type="http://schemas.openxmlformats.org/officeDocument/2006/relationships/image" Target="../media/image32.jp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Title 3"/>
          <p:cNvSpPr>
            <a:spLocks noGrp="1"/>
          </p:cNvSpPr>
          <p:nvPr>
            <p:ph type="ctrTitle"/>
          </p:nvPr>
        </p:nvSpPr>
        <p:spPr/>
        <p:txBody>
          <a:bodyPr/>
          <a:lstStyle/>
          <a:p>
            <a:r>
              <a:rPr lang="en-US" sz="3800" dirty="0"/>
              <a:t>Strengthening Local Capacity For Data-Driven Decisionmaking</a:t>
            </a:r>
          </a:p>
        </p:txBody>
      </p:sp>
      <p:sp>
        <p:nvSpPr>
          <p:cNvPr id="5" name="Text Placeholder 4"/>
          <p:cNvSpPr>
            <a:spLocks noGrp="1"/>
          </p:cNvSpPr>
          <p:nvPr>
            <p:ph type="body" sz="quarter" idx="11"/>
          </p:nvPr>
        </p:nvSpPr>
        <p:spPr>
          <a:xfrm>
            <a:off x="676851" y="4455382"/>
            <a:ext cx="8046235" cy="1699233"/>
          </a:xfrm>
        </p:spPr>
        <p:txBody>
          <a:bodyPr/>
          <a:lstStyle/>
          <a:p>
            <a:r>
              <a:rPr lang="en-US" sz="2200" dirty="0" smtClean="0"/>
              <a:t>Kathy Pettit and Jake Cowan</a:t>
            </a:r>
          </a:p>
          <a:p>
            <a:r>
              <a:rPr lang="en-US" sz="2200" dirty="0" smtClean="0"/>
              <a:t>November 21, 2014</a:t>
            </a:r>
          </a:p>
          <a:p>
            <a:r>
              <a:rPr lang="en-US" sz="2200" dirty="0" smtClean="0"/>
              <a:t>Data Driven Connecticut 2014</a:t>
            </a:r>
            <a:endParaRPr lang="en-US" sz="2200" dirty="0"/>
          </a:p>
        </p:txBody>
      </p:sp>
    </p:spTree>
    <p:extLst>
      <p:ext uri="{BB962C8B-B14F-4D97-AF65-F5344CB8AC3E}">
        <p14:creationId xmlns:p14="http://schemas.microsoft.com/office/powerpoint/2010/main" val="137339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dirty="0" smtClean="0"/>
              <a:t>Local Examples</a:t>
            </a:r>
            <a:endParaRPr lang="en-US" dirty="0"/>
          </a:p>
        </p:txBody>
      </p:sp>
    </p:spTree>
    <p:extLst>
      <p:ext uri="{BB962C8B-B14F-4D97-AF65-F5344CB8AC3E}">
        <p14:creationId xmlns:p14="http://schemas.microsoft.com/office/powerpoint/2010/main" val="311298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334000" cy="6867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Box 3"/>
          <p:cNvSpPr txBox="1">
            <a:spLocks noChangeArrowheads="1"/>
          </p:cNvSpPr>
          <p:nvPr/>
        </p:nvSpPr>
        <p:spPr bwMode="auto">
          <a:xfrm>
            <a:off x="228600" y="4384675"/>
            <a:ext cx="3787775" cy="892552"/>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600" b="1" i="1" dirty="0">
                <a:solidFill>
                  <a:schemeClr val="tx2"/>
                </a:solidFill>
                <a:latin typeface="Century Gothic" panose="020B0502020202020204" pitchFamily="34" charset="0"/>
              </a:rPr>
              <a:t>Map Resources &amp; Analyze Gaps</a:t>
            </a:r>
          </a:p>
        </p:txBody>
      </p:sp>
      <p:sp>
        <p:nvSpPr>
          <p:cNvPr id="11268" name="TextBox 1"/>
          <p:cNvSpPr txBox="1">
            <a:spLocks noChangeArrowheads="1"/>
          </p:cNvSpPr>
          <p:nvPr/>
        </p:nvSpPr>
        <p:spPr bwMode="auto">
          <a:xfrm>
            <a:off x="228600" y="6259513"/>
            <a:ext cx="304165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t>Source: NeighborhoodInfo DC</a:t>
            </a:r>
          </a:p>
        </p:txBody>
      </p:sp>
    </p:spTree>
    <p:extLst>
      <p:ext uri="{BB962C8B-B14F-4D97-AF65-F5344CB8AC3E}">
        <p14:creationId xmlns:p14="http://schemas.microsoft.com/office/powerpoint/2010/main" val="889040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Box 3"/>
          <p:cNvSpPr txBox="1">
            <a:spLocks noChangeArrowheads="1"/>
          </p:cNvSpPr>
          <p:nvPr/>
        </p:nvSpPr>
        <p:spPr bwMode="auto">
          <a:xfrm>
            <a:off x="446315" y="5124903"/>
            <a:ext cx="3787775" cy="892552"/>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600" b="1" i="1" dirty="0" smtClean="0">
                <a:solidFill>
                  <a:schemeClr val="tx2"/>
                </a:solidFill>
                <a:latin typeface="Century Gothic" panose="020B0502020202020204" pitchFamily="34" charset="0"/>
              </a:rPr>
              <a:t>Plan Community Health Programs</a:t>
            </a:r>
            <a:endParaRPr lang="en-US" sz="2600" b="1" i="1" dirty="0">
              <a:solidFill>
                <a:schemeClr val="tx2"/>
              </a:solidFill>
              <a:latin typeface="Century Gothic" panose="020B0502020202020204" pitchFamily="34" charset="0"/>
            </a:endParaRPr>
          </a:p>
        </p:txBody>
      </p:sp>
      <p:sp>
        <p:nvSpPr>
          <p:cNvPr id="11268" name="TextBox 1"/>
          <p:cNvSpPr txBox="1">
            <a:spLocks noChangeArrowheads="1"/>
          </p:cNvSpPr>
          <p:nvPr/>
        </p:nvSpPr>
        <p:spPr bwMode="auto">
          <a:xfrm>
            <a:off x="228600" y="6259513"/>
            <a:ext cx="304165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i="1" dirty="0"/>
              <a:t>Source: </a:t>
            </a:r>
            <a:r>
              <a:rPr lang="en-US" sz="1600" i="1" dirty="0" err="1" smtClean="0"/>
              <a:t>CamConnect</a:t>
            </a:r>
            <a:endParaRPr lang="en-US" sz="1600" i="1"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5802"/>
          <a:stretch/>
        </p:blipFill>
        <p:spPr bwMode="auto">
          <a:xfrm>
            <a:off x="2231571" y="533400"/>
            <a:ext cx="5191125" cy="44159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132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r="26089" b="8000"/>
          <a:stretch>
            <a:fillRect/>
          </a:stretch>
        </p:blipFill>
        <p:spPr bwMode="auto">
          <a:xfrm>
            <a:off x="2409823" y="453668"/>
            <a:ext cx="6305551" cy="594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1"/>
          <p:cNvGrpSpPr>
            <a:grpSpLocks/>
          </p:cNvGrpSpPr>
          <p:nvPr/>
        </p:nvGrpSpPr>
        <p:grpSpPr bwMode="auto">
          <a:xfrm>
            <a:off x="200025" y="3295650"/>
            <a:ext cx="2209800" cy="2147888"/>
            <a:chOff x="199295" y="4151760"/>
            <a:chExt cx="2209800" cy="2146742"/>
          </a:xfrm>
        </p:grpSpPr>
        <p:sp>
          <p:nvSpPr>
            <p:cNvPr id="13" name="TextBox 12"/>
            <p:cNvSpPr txBox="1"/>
            <p:nvPr/>
          </p:nvSpPr>
          <p:spPr>
            <a:xfrm>
              <a:off x="199295" y="4151760"/>
              <a:ext cx="2209800" cy="2146742"/>
            </a:xfrm>
            <a:prstGeom prst="rect">
              <a:avLst/>
            </a:prstGeom>
            <a:solidFill>
              <a:schemeClr val="bg1"/>
            </a:solidFill>
            <a:ln>
              <a:solidFill>
                <a:schemeClr val="tx1"/>
              </a:solidFill>
            </a:ln>
          </p:spPr>
          <p:txBody>
            <a:bodyPr>
              <a:spAutoFit/>
            </a:bodyPr>
            <a:lstStyle/>
            <a:p>
              <a:pPr fontAlgn="auto">
                <a:spcBef>
                  <a:spcPts val="0"/>
                </a:spcBef>
                <a:spcAft>
                  <a:spcPts val="0"/>
                </a:spcAft>
                <a:defRPr/>
              </a:pPr>
              <a:r>
                <a:rPr lang="en-US" b="1" dirty="0">
                  <a:latin typeface="+mn-lt"/>
                  <a:cs typeface="+mn-cs"/>
                </a:rPr>
                <a:t>Legend</a:t>
              </a:r>
            </a:p>
            <a:p>
              <a:pPr fontAlgn="auto">
                <a:spcBef>
                  <a:spcPts val="0"/>
                </a:spcBef>
                <a:spcAft>
                  <a:spcPts val="0"/>
                </a:spcAft>
                <a:defRPr/>
              </a:pPr>
              <a:endParaRPr lang="en-US" dirty="0">
                <a:latin typeface="+mn-lt"/>
                <a:cs typeface="+mn-cs"/>
              </a:endParaRPr>
            </a:p>
            <a:p>
              <a:pPr fontAlgn="auto">
                <a:spcBef>
                  <a:spcPts val="0"/>
                </a:spcBef>
                <a:spcAft>
                  <a:spcPts val="0"/>
                </a:spcAft>
                <a:defRPr/>
              </a:pPr>
              <a:r>
                <a:rPr lang="en-US" b="1" dirty="0">
                  <a:latin typeface="+mn-lt"/>
                  <a:cs typeface="+mn-cs"/>
                </a:rPr>
                <a:t>Exterior and Paint</a:t>
              </a:r>
            </a:p>
            <a:p>
              <a:pPr fontAlgn="auto">
                <a:spcBef>
                  <a:spcPts val="0"/>
                </a:spcBef>
                <a:spcAft>
                  <a:spcPts val="0"/>
                </a:spcAft>
                <a:defRPr/>
              </a:pPr>
              <a:r>
                <a:rPr lang="en-US" dirty="0">
                  <a:latin typeface="+mn-lt"/>
                  <a:cs typeface="+mn-cs"/>
                </a:rPr>
                <a:t>        Good</a:t>
              </a:r>
            </a:p>
            <a:p>
              <a:pPr fontAlgn="auto">
                <a:spcBef>
                  <a:spcPts val="300"/>
                </a:spcBef>
                <a:spcAft>
                  <a:spcPts val="0"/>
                </a:spcAft>
                <a:defRPr/>
              </a:pPr>
              <a:r>
                <a:rPr lang="en-US" dirty="0">
                  <a:latin typeface="+mn-lt"/>
                  <a:cs typeface="+mn-cs"/>
                </a:rPr>
                <a:t>        Fair</a:t>
              </a:r>
            </a:p>
            <a:p>
              <a:pPr fontAlgn="auto">
                <a:spcBef>
                  <a:spcPts val="200"/>
                </a:spcBef>
                <a:spcAft>
                  <a:spcPts val="0"/>
                </a:spcAft>
                <a:defRPr/>
              </a:pPr>
              <a:r>
                <a:rPr lang="en-US" dirty="0">
                  <a:latin typeface="+mn-lt"/>
                  <a:cs typeface="+mn-cs"/>
                </a:rPr>
                <a:t>        Poor</a:t>
              </a:r>
            </a:p>
            <a:p>
              <a:pPr fontAlgn="auto">
                <a:spcBef>
                  <a:spcPts val="200"/>
                </a:spcBef>
                <a:spcAft>
                  <a:spcPts val="0"/>
                </a:spcAft>
                <a:defRPr/>
              </a:pPr>
              <a:r>
                <a:rPr lang="en-US" dirty="0">
                  <a:latin typeface="+mn-lt"/>
                  <a:cs typeface="+mn-cs"/>
                </a:rPr>
                <a:t>        N/A</a:t>
              </a:r>
            </a:p>
          </p:txBody>
        </p:sp>
        <p:sp>
          <p:nvSpPr>
            <p:cNvPr id="14" name="Rectangle 13"/>
            <p:cNvSpPr/>
            <p:nvPr/>
          </p:nvSpPr>
          <p:spPr>
            <a:xfrm>
              <a:off x="351695" y="5065672"/>
              <a:ext cx="228600" cy="15231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351695" y="5370309"/>
              <a:ext cx="228600" cy="152319"/>
            </a:xfrm>
            <a:prstGeom prst="rect">
              <a:avLst/>
            </a:prstGeom>
            <a:solidFill>
              <a:srgbClr val="00B0F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351695" y="5676534"/>
              <a:ext cx="228600" cy="152319"/>
            </a:xfrm>
            <a:prstGeom prst="rect">
              <a:avLst/>
            </a:prstGeom>
            <a:solidFill>
              <a:schemeClr val="accent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a:off x="351695" y="5947851"/>
              <a:ext cx="228600" cy="152319"/>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3"/>
          <p:cNvSpPr txBox="1">
            <a:spLocks noChangeArrowheads="1"/>
          </p:cNvSpPr>
          <p:nvPr/>
        </p:nvSpPr>
        <p:spPr bwMode="auto">
          <a:xfrm>
            <a:off x="515937" y="1989817"/>
            <a:ext cx="3787775" cy="492443"/>
          </a:xfrm>
          <a:prstGeom prst="rect">
            <a:avLst/>
          </a:prstGeom>
          <a:solidFill>
            <a:schemeClr val="bg1"/>
          </a:solidFill>
          <a:ln w="9525">
            <a:solidFill>
              <a:srgbClr val="000000"/>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600" b="1" i="1" dirty="0" smtClean="0">
                <a:solidFill>
                  <a:schemeClr val="tx2"/>
                </a:solidFill>
                <a:latin typeface="Century Gothic" panose="020B0502020202020204" pitchFamily="34" charset="0"/>
              </a:rPr>
              <a:t>Collect original data</a:t>
            </a:r>
            <a:endParaRPr lang="en-US" sz="2600"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265401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descr="image.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31287" t="4167" r="32498" b="62052"/>
          <a:stretch/>
        </p:blipFill>
        <p:spPr bwMode="auto">
          <a:xfrm>
            <a:off x="316524" y="15956"/>
            <a:ext cx="6113986" cy="350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609493" y="434078"/>
            <a:ext cx="3534507" cy="1433961"/>
          </a:xfrm>
          <a:prstGeom prst="rect">
            <a:avLst/>
          </a:prstGeom>
          <a:solidFill>
            <a:schemeClr val="bg1"/>
          </a:solidFill>
          <a:ln w="3175">
            <a:solidFill>
              <a:schemeClr val="tx1"/>
            </a:solidFill>
          </a:ln>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defRPr/>
            </a:pPr>
            <a:r>
              <a:rPr lang="en-US" sz="2600" b="1" i="1" dirty="0">
                <a:solidFill>
                  <a:schemeClr val="tx2"/>
                </a:solidFill>
                <a:latin typeface="Century Gothic" panose="020B0502020202020204" pitchFamily="34" charset="0"/>
              </a:rPr>
              <a:t>Frame, Choose, </a:t>
            </a:r>
          </a:p>
          <a:p>
            <a:pPr algn="ctr" eaLnBrk="1" hangingPunct="1">
              <a:defRPr/>
            </a:pPr>
            <a:r>
              <a:rPr lang="en-US" sz="2600" b="1" i="1" dirty="0">
                <a:solidFill>
                  <a:schemeClr val="tx2"/>
                </a:solidFill>
                <a:latin typeface="Century Gothic" panose="020B0502020202020204" pitchFamily="34" charset="0"/>
              </a:rPr>
              <a:t>and Track </a:t>
            </a:r>
          </a:p>
          <a:p>
            <a:pPr algn="ctr" eaLnBrk="1" hangingPunct="1">
              <a:defRPr/>
            </a:pPr>
            <a:r>
              <a:rPr lang="en-US" sz="2600" b="1" i="1" dirty="0">
                <a:solidFill>
                  <a:schemeClr val="tx2"/>
                </a:solidFill>
                <a:latin typeface="Century Gothic" panose="020B0502020202020204" pitchFamily="34" charset="0"/>
              </a:rPr>
              <a:t>Community Goals</a:t>
            </a:r>
          </a:p>
        </p:txBody>
      </p:sp>
      <p:pic>
        <p:nvPicPr>
          <p:cNvPr id="7" name="Picture 2" descr="image.png">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40384" t="64190" r="32498" b="2028"/>
          <a:stretch/>
        </p:blipFill>
        <p:spPr bwMode="auto">
          <a:xfrm>
            <a:off x="1969477" y="2297722"/>
            <a:ext cx="5278316" cy="403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867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u="sng" dirty="0" smtClean="0">
                <a:solidFill>
                  <a:schemeClr val="tx2">
                    <a:lumMod val="75000"/>
                  </a:schemeClr>
                </a:solidFill>
              </a:rPr>
              <a:t>www.neighborhoodindicators.org</a:t>
            </a:r>
            <a:endParaRPr lang="en-US" u="sng" dirty="0">
              <a:solidFill>
                <a:schemeClr val="tx2">
                  <a:lumMod val="75000"/>
                </a:schemeClr>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43" y="1201615"/>
            <a:ext cx="7671263" cy="5505618"/>
          </a:xfrm>
          <a:prstGeom prst="rect">
            <a:avLst/>
          </a:prstGeom>
        </p:spPr>
      </p:pic>
    </p:spTree>
    <p:extLst>
      <p:ext uri="{BB962C8B-B14F-4D97-AF65-F5344CB8AC3E}">
        <p14:creationId xmlns:p14="http://schemas.microsoft.com/office/powerpoint/2010/main" val="15827798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0" y="520844"/>
            <a:ext cx="8171542" cy="5382841"/>
          </a:xfrm>
          <a:prstGeom prst="rect">
            <a:avLst/>
          </a:prstGeom>
        </p:spPr>
      </p:pic>
    </p:spTree>
    <p:extLst>
      <p:ext uri="{BB962C8B-B14F-4D97-AF65-F5344CB8AC3E}">
        <p14:creationId xmlns:p14="http://schemas.microsoft.com/office/powerpoint/2010/main" val="32674170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bwMode="auto">
          <a:xfrm>
            <a:off x="193675" y="128588"/>
            <a:ext cx="8769350" cy="107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TWO NEW BOOKS ON </a:t>
            </a:r>
            <a:br>
              <a:rPr lang="en-US" altLang="en-US" dirty="0" smtClean="0"/>
            </a:br>
            <a:r>
              <a:rPr lang="en-US" altLang="en-US" dirty="0" smtClean="0"/>
              <a:t>DATA AND COMMUNITY ACTION</a:t>
            </a:r>
            <a:endParaRPr lang="en-US" altLang="en-US" i="1" dirty="0" smtClean="0"/>
          </a:p>
        </p:txBody>
      </p:sp>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l="2847" t="5109" r="3127" b="2599"/>
          <a:stretch>
            <a:fillRect/>
          </a:stretch>
        </p:blipFill>
        <p:spPr bwMode="auto">
          <a:xfrm>
            <a:off x="1000125" y="1800225"/>
            <a:ext cx="28352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1800225"/>
            <a:ext cx="2828925" cy="418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0299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9" y="2133455"/>
            <a:ext cx="7818581" cy="787545"/>
          </a:xfrm>
        </p:spPr>
        <p:txBody>
          <a:bodyPr/>
          <a:lstStyle/>
          <a:p>
            <a:r>
              <a:rPr lang="en-US" dirty="0" smtClean="0"/>
              <a:t>Follow us on Twitter @NNIPHQ</a:t>
            </a:r>
            <a:endParaRPr lang="en-US" dirty="0"/>
          </a:p>
        </p:txBody>
      </p:sp>
      <p:sp>
        <p:nvSpPr>
          <p:cNvPr id="3" name="Text Placeholder 2"/>
          <p:cNvSpPr>
            <a:spLocks noGrp="1"/>
          </p:cNvSpPr>
          <p:nvPr>
            <p:ph type="body" sz="quarter" idx="10"/>
          </p:nvPr>
        </p:nvSpPr>
        <p:spPr/>
        <p:txBody>
          <a:bodyPr/>
          <a:lstStyle/>
          <a:p>
            <a:r>
              <a:rPr lang="en-US" sz="1800" dirty="0" smtClean="0"/>
              <a:t>For more information about NNIP, visit </a:t>
            </a:r>
            <a:r>
              <a:rPr lang="en-US" sz="1800" dirty="0" smtClean="0">
                <a:hlinkClick r:id="rId3"/>
              </a:rPr>
              <a:t>www.neighborhoodindicators.org</a:t>
            </a:r>
            <a:r>
              <a:rPr lang="en-US" sz="1800" dirty="0" smtClean="0"/>
              <a:t>  or </a:t>
            </a:r>
          </a:p>
          <a:p>
            <a:r>
              <a:rPr lang="en-US" sz="1800" dirty="0" smtClean="0"/>
              <a:t>email Kathy Pettit at kpettit@urban.org</a:t>
            </a:r>
            <a:endParaRPr lang="en-US" sz="1800" dirty="0"/>
          </a:p>
        </p:txBody>
      </p:sp>
    </p:spTree>
    <p:extLst>
      <p:ext uri="{BB962C8B-B14F-4D97-AF65-F5344CB8AC3E}">
        <p14:creationId xmlns:p14="http://schemas.microsoft.com/office/powerpoint/2010/main" val="3012326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National Neighborhood </a:t>
            </a:r>
            <a:br>
              <a:rPr lang="en-US" dirty="0" smtClean="0"/>
            </a:br>
            <a:r>
              <a:rPr lang="en-US" dirty="0" smtClean="0"/>
              <a:t>Indicators Partnership</a:t>
            </a:r>
            <a:endParaRPr lang="en-US" dirty="0"/>
          </a:p>
        </p:txBody>
      </p:sp>
      <p:sp>
        <p:nvSpPr>
          <p:cNvPr id="7" name="Content Placeholder 6"/>
          <p:cNvSpPr>
            <a:spLocks noGrp="1"/>
          </p:cNvSpPr>
          <p:nvPr>
            <p:ph idx="1"/>
          </p:nvPr>
        </p:nvSpPr>
        <p:spPr>
          <a:xfrm>
            <a:off x="641350" y="1863119"/>
            <a:ext cx="7948014" cy="4203573"/>
          </a:xfrm>
          <a:prstGeom prst="rect">
            <a:avLst/>
          </a:prstGeom>
        </p:spPr>
        <p:txBody>
          <a:bodyPr/>
          <a:lstStyle/>
          <a:p>
            <a:r>
              <a:rPr lang="en-US" dirty="0"/>
              <a:t>Collaborative effort of Urban Institute and local partners since </a:t>
            </a:r>
            <a:r>
              <a:rPr lang="en-US" dirty="0" smtClean="0"/>
              <a:t>1995</a:t>
            </a:r>
            <a:r>
              <a:rPr lang="en-US" dirty="0" smtClean="0"/>
              <a:t>.</a:t>
            </a:r>
          </a:p>
          <a:p>
            <a:r>
              <a:rPr lang="en-US" dirty="0"/>
              <a:t>NNIP partners help </a:t>
            </a:r>
            <a:r>
              <a:rPr lang="en-US" dirty="0" smtClean="0"/>
              <a:t>local actors use neighborhood data </a:t>
            </a:r>
            <a:r>
              <a:rPr lang="en-US" dirty="0"/>
              <a:t>to improve </a:t>
            </a:r>
            <a:r>
              <a:rPr lang="en-US" dirty="0" smtClean="0"/>
              <a:t>communities through policy, planning, and advocacy.</a:t>
            </a:r>
            <a:endParaRPr lang="en-US" dirty="0" smtClean="0"/>
          </a:p>
          <a:p>
            <a:r>
              <a:rPr lang="en-US" dirty="0" smtClean="0"/>
              <a:t>Success </a:t>
            </a:r>
            <a:r>
              <a:rPr lang="en-US" dirty="0"/>
              <a:t>based on:</a:t>
            </a:r>
          </a:p>
          <a:p>
            <a:pPr lvl="1"/>
            <a:r>
              <a:rPr lang="en-US" dirty="0"/>
              <a:t>Trusted and engaged institutions</a:t>
            </a:r>
          </a:p>
          <a:p>
            <a:pPr lvl="1"/>
            <a:r>
              <a:rPr lang="en-US" dirty="0"/>
              <a:t>Relevant and high-quality </a:t>
            </a:r>
            <a:r>
              <a:rPr lang="en-US" dirty="0" smtClean="0"/>
              <a:t>data across topics</a:t>
            </a:r>
            <a:endParaRPr lang="en-US" dirty="0"/>
          </a:p>
          <a:p>
            <a:pPr lvl="1"/>
            <a:r>
              <a:rPr lang="en-US" dirty="0"/>
              <a:t>Mission to support use of data for local action</a:t>
            </a:r>
          </a:p>
          <a:p>
            <a:endParaRPr lang="en-US" dirty="0"/>
          </a:p>
        </p:txBody>
      </p:sp>
    </p:spTree>
    <p:extLst>
      <p:ext uri="{BB962C8B-B14F-4D97-AF65-F5344CB8AC3E}">
        <p14:creationId xmlns:p14="http://schemas.microsoft.com/office/powerpoint/2010/main" val="4034254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Open Data?</a:t>
            </a:r>
            <a:endParaRPr lang="en-US" dirty="0"/>
          </a:p>
        </p:txBody>
      </p:sp>
      <p:sp>
        <p:nvSpPr>
          <p:cNvPr id="3" name="Content Placeholder 2"/>
          <p:cNvSpPr>
            <a:spLocks noGrp="1"/>
          </p:cNvSpPr>
          <p:nvPr>
            <p:ph idx="1"/>
          </p:nvPr>
        </p:nvSpPr>
        <p:spPr/>
        <p:txBody>
          <a:bodyPr/>
          <a:lstStyle/>
          <a:p>
            <a:r>
              <a:rPr lang="en-US" dirty="0"/>
              <a:t>Effective public policy</a:t>
            </a:r>
          </a:p>
          <a:p>
            <a:r>
              <a:rPr lang="en-US" dirty="0"/>
              <a:t>Effective planning/programs outside of government </a:t>
            </a:r>
          </a:p>
          <a:p>
            <a:r>
              <a:rPr lang="en-US" dirty="0"/>
              <a:t>Efficient delivery of government services</a:t>
            </a:r>
          </a:p>
          <a:p>
            <a:r>
              <a:rPr lang="en-US" dirty="0"/>
              <a:t>Transparency and accountability</a:t>
            </a:r>
          </a:p>
          <a:p>
            <a:r>
              <a:rPr lang="en-US" dirty="0"/>
              <a:t>Informed public engagement</a:t>
            </a:r>
          </a:p>
          <a:p>
            <a:r>
              <a:rPr lang="en-US" dirty="0"/>
              <a:t>Business </a:t>
            </a:r>
            <a:r>
              <a:rPr lang="en-US" dirty="0" smtClean="0"/>
              <a:t>development</a:t>
            </a:r>
            <a:endParaRPr lang="en-US" dirty="0"/>
          </a:p>
        </p:txBody>
      </p:sp>
    </p:spTree>
    <p:extLst>
      <p:ext uri="{BB962C8B-B14F-4D97-AF65-F5344CB8AC3E}">
        <p14:creationId xmlns:p14="http://schemas.microsoft.com/office/powerpoint/2010/main" val="883855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20894360">
            <a:off x="445929" y="2464752"/>
            <a:ext cx="2289175" cy="29178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1792" y="4866639"/>
            <a:ext cx="3640137" cy="1314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2" descr="Screen Clipping"/>
          <p:cNvPicPr>
            <a:picLocks noChangeAspect="1"/>
          </p:cNvPicPr>
          <p:nvPr/>
        </p:nvPicPr>
        <p:blipFill>
          <a:blip r:embed="rId5" cstate="email">
            <a:extLst>
              <a:ext uri="{28A0092B-C50C-407E-A947-70E740481C1C}">
                <a14:useLocalDpi xmlns:a14="http://schemas.microsoft.com/office/drawing/2010/main" val="0"/>
              </a:ext>
            </a:extLst>
          </a:blip>
          <a:srcRect t="50000" r="18089"/>
          <a:stretch>
            <a:fillRect/>
          </a:stretch>
        </p:blipFill>
        <p:spPr bwMode="auto">
          <a:xfrm>
            <a:off x="1793717" y="3820477"/>
            <a:ext cx="2312987" cy="815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val="0"/>
              </a:ext>
            </a:extLst>
          </a:blip>
          <a:srcRect r="32087"/>
          <a:stretch/>
        </p:blipFill>
        <p:spPr>
          <a:xfrm>
            <a:off x="4759420" y="1368816"/>
            <a:ext cx="3733800" cy="525887"/>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1383" y="1174637"/>
            <a:ext cx="2540953" cy="914245"/>
          </a:xfrm>
          <a:prstGeom prst="rect">
            <a:avLst/>
          </a:prstGeom>
        </p:spPr>
      </p:pic>
      <p:pic>
        <p:nvPicPr>
          <p:cNvPr id="9" name="Picture 8" descr="Screen Clipping"/>
          <p:cNvPicPr>
            <a:picLocks noChangeAspect="1"/>
          </p:cNvPicPr>
          <p:nvPr/>
        </p:nvPicPr>
        <p:blipFill rotWithShape="1">
          <a:blip r:embed="rId8" cstate="email">
            <a:extLst>
              <a:ext uri="{28A0092B-C50C-407E-A947-70E740481C1C}">
                <a14:useLocalDpi xmlns:a14="http://schemas.microsoft.com/office/drawing/2010/main" val="0"/>
              </a:ext>
            </a:extLst>
          </a:blip>
          <a:srcRect r="18520"/>
          <a:stretch/>
        </p:blipFill>
        <p:spPr>
          <a:xfrm>
            <a:off x="4504882" y="1939955"/>
            <a:ext cx="4242877" cy="3784537"/>
          </a:xfrm>
          <a:prstGeom prst="rect">
            <a:avLst/>
          </a:prstGeom>
        </p:spPr>
      </p:pic>
      <p:pic>
        <p:nvPicPr>
          <p:cNvPr id="4100" name="Picture 4" descr="http://uint.urban.org/UrbanInstituteBrandIdentity/img/LOGOS/medium/urban_one-line_elevate.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73117" y="578861"/>
            <a:ext cx="8255000" cy="181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400800"/>
            <a:ext cx="7269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creen Clipping"/>
          <p:cNvPicPr>
            <a:picLocks noChangeAspect="1"/>
          </p:cNvPicPr>
          <p:nvPr/>
        </p:nvPicPr>
        <p:blipFill rotWithShape="1">
          <a:blip r:embed="rId10" cstate="email">
            <a:extLst>
              <a:ext uri="{28A0092B-C50C-407E-A947-70E740481C1C}">
                <a14:useLocalDpi xmlns:a14="http://schemas.microsoft.com/office/drawing/2010/main" val="0"/>
              </a:ext>
            </a:extLst>
          </a:blip>
          <a:srcRect b="26479"/>
          <a:stretch/>
        </p:blipFill>
        <p:spPr>
          <a:xfrm rot="1197567">
            <a:off x="6256094" y="4614104"/>
            <a:ext cx="2394535" cy="1794054"/>
          </a:xfrm>
          <a:prstGeom prst="rect">
            <a:avLst/>
          </a:prstGeom>
          <a:ln w="9525">
            <a:solidFill>
              <a:schemeClr val="tx1"/>
            </a:solidFill>
          </a:ln>
        </p:spPr>
      </p:pic>
    </p:spTree>
    <p:extLst>
      <p:ext uri="{BB962C8B-B14F-4D97-AF65-F5344CB8AC3E}">
        <p14:creationId xmlns:p14="http://schemas.microsoft.com/office/powerpoint/2010/main" val="38684238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1282"/>
            <a:ext cx="3795486" cy="5344886"/>
          </a:xfrm>
        </p:spPr>
        <p:txBody>
          <a:bodyPr/>
          <a:lstStyle/>
          <a:p>
            <a:pPr algn="ctr"/>
            <a:r>
              <a:rPr lang="en-US" dirty="0" smtClean="0"/>
              <a:t/>
            </a:r>
            <a:br>
              <a:rPr lang="en-US" dirty="0" smtClean="0"/>
            </a:br>
            <a:r>
              <a:rPr lang="en-US" dirty="0"/>
              <a:t/>
            </a:r>
            <a:br>
              <a:rPr lang="en-US" dirty="0"/>
            </a:br>
            <a:r>
              <a:rPr lang="en-US" dirty="0" smtClean="0"/>
              <a:t>So you have </a:t>
            </a:r>
            <a:br>
              <a:rPr lang="en-US" dirty="0" smtClean="0"/>
            </a:br>
            <a:r>
              <a:rPr lang="en-US" dirty="0" smtClean="0"/>
              <a:t>lots of data…</a:t>
            </a:r>
            <a:br>
              <a:rPr lang="en-US" dirty="0" smtClean="0"/>
            </a:br>
            <a:r>
              <a:rPr lang="en-US" dirty="0" smtClean="0"/>
              <a:t/>
            </a:r>
            <a:br>
              <a:rPr lang="en-US" dirty="0" smtClean="0"/>
            </a:br>
            <a:r>
              <a:rPr lang="en-US" dirty="0" smtClean="0"/>
              <a:t>what else is needed?</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549" y="854309"/>
            <a:ext cx="4990421" cy="4878833"/>
          </a:xfrm>
          <a:prstGeom prst="rect">
            <a:avLst/>
          </a:prstGeom>
        </p:spPr>
      </p:pic>
    </p:spTree>
    <p:extLst>
      <p:ext uri="{BB962C8B-B14F-4D97-AF65-F5344CB8AC3E}">
        <p14:creationId xmlns:p14="http://schemas.microsoft.com/office/powerpoint/2010/main" val="343131503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Community-focused Technology</a:t>
            </a:r>
            <a:endParaRPr lang="en-US" dirty="0"/>
          </a:p>
        </p:txBody>
      </p:sp>
      <p:grpSp>
        <p:nvGrpSpPr>
          <p:cNvPr id="10" name="Group 9"/>
          <p:cNvGrpSpPr/>
          <p:nvPr/>
        </p:nvGrpSpPr>
        <p:grpSpPr>
          <a:xfrm>
            <a:off x="999771" y="2048480"/>
            <a:ext cx="3476182" cy="1266681"/>
            <a:chOff x="1155550" y="1398826"/>
            <a:chExt cx="3476182" cy="1266681"/>
          </a:xfrm>
        </p:grpSpPr>
        <p:pic>
          <p:nvPicPr>
            <p:cNvPr id="11" name="Picture 10" descr="curatech_logo_transpar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50" y="1398826"/>
              <a:ext cx="1582312" cy="1142163"/>
            </a:xfrm>
            <a:prstGeom prst="rect">
              <a:avLst/>
            </a:prstGeom>
          </p:spPr>
        </p:pic>
        <p:pic>
          <p:nvPicPr>
            <p:cNvPr id="12" name="Picture 1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723" y="2233567"/>
              <a:ext cx="3278009" cy="431940"/>
            </a:xfrm>
            <a:prstGeom prst="rect">
              <a:avLst/>
            </a:prstGeom>
          </p:spPr>
        </p:pic>
      </p:grpSp>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002" y="3803852"/>
            <a:ext cx="2152951" cy="1286055"/>
          </a:xfrm>
          <a:prstGeom prst="rect">
            <a:avLst/>
          </a:prstGeom>
        </p:spPr>
      </p:pic>
      <p:pic>
        <p:nvPicPr>
          <p:cNvPr id="15" name="Picture 1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2924" y="4013431"/>
            <a:ext cx="1867161" cy="866896"/>
          </a:xfrm>
          <a:prstGeom prst="rect">
            <a:avLst/>
          </a:prstGeom>
        </p:spPr>
      </p:pic>
      <p:pic>
        <p:nvPicPr>
          <p:cNvPr id="1026" name="Picture 2" descr="http://www.codeforamerica.org/asset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158" y="2280496"/>
            <a:ext cx="182880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91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Community-building and Training</a:t>
            </a:r>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3314" y="2953670"/>
            <a:ext cx="1792511" cy="137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www.chicagoschoolofdata.com/wp-content/themes/smpl-skeleton-child/header_logos/SMT_Logo_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996" y="1842817"/>
            <a:ext cx="3459843" cy="84951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12867" y="4713802"/>
            <a:ext cx="4909491" cy="1320536"/>
            <a:chOff x="2612187" y="4076044"/>
            <a:chExt cx="5162027" cy="1307258"/>
          </a:xfrm>
        </p:grpSpPr>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187" y="4542972"/>
              <a:ext cx="5162027" cy="840330"/>
            </a:xfrm>
            <a:prstGeom prst="rect">
              <a:avLst/>
            </a:prstGeom>
          </p:spPr>
        </p:pic>
        <p:pic>
          <p:nvPicPr>
            <p:cNvPr id="2054" name="Picture 6" descr="The Institute for Urban Policy Research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9137" y="4076044"/>
              <a:ext cx="4048125" cy="400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http://ingovernorsconference.files.wordpress.com/2014/06/cropped-ins-website-cover-pic3.jpg"/>
          <p:cNvPicPr>
            <a:picLocks noChangeAspect="1" noChangeArrowheads="1"/>
          </p:cNvPicPr>
          <p:nvPr/>
        </p:nvPicPr>
        <p:blipFill rotWithShape="1">
          <a:blip r:embed="rId7">
            <a:extLst>
              <a:ext uri="{28A0092B-C50C-407E-A947-70E740481C1C}">
                <a14:useLocalDpi xmlns:a14="http://schemas.microsoft.com/office/drawing/2010/main" val="0"/>
              </a:ext>
            </a:extLst>
          </a:blip>
          <a:srcRect l="30410" r="31351"/>
          <a:stretch/>
        </p:blipFill>
        <p:spPr bwMode="auto">
          <a:xfrm>
            <a:off x="5371292" y="2267574"/>
            <a:ext cx="2271599" cy="1371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372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a:t>
            </a:r>
            <a:endParaRPr lang="en-US" dirty="0"/>
          </a:p>
        </p:txBody>
      </p:sp>
      <p:pic>
        <p:nvPicPr>
          <p:cNvPr id="5" name="Content Placeholder 4" descr="Screen Clipping"/>
          <p:cNvPicPr>
            <a:picLocks noGrp="1" noChangeAspect="1"/>
          </p:cNvPicPr>
          <p:nvPr>
            <p:ph idx="1"/>
          </p:nvPr>
        </p:nvPicPr>
        <p:blipFill rotWithShape="1">
          <a:blip r:embed="rId3">
            <a:extLst>
              <a:ext uri="{28A0092B-C50C-407E-A947-70E740481C1C}">
                <a14:useLocalDpi xmlns:a14="http://schemas.microsoft.com/office/drawing/2010/main" val="0"/>
              </a:ext>
            </a:extLst>
          </a:blip>
          <a:srcRect b="49938"/>
          <a:stretch/>
        </p:blipFill>
        <p:spPr>
          <a:xfrm>
            <a:off x="4804229" y="2180334"/>
            <a:ext cx="3918356" cy="1269696"/>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209" y="3217801"/>
            <a:ext cx="2614633" cy="1124597"/>
          </a:xfrm>
          <a:prstGeom prst="rect">
            <a:avLst/>
          </a:prstGeom>
        </p:spPr>
      </p:pic>
      <p:grpSp>
        <p:nvGrpSpPr>
          <p:cNvPr id="7" name="Group 6"/>
          <p:cNvGrpSpPr/>
          <p:nvPr/>
        </p:nvGrpSpPr>
        <p:grpSpPr>
          <a:xfrm>
            <a:off x="565964" y="1893413"/>
            <a:ext cx="3844202" cy="3525366"/>
            <a:chOff x="206464" y="3289717"/>
            <a:chExt cx="3844202" cy="3525366"/>
          </a:xfrm>
        </p:grpSpPr>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64" y="3963827"/>
              <a:ext cx="3844202" cy="2851256"/>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53" y="3289717"/>
              <a:ext cx="1822994" cy="620875"/>
            </a:xfrm>
            <a:prstGeom prst="rect">
              <a:avLst/>
            </a:prstGeom>
          </p:spPr>
        </p:pic>
      </p:grpSp>
    </p:spTree>
    <p:extLst>
      <p:ext uri="{BB962C8B-B14F-4D97-AF65-F5344CB8AC3E}">
        <p14:creationId xmlns:p14="http://schemas.microsoft.com/office/powerpoint/2010/main" val="38984642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829" y="2418638"/>
            <a:ext cx="6767442" cy="407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Translators and Navigators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051" y="1677090"/>
            <a:ext cx="742611" cy="83543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3990" y="4713854"/>
            <a:ext cx="811582" cy="77100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8170" y="1606075"/>
            <a:ext cx="1028913" cy="97746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651" y="1527921"/>
            <a:ext cx="953976" cy="906277"/>
          </a:xfrm>
          <a:prstGeom prst="rect">
            <a:avLst/>
          </a:prstGeom>
        </p:spPr>
      </p:pic>
      <p:cxnSp>
        <p:nvCxnSpPr>
          <p:cNvPr id="8" name="Straight Arrow Connector 7"/>
          <p:cNvCxnSpPr/>
          <p:nvPr/>
        </p:nvCxnSpPr>
        <p:spPr>
          <a:xfrm>
            <a:off x="5434026" y="2583543"/>
            <a:ext cx="78600" cy="16887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773714" y="2434198"/>
            <a:ext cx="1224456" cy="9937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388515" y="2583543"/>
            <a:ext cx="854114" cy="148045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815572" y="4064000"/>
            <a:ext cx="958642" cy="10353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AutoShape 2" descr="Image result for steve spiker photo"/>
          <p:cNvSpPr>
            <a:spLocks noChangeAspect="1" noChangeArrowheads="1"/>
          </p:cNvSpPr>
          <p:nvPr/>
        </p:nvSpPr>
        <p:spPr bwMode="auto">
          <a:xfrm>
            <a:off x="0" y="-136525"/>
            <a:ext cx="165735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4" descr="Image result for steve spiker photo"/>
          <p:cNvSpPr>
            <a:spLocks noChangeAspect="1" noChangeArrowheads="1"/>
          </p:cNvSpPr>
          <p:nvPr/>
        </p:nvSpPr>
        <p:spPr bwMode="auto">
          <a:xfrm>
            <a:off x="152400" y="15875"/>
            <a:ext cx="165735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https://encrypted-tbn2.gstatic.com/images?q=tbn:ANd9GcQdLqTCilIS7AJt53fFJkdwj02-lKo3fDw6y99sqglX7MkenuMdac6JWZY">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430" y="3247345"/>
            <a:ext cx="1047750" cy="69532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a:stCxn id="3078" idx="2"/>
          </p:cNvCxnSpPr>
          <p:nvPr/>
        </p:nvCxnSpPr>
        <p:spPr>
          <a:xfrm>
            <a:off x="717305" y="3942671"/>
            <a:ext cx="632524" cy="3296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4757" y="5357323"/>
            <a:ext cx="643480" cy="970071"/>
          </a:xfrm>
          <a:prstGeom prst="rect">
            <a:avLst/>
          </a:prstGeom>
        </p:spPr>
      </p:pic>
      <p:cxnSp>
        <p:nvCxnSpPr>
          <p:cNvPr id="35" name="Straight Arrow Connector 34"/>
          <p:cNvCxnSpPr/>
          <p:nvPr/>
        </p:nvCxnSpPr>
        <p:spPr>
          <a:xfrm flipV="1">
            <a:off x="2238237" y="5728798"/>
            <a:ext cx="2232149" cy="1135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80" name="Picture 8" descr="https://encrypted-tbn0.gstatic.com/images?q=tbn:ANd9GcTLIj4OA4JlzOeCqlfc5Q37tH9-CWaQAytPWH3t6NIV7T7iCJVJ"/>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85" y="1819956"/>
            <a:ext cx="844895" cy="85663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1241180" y="2676586"/>
            <a:ext cx="424911" cy="2365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Mark Abraham"/>
          <p:cNvPicPr>
            <a:picLocks noChangeAspect="1" noChangeArrowheads="1"/>
          </p:cNvPicPr>
          <p:nvPr/>
        </p:nvPicPr>
        <p:blipFill rotWithShape="1">
          <a:blip r:embed="rId12">
            <a:extLst>
              <a:ext uri="{28A0092B-C50C-407E-A947-70E740481C1C}">
                <a14:useLocalDpi xmlns:a14="http://schemas.microsoft.com/office/drawing/2010/main" val="0"/>
              </a:ext>
            </a:extLst>
          </a:blip>
          <a:srcRect l="14093"/>
          <a:stretch/>
        </p:blipFill>
        <p:spPr bwMode="auto">
          <a:xfrm>
            <a:off x="8059215" y="2739013"/>
            <a:ext cx="778515" cy="90622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p:nvPr/>
        </p:nvCxnSpPr>
        <p:spPr>
          <a:xfrm flipH="1">
            <a:off x="7637730" y="3482521"/>
            <a:ext cx="372520" cy="2498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3567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purl.org/dc/elements/1.1/"/>
    <ds:schemaRef ds:uri="http://schemas.microsoft.com/office/2006/metadata/properties"/>
    <ds:schemaRef ds:uri="http://purl.org/dc/terms/"/>
    <ds:schemaRef ds:uri="http://schemas.microsoft.com/sharepoint/v3/field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2389</TotalTime>
  <Words>1904</Words>
  <Application>Microsoft Office PowerPoint</Application>
  <PresentationFormat>On-screen Show (4:3)</PresentationFormat>
  <Paragraphs>163</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 Unicode MS</vt:lpstr>
      <vt:lpstr>MS Gothic</vt:lpstr>
      <vt:lpstr>Arial</vt:lpstr>
      <vt:lpstr>Calibri</vt:lpstr>
      <vt:lpstr>Century Gothic</vt:lpstr>
      <vt:lpstr>Times New Roman</vt:lpstr>
      <vt:lpstr>NNIP PPT Theme</vt:lpstr>
      <vt:lpstr>Strengthening Local Capacity For Data-Driven Decisionmaking</vt:lpstr>
      <vt:lpstr>National Neighborhood  Indicators Partnership</vt:lpstr>
      <vt:lpstr>Why Open Data?</vt:lpstr>
      <vt:lpstr>PowerPoint Presentation</vt:lpstr>
      <vt:lpstr>  So you have  lots of data…  what else is needed?</vt:lpstr>
      <vt:lpstr>Community-focused Technology</vt:lpstr>
      <vt:lpstr>Community-building and Training</vt:lpstr>
      <vt:lpstr>Storytelling</vt:lpstr>
      <vt:lpstr>Translators and Navigators </vt:lpstr>
      <vt:lpstr>Local Examples</vt:lpstr>
      <vt:lpstr>PowerPoint Presentation</vt:lpstr>
      <vt:lpstr>PowerPoint Presentation</vt:lpstr>
      <vt:lpstr>PowerPoint Presentation</vt:lpstr>
      <vt:lpstr>PowerPoint Presentation</vt:lpstr>
      <vt:lpstr>www.neighborhoodindicators.org</vt:lpstr>
      <vt:lpstr>PowerPoint Presentation</vt:lpstr>
      <vt:lpstr>TWO NEW BOOKS ON  DATA AND COMMUNITY ACTION</vt:lpstr>
      <vt:lpstr>Follow us on Twitter @NNIPHQ</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Kathy Pettit</cp:lastModifiedBy>
  <cp:revision>282</cp:revision>
  <cp:lastPrinted>2014-07-23T13:21:49Z</cp:lastPrinted>
  <dcterms:created xsi:type="dcterms:W3CDTF">2010-04-12T23:12:02Z</dcterms:created>
  <dcterms:modified xsi:type="dcterms:W3CDTF">2014-11-21T22:24:28Z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