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98" r:id="rId3"/>
    <p:sldId id="317" r:id="rId4"/>
    <p:sldId id="321" r:id="rId5"/>
    <p:sldId id="359" r:id="rId6"/>
    <p:sldId id="287" r:id="rId7"/>
    <p:sldId id="314" r:id="rId8"/>
    <p:sldId id="354" r:id="rId9"/>
    <p:sldId id="337" r:id="rId10"/>
    <p:sldId id="357" r:id="rId11"/>
    <p:sldId id="355" r:id="rId12"/>
    <p:sldId id="356" r:id="rId13"/>
    <p:sldId id="346" r:id="rId14"/>
    <p:sldId id="338" r:id="rId15"/>
    <p:sldId id="349" r:id="rId16"/>
    <p:sldId id="347" r:id="rId17"/>
    <p:sldId id="351" r:id="rId18"/>
    <p:sldId id="361" r:id="rId19"/>
    <p:sldId id="358" r:id="rId20"/>
    <p:sldId id="362" r:id="rId21"/>
    <p:sldId id="360" r:id="rId22"/>
    <p:sldId id="352" r:id="rId23"/>
    <p:sldId id="353" r:id="rId24"/>
    <p:sldId id="278"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 Greentree" initials="CG"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94946" autoAdjust="0"/>
  </p:normalViewPr>
  <p:slideViewPr>
    <p:cSldViewPr>
      <p:cViewPr varScale="1">
        <p:scale>
          <a:sx n="70" d="100"/>
          <a:sy n="70" d="100"/>
        </p:scale>
        <p:origin x="-52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100" d="100"/>
          <a:sy n="100" d="100"/>
        </p:scale>
        <p:origin x="1022" y="58"/>
      </p:cViewPr>
      <p:guideLst>
        <p:guide orient="horz" pos="2928"/>
        <p:guide pos="2208"/>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dirty="0"/>
              <a:t>Potential of Integrated </a:t>
            </a:r>
            <a:r>
              <a:rPr lang="en-US" dirty="0" smtClean="0"/>
              <a:t>Data to </a:t>
            </a:r>
            <a:r>
              <a:rPr lang="en-US" dirty="0"/>
              <a:t>Inform Social </a:t>
            </a:r>
            <a:r>
              <a:rPr lang="en-US" dirty="0" smtClean="0"/>
              <a:t>Policy and </a:t>
            </a:r>
            <a:r>
              <a:rPr lang="en-US" dirty="0"/>
              <a:t>Collective Impact</a:t>
            </a:r>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r>
              <a:rPr lang="en-US" dirty="0" smtClean="0"/>
              <a:t>February 10, 2014</a:t>
            </a:r>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r>
              <a:rPr lang="en-US" dirty="0" smtClean="0"/>
              <a:t>Claudia </a:t>
            </a:r>
            <a:r>
              <a:rPr lang="en-US" dirty="0" err="1" smtClean="0"/>
              <a:t>Coulton</a:t>
            </a:r>
            <a:r>
              <a:rPr lang="en-US" dirty="0" smtClean="0"/>
              <a:t>, Ph.D.</a:t>
            </a:r>
          </a:p>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01100AB-C116-4434-9683-DB92E9391D2C}" type="slidenum">
              <a:rPr lang="en-US" smtClean="0"/>
              <a:t>‹#›</a:t>
            </a:fld>
            <a:endParaRPr lang="en-US"/>
          </a:p>
        </p:txBody>
      </p:sp>
    </p:spTree>
    <p:extLst>
      <p:ext uri="{BB962C8B-B14F-4D97-AF65-F5344CB8AC3E}">
        <p14:creationId xmlns:p14="http://schemas.microsoft.com/office/powerpoint/2010/main" val="503525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D2B8140-BF90-4C59-84EA-8CA881B5C7D2}" type="datetimeFigureOut">
              <a:rPr lang="en-US" smtClean="0"/>
              <a:t>3/20/2014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4123DF6-4F6B-4444-B9A3-B92F4DDDC2F3}" type="slidenum">
              <a:rPr lang="en-US" smtClean="0"/>
              <a:t>‹#›</a:t>
            </a:fld>
            <a:endParaRPr lang="en-US"/>
          </a:p>
        </p:txBody>
      </p:sp>
    </p:spTree>
    <p:extLst>
      <p:ext uri="{BB962C8B-B14F-4D97-AF65-F5344CB8AC3E}">
        <p14:creationId xmlns:p14="http://schemas.microsoft.com/office/powerpoint/2010/main" val="1727144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Governments at many levels provide services that affect population well-being. Children and youth in particular are served by school districts, city programs, county, state and federal services. Non-profit organizations serve these children and families too. Although these entities often  “touch” the same individuals, their  record and data systems don’t connect. How can we as a community and society manage toward smart investments in effective programs and better results for children and youth when the data we need to guide our action sit in separate silos? Integrated data systems are beginning to show the way. </a:t>
            </a:r>
            <a:endParaRPr lang="en-US" dirty="0"/>
          </a:p>
        </p:txBody>
      </p:sp>
      <p:sp>
        <p:nvSpPr>
          <p:cNvPr id="4" name="Slide Number Placeholder 3"/>
          <p:cNvSpPr>
            <a:spLocks noGrp="1"/>
          </p:cNvSpPr>
          <p:nvPr>
            <p:ph type="sldNum" sz="quarter" idx="10"/>
          </p:nvPr>
        </p:nvSpPr>
        <p:spPr/>
        <p:txBody>
          <a:bodyPr/>
          <a:lstStyle/>
          <a:p>
            <a:fld id="{14123DF6-4F6B-4444-B9A3-B92F4DDDC2F3}" type="slidenum">
              <a:rPr lang="en-US" smtClean="0"/>
              <a:t>1</a:t>
            </a:fld>
            <a:endParaRPr lang="en-US"/>
          </a:p>
        </p:txBody>
      </p:sp>
    </p:spTree>
    <p:extLst>
      <p:ext uri="{BB962C8B-B14F-4D97-AF65-F5344CB8AC3E}">
        <p14:creationId xmlns:p14="http://schemas.microsoft.com/office/powerpoint/2010/main" val="4046236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integrated data from this system have been used very effectively by the Invest in Children initiative (The </a:t>
            </a:r>
            <a:r>
              <a:rPr lang="en-US" i="1" dirty="0" smtClean="0"/>
              <a:t>Inform, Influence and Impact </a:t>
            </a:r>
            <a:r>
              <a:rPr lang="en-US" dirty="0" smtClean="0"/>
              <a:t>report on our web site provides many examples of program and policy improvement driven by the data). I want to share a couple of more recent examples of the data use that go beyond IIC. </a:t>
            </a:r>
            <a:endParaRPr lang="en-US" dirty="0"/>
          </a:p>
          <a:p>
            <a:endParaRPr lang="en-US" dirty="0" smtClean="0"/>
          </a:p>
          <a:p>
            <a:r>
              <a:rPr lang="en-US" dirty="0" smtClean="0"/>
              <a:t>In partnership with the Cleveland Metropolitan School District and the Ohio Education Research Center, we are taking a look at the early childhood risk and success factors in Kindergarten readiness and 3</a:t>
            </a:r>
            <a:r>
              <a:rPr lang="en-US" baseline="30000" dirty="0" smtClean="0"/>
              <a:t>rd</a:t>
            </a:r>
            <a:r>
              <a:rPr lang="en-US" dirty="0" smtClean="0"/>
              <a:t> grade literacy. The IDS allows us to select four cohorts of entrants into Kindergarten and look back in our data to their birth and forward in our data to the 3</a:t>
            </a:r>
            <a:r>
              <a:rPr lang="en-US" baseline="30000" dirty="0" smtClean="0"/>
              <a:t>rd</a:t>
            </a:r>
            <a:r>
              <a:rPr lang="en-US" dirty="0" smtClean="0"/>
              <a:t> grade. The IDS contains many data elements that are indicative of events and programs that have the potential to influence school success, and these are readily pulled together for the analysis. Clearly, if the study had to be done without the IDS it would have been terribly costly and could only have been done for a small sample rather than the entire population in CMSD kindergarten.</a:t>
            </a:r>
            <a:endParaRPr lang="en-US" dirty="0"/>
          </a:p>
        </p:txBody>
      </p:sp>
      <p:sp>
        <p:nvSpPr>
          <p:cNvPr id="4" name="Slide Number Placeholder 3"/>
          <p:cNvSpPr>
            <a:spLocks noGrp="1"/>
          </p:cNvSpPr>
          <p:nvPr>
            <p:ph type="sldNum" sz="quarter" idx="10"/>
          </p:nvPr>
        </p:nvSpPr>
        <p:spPr/>
        <p:txBody>
          <a:bodyPr/>
          <a:lstStyle/>
          <a:p>
            <a:fld id="{14123DF6-4F6B-4444-B9A3-B92F4DDDC2F3}" type="slidenum">
              <a:rPr lang="en-US" smtClean="0"/>
              <a:t>10</a:t>
            </a:fld>
            <a:endParaRPr lang="en-US"/>
          </a:p>
        </p:txBody>
      </p:sp>
    </p:spTree>
    <p:extLst>
      <p:ext uri="{BB962C8B-B14F-4D97-AF65-F5344CB8AC3E}">
        <p14:creationId xmlns:p14="http://schemas.microsoft.com/office/powerpoint/2010/main" val="2611700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shown in this diagram, the study mainly relies on data from the CHILD system. Additionally, we are able to link to information in NEO CANDO about the child’s neighborhood context. For those children that attend CMSD kindergarten but later move to another school district in Ohio, we are able to retrieve records from OLDA (Ohio Longitudinal Data Archive) through our partners at Ohio Education Research Center at Ohio State University. </a:t>
            </a:r>
            <a:endParaRPr lang="en-US" dirty="0"/>
          </a:p>
        </p:txBody>
      </p:sp>
      <p:sp>
        <p:nvSpPr>
          <p:cNvPr id="4" name="Slide Number Placeholder 3"/>
          <p:cNvSpPr>
            <a:spLocks noGrp="1"/>
          </p:cNvSpPr>
          <p:nvPr>
            <p:ph type="sldNum" sz="quarter" idx="10"/>
          </p:nvPr>
        </p:nvSpPr>
        <p:spPr/>
        <p:txBody>
          <a:bodyPr/>
          <a:lstStyle/>
          <a:p>
            <a:fld id="{14123DF6-4F6B-4444-B9A3-B92F4DDDC2F3}" type="slidenum">
              <a:rPr lang="en-US" smtClean="0"/>
              <a:t>14</a:t>
            </a:fld>
            <a:endParaRPr lang="en-US"/>
          </a:p>
        </p:txBody>
      </p:sp>
    </p:spTree>
    <p:extLst>
      <p:ext uri="{BB962C8B-B14F-4D97-AF65-F5344CB8AC3E}">
        <p14:creationId xmlns:p14="http://schemas.microsoft.com/office/powerpoint/2010/main" val="85500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integrated data from this system have been used very effectively by the Invest in Children initiative (The </a:t>
            </a:r>
            <a:r>
              <a:rPr lang="en-US" i="1" dirty="0" smtClean="0"/>
              <a:t>Inform, Influence and Impact </a:t>
            </a:r>
            <a:r>
              <a:rPr lang="en-US" dirty="0" smtClean="0"/>
              <a:t>report on our web site provides many examples of program and policy improvement driven by the data). I want to share a couple of more recent examples of the data use that go beyond IIC. </a:t>
            </a:r>
            <a:endParaRPr lang="en-US" dirty="0"/>
          </a:p>
          <a:p>
            <a:endParaRPr lang="en-US" dirty="0" smtClean="0"/>
          </a:p>
          <a:p>
            <a:r>
              <a:rPr lang="en-US" dirty="0" smtClean="0"/>
              <a:t>In partnership with the Cleveland Metropolitan School District and the Ohio Education Research Center, we are taking a look at the early childhood risk and success factors in Kindergarten readiness and 3</a:t>
            </a:r>
            <a:r>
              <a:rPr lang="en-US" baseline="30000" dirty="0" smtClean="0"/>
              <a:t>rd</a:t>
            </a:r>
            <a:r>
              <a:rPr lang="en-US" dirty="0" smtClean="0"/>
              <a:t> grade literacy. The IDS allows us to select four cohorts of entrants into Kindergarten and look back in our data to their birth and forward in our data to the 3</a:t>
            </a:r>
            <a:r>
              <a:rPr lang="en-US" baseline="30000" dirty="0" smtClean="0"/>
              <a:t>rd</a:t>
            </a:r>
            <a:r>
              <a:rPr lang="en-US" dirty="0" smtClean="0"/>
              <a:t> grade. The IDS contains many data elements that are indicative of events and programs that have the potential to influence school success, and these are readily pulled together for the analysis. Clearly, if the study had to be done without the IDS it would have been terribly costly and could only have been done for a small sample rather than the entire population in CMSD kindergarten.</a:t>
            </a:r>
            <a:endParaRPr lang="en-US" dirty="0"/>
          </a:p>
        </p:txBody>
      </p:sp>
      <p:sp>
        <p:nvSpPr>
          <p:cNvPr id="4" name="Slide Number Placeholder 3"/>
          <p:cNvSpPr>
            <a:spLocks noGrp="1"/>
          </p:cNvSpPr>
          <p:nvPr>
            <p:ph type="sldNum" sz="quarter" idx="10"/>
          </p:nvPr>
        </p:nvSpPr>
        <p:spPr/>
        <p:txBody>
          <a:bodyPr/>
          <a:lstStyle/>
          <a:p>
            <a:fld id="{14123DF6-4F6B-4444-B9A3-B92F4DDDC2F3}" type="slidenum">
              <a:rPr lang="en-US" smtClean="0"/>
              <a:t>17</a:t>
            </a:fld>
            <a:endParaRPr lang="en-US"/>
          </a:p>
        </p:txBody>
      </p:sp>
    </p:spTree>
    <p:extLst>
      <p:ext uri="{BB962C8B-B14F-4D97-AF65-F5344CB8AC3E}">
        <p14:creationId xmlns:p14="http://schemas.microsoft.com/office/powerpoint/2010/main" val="2991791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integrated data from this system have been used very effectively by the Invest in Children initiative (The </a:t>
            </a:r>
            <a:r>
              <a:rPr lang="en-US" i="1" dirty="0" smtClean="0"/>
              <a:t>Inform, Influence and Impact </a:t>
            </a:r>
            <a:r>
              <a:rPr lang="en-US" dirty="0" smtClean="0"/>
              <a:t>report on our web site provides many examples of program and policy improvement driven by the data). I want to share a couple of more recent examples of the data use that go beyond IIC. </a:t>
            </a:r>
            <a:endParaRPr lang="en-US" dirty="0"/>
          </a:p>
          <a:p>
            <a:endParaRPr lang="en-US" dirty="0" smtClean="0"/>
          </a:p>
          <a:p>
            <a:r>
              <a:rPr lang="en-US" dirty="0" smtClean="0"/>
              <a:t>In partnership with the Cleveland Metropolitan School District and the Ohio Education Research Center, we are taking a look at the early childhood risk and success factors in Kindergarten readiness and 3</a:t>
            </a:r>
            <a:r>
              <a:rPr lang="en-US" baseline="30000" dirty="0" smtClean="0"/>
              <a:t>rd</a:t>
            </a:r>
            <a:r>
              <a:rPr lang="en-US" dirty="0" smtClean="0"/>
              <a:t> grade literacy. The IDS allows us to select four cohorts of entrants into Kindergarten and look back in our data to their birth and forward in our data to the 3</a:t>
            </a:r>
            <a:r>
              <a:rPr lang="en-US" baseline="30000" dirty="0" smtClean="0"/>
              <a:t>rd</a:t>
            </a:r>
            <a:r>
              <a:rPr lang="en-US" dirty="0" smtClean="0"/>
              <a:t> grade. The IDS contains many data elements that are indicative of events and programs that have the potential to influence school success, and these are readily pulled together for the analysis. Clearly, if the study had to be done without the IDS it would have been terribly costly and could only have been done for a small sample rather than the entire population in CMSD kindergarten.</a:t>
            </a:r>
            <a:endParaRPr lang="en-US" dirty="0"/>
          </a:p>
        </p:txBody>
      </p:sp>
      <p:sp>
        <p:nvSpPr>
          <p:cNvPr id="4" name="Slide Number Placeholder 3"/>
          <p:cNvSpPr>
            <a:spLocks noGrp="1"/>
          </p:cNvSpPr>
          <p:nvPr>
            <p:ph type="sldNum" sz="quarter" idx="10"/>
          </p:nvPr>
        </p:nvSpPr>
        <p:spPr/>
        <p:txBody>
          <a:bodyPr/>
          <a:lstStyle/>
          <a:p>
            <a:fld id="{14123DF6-4F6B-4444-B9A3-B92F4DDDC2F3}" type="slidenum">
              <a:rPr lang="en-US" smtClean="0"/>
              <a:t>18</a:t>
            </a:fld>
            <a:endParaRPr lang="en-US"/>
          </a:p>
        </p:txBody>
      </p:sp>
    </p:spTree>
    <p:extLst>
      <p:ext uri="{BB962C8B-B14F-4D97-AF65-F5344CB8AC3E}">
        <p14:creationId xmlns:p14="http://schemas.microsoft.com/office/powerpoint/2010/main" val="2942614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integrated data from this system have been used very effectively by the Invest in Children initiative (The </a:t>
            </a:r>
            <a:r>
              <a:rPr lang="en-US" i="1" dirty="0" smtClean="0"/>
              <a:t>Inform, Influence and Impact </a:t>
            </a:r>
            <a:r>
              <a:rPr lang="en-US" dirty="0" smtClean="0"/>
              <a:t>report on our web site provides many examples of program and policy improvement driven by the data). I want to share a couple of more recent examples of the data use that go beyond IIC. </a:t>
            </a:r>
            <a:endParaRPr lang="en-US" dirty="0"/>
          </a:p>
          <a:p>
            <a:endParaRPr lang="en-US" dirty="0" smtClean="0"/>
          </a:p>
          <a:p>
            <a:r>
              <a:rPr lang="en-US" dirty="0" smtClean="0"/>
              <a:t>In partnership with the Cleveland Metropolitan School District and the Ohio Education Research Center, we are taking a look at the early childhood risk and success factors in Kindergarten readiness and 3</a:t>
            </a:r>
            <a:r>
              <a:rPr lang="en-US" baseline="30000" dirty="0" smtClean="0"/>
              <a:t>rd</a:t>
            </a:r>
            <a:r>
              <a:rPr lang="en-US" dirty="0" smtClean="0"/>
              <a:t> grade literacy. The IDS allows us to select four cohorts of entrants into Kindergarten and look back in our data to their birth and forward in our data to the 3</a:t>
            </a:r>
            <a:r>
              <a:rPr lang="en-US" baseline="30000" dirty="0" smtClean="0"/>
              <a:t>rd</a:t>
            </a:r>
            <a:r>
              <a:rPr lang="en-US" dirty="0" smtClean="0"/>
              <a:t> grade. The IDS contains many data elements that are indicative of events and programs that have the potential to influence school success, and these are readily pulled together for the analysis. Clearly, if the study had to be done without the IDS it would have been terribly costly and could only have been done for a small sample rather than the entire population in CMSD kindergarten.</a:t>
            </a:r>
            <a:endParaRPr lang="en-US" dirty="0"/>
          </a:p>
        </p:txBody>
      </p:sp>
      <p:sp>
        <p:nvSpPr>
          <p:cNvPr id="4" name="Slide Number Placeholder 3"/>
          <p:cNvSpPr>
            <a:spLocks noGrp="1"/>
          </p:cNvSpPr>
          <p:nvPr>
            <p:ph type="sldNum" sz="quarter" idx="10"/>
          </p:nvPr>
        </p:nvSpPr>
        <p:spPr/>
        <p:txBody>
          <a:bodyPr/>
          <a:lstStyle/>
          <a:p>
            <a:fld id="{14123DF6-4F6B-4444-B9A3-B92F4DDDC2F3}" type="slidenum">
              <a:rPr lang="en-US" smtClean="0"/>
              <a:t>19</a:t>
            </a:fld>
            <a:endParaRPr lang="en-US"/>
          </a:p>
        </p:txBody>
      </p:sp>
    </p:spTree>
    <p:extLst>
      <p:ext uri="{BB962C8B-B14F-4D97-AF65-F5344CB8AC3E}">
        <p14:creationId xmlns:p14="http://schemas.microsoft.com/office/powerpoint/2010/main" val="2611700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integrated data from this system have been used very effectively by the Invest in Children initiative (The </a:t>
            </a:r>
            <a:r>
              <a:rPr lang="en-US" i="1" dirty="0" smtClean="0"/>
              <a:t>Inform, Influence and Impact </a:t>
            </a:r>
            <a:r>
              <a:rPr lang="en-US" dirty="0" smtClean="0"/>
              <a:t>report on our web site provides many examples of program and policy improvement driven by the data). I want to share a couple of more recent examples of the data use that go beyond IIC. </a:t>
            </a:r>
            <a:endParaRPr lang="en-US" dirty="0"/>
          </a:p>
          <a:p>
            <a:endParaRPr lang="en-US" dirty="0" smtClean="0"/>
          </a:p>
          <a:p>
            <a:r>
              <a:rPr lang="en-US" dirty="0" smtClean="0"/>
              <a:t>In partnership with the Cleveland Metropolitan School District and the Ohio Education Research Center, we are taking a look at the early childhood risk and success factors in Kindergarten readiness and 3</a:t>
            </a:r>
            <a:r>
              <a:rPr lang="en-US" baseline="30000" dirty="0" smtClean="0"/>
              <a:t>rd</a:t>
            </a:r>
            <a:r>
              <a:rPr lang="en-US" dirty="0" smtClean="0"/>
              <a:t> grade literacy. The IDS allows us to select four cohorts of entrants into Kindergarten and look back in our data to their birth and forward in our data to the 3</a:t>
            </a:r>
            <a:r>
              <a:rPr lang="en-US" baseline="30000" dirty="0" smtClean="0"/>
              <a:t>rd</a:t>
            </a:r>
            <a:r>
              <a:rPr lang="en-US" dirty="0" smtClean="0"/>
              <a:t> grade. The IDS contains many data elements that are indicative of events and programs that have the potential to influence school success, and these are readily pulled together for the analysis. Clearly, if the study had to be done without the IDS it would have been terribly costly and could only have been done for a small sample rather than the entire population in CMSD kindergarten.</a:t>
            </a:r>
            <a:endParaRPr lang="en-US" dirty="0"/>
          </a:p>
        </p:txBody>
      </p:sp>
      <p:sp>
        <p:nvSpPr>
          <p:cNvPr id="4" name="Slide Number Placeholder 3"/>
          <p:cNvSpPr>
            <a:spLocks noGrp="1"/>
          </p:cNvSpPr>
          <p:nvPr>
            <p:ph type="sldNum" sz="quarter" idx="10"/>
          </p:nvPr>
        </p:nvSpPr>
        <p:spPr/>
        <p:txBody>
          <a:bodyPr/>
          <a:lstStyle/>
          <a:p>
            <a:fld id="{14123DF6-4F6B-4444-B9A3-B92F4DDDC2F3}" type="slidenum">
              <a:rPr lang="en-US" smtClean="0"/>
              <a:t>20</a:t>
            </a:fld>
            <a:endParaRPr lang="en-US"/>
          </a:p>
        </p:txBody>
      </p:sp>
    </p:spTree>
    <p:extLst>
      <p:ext uri="{BB962C8B-B14F-4D97-AF65-F5344CB8AC3E}">
        <p14:creationId xmlns:p14="http://schemas.microsoft.com/office/powerpoint/2010/main" val="262102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integrated data from this system have been used very effectively by the Invest in Children initiative (The </a:t>
            </a:r>
            <a:r>
              <a:rPr lang="en-US" i="1" dirty="0" smtClean="0"/>
              <a:t>Inform, Influence and Impact </a:t>
            </a:r>
            <a:r>
              <a:rPr lang="en-US" dirty="0" smtClean="0"/>
              <a:t>report on our web site provides many examples of program and policy improvement driven by the data). I want to share a couple of more recent examples of the data use that go beyond IIC. </a:t>
            </a:r>
            <a:endParaRPr lang="en-US" dirty="0"/>
          </a:p>
          <a:p>
            <a:endParaRPr lang="en-US" dirty="0" smtClean="0"/>
          </a:p>
          <a:p>
            <a:r>
              <a:rPr lang="en-US" dirty="0" smtClean="0"/>
              <a:t>In partnership with the Cleveland Metropolitan School District and the Ohio Education Research Center, we are taking a look at the early childhood risk and success factors in Kindergarten readiness and 3</a:t>
            </a:r>
            <a:r>
              <a:rPr lang="en-US" baseline="30000" dirty="0" smtClean="0"/>
              <a:t>rd</a:t>
            </a:r>
            <a:r>
              <a:rPr lang="en-US" dirty="0" smtClean="0"/>
              <a:t> grade literacy. The IDS allows us to select four cohorts of entrants into Kindergarten and look back in our data to their birth and forward in our data to the 3</a:t>
            </a:r>
            <a:r>
              <a:rPr lang="en-US" baseline="30000" dirty="0" smtClean="0"/>
              <a:t>rd</a:t>
            </a:r>
            <a:r>
              <a:rPr lang="en-US" dirty="0" smtClean="0"/>
              <a:t> grade. The IDS contains many data elements that are indicative of events and programs that have the potential to influence school success, and these are readily pulled together for the analysis. Clearly, if the study had to be done without the IDS it would have been terribly costly and could only have been done for a small sample rather than the entire population in CMSD kindergarten.</a:t>
            </a:r>
            <a:endParaRPr lang="en-US" dirty="0"/>
          </a:p>
        </p:txBody>
      </p:sp>
      <p:sp>
        <p:nvSpPr>
          <p:cNvPr id="4" name="Slide Number Placeholder 3"/>
          <p:cNvSpPr>
            <a:spLocks noGrp="1"/>
          </p:cNvSpPr>
          <p:nvPr>
            <p:ph type="sldNum" sz="quarter" idx="10"/>
          </p:nvPr>
        </p:nvSpPr>
        <p:spPr/>
        <p:txBody>
          <a:bodyPr/>
          <a:lstStyle/>
          <a:p>
            <a:fld id="{14123DF6-4F6B-4444-B9A3-B92F4DDDC2F3}" type="slidenum">
              <a:rPr lang="en-US" smtClean="0"/>
              <a:t>21</a:t>
            </a:fld>
            <a:endParaRPr lang="en-US"/>
          </a:p>
        </p:txBody>
      </p:sp>
    </p:spTree>
    <p:extLst>
      <p:ext uri="{BB962C8B-B14F-4D97-AF65-F5344CB8AC3E}">
        <p14:creationId xmlns:p14="http://schemas.microsoft.com/office/powerpoint/2010/main" val="2489727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integrated data from this system have been used very effectively by the Invest in Children initiative (The </a:t>
            </a:r>
            <a:r>
              <a:rPr lang="en-US" i="1" dirty="0" smtClean="0"/>
              <a:t>Inform, Influence and Impact </a:t>
            </a:r>
            <a:r>
              <a:rPr lang="en-US" dirty="0" smtClean="0"/>
              <a:t>report on our web site provides many examples of program and policy improvement driven by the data). I want to share a couple of more recent examples of the data use that go beyond IIC. </a:t>
            </a:r>
            <a:endParaRPr lang="en-US" dirty="0"/>
          </a:p>
          <a:p>
            <a:endParaRPr lang="en-US" dirty="0" smtClean="0"/>
          </a:p>
          <a:p>
            <a:r>
              <a:rPr lang="en-US" dirty="0" smtClean="0"/>
              <a:t>In partnership with the Cleveland Metropolitan School District and the Ohio Education Research Center, we are taking a look at the early childhood risk and success factors in Kindergarten readiness and 3</a:t>
            </a:r>
            <a:r>
              <a:rPr lang="en-US" baseline="30000" dirty="0" smtClean="0"/>
              <a:t>rd</a:t>
            </a:r>
            <a:r>
              <a:rPr lang="en-US" dirty="0" smtClean="0"/>
              <a:t> grade literacy. The IDS allows us to select four cohorts of entrants into Kindergarten and look back in our data to their birth and forward in our data to the 3</a:t>
            </a:r>
            <a:r>
              <a:rPr lang="en-US" baseline="30000" dirty="0" smtClean="0"/>
              <a:t>rd</a:t>
            </a:r>
            <a:r>
              <a:rPr lang="en-US" dirty="0" smtClean="0"/>
              <a:t> grade. The IDS contains many data elements that are indicative of events and programs that have the potential to influence school success, and these are readily pulled together for the analysis. Clearly, if the study had to be done without the IDS it would have been terribly costly and could only have been done for a small sample rather than the entire population in CMSD kindergarten.</a:t>
            </a:r>
            <a:endParaRPr lang="en-US" dirty="0"/>
          </a:p>
        </p:txBody>
      </p:sp>
      <p:sp>
        <p:nvSpPr>
          <p:cNvPr id="4" name="Slide Number Placeholder 3"/>
          <p:cNvSpPr>
            <a:spLocks noGrp="1"/>
          </p:cNvSpPr>
          <p:nvPr>
            <p:ph type="sldNum" sz="quarter" idx="10"/>
          </p:nvPr>
        </p:nvSpPr>
        <p:spPr/>
        <p:txBody>
          <a:bodyPr/>
          <a:lstStyle/>
          <a:p>
            <a:fld id="{14123DF6-4F6B-4444-B9A3-B92F4DDDC2F3}" type="slidenum">
              <a:rPr lang="en-US" smtClean="0"/>
              <a:t>22</a:t>
            </a:fld>
            <a:endParaRPr lang="en-US"/>
          </a:p>
        </p:txBody>
      </p:sp>
    </p:spTree>
    <p:extLst>
      <p:ext uri="{BB962C8B-B14F-4D97-AF65-F5344CB8AC3E}">
        <p14:creationId xmlns:p14="http://schemas.microsoft.com/office/powerpoint/2010/main" val="3734954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integrated data from this system have been used very effectively by the Invest in Children initiative (The </a:t>
            </a:r>
            <a:r>
              <a:rPr lang="en-US" i="1" dirty="0" smtClean="0"/>
              <a:t>Inform, Influence and Impact </a:t>
            </a:r>
            <a:r>
              <a:rPr lang="en-US" dirty="0" smtClean="0"/>
              <a:t>report on our web site provides many examples of program and policy improvement driven by the data). I want to share a couple of more recent examples of the data use that go beyond IIC. </a:t>
            </a:r>
            <a:endParaRPr lang="en-US" dirty="0"/>
          </a:p>
          <a:p>
            <a:endParaRPr lang="en-US" dirty="0" smtClean="0"/>
          </a:p>
          <a:p>
            <a:r>
              <a:rPr lang="en-US" dirty="0" smtClean="0"/>
              <a:t>In partnership with the Cleveland Metropolitan School District and the Ohio Education Research Center, we are taking a look at the early childhood risk and success factors in Kindergarten readiness and 3</a:t>
            </a:r>
            <a:r>
              <a:rPr lang="en-US" baseline="30000" dirty="0" smtClean="0"/>
              <a:t>rd</a:t>
            </a:r>
            <a:r>
              <a:rPr lang="en-US" dirty="0" smtClean="0"/>
              <a:t> grade literacy. The IDS allows us to select four cohorts of entrants into Kindergarten and look back in our data to their birth and forward in our data to the 3</a:t>
            </a:r>
            <a:r>
              <a:rPr lang="en-US" baseline="30000" dirty="0" smtClean="0"/>
              <a:t>rd</a:t>
            </a:r>
            <a:r>
              <a:rPr lang="en-US" dirty="0" smtClean="0"/>
              <a:t> grade. The IDS contains many data elements that are indicative of events and programs that have the potential to influence school success, and these are readily pulled together for the analysis. Clearly, if the study had to be done without the IDS it would have been terribly costly and could only have been done for a small sample rather than the entire population in CMSD kindergarten.</a:t>
            </a:r>
            <a:endParaRPr lang="en-US" dirty="0"/>
          </a:p>
        </p:txBody>
      </p:sp>
      <p:sp>
        <p:nvSpPr>
          <p:cNvPr id="4" name="Slide Number Placeholder 3"/>
          <p:cNvSpPr>
            <a:spLocks noGrp="1"/>
          </p:cNvSpPr>
          <p:nvPr>
            <p:ph type="sldNum" sz="quarter" idx="10"/>
          </p:nvPr>
        </p:nvSpPr>
        <p:spPr/>
        <p:txBody>
          <a:bodyPr/>
          <a:lstStyle/>
          <a:p>
            <a:fld id="{14123DF6-4F6B-4444-B9A3-B92F4DDDC2F3}" type="slidenum">
              <a:rPr lang="en-US" smtClean="0"/>
              <a:t>23</a:t>
            </a:fld>
            <a:endParaRPr lang="en-US"/>
          </a:p>
        </p:txBody>
      </p:sp>
    </p:spTree>
    <p:extLst>
      <p:ext uri="{BB962C8B-B14F-4D97-AF65-F5344CB8AC3E}">
        <p14:creationId xmlns:p14="http://schemas.microsoft.com/office/powerpoint/2010/main" val="2611700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5661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hear a lot today about the “Big Data” revolution. Companies are mining digital data to enhance their markets and profits in so many ways. App developers are capitalizing on the digital revolution and consumers are readily taking up these products. Perhaps less well known is a movement in some places to link data across agencies serving urban areas to support community-engaged action for </a:t>
            </a:r>
            <a:r>
              <a:rPr lang="en-US" dirty="0"/>
              <a:t>s</a:t>
            </a:r>
            <a:r>
              <a:rPr lang="en-US" dirty="0" smtClean="0"/>
              <a:t>ocial change.  Today I will talk about what we have been doing in Cleveland, in conjunction with NNIP and other national partners, to break down data silos so that communities can work together to produce efficient and cost effective results. Finally, I will touch upon some of what we are learning regarding the challenges and promise of this work. </a:t>
            </a:r>
            <a:endParaRPr lang="en-US" dirty="0"/>
          </a:p>
        </p:txBody>
      </p:sp>
      <p:sp>
        <p:nvSpPr>
          <p:cNvPr id="4" name="Slide Number Placeholder 3"/>
          <p:cNvSpPr>
            <a:spLocks noGrp="1"/>
          </p:cNvSpPr>
          <p:nvPr>
            <p:ph type="sldNum" sz="quarter" idx="10"/>
          </p:nvPr>
        </p:nvSpPr>
        <p:spPr/>
        <p:txBody>
          <a:bodyPr/>
          <a:lstStyle/>
          <a:p>
            <a:fld id="{14123DF6-4F6B-4444-B9A3-B92F4DDDC2F3}" type="slidenum">
              <a:rPr lang="en-US" smtClean="0"/>
              <a:t>2</a:t>
            </a:fld>
            <a:endParaRPr lang="en-US"/>
          </a:p>
        </p:txBody>
      </p:sp>
    </p:spTree>
    <p:extLst>
      <p:ext uri="{BB962C8B-B14F-4D97-AF65-F5344CB8AC3E}">
        <p14:creationId xmlns:p14="http://schemas.microsoft.com/office/powerpoint/2010/main" val="3639014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in the last year or two the potential of big data to improve public policy has gotten national attention. National Science Foundation has announced funding to support the science underlying the analysis of big data. NIH is giving priority to funding  randomized controlled trials of innovative social programs that rely on longitudinal integrated administrative records data rather than expensive original data collection. Both of these moves are geared toward learning more about what works and learning it cheaper and quicker.</a:t>
            </a:r>
          </a:p>
          <a:p>
            <a:endParaRPr lang="en-US" dirty="0"/>
          </a:p>
          <a:p>
            <a:r>
              <a:rPr lang="en-US" dirty="0" smtClean="0"/>
              <a:t>Recently the Mac Arthur Foundation and Annie E. Casey Foundations have begun investing in making sure that these data innovations actually improve social policy and the effectiveness of government and non-profit services in communities and regions. These foundations want to figure out what it takes at the state and local level to build the integrated data systems, make them practical and useful, and change the culture  and practices of data utilization in the government and non-profit sectors. </a:t>
            </a:r>
            <a:endParaRPr lang="en-US" dirty="0"/>
          </a:p>
        </p:txBody>
      </p:sp>
      <p:sp>
        <p:nvSpPr>
          <p:cNvPr id="4" name="Slide Number Placeholder 3"/>
          <p:cNvSpPr>
            <a:spLocks noGrp="1"/>
          </p:cNvSpPr>
          <p:nvPr>
            <p:ph type="sldNum" sz="quarter" idx="10"/>
          </p:nvPr>
        </p:nvSpPr>
        <p:spPr/>
        <p:txBody>
          <a:bodyPr/>
          <a:lstStyle/>
          <a:p>
            <a:fld id="{14123DF6-4F6B-4444-B9A3-B92F4DDDC2F3}" type="slidenum">
              <a:rPr lang="en-US" smtClean="0"/>
              <a:t>3</a:t>
            </a:fld>
            <a:endParaRPr lang="en-US"/>
          </a:p>
        </p:txBody>
      </p:sp>
    </p:spTree>
    <p:extLst>
      <p:ext uri="{BB962C8B-B14F-4D97-AF65-F5344CB8AC3E}">
        <p14:creationId xmlns:p14="http://schemas.microsoft.com/office/powerpoint/2010/main" val="2084825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Integrated data systems are the cornerstone for all of these aspirations. Not surprisingly, there are many elements to building these systems, making them function effectively, fulfilling their promise through broad utilization and making them sustainable.  The challenges are administrative, technical and political. </a:t>
            </a:r>
            <a:endParaRPr lang="en-US" dirty="0"/>
          </a:p>
        </p:txBody>
      </p:sp>
      <p:sp>
        <p:nvSpPr>
          <p:cNvPr id="4" name="Slide Number Placeholder 3"/>
          <p:cNvSpPr>
            <a:spLocks noGrp="1"/>
          </p:cNvSpPr>
          <p:nvPr>
            <p:ph type="sldNum" sz="quarter" idx="10"/>
          </p:nvPr>
        </p:nvSpPr>
        <p:spPr/>
        <p:txBody>
          <a:bodyPr/>
          <a:lstStyle/>
          <a:p>
            <a:fld id="{14123DF6-4F6B-4444-B9A3-B92F4DDDC2F3}" type="slidenum">
              <a:rPr lang="en-US" smtClean="0"/>
              <a:t>4</a:t>
            </a:fld>
            <a:endParaRPr lang="en-US"/>
          </a:p>
        </p:txBody>
      </p:sp>
    </p:spTree>
    <p:extLst>
      <p:ext uri="{BB962C8B-B14F-4D97-AF65-F5344CB8AC3E}">
        <p14:creationId xmlns:p14="http://schemas.microsoft.com/office/powerpoint/2010/main" val="2902035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353408-9563-49DC-96ED-BF47E9DCDA6E}" type="slidenum">
              <a:rPr lang="en-US" smtClean="0"/>
              <a:pPr/>
              <a:t>5</a:t>
            </a:fld>
            <a:endParaRPr lang="en-US"/>
          </a:p>
        </p:txBody>
      </p:sp>
    </p:spTree>
    <p:extLst>
      <p:ext uri="{BB962C8B-B14F-4D97-AF65-F5344CB8AC3E}">
        <p14:creationId xmlns:p14="http://schemas.microsoft.com/office/powerpoint/2010/main" val="1127222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r>
              <a:rPr lang="en-US" dirty="0" smtClean="0">
                <a:cs typeface="Arial" pitchFamily="34" charset="0"/>
              </a:rPr>
              <a:t>Now I would like to provide a brief overview of IDS developments here. </a:t>
            </a:r>
          </a:p>
        </p:txBody>
      </p:sp>
    </p:spTree>
    <p:extLst>
      <p:ext uri="{BB962C8B-B14F-4D97-AF65-F5344CB8AC3E}">
        <p14:creationId xmlns:p14="http://schemas.microsoft.com/office/powerpoint/2010/main" val="2302139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282443"/>
            <a:ext cx="5608320" cy="4547523"/>
          </a:xfrm>
        </p:spPr>
        <p:txBody>
          <a:bodyPr/>
          <a:lstStyle/>
          <a:p>
            <a:r>
              <a:rPr lang="en-US" dirty="0" smtClean="0"/>
              <a:t>I will begin with what we are calling CHILD system. The Center on Urban Poverty and Community Development has built and currently operates this system—we are the curators of the data, but the system relies on many data partners and community supporters. The Cuyahoga County Invest in Children Program has been a key supporter and most responsible for the system in its current form. However, the Center began working on record linkage and the use of integrated data through earlier partnerships and projects as well.  </a:t>
            </a:r>
          </a:p>
          <a:p>
            <a:endParaRPr lang="en-US" dirty="0"/>
          </a:p>
          <a:p>
            <a:r>
              <a:rPr lang="en-US" dirty="0" smtClean="0"/>
              <a:t>First, in the 90s, Cleveland’s Health Department received a large federal grant to reduce infant mortality in 16 neighborhoods.  The program was carried out by outreach workers in multiple community agencies, prenatal clinics run by several health systems, health department workers and hospitals providing obstetrical services. It was not practical to get all of these partners to put their records in a common data base, so the idea of record extraction and linkage was adopted. Birth and death certificates were also linked in to complete the risk and outcome tracking required by the grant. The results were used for ongoing program improvement.  That and subsequent work with administrative records from government agencies has been the basis of support for an ever growing system. </a:t>
            </a:r>
          </a:p>
          <a:p>
            <a:endParaRPr lang="en-US" dirty="0"/>
          </a:p>
          <a:p>
            <a:r>
              <a:rPr lang="en-US" dirty="0" smtClean="0"/>
              <a:t>Now the system covers all children in Cuyahoga County who were born since 1992. New data sources continue to be added to the system. These additions are enabled by project funding for specific target groups and problems. A  challenge is how to sustain the system beyond project funding so as not to loose what has been built and what is a tremendous resource beyond any particular project. </a:t>
            </a:r>
            <a:endParaRPr lang="en-US" dirty="0"/>
          </a:p>
        </p:txBody>
      </p:sp>
      <p:sp>
        <p:nvSpPr>
          <p:cNvPr id="4" name="Slide Number Placeholder 3"/>
          <p:cNvSpPr>
            <a:spLocks noGrp="1"/>
          </p:cNvSpPr>
          <p:nvPr>
            <p:ph type="sldNum" sz="quarter" idx="10"/>
          </p:nvPr>
        </p:nvSpPr>
        <p:spPr/>
        <p:txBody>
          <a:bodyPr/>
          <a:lstStyle/>
          <a:p>
            <a:fld id="{14123DF6-4F6B-4444-B9A3-B92F4DDDC2F3}" type="slidenum">
              <a:rPr lang="en-US" smtClean="0"/>
              <a:t>7</a:t>
            </a:fld>
            <a:endParaRPr lang="en-US"/>
          </a:p>
        </p:txBody>
      </p:sp>
    </p:spTree>
    <p:extLst>
      <p:ext uri="{BB962C8B-B14F-4D97-AF65-F5344CB8AC3E}">
        <p14:creationId xmlns:p14="http://schemas.microsoft.com/office/powerpoint/2010/main" val="4240392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123DF6-4F6B-4444-B9A3-B92F4DDDC2F3}" type="slidenum">
              <a:rPr lang="en-US" smtClean="0"/>
              <a:t>8</a:t>
            </a:fld>
            <a:endParaRPr lang="en-US"/>
          </a:p>
        </p:txBody>
      </p:sp>
    </p:spTree>
    <p:extLst>
      <p:ext uri="{BB962C8B-B14F-4D97-AF65-F5344CB8AC3E}">
        <p14:creationId xmlns:p14="http://schemas.microsoft.com/office/powerpoint/2010/main" val="3729998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 would like to tell you a little bit more about how the child system works. Partner agencies extract various types of individual records from their systems. The digital records are transmitted to the Center where they go through a cleaning and linking process. They are assigned a unique identifier by the CHILD system, and this serves as the connection to each child’s record across data sources. The “backbone” of the system links children’s IDs across multiple systems, a set of parent IDs across systems and an address history concatenated from the various records.</a:t>
            </a:r>
            <a:endParaRPr lang="en-US" dirty="0"/>
          </a:p>
        </p:txBody>
      </p:sp>
      <p:sp>
        <p:nvSpPr>
          <p:cNvPr id="4" name="Slide Number Placeholder 3"/>
          <p:cNvSpPr>
            <a:spLocks noGrp="1"/>
          </p:cNvSpPr>
          <p:nvPr>
            <p:ph type="sldNum" sz="quarter" idx="10"/>
          </p:nvPr>
        </p:nvSpPr>
        <p:spPr/>
        <p:txBody>
          <a:bodyPr/>
          <a:lstStyle/>
          <a:p>
            <a:fld id="{14123DF6-4F6B-4444-B9A3-B92F4DDDC2F3}" type="slidenum">
              <a:rPr lang="en-US" smtClean="0"/>
              <a:t>9</a:t>
            </a:fld>
            <a:endParaRPr lang="en-US"/>
          </a:p>
        </p:txBody>
      </p:sp>
    </p:spTree>
    <p:extLst>
      <p:ext uri="{BB962C8B-B14F-4D97-AF65-F5344CB8AC3E}">
        <p14:creationId xmlns:p14="http://schemas.microsoft.com/office/powerpoint/2010/main" val="2477568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a:solidFill>
            <a:schemeClr val="bg1">
              <a:lumMod val="95000"/>
            </a:schemeClr>
          </a:solidFill>
        </p:spPr>
        <p:txBody>
          <a:bodyPr>
            <a:normAutofit/>
          </a:bodyPr>
          <a:lstStyle>
            <a:lvl1pPr algn="l">
              <a:defRPr sz="3000" b="1"/>
            </a:lvl1pPr>
          </a:lstStyle>
          <a:p>
            <a:r>
              <a:rPr lang="en-US" dirty="0" smtClean="0"/>
              <a:t>Click to edit Master title style</a:t>
            </a:r>
            <a:endParaRPr lang="en-US" dirty="0"/>
          </a:p>
        </p:txBody>
      </p:sp>
      <p:sp>
        <p:nvSpPr>
          <p:cNvPr id="8" name="AutoShape 2" descr="https://www.case.edu/umc/downloads/logos/formal-logo/cwru-formal-logo-blue-no-tag.png"/>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ooter Placeholder 2"/>
          <p:cNvSpPr txBox="1">
            <a:spLocks/>
          </p:cNvSpPr>
          <p:nvPr userDrawn="1"/>
        </p:nvSpPr>
        <p:spPr>
          <a:xfrm>
            <a:off x="3657550" y="6583680"/>
            <a:ext cx="5486400" cy="274320"/>
          </a:xfrm>
          <a:prstGeom prst="rect">
            <a:avLst/>
          </a:prstGeom>
        </p:spPr>
        <p:txBody>
          <a:bodyPr vert="horz" lIns="91440" tIns="45720" rIns="91440" bIns="45720" rtlCol="0" anchor="ctr"/>
          <a:lstStyle>
            <a:defPPr>
              <a:defRPr lang="en-US"/>
            </a:defPPr>
            <a:lvl1pPr marL="0" algn="r" defTabSz="914400" rtl="0" eaLnBrk="1" latinLnBrk="0" hangingPunct="1">
              <a:defRPr sz="150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b="1" dirty="0" smtClean="0">
                <a:solidFill>
                  <a:schemeClr val="bg1">
                    <a:lumMod val="65000"/>
                  </a:schemeClr>
                </a:solidFill>
              </a:rPr>
              <a:t>Jack, Joseph and Morton Mandel School of Applied Social Sciences</a:t>
            </a:r>
            <a:endParaRPr lang="en-US" sz="1300" b="1" dirty="0">
              <a:solidFill>
                <a:schemeClr val="bg1">
                  <a:lumMod val="65000"/>
                </a:schemeClr>
              </a:solidFill>
            </a:endParaRPr>
          </a:p>
        </p:txBody>
      </p:sp>
      <p:sp>
        <p:nvSpPr>
          <p:cNvPr id="9" name="Slide Number Placeholder 3"/>
          <p:cNvSpPr txBox="1">
            <a:spLocks/>
          </p:cNvSpPr>
          <p:nvPr userDrawn="1"/>
        </p:nvSpPr>
        <p:spPr>
          <a:xfrm>
            <a:off x="0" y="6583680"/>
            <a:ext cx="457200" cy="27432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F4698A-F10C-4C49-9C0E-3AB58044AF47}" type="slidenum">
              <a:rPr lang="en-US" smtClean="0">
                <a:solidFill>
                  <a:schemeClr val="bg1">
                    <a:lumMod val="65000"/>
                  </a:schemeClr>
                </a:solidFill>
              </a:rPr>
              <a:pPr/>
              <a:t>‹#›</a:t>
            </a:fld>
            <a:endParaRPr lang="en-US" dirty="0">
              <a:solidFill>
                <a:schemeClr val="bg1">
                  <a:lumMod val="65000"/>
                </a:schemeClr>
              </a:solidFill>
            </a:endParaRPr>
          </a:p>
        </p:txBody>
      </p:sp>
      <p:sp>
        <p:nvSpPr>
          <p:cNvPr id="6" name="Content Placeholder 2"/>
          <p:cNvSpPr>
            <a:spLocks noGrp="1"/>
          </p:cNvSpPr>
          <p:nvPr>
            <p:ph idx="1"/>
          </p:nvPr>
        </p:nvSpPr>
        <p:spPr>
          <a:xfrm>
            <a:off x="457200" y="1600220"/>
            <a:ext cx="8229600" cy="4571950"/>
          </a:xfrm>
        </p:spPr>
        <p:txBody>
          <a:bodyPr/>
          <a:lstStyle>
            <a:lvl1pPr marL="228600" indent="-228600">
              <a:defRPr sz="2600"/>
            </a:lvl1pPr>
            <a:lvl2pPr marL="457200" indent="-228600">
              <a:buFont typeface="Courier New" pitchFamily="49" charset="0"/>
              <a:buChar char="o"/>
              <a:defRPr sz="2400"/>
            </a:lvl2pPr>
            <a:lvl3pPr>
              <a:defRPr sz="2500"/>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5534425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FE8B5-E1F8-4178-A75F-77A01DA8CC63}"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BB866-C60F-4919-81E1-256073665A1C}" type="slidenum">
              <a:rPr lang="en-US" smtClean="0"/>
              <a:t>‹#›</a:t>
            </a:fld>
            <a:endParaRPr lang="en-US"/>
          </a:p>
        </p:txBody>
      </p:sp>
    </p:spTree>
    <p:extLst>
      <p:ext uri="{BB962C8B-B14F-4D97-AF65-F5344CB8AC3E}">
        <p14:creationId xmlns:p14="http://schemas.microsoft.com/office/powerpoint/2010/main" val="182823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a:solidFill>
            <a:schemeClr val="bg1">
              <a:lumMod val="95000"/>
            </a:schemeClr>
          </a:solidFill>
        </p:spPr>
        <p:txBody>
          <a:bodyPr>
            <a:normAutofit/>
          </a:bodyPr>
          <a:lstStyle>
            <a:lvl1pPr algn="l">
              <a:defRPr sz="3000" b="1"/>
            </a:lvl1pPr>
          </a:lstStyle>
          <a:p>
            <a:r>
              <a:rPr lang="en-US" dirty="0" smtClean="0"/>
              <a:t>Click to edit Master title style</a:t>
            </a:r>
            <a:endParaRPr lang="en-US" dirty="0"/>
          </a:p>
        </p:txBody>
      </p:sp>
      <p:sp>
        <p:nvSpPr>
          <p:cNvPr id="8" name="AutoShape 2" descr="https://www.case.edu/umc/downloads/logos/formal-logo/cwru-formal-logo-blue-no-tag.png"/>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ooter Placeholder 2"/>
          <p:cNvSpPr txBox="1">
            <a:spLocks/>
          </p:cNvSpPr>
          <p:nvPr userDrawn="1"/>
        </p:nvSpPr>
        <p:spPr>
          <a:xfrm>
            <a:off x="3657550" y="6583680"/>
            <a:ext cx="5486400" cy="274320"/>
          </a:xfrm>
          <a:prstGeom prst="rect">
            <a:avLst/>
          </a:prstGeom>
        </p:spPr>
        <p:txBody>
          <a:bodyPr vert="horz" lIns="91440" tIns="45720" rIns="91440" bIns="45720" rtlCol="0" anchor="ctr"/>
          <a:lstStyle>
            <a:defPPr>
              <a:defRPr lang="en-US"/>
            </a:defPPr>
            <a:lvl1pPr marL="0" algn="r" defTabSz="914400" rtl="0" eaLnBrk="1" latinLnBrk="0" hangingPunct="1">
              <a:defRPr sz="150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b="1" dirty="0" smtClean="0">
                <a:solidFill>
                  <a:schemeClr val="bg1">
                    <a:lumMod val="65000"/>
                  </a:schemeClr>
                </a:solidFill>
              </a:rPr>
              <a:t>Jack, Joseph and Morton Mandel School of Applied Social Sciences</a:t>
            </a:r>
            <a:endParaRPr lang="en-US" sz="1300" b="1" dirty="0">
              <a:solidFill>
                <a:schemeClr val="bg1">
                  <a:lumMod val="65000"/>
                </a:schemeClr>
              </a:solidFill>
            </a:endParaRPr>
          </a:p>
        </p:txBody>
      </p:sp>
      <p:sp>
        <p:nvSpPr>
          <p:cNvPr id="9" name="Slide Number Placeholder 3"/>
          <p:cNvSpPr txBox="1">
            <a:spLocks/>
          </p:cNvSpPr>
          <p:nvPr userDrawn="1"/>
        </p:nvSpPr>
        <p:spPr>
          <a:xfrm>
            <a:off x="0" y="6583680"/>
            <a:ext cx="457200" cy="27432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F4698A-F10C-4C49-9C0E-3AB58044AF47}" type="slidenum">
              <a:rPr lang="en-US" smtClean="0">
                <a:solidFill>
                  <a:schemeClr val="bg1">
                    <a:lumMod val="65000"/>
                  </a:schemeClr>
                </a:solidFill>
              </a:rPr>
              <a:pPr/>
              <a:t>‹#›</a:t>
            </a:fld>
            <a:endParaRPr lang="en-US" dirty="0">
              <a:solidFill>
                <a:schemeClr val="bg1">
                  <a:lumMod val="65000"/>
                </a:schemeClr>
              </a:solidFill>
            </a:endParaRPr>
          </a:p>
        </p:txBody>
      </p:sp>
    </p:spTree>
    <p:extLst>
      <p:ext uri="{BB962C8B-B14F-4D97-AF65-F5344CB8AC3E}">
        <p14:creationId xmlns:p14="http://schemas.microsoft.com/office/powerpoint/2010/main" val="37557555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AutoShape 2" descr="https://www.case.edu/umc/downloads/logos/formal-logo/cwru-formal-logo-blue-no-tag.png"/>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Tree>
    <p:extLst>
      <p:ext uri="{BB962C8B-B14F-4D97-AF65-F5344CB8AC3E}">
        <p14:creationId xmlns:p14="http://schemas.microsoft.com/office/powerpoint/2010/main" val="16330685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35"/>
            <a:ext cx="8229600" cy="685800"/>
          </a:xfrm>
        </p:spPr>
        <p:txBody>
          <a:bodyPr>
            <a:normAutofit/>
          </a:bodyPr>
          <a:lstStyle>
            <a:lvl1pPr algn="l">
              <a:defRPr sz="3200" b="1"/>
            </a:lvl1pPr>
          </a:lstStyle>
          <a:p>
            <a:r>
              <a:rPr lang="en-US" dirty="0"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6F4698A-F10C-4C49-9C0E-3AB58044AF47}" type="slidenum">
              <a:rPr lang="en-US" smtClean="0"/>
              <a:pPr/>
              <a:t>‹#›</a:t>
            </a:fld>
            <a:endParaRPr lang="en-US"/>
          </a:p>
        </p:txBody>
      </p:sp>
      <p:sp>
        <p:nvSpPr>
          <p:cNvPr id="8" name="AutoShape 2" descr="https://www.case.edu/umc/downloads/logos/formal-logo/cwru-formal-logo-blue-no-tag.png"/>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354713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8155BE-D00E-47E9-8F91-3D77D3AA49E4}" type="datetime1">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4698A-F10C-4C49-9C0E-3AB58044AF47}" type="slidenum">
              <a:rPr lang="en-US" smtClean="0"/>
              <a:t>‹#›</a:t>
            </a:fld>
            <a:endParaRPr lang="en-US"/>
          </a:p>
        </p:txBody>
      </p:sp>
    </p:spTree>
    <p:extLst>
      <p:ext uri="{BB962C8B-B14F-4D97-AF65-F5344CB8AC3E}">
        <p14:creationId xmlns:p14="http://schemas.microsoft.com/office/powerpoint/2010/main" val="40739757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70886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75266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2FEC55-2EA6-43A5-B2D8-BAEB51235BC5}" type="datetimeFigureOut">
              <a:rPr lang="en-US" smtClean="0"/>
              <a:t>3/20/2014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EFE126-CEF9-42D1-A9F8-B6BA4FD5084C}" type="slidenum">
              <a:rPr lang="en-US" smtClean="0"/>
              <a:t>‹#›</a:t>
            </a:fld>
            <a:endParaRPr lang="en-US"/>
          </a:p>
        </p:txBody>
      </p:sp>
    </p:spTree>
    <p:extLst>
      <p:ext uri="{BB962C8B-B14F-4D97-AF65-F5344CB8AC3E}">
        <p14:creationId xmlns:p14="http://schemas.microsoft.com/office/powerpoint/2010/main" val="196349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753250" y="395889"/>
            <a:ext cx="7772400" cy="825500"/>
          </a:xfrm>
          <a:prstGeom prst="rect">
            <a:avLst/>
          </a:prstGeom>
        </p:spPr>
        <p:txBody>
          <a:bodyPr anchor="ctr" anchorCtr="0">
            <a:normAutofit/>
          </a:bodyPr>
          <a:lstStyle>
            <a:lvl1pPr>
              <a:defRPr b="1">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74945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DD7AC-65A1-44C5-9EBB-5027E6ED6ED0}" type="datetime1">
              <a:rPr lang="en-US" smtClean="0"/>
              <a:t>3/20/2014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4698A-F10C-4C49-9C0E-3AB58044AF47}" type="slidenum">
              <a:rPr lang="en-US" smtClean="0"/>
              <a:t>‹#›</a:t>
            </a:fld>
            <a:endParaRPr lang="en-US"/>
          </a:p>
        </p:txBody>
      </p:sp>
    </p:spTree>
    <p:extLst>
      <p:ext uri="{BB962C8B-B14F-4D97-AF65-F5344CB8AC3E}">
        <p14:creationId xmlns:p14="http://schemas.microsoft.com/office/powerpoint/2010/main" val="611317450"/>
      </p:ext>
    </p:extLst>
  </p:cSld>
  <p:clrMap bg1="lt1" tx1="dk1" bg2="lt2" tx2="dk2" accent1="accent1" accent2="accent2" accent3="accent3" accent4="accent4" accent5="accent5" accent6="accent6" hlink="hlink" folHlink="folHlink"/>
  <p:sldLayoutIdLst>
    <p:sldLayoutId id="2147483669" r:id="rId1"/>
    <p:sldLayoutId id="2147483666" r:id="rId2"/>
    <p:sldLayoutId id="2147483650" r:id="rId3"/>
    <p:sldLayoutId id="2147483665" r:id="rId4"/>
    <p:sldLayoutId id="2147483649" r:id="rId5"/>
    <p:sldLayoutId id="2147483655" r:id="rId6"/>
    <p:sldLayoutId id="2147483668" r:id="rId7"/>
    <p:sldLayoutId id="2147483671" r:id="rId8"/>
    <p:sldLayoutId id="2147483673" r:id="rId9"/>
    <p:sldLayoutId id="2147483674" r:id="rId10"/>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povertycenter.case.edu/"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neocando.case.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7622" y="411513"/>
            <a:ext cx="2488474" cy="54864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315175" y="1600215"/>
            <a:ext cx="914400" cy="914400"/>
          </a:xfrm>
          <a:prstGeom prst="rect">
            <a:avLst/>
          </a:prstGeom>
          <a:solidFill>
            <a:schemeClr val="accent2">
              <a:lumMod val="20000"/>
              <a:lumOff val="80000"/>
              <a:alpha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500" dirty="0" smtClean="0">
              <a:solidFill>
                <a:schemeClr val="tx1"/>
              </a:solidFill>
            </a:endParaRPr>
          </a:p>
        </p:txBody>
      </p:sp>
      <p:sp>
        <p:nvSpPr>
          <p:cNvPr id="12" name="Rectangle 11"/>
          <p:cNvSpPr/>
          <p:nvPr/>
        </p:nvSpPr>
        <p:spPr>
          <a:xfrm>
            <a:off x="6412168" y="2514615"/>
            <a:ext cx="914400" cy="914400"/>
          </a:xfrm>
          <a:prstGeom prst="rect">
            <a:avLst/>
          </a:prstGeom>
          <a:solidFill>
            <a:srgbClr val="FFFFCC">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500" dirty="0" smtClean="0">
              <a:solidFill>
                <a:schemeClr val="tx1"/>
              </a:solidFill>
            </a:endParaRPr>
          </a:p>
        </p:txBody>
      </p:sp>
      <p:sp>
        <p:nvSpPr>
          <p:cNvPr id="16" name="Rectangle 15"/>
          <p:cNvSpPr/>
          <p:nvPr/>
        </p:nvSpPr>
        <p:spPr>
          <a:xfrm>
            <a:off x="6869368" y="2057415"/>
            <a:ext cx="914400" cy="914400"/>
          </a:xfrm>
          <a:prstGeom prst="rect">
            <a:avLst/>
          </a:prstGeom>
          <a:solidFill>
            <a:schemeClr val="accent1">
              <a:lumMod val="20000"/>
              <a:lumOff val="80000"/>
              <a:alpha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500" dirty="0" smtClean="0">
              <a:solidFill>
                <a:schemeClr val="tx1"/>
              </a:solidFill>
            </a:endParaRPr>
          </a:p>
        </p:txBody>
      </p:sp>
      <p:pic>
        <p:nvPicPr>
          <p:cNvPr id="17" name="Picture 16"/>
          <p:cNvPicPr>
            <a:picLocks noChangeAspect="1"/>
          </p:cNvPicPr>
          <p:nvPr/>
        </p:nvPicPr>
        <p:blipFill>
          <a:blip r:embed="rId4"/>
          <a:stretch>
            <a:fillRect/>
          </a:stretch>
        </p:blipFill>
        <p:spPr>
          <a:xfrm>
            <a:off x="238461" y="2788927"/>
            <a:ext cx="3517126" cy="1786309"/>
          </a:xfrm>
          <a:prstGeom prst="rect">
            <a:avLst/>
          </a:prstGeom>
        </p:spPr>
      </p:pic>
      <p:sp>
        <p:nvSpPr>
          <p:cNvPr id="18" name="Title 1"/>
          <p:cNvSpPr>
            <a:spLocks noGrp="1"/>
          </p:cNvSpPr>
          <p:nvPr>
            <p:ph type="ctrTitle"/>
          </p:nvPr>
        </p:nvSpPr>
        <p:spPr>
          <a:xfrm>
            <a:off x="914400" y="1600235"/>
            <a:ext cx="7315120" cy="1828780"/>
          </a:xfrm>
          <a:noFill/>
        </p:spPr>
        <p:txBody>
          <a:bodyPr>
            <a:noAutofit/>
          </a:bodyPr>
          <a:lstStyle/>
          <a:p>
            <a:pPr lvl="0" algn="r">
              <a:spcBef>
                <a:spcPts val="0"/>
              </a:spcBef>
            </a:pPr>
            <a:r>
              <a:rPr lang="en-US" sz="3500" b="1" dirty="0" smtClean="0">
                <a:solidFill>
                  <a:prstClr val="black"/>
                </a:solidFill>
                <a:cs typeface="Times New Roman" pitchFamily="18" charset="0"/>
              </a:rPr>
              <a:t>Potential </a:t>
            </a:r>
            <a:r>
              <a:rPr lang="en-US" sz="3500" b="1" dirty="0">
                <a:solidFill>
                  <a:prstClr val="black"/>
                </a:solidFill>
                <a:cs typeface="Times New Roman" pitchFamily="18" charset="0"/>
              </a:rPr>
              <a:t>of Integrated </a:t>
            </a:r>
            <a:r>
              <a:rPr lang="en-US" sz="3500" b="1" dirty="0" smtClean="0">
                <a:solidFill>
                  <a:prstClr val="black"/>
                </a:solidFill>
                <a:cs typeface="Times New Roman" pitchFamily="18" charset="0"/>
              </a:rPr>
              <a:t>Data to </a:t>
            </a:r>
            <a:br>
              <a:rPr lang="en-US" sz="3500" b="1" dirty="0" smtClean="0">
                <a:solidFill>
                  <a:prstClr val="black"/>
                </a:solidFill>
                <a:cs typeface="Times New Roman" pitchFamily="18" charset="0"/>
              </a:rPr>
            </a:br>
            <a:r>
              <a:rPr lang="en-US" sz="3500" b="1" dirty="0" smtClean="0">
                <a:solidFill>
                  <a:prstClr val="black"/>
                </a:solidFill>
                <a:cs typeface="Times New Roman" pitchFamily="18" charset="0"/>
              </a:rPr>
              <a:t>Engage Communities in </a:t>
            </a:r>
            <a:br>
              <a:rPr lang="en-US" sz="3500" b="1" dirty="0" smtClean="0">
                <a:solidFill>
                  <a:prstClr val="black"/>
                </a:solidFill>
                <a:cs typeface="Times New Roman" pitchFamily="18" charset="0"/>
              </a:rPr>
            </a:br>
            <a:r>
              <a:rPr lang="en-US" sz="3500" b="1" dirty="0" smtClean="0">
                <a:solidFill>
                  <a:prstClr val="black"/>
                </a:solidFill>
                <a:cs typeface="Times New Roman" pitchFamily="18" charset="0"/>
              </a:rPr>
              <a:t>Collective Action</a:t>
            </a:r>
            <a:endParaRPr lang="en-US" sz="3000" b="1" i="1" dirty="0"/>
          </a:p>
        </p:txBody>
      </p:sp>
      <p:sp>
        <p:nvSpPr>
          <p:cNvPr id="19" name="Subtitle 2"/>
          <p:cNvSpPr>
            <a:spLocks noGrp="1"/>
          </p:cNvSpPr>
          <p:nvPr>
            <p:ph type="subTitle" idx="1"/>
          </p:nvPr>
        </p:nvSpPr>
        <p:spPr>
          <a:xfrm>
            <a:off x="914500" y="4800570"/>
            <a:ext cx="7315120" cy="1371600"/>
          </a:xfrm>
        </p:spPr>
        <p:txBody>
          <a:bodyPr>
            <a:noAutofit/>
          </a:bodyPr>
          <a:lstStyle/>
          <a:p>
            <a:pPr eaLnBrk="0" hangingPunct="0">
              <a:spcBef>
                <a:spcPct val="0"/>
              </a:spcBef>
            </a:pPr>
            <a:r>
              <a:rPr lang="en-US" b="1" i="1" dirty="0">
                <a:solidFill>
                  <a:schemeClr val="tx1"/>
                </a:solidFill>
                <a:cs typeface="Times New Roman" pitchFamily="18" charset="0"/>
              </a:rPr>
              <a:t>Claudia </a:t>
            </a:r>
            <a:r>
              <a:rPr lang="en-US" b="1" i="1" dirty="0" err="1" smtClean="0">
                <a:solidFill>
                  <a:schemeClr val="tx1"/>
                </a:solidFill>
                <a:cs typeface="Times New Roman" pitchFamily="18" charset="0"/>
              </a:rPr>
              <a:t>Coulton</a:t>
            </a:r>
            <a:endParaRPr lang="en-US" sz="1800" b="1" dirty="0" smtClean="0">
              <a:solidFill>
                <a:schemeClr val="tx1"/>
              </a:solidFill>
              <a:cs typeface="Times New Roman" pitchFamily="18" charset="0"/>
            </a:endParaRPr>
          </a:p>
          <a:p>
            <a:pPr eaLnBrk="0" hangingPunct="0">
              <a:spcBef>
                <a:spcPct val="0"/>
              </a:spcBef>
            </a:pPr>
            <a:r>
              <a:rPr lang="en-US" sz="2000" dirty="0" smtClean="0">
                <a:solidFill>
                  <a:schemeClr val="tx1"/>
                </a:solidFill>
                <a:cs typeface="Times New Roman" pitchFamily="18" charset="0"/>
              </a:rPr>
              <a:t>Distinguished </a:t>
            </a:r>
            <a:r>
              <a:rPr lang="en-US" sz="2000" dirty="0">
                <a:solidFill>
                  <a:schemeClr val="tx1"/>
                </a:solidFill>
                <a:cs typeface="Times New Roman" pitchFamily="18" charset="0"/>
              </a:rPr>
              <a:t>University </a:t>
            </a:r>
            <a:r>
              <a:rPr lang="en-US" sz="2000" dirty="0" smtClean="0">
                <a:solidFill>
                  <a:schemeClr val="tx1"/>
                </a:solidFill>
                <a:cs typeface="Times New Roman" pitchFamily="18" charset="0"/>
              </a:rPr>
              <a:t>Professor</a:t>
            </a:r>
          </a:p>
          <a:p>
            <a:pPr eaLnBrk="0" hangingPunct="0">
              <a:spcBef>
                <a:spcPct val="0"/>
              </a:spcBef>
            </a:pPr>
            <a:r>
              <a:rPr lang="en-US" sz="2000" dirty="0" smtClean="0">
                <a:solidFill>
                  <a:schemeClr val="tx1"/>
                </a:solidFill>
                <a:cs typeface="Times New Roman" pitchFamily="18" charset="0"/>
              </a:rPr>
              <a:t>Co-Director</a:t>
            </a:r>
          </a:p>
          <a:p>
            <a:pPr eaLnBrk="0" hangingPunct="0">
              <a:spcBef>
                <a:spcPct val="0"/>
              </a:spcBef>
            </a:pPr>
            <a:r>
              <a:rPr lang="en-US" sz="2000" dirty="0" smtClean="0">
                <a:solidFill>
                  <a:schemeClr val="tx1"/>
                </a:solidFill>
              </a:rPr>
              <a:t>Center on Urban Poverty &amp; Community Development</a:t>
            </a:r>
          </a:p>
          <a:p>
            <a:endParaRPr lang="en-US" sz="1500" dirty="0" smtClean="0">
              <a:solidFill>
                <a:schemeClr val="tx1"/>
              </a:solidFill>
            </a:endParaRPr>
          </a:p>
        </p:txBody>
      </p:sp>
    </p:spTree>
    <p:extLst>
      <p:ext uri="{BB962C8B-B14F-4D97-AF65-F5344CB8AC3E}">
        <p14:creationId xmlns:p14="http://schemas.microsoft.com/office/powerpoint/2010/main" val="3677506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r>
              <a:rPr lang="en-US" sz="3200" dirty="0" smtClean="0"/>
              <a:t>Neighborhood indicators system: NEO CANDO</a:t>
            </a:r>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5" y="1600220"/>
            <a:ext cx="4269387" cy="4572000"/>
          </a:xfrm>
          <a:prstGeom prst="rect">
            <a:avLst/>
          </a:prstGeom>
        </p:spPr>
      </p:pic>
      <p:sp>
        <p:nvSpPr>
          <p:cNvPr id="2" name="TextBox 1"/>
          <p:cNvSpPr txBox="1"/>
          <p:nvPr/>
        </p:nvSpPr>
        <p:spPr>
          <a:xfrm>
            <a:off x="731562" y="2057415"/>
            <a:ext cx="3017487" cy="3416320"/>
          </a:xfrm>
          <a:prstGeom prst="rect">
            <a:avLst/>
          </a:prstGeom>
          <a:noFill/>
        </p:spPr>
        <p:txBody>
          <a:bodyPr wrap="square" rtlCol="0">
            <a:spAutoFit/>
          </a:bodyPr>
          <a:lstStyle/>
          <a:p>
            <a:r>
              <a:rPr lang="en-US" dirty="0" smtClean="0"/>
              <a:t>Neighborhood indicators—tracks neighborhoods, census tracts, catchment areas—indicators from 20 data sources for 25 years</a:t>
            </a:r>
          </a:p>
          <a:p>
            <a:endParaRPr lang="en-US" dirty="0"/>
          </a:p>
          <a:p>
            <a:r>
              <a:rPr lang="en-US" dirty="0" smtClean="0"/>
              <a:t>Parcels—housing, property, transactional data (e.g. sales, foreclosure filings, code violations, etc.) </a:t>
            </a:r>
          </a:p>
          <a:p>
            <a:endParaRPr lang="en-US" dirty="0"/>
          </a:p>
          <a:p>
            <a:endParaRPr lang="en-US" dirty="0"/>
          </a:p>
        </p:txBody>
      </p:sp>
    </p:spTree>
    <p:extLst>
      <p:ext uri="{BB962C8B-B14F-4D97-AF65-F5344CB8AC3E}">
        <p14:creationId xmlns:p14="http://schemas.microsoft.com/office/powerpoint/2010/main" val="2334423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Cleveland’s NNIP-IDS project: Long </a:t>
            </a:r>
            <a:r>
              <a:rPr lang="en-US" dirty="0"/>
              <a:t>term outcomes for youth transitioning  out  of foster </a:t>
            </a:r>
            <a:r>
              <a:rPr lang="en-US" dirty="0" smtClean="0"/>
              <a:t>care</a:t>
            </a:r>
            <a:endParaRPr lang="en-US" dirty="0"/>
          </a:p>
        </p:txBody>
      </p:sp>
      <p:sp>
        <p:nvSpPr>
          <p:cNvPr id="5" name="TextBox 4"/>
          <p:cNvSpPr txBox="1"/>
          <p:nvPr/>
        </p:nvSpPr>
        <p:spPr>
          <a:xfrm>
            <a:off x="914440" y="1566978"/>
            <a:ext cx="7315200" cy="1200329"/>
          </a:xfrm>
          <a:prstGeom prst="rect">
            <a:avLst/>
          </a:prstGeom>
          <a:noFill/>
        </p:spPr>
        <p:txBody>
          <a:bodyPr wrap="square" rtlCol="0">
            <a:spAutoFit/>
          </a:bodyPr>
          <a:lstStyle/>
          <a:p>
            <a:r>
              <a:rPr lang="en-US" sz="2400" dirty="0" smtClean="0"/>
              <a:t>Will study 4 cohorts of 9</a:t>
            </a:r>
            <a:r>
              <a:rPr lang="en-US" sz="2400" baseline="30000" dirty="0" smtClean="0"/>
              <a:t>th</a:t>
            </a:r>
            <a:r>
              <a:rPr lang="en-US" sz="2400" dirty="0" smtClean="0"/>
              <a:t> graders (over 20,000) to compare foster care youth with neighborhood and school peers</a:t>
            </a:r>
            <a:r>
              <a:rPr lang="en-US" sz="2400" dirty="0"/>
              <a:t>?</a:t>
            </a:r>
          </a:p>
        </p:txBody>
      </p:sp>
      <p:sp>
        <p:nvSpPr>
          <p:cNvPr id="3" name="Rectangle 2"/>
          <p:cNvSpPr/>
          <p:nvPr/>
        </p:nvSpPr>
        <p:spPr>
          <a:xfrm>
            <a:off x="914440" y="3246124"/>
            <a:ext cx="2743200" cy="1828800"/>
          </a:xfrm>
          <a:prstGeom prst="rect">
            <a:avLst/>
          </a:prstGeom>
          <a:solidFill>
            <a:schemeClr val="bg1">
              <a:lumMod val="9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endParaRPr lang="en-US" dirty="0" smtClean="0">
              <a:solidFill>
                <a:schemeClr val="tx1"/>
              </a:solidFill>
            </a:endParaRPr>
          </a:p>
          <a:p>
            <a:pPr marL="285750" indent="-285750">
              <a:buFont typeface="Arial" panose="020B0604020202020204" pitchFamily="34" charset="0"/>
              <a:buChar char="•"/>
            </a:pPr>
            <a:r>
              <a:rPr lang="en-US" dirty="0" smtClean="0">
                <a:solidFill>
                  <a:schemeClr val="tx1"/>
                </a:solidFill>
              </a:rPr>
              <a:t>High </a:t>
            </a:r>
            <a:r>
              <a:rPr lang="en-US" dirty="0">
                <a:solidFill>
                  <a:schemeClr val="tx1"/>
                </a:solidFill>
              </a:rPr>
              <a:t>school completion </a:t>
            </a:r>
          </a:p>
          <a:p>
            <a:pPr marL="285750" indent="-285750">
              <a:buFont typeface="Arial" panose="020B0604020202020204" pitchFamily="34" charset="0"/>
              <a:buChar char="•"/>
            </a:pPr>
            <a:r>
              <a:rPr lang="en-US" dirty="0">
                <a:solidFill>
                  <a:schemeClr val="tx1"/>
                </a:solidFill>
              </a:rPr>
              <a:t>Higher education enrollment </a:t>
            </a:r>
          </a:p>
          <a:p>
            <a:pPr marL="285750" indent="-285750">
              <a:buFont typeface="Arial" panose="020B0604020202020204" pitchFamily="34" charset="0"/>
              <a:buChar char="•"/>
            </a:pPr>
            <a:r>
              <a:rPr lang="en-US" dirty="0">
                <a:solidFill>
                  <a:schemeClr val="tx1"/>
                </a:solidFill>
              </a:rPr>
              <a:t>Employment and </a:t>
            </a:r>
            <a:r>
              <a:rPr lang="en-US" dirty="0" smtClean="0">
                <a:solidFill>
                  <a:schemeClr val="tx1"/>
                </a:solidFill>
              </a:rPr>
              <a:t>earnings</a:t>
            </a:r>
            <a:endParaRPr lang="en-US" dirty="0">
              <a:solidFill>
                <a:schemeClr val="tx1"/>
              </a:solidFill>
            </a:endParaRPr>
          </a:p>
        </p:txBody>
      </p:sp>
      <p:sp>
        <p:nvSpPr>
          <p:cNvPr id="10" name="Rectangle 9"/>
          <p:cNvSpPr/>
          <p:nvPr/>
        </p:nvSpPr>
        <p:spPr>
          <a:xfrm>
            <a:off x="5486440" y="3246574"/>
            <a:ext cx="2743200" cy="1828800"/>
          </a:xfrm>
          <a:prstGeom prst="rect">
            <a:avLst/>
          </a:prstGeom>
          <a:solidFill>
            <a:schemeClr val="bg1">
              <a:lumMod val="9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endParaRPr lang="en-US" dirty="0" smtClean="0">
              <a:solidFill>
                <a:schemeClr val="tx1"/>
              </a:solidFill>
            </a:endParaRPr>
          </a:p>
          <a:p>
            <a:pPr marL="285750" indent="-285750">
              <a:buFont typeface="Arial" panose="020B0604020202020204" pitchFamily="34" charset="0"/>
              <a:buChar char="•"/>
            </a:pPr>
            <a:r>
              <a:rPr lang="en-US" dirty="0" smtClean="0">
                <a:solidFill>
                  <a:schemeClr val="tx1"/>
                </a:solidFill>
              </a:rPr>
              <a:t>Juvenile </a:t>
            </a:r>
            <a:r>
              <a:rPr lang="en-US" dirty="0">
                <a:solidFill>
                  <a:schemeClr val="tx1"/>
                </a:solidFill>
              </a:rPr>
              <a:t>court</a:t>
            </a:r>
          </a:p>
          <a:p>
            <a:pPr marL="285750" indent="-285750">
              <a:buFont typeface="Arial" panose="020B0604020202020204" pitchFamily="34" charset="0"/>
              <a:buChar char="•"/>
            </a:pPr>
            <a:r>
              <a:rPr lang="en-US" dirty="0">
                <a:solidFill>
                  <a:schemeClr val="tx1"/>
                </a:solidFill>
              </a:rPr>
              <a:t>Incarceration</a:t>
            </a:r>
          </a:p>
          <a:p>
            <a:pPr marL="285750" indent="-285750">
              <a:buFont typeface="Arial" panose="020B0604020202020204" pitchFamily="34" charset="0"/>
              <a:buChar char="•"/>
            </a:pPr>
            <a:r>
              <a:rPr lang="en-US" dirty="0">
                <a:solidFill>
                  <a:schemeClr val="tx1"/>
                </a:solidFill>
              </a:rPr>
              <a:t>Homelessness</a:t>
            </a:r>
          </a:p>
          <a:p>
            <a:pPr marL="285750" indent="-285750">
              <a:buFont typeface="Arial" panose="020B0604020202020204" pitchFamily="34" charset="0"/>
              <a:buChar char="•"/>
            </a:pPr>
            <a:r>
              <a:rPr lang="en-US" dirty="0">
                <a:solidFill>
                  <a:schemeClr val="tx1"/>
                </a:solidFill>
              </a:rPr>
              <a:t>TANF </a:t>
            </a:r>
          </a:p>
        </p:txBody>
      </p:sp>
      <p:sp>
        <p:nvSpPr>
          <p:cNvPr id="11" name="Rectangle 10"/>
          <p:cNvSpPr/>
          <p:nvPr/>
        </p:nvSpPr>
        <p:spPr>
          <a:xfrm>
            <a:off x="1143000" y="3063246"/>
            <a:ext cx="2286000" cy="365760"/>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Positive Outcomes</a:t>
            </a:r>
            <a:endParaRPr lang="en-US" sz="2000" dirty="0">
              <a:solidFill>
                <a:schemeClr val="tx1"/>
              </a:solidFill>
            </a:endParaRPr>
          </a:p>
        </p:txBody>
      </p:sp>
      <p:sp>
        <p:nvSpPr>
          <p:cNvPr id="14" name="Rectangle 13"/>
          <p:cNvSpPr/>
          <p:nvPr/>
        </p:nvSpPr>
        <p:spPr>
          <a:xfrm>
            <a:off x="5715000" y="3063244"/>
            <a:ext cx="2286000" cy="365760"/>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Costly Outcomes</a:t>
            </a:r>
            <a:endParaRPr lang="en-US" sz="2000" dirty="0">
              <a:solidFill>
                <a:schemeClr val="tx1"/>
              </a:solidFill>
            </a:endParaRPr>
          </a:p>
        </p:txBody>
      </p:sp>
      <p:sp>
        <p:nvSpPr>
          <p:cNvPr id="4" name="Left-Right Arrow 3"/>
          <p:cNvSpPr/>
          <p:nvPr/>
        </p:nvSpPr>
        <p:spPr>
          <a:xfrm>
            <a:off x="3657640" y="3931924"/>
            <a:ext cx="1828800" cy="457200"/>
          </a:xfrm>
          <a:prstGeom prst="lef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480559" y="4251951"/>
            <a:ext cx="182880" cy="1325880"/>
          </a:xfrm>
          <a:prstGeom prst="rect">
            <a:avLst/>
          </a:prstGeom>
          <a:solidFill>
            <a:schemeClr val="bg1">
              <a:lumMod val="75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85750" indent="-285750">
              <a:buFont typeface="Arial" panose="020B0604020202020204" pitchFamily="34" charset="0"/>
              <a:buChar char="•"/>
            </a:pPr>
            <a:endParaRPr lang="en-US" dirty="0">
              <a:solidFill>
                <a:schemeClr val="tx1"/>
              </a:solidFill>
            </a:endParaRPr>
          </a:p>
        </p:txBody>
      </p:sp>
      <p:sp>
        <p:nvSpPr>
          <p:cNvPr id="15" name="Rectangle 14"/>
          <p:cNvSpPr/>
          <p:nvPr/>
        </p:nvSpPr>
        <p:spPr>
          <a:xfrm>
            <a:off x="2285975" y="5568666"/>
            <a:ext cx="4572000" cy="603504"/>
          </a:xfrm>
          <a:prstGeom prst="rect">
            <a:avLst/>
          </a:prstGeom>
          <a:solidFill>
            <a:schemeClr val="bg1">
              <a:lumMod val="9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85750" indent="-285750">
              <a:buFont typeface="Arial" panose="020B0604020202020204" pitchFamily="34" charset="0"/>
              <a:buChar char="•"/>
            </a:pPr>
            <a:r>
              <a:rPr lang="en-US" dirty="0">
                <a:solidFill>
                  <a:schemeClr val="tx1"/>
                </a:solidFill>
              </a:rPr>
              <a:t>Controlling for risk and protective </a:t>
            </a:r>
            <a:r>
              <a:rPr lang="en-US" dirty="0" smtClean="0">
                <a:solidFill>
                  <a:schemeClr val="tx1"/>
                </a:solidFill>
              </a:rPr>
              <a:t>factors</a:t>
            </a:r>
          </a:p>
          <a:p>
            <a:pPr marL="285750" indent="-285750">
              <a:buFont typeface="Arial" panose="020B0604020202020204" pitchFamily="34" charset="0"/>
              <a:buChar char="•"/>
            </a:pPr>
            <a:r>
              <a:rPr lang="en-US" dirty="0" smtClean="0">
                <a:solidFill>
                  <a:schemeClr val="tx1"/>
                </a:solidFill>
              </a:rPr>
              <a:t>Disaggregated </a:t>
            </a:r>
            <a:r>
              <a:rPr lang="en-US" dirty="0">
                <a:solidFill>
                  <a:schemeClr val="tx1"/>
                </a:solidFill>
              </a:rPr>
              <a:t>by school and neighborhood</a:t>
            </a:r>
          </a:p>
        </p:txBody>
      </p:sp>
    </p:spTree>
    <p:extLst>
      <p:ext uri="{BB962C8B-B14F-4D97-AF65-F5344CB8AC3E}">
        <p14:creationId xmlns:p14="http://schemas.microsoft.com/office/powerpoint/2010/main" val="1418925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partners and process</a:t>
            </a:r>
            <a:endParaRPr lang="en-US" dirty="0"/>
          </a:p>
        </p:txBody>
      </p:sp>
      <p:sp>
        <p:nvSpPr>
          <p:cNvPr id="3" name="Content Placeholder 2"/>
          <p:cNvSpPr>
            <a:spLocks noGrp="1"/>
          </p:cNvSpPr>
          <p:nvPr>
            <p:ph idx="1"/>
          </p:nvPr>
        </p:nvSpPr>
        <p:spPr/>
        <p:txBody>
          <a:bodyPr/>
          <a:lstStyle/>
          <a:p>
            <a:r>
              <a:rPr lang="en-US" u="sng" dirty="0" smtClean="0"/>
              <a:t>Jim Casey Project- </a:t>
            </a:r>
            <a:r>
              <a:rPr lang="en-US" dirty="0" smtClean="0"/>
              <a:t>Brings together many partners to plan for youth aging out of foster care</a:t>
            </a:r>
            <a:endParaRPr lang="en-US" dirty="0"/>
          </a:p>
          <a:p>
            <a:pPr lvl="1"/>
            <a:r>
              <a:rPr lang="en-US" dirty="0" smtClean="0"/>
              <a:t>YWCA, YOU, MY COM, DCFS, Juvenile Court, School System</a:t>
            </a:r>
          </a:p>
          <a:p>
            <a:pPr lvl="1"/>
            <a:endParaRPr lang="en-US" dirty="0"/>
          </a:p>
          <a:p>
            <a:r>
              <a:rPr lang="en-US" u="sng" dirty="0" smtClean="0"/>
              <a:t>Neighborhood </a:t>
            </a:r>
            <a:r>
              <a:rPr lang="en-US" u="sng" dirty="0" err="1" smtClean="0"/>
              <a:t>Collaboratives</a:t>
            </a:r>
            <a:r>
              <a:rPr lang="en-US" dirty="0" smtClean="0"/>
              <a:t>—prevention in child welfare</a:t>
            </a:r>
          </a:p>
          <a:p>
            <a:pPr lvl="1"/>
            <a:r>
              <a:rPr lang="en-US" dirty="0" smtClean="0"/>
              <a:t>AECF family to family initiatives</a:t>
            </a:r>
          </a:p>
          <a:p>
            <a:pPr lvl="1"/>
            <a:r>
              <a:rPr lang="en-US" dirty="0" smtClean="0"/>
              <a:t>Informal networks and community-based organizations</a:t>
            </a:r>
          </a:p>
          <a:p>
            <a:pPr marL="228600" lvl="1" indent="0">
              <a:buNone/>
            </a:pPr>
            <a:endParaRPr lang="en-US" dirty="0" smtClean="0"/>
          </a:p>
          <a:p>
            <a:r>
              <a:rPr lang="en-US" u="sng" dirty="0" smtClean="0"/>
              <a:t>Public systems</a:t>
            </a:r>
            <a:r>
              <a:rPr lang="en-US" dirty="0" smtClean="0"/>
              <a:t>—Child Welfare, Justice System, Public Schools</a:t>
            </a:r>
          </a:p>
          <a:p>
            <a:endParaRPr lang="en-US" dirty="0"/>
          </a:p>
        </p:txBody>
      </p:sp>
    </p:spTree>
    <p:extLst>
      <p:ext uri="{BB962C8B-B14F-4D97-AF65-F5344CB8AC3E}">
        <p14:creationId xmlns:p14="http://schemas.microsoft.com/office/powerpoint/2010/main" val="2947039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p:cNvSpPr/>
          <p:nvPr/>
        </p:nvSpPr>
        <p:spPr>
          <a:xfrm>
            <a:off x="5486354" y="1746901"/>
            <a:ext cx="3246120" cy="4248149"/>
          </a:xfrm>
          <a:prstGeom prst="rect">
            <a:avLst/>
          </a:prstGeom>
          <a:solidFill>
            <a:schemeClr val="bg1">
              <a:lumMod val="9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700" b="1" dirty="0">
              <a:solidFill>
                <a:schemeClr val="tx1"/>
              </a:solidFill>
            </a:endParaRPr>
          </a:p>
        </p:txBody>
      </p:sp>
      <p:sp>
        <p:nvSpPr>
          <p:cNvPr id="2" name="Title 1"/>
          <p:cNvSpPr>
            <a:spLocks noGrp="1"/>
          </p:cNvSpPr>
          <p:nvPr>
            <p:ph type="title"/>
          </p:nvPr>
        </p:nvSpPr>
        <p:spPr>
          <a:solidFill>
            <a:schemeClr val="bg1">
              <a:lumMod val="95000"/>
            </a:schemeClr>
          </a:solidFill>
        </p:spPr>
        <p:txBody>
          <a:bodyPr>
            <a:normAutofit/>
          </a:bodyPr>
          <a:lstStyle/>
          <a:p>
            <a:r>
              <a:rPr lang="en-US" smtClean="0"/>
              <a:t>Conceptual Model</a:t>
            </a:r>
            <a:endParaRPr lang="en-US" dirty="0"/>
          </a:p>
        </p:txBody>
      </p:sp>
      <p:sp>
        <p:nvSpPr>
          <p:cNvPr id="62" name="Oval 61"/>
          <p:cNvSpPr/>
          <p:nvPr/>
        </p:nvSpPr>
        <p:spPr>
          <a:xfrm>
            <a:off x="466725" y="3434730"/>
            <a:ext cx="914400" cy="9144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chemeClr val="tx1"/>
                </a:solidFill>
              </a:rPr>
              <a:t>9</a:t>
            </a:r>
            <a:r>
              <a:rPr lang="en-US" b="1" baseline="30000" dirty="0" smtClean="0">
                <a:solidFill>
                  <a:schemeClr val="tx1"/>
                </a:solidFill>
              </a:rPr>
              <a:t>th</a:t>
            </a:r>
            <a:endParaRPr lang="en-US" b="1" dirty="0" smtClean="0">
              <a:solidFill>
                <a:schemeClr val="tx1"/>
              </a:solidFill>
            </a:endParaRPr>
          </a:p>
        </p:txBody>
      </p:sp>
      <p:sp>
        <p:nvSpPr>
          <p:cNvPr id="64" name="Oval 63"/>
          <p:cNvSpPr/>
          <p:nvPr/>
        </p:nvSpPr>
        <p:spPr>
          <a:xfrm>
            <a:off x="7315170" y="2514616"/>
            <a:ext cx="914400" cy="9144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b="1" dirty="0" smtClean="0">
                <a:solidFill>
                  <a:schemeClr val="tx1"/>
                </a:solidFill>
              </a:rPr>
              <a:t>College</a:t>
            </a:r>
          </a:p>
        </p:txBody>
      </p:sp>
      <p:sp>
        <p:nvSpPr>
          <p:cNvPr id="65" name="Oval 64"/>
          <p:cNvSpPr/>
          <p:nvPr/>
        </p:nvSpPr>
        <p:spPr>
          <a:xfrm>
            <a:off x="7315160" y="4349120"/>
            <a:ext cx="914400" cy="9144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chemeClr val="tx1"/>
                </a:solidFill>
              </a:rPr>
              <a:t>Work</a:t>
            </a:r>
          </a:p>
        </p:txBody>
      </p:sp>
      <p:cxnSp>
        <p:nvCxnSpPr>
          <p:cNvPr id="44" name="Straight Arrow Connector 43"/>
          <p:cNvCxnSpPr>
            <a:endCxn id="63" idx="2"/>
          </p:cNvCxnSpPr>
          <p:nvPr/>
        </p:nvCxnSpPr>
        <p:spPr>
          <a:xfrm>
            <a:off x="1371600" y="3876700"/>
            <a:ext cx="4572000" cy="0"/>
          </a:xfrm>
          <a:prstGeom prst="straightConnector1">
            <a:avLst/>
          </a:prstGeom>
          <a:ln w="15875" cmpd="sng">
            <a:solidFill>
              <a:schemeClr val="tx1"/>
            </a:solidFill>
            <a:prstDash val="solid"/>
            <a:headEnd type="oval" w="lg" len="lg"/>
            <a:tailEnd type="triangle" w="lg" len="lg"/>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7315160" y="1965976"/>
            <a:ext cx="16002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 tIns="0" rIns="0" bIns="0" rtlCol="0" anchor="b" anchorCtr="0"/>
          <a:lstStyle/>
          <a:p>
            <a:pPr>
              <a:lnSpc>
                <a:spcPts val="1200"/>
              </a:lnSpc>
              <a:buFont typeface="Arial" pitchFamily="34" charset="0"/>
              <a:buChar char="•"/>
            </a:pPr>
            <a:r>
              <a:rPr lang="en-US" sz="1200" dirty="0" smtClean="0">
                <a:solidFill>
                  <a:schemeClr val="tx1"/>
                </a:solidFill>
              </a:rPr>
              <a:t> College admission</a:t>
            </a:r>
          </a:p>
          <a:p>
            <a:pPr>
              <a:lnSpc>
                <a:spcPts val="1200"/>
              </a:lnSpc>
              <a:buFont typeface="Arial" pitchFamily="34" charset="0"/>
              <a:buChar char="•"/>
            </a:pPr>
            <a:r>
              <a:rPr lang="en-US" sz="1200" dirty="0">
                <a:solidFill>
                  <a:schemeClr val="tx1"/>
                </a:solidFill>
              </a:rPr>
              <a:t> </a:t>
            </a:r>
            <a:r>
              <a:rPr lang="en-US" sz="1200" dirty="0" smtClean="0">
                <a:solidFill>
                  <a:schemeClr val="tx1"/>
                </a:solidFill>
              </a:rPr>
              <a:t>Type of college</a:t>
            </a:r>
          </a:p>
          <a:p>
            <a:pPr>
              <a:lnSpc>
                <a:spcPts val="1200"/>
              </a:lnSpc>
              <a:buFont typeface="Arial" pitchFamily="34" charset="0"/>
              <a:buChar char="•"/>
            </a:pPr>
            <a:r>
              <a:rPr lang="en-US" sz="1200" dirty="0">
                <a:solidFill>
                  <a:schemeClr val="tx1"/>
                </a:solidFill>
              </a:rPr>
              <a:t> </a:t>
            </a:r>
            <a:r>
              <a:rPr lang="en-US" sz="1200" dirty="0" smtClean="0">
                <a:solidFill>
                  <a:schemeClr val="tx1"/>
                </a:solidFill>
              </a:rPr>
              <a:t>Type of majors</a:t>
            </a:r>
          </a:p>
        </p:txBody>
      </p:sp>
      <p:sp>
        <p:nvSpPr>
          <p:cNvPr id="70" name="Rectangle 69"/>
          <p:cNvSpPr/>
          <p:nvPr/>
        </p:nvSpPr>
        <p:spPr>
          <a:xfrm>
            <a:off x="7315160" y="5263530"/>
            <a:ext cx="16002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 tIns="0" rIns="0" bIns="0" rtlCol="0" anchor="t" anchorCtr="0"/>
          <a:lstStyle/>
          <a:p>
            <a:pPr>
              <a:lnSpc>
                <a:spcPts val="1200"/>
              </a:lnSpc>
              <a:buFont typeface="Arial" pitchFamily="34" charset="0"/>
              <a:buChar char="•"/>
            </a:pPr>
            <a:r>
              <a:rPr lang="en-US" sz="1200" dirty="0" smtClean="0">
                <a:solidFill>
                  <a:schemeClr val="tx1"/>
                </a:solidFill>
              </a:rPr>
              <a:t> Employment </a:t>
            </a:r>
          </a:p>
          <a:p>
            <a:pPr>
              <a:lnSpc>
                <a:spcPts val="1200"/>
              </a:lnSpc>
              <a:buFont typeface="Arial" pitchFamily="34" charset="0"/>
              <a:buChar char="•"/>
            </a:pPr>
            <a:r>
              <a:rPr lang="en-US" sz="1200" dirty="0" smtClean="0">
                <a:solidFill>
                  <a:schemeClr val="tx1"/>
                </a:solidFill>
              </a:rPr>
              <a:t> Earnings</a:t>
            </a:r>
          </a:p>
        </p:txBody>
      </p:sp>
      <p:cxnSp>
        <p:nvCxnSpPr>
          <p:cNvPr id="72" name="Straight Arrow Connector 71"/>
          <p:cNvCxnSpPr>
            <a:endCxn id="64" idx="2"/>
          </p:cNvCxnSpPr>
          <p:nvPr/>
        </p:nvCxnSpPr>
        <p:spPr>
          <a:xfrm>
            <a:off x="6400800" y="2971816"/>
            <a:ext cx="914370" cy="0"/>
          </a:xfrm>
          <a:prstGeom prst="straightConnector1">
            <a:avLst/>
          </a:prstGeom>
          <a:ln w="15875" cmpd="sng">
            <a:solidFill>
              <a:schemeClr val="tx1"/>
            </a:solidFill>
            <a:prstDash val="sysDot"/>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6400815" y="4806336"/>
            <a:ext cx="914370" cy="0"/>
          </a:xfrm>
          <a:prstGeom prst="straightConnector1">
            <a:avLst/>
          </a:prstGeom>
          <a:ln w="15875" cmpd="sng">
            <a:solidFill>
              <a:schemeClr val="tx1"/>
            </a:solidFill>
            <a:prstDash val="sysDot"/>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64" idx="4"/>
            <a:endCxn id="65" idx="0"/>
          </p:cNvCxnSpPr>
          <p:nvPr/>
        </p:nvCxnSpPr>
        <p:spPr>
          <a:xfrm flipH="1">
            <a:off x="7772360" y="3429016"/>
            <a:ext cx="10" cy="920104"/>
          </a:xfrm>
          <a:prstGeom prst="straightConnector1">
            <a:avLst/>
          </a:prstGeom>
          <a:ln w="15875" cmpd="sng">
            <a:solidFill>
              <a:schemeClr val="tx1"/>
            </a:solidFill>
            <a:prstDash val="sysDot"/>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6400800" y="2974678"/>
            <a:ext cx="26" cy="1831658"/>
          </a:xfrm>
          <a:prstGeom prst="straightConnector1">
            <a:avLst/>
          </a:prstGeom>
          <a:ln w="15875" cmpd="sng">
            <a:solidFill>
              <a:schemeClr val="tx1"/>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5943600" y="3419500"/>
            <a:ext cx="914400" cy="9144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solidFill>
                  <a:schemeClr val="tx1"/>
                </a:solidFill>
              </a:rPr>
              <a:t>G</a:t>
            </a:r>
          </a:p>
        </p:txBody>
      </p:sp>
      <p:sp>
        <p:nvSpPr>
          <p:cNvPr id="71" name="Rectangle 70"/>
          <p:cNvSpPr/>
          <p:nvPr/>
        </p:nvSpPr>
        <p:spPr>
          <a:xfrm>
            <a:off x="5554959" y="4349144"/>
            <a:ext cx="822951" cy="424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 tIns="0" rIns="0" bIns="0" rtlCol="0" anchor="t" anchorCtr="0"/>
          <a:lstStyle/>
          <a:p>
            <a:pPr>
              <a:lnSpc>
                <a:spcPts val="1200"/>
              </a:lnSpc>
              <a:buFont typeface="Arial" pitchFamily="34" charset="0"/>
              <a:buChar char="•"/>
            </a:pPr>
            <a:r>
              <a:rPr lang="en-US" sz="1200" dirty="0" smtClean="0">
                <a:solidFill>
                  <a:schemeClr val="tx1"/>
                </a:solidFill>
              </a:rPr>
              <a:t> Graduation</a:t>
            </a:r>
          </a:p>
          <a:p>
            <a:pPr>
              <a:lnSpc>
                <a:spcPts val="1200"/>
              </a:lnSpc>
            </a:pPr>
            <a:r>
              <a:rPr lang="en-US" sz="1200" dirty="0" smtClean="0">
                <a:solidFill>
                  <a:schemeClr val="tx1"/>
                </a:solidFill>
              </a:rPr>
              <a:t>   test</a:t>
            </a:r>
          </a:p>
          <a:p>
            <a:pPr>
              <a:lnSpc>
                <a:spcPts val="1200"/>
              </a:lnSpc>
              <a:buFont typeface="Arial" pitchFamily="34" charset="0"/>
              <a:buChar char="•"/>
            </a:pPr>
            <a:r>
              <a:rPr lang="en-US" sz="1200" dirty="0">
                <a:solidFill>
                  <a:schemeClr val="tx1"/>
                </a:solidFill>
              </a:rPr>
              <a:t> </a:t>
            </a:r>
            <a:r>
              <a:rPr lang="en-US" sz="1200" dirty="0" smtClean="0">
                <a:solidFill>
                  <a:schemeClr val="tx1"/>
                </a:solidFill>
              </a:rPr>
              <a:t>GED</a:t>
            </a:r>
          </a:p>
        </p:txBody>
      </p:sp>
      <p:sp>
        <p:nvSpPr>
          <p:cNvPr id="76" name="Rectangle 75"/>
          <p:cNvSpPr/>
          <p:nvPr/>
        </p:nvSpPr>
        <p:spPr>
          <a:xfrm>
            <a:off x="2722272" y="5263530"/>
            <a:ext cx="1097238"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ts val="1200"/>
              </a:lnSpc>
              <a:buFont typeface="Arial" pitchFamily="34" charset="0"/>
              <a:buChar char="•"/>
            </a:pPr>
            <a:r>
              <a:rPr lang="en-US" sz="1200" dirty="0" smtClean="0">
                <a:solidFill>
                  <a:schemeClr val="tx1"/>
                </a:solidFill>
              </a:rPr>
              <a:t> Delinquency </a:t>
            </a:r>
          </a:p>
          <a:p>
            <a:pPr>
              <a:lnSpc>
                <a:spcPts val="1200"/>
              </a:lnSpc>
              <a:buFont typeface="Arial" pitchFamily="34" charset="0"/>
              <a:buChar char="•"/>
            </a:pPr>
            <a:r>
              <a:rPr lang="en-US" sz="1200" dirty="0" smtClean="0">
                <a:solidFill>
                  <a:schemeClr val="tx1"/>
                </a:solidFill>
              </a:rPr>
              <a:t> Abuse/Neglect</a:t>
            </a:r>
          </a:p>
          <a:p>
            <a:pPr marL="61913" indent="-61913">
              <a:lnSpc>
                <a:spcPts val="1200"/>
              </a:lnSpc>
              <a:buFont typeface="Arial" pitchFamily="34" charset="0"/>
              <a:buChar char="•"/>
            </a:pPr>
            <a:r>
              <a:rPr lang="en-US" sz="1200" dirty="0" smtClean="0">
                <a:solidFill>
                  <a:schemeClr val="tx1"/>
                </a:solidFill>
              </a:rPr>
              <a:t> Out-of-home   </a:t>
            </a:r>
          </a:p>
          <a:p>
            <a:pPr>
              <a:lnSpc>
                <a:spcPts val="1200"/>
              </a:lnSpc>
            </a:pPr>
            <a:r>
              <a:rPr lang="en-US" sz="1200" dirty="0">
                <a:solidFill>
                  <a:schemeClr val="tx1"/>
                </a:solidFill>
              </a:rPr>
              <a:t> </a:t>
            </a:r>
            <a:r>
              <a:rPr lang="en-US" sz="1200" dirty="0" smtClean="0">
                <a:solidFill>
                  <a:schemeClr val="tx1"/>
                </a:solidFill>
              </a:rPr>
              <a:t>  placement</a:t>
            </a:r>
          </a:p>
        </p:txBody>
      </p:sp>
      <p:sp>
        <p:nvSpPr>
          <p:cNvPr id="81" name="Rectangle 80"/>
          <p:cNvSpPr/>
          <p:nvPr/>
        </p:nvSpPr>
        <p:spPr>
          <a:xfrm>
            <a:off x="4109076" y="4773908"/>
            <a:ext cx="1142980" cy="497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 tIns="0" rIns="0" bIns="0" rtlCol="0" anchor="t" anchorCtr="0"/>
          <a:lstStyle/>
          <a:p>
            <a:pPr>
              <a:lnSpc>
                <a:spcPts val="1200"/>
              </a:lnSpc>
              <a:buFont typeface="Arial" pitchFamily="34" charset="0"/>
              <a:buChar char="•"/>
            </a:pPr>
            <a:r>
              <a:rPr lang="en-US" sz="1200" dirty="0" smtClean="0">
                <a:solidFill>
                  <a:schemeClr val="tx1"/>
                </a:solidFill>
              </a:rPr>
              <a:t> Attendance</a:t>
            </a:r>
          </a:p>
          <a:p>
            <a:pPr>
              <a:lnSpc>
                <a:spcPts val="1200"/>
              </a:lnSpc>
              <a:buFont typeface="Arial" pitchFamily="34" charset="0"/>
              <a:buChar char="•"/>
            </a:pPr>
            <a:r>
              <a:rPr lang="en-US" sz="1200" dirty="0">
                <a:solidFill>
                  <a:schemeClr val="tx1"/>
                </a:solidFill>
              </a:rPr>
              <a:t> </a:t>
            </a:r>
            <a:r>
              <a:rPr lang="en-US" sz="1200" dirty="0" smtClean="0">
                <a:solidFill>
                  <a:schemeClr val="tx1"/>
                </a:solidFill>
              </a:rPr>
              <a:t>Proficiency test</a:t>
            </a:r>
          </a:p>
          <a:p>
            <a:pPr>
              <a:lnSpc>
                <a:spcPts val="1200"/>
              </a:lnSpc>
              <a:buFont typeface="Arial" pitchFamily="34" charset="0"/>
              <a:buChar char="•"/>
            </a:pPr>
            <a:r>
              <a:rPr lang="en-US" sz="1200" dirty="0" smtClean="0">
                <a:solidFill>
                  <a:schemeClr val="tx1"/>
                </a:solidFill>
              </a:rPr>
              <a:t> School mobility</a:t>
            </a:r>
          </a:p>
        </p:txBody>
      </p:sp>
      <p:sp>
        <p:nvSpPr>
          <p:cNvPr id="82" name="Rectangle 81"/>
          <p:cNvSpPr/>
          <p:nvPr/>
        </p:nvSpPr>
        <p:spPr>
          <a:xfrm>
            <a:off x="3337566" y="2057415"/>
            <a:ext cx="2057398" cy="457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 tIns="0" rIns="0" bIns="0" rtlCol="0" anchor="b" anchorCtr="0"/>
          <a:lstStyle/>
          <a:p>
            <a:pPr>
              <a:lnSpc>
                <a:spcPts val="1200"/>
              </a:lnSpc>
              <a:buFont typeface="Arial" pitchFamily="34" charset="0"/>
              <a:buChar char="•"/>
            </a:pPr>
            <a:r>
              <a:rPr lang="en-US" sz="1200" dirty="0" smtClean="0">
                <a:solidFill>
                  <a:schemeClr val="tx1"/>
                </a:solidFill>
              </a:rPr>
              <a:t> Crime rates</a:t>
            </a:r>
          </a:p>
          <a:p>
            <a:pPr>
              <a:lnSpc>
                <a:spcPts val="1200"/>
              </a:lnSpc>
              <a:buFont typeface="Arial" pitchFamily="34" charset="0"/>
              <a:buChar char="•"/>
            </a:pPr>
            <a:r>
              <a:rPr lang="en-US" sz="1200" dirty="0">
                <a:solidFill>
                  <a:schemeClr val="tx1"/>
                </a:solidFill>
              </a:rPr>
              <a:t> </a:t>
            </a:r>
            <a:r>
              <a:rPr lang="en-US" sz="1200" dirty="0" smtClean="0">
                <a:solidFill>
                  <a:schemeClr val="tx1"/>
                </a:solidFill>
              </a:rPr>
              <a:t>Concentrated disadvantage</a:t>
            </a:r>
          </a:p>
          <a:p>
            <a:pPr>
              <a:lnSpc>
                <a:spcPts val="1200"/>
              </a:lnSpc>
              <a:buFont typeface="Arial" pitchFamily="34" charset="0"/>
              <a:buChar char="•"/>
            </a:pPr>
            <a:r>
              <a:rPr lang="en-US" sz="1200" dirty="0">
                <a:solidFill>
                  <a:schemeClr val="tx1"/>
                </a:solidFill>
              </a:rPr>
              <a:t> </a:t>
            </a:r>
            <a:r>
              <a:rPr lang="en-US" sz="1200" dirty="0" smtClean="0">
                <a:solidFill>
                  <a:schemeClr val="tx1"/>
                </a:solidFill>
              </a:rPr>
              <a:t>Residential instability </a:t>
            </a:r>
          </a:p>
        </p:txBody>
      </p:sp>
      <p:sp>
        <p:nvSpPr>
          <p:cNvPr id="83" name="Rectangle 82"/>
          <p:cNvSpPr/>
          <p:nvPr/>
        </p:nvSpPr>
        <p:spPr>
          <a:xfrm>
            <a:off x="2036472" y="2263144"/>
            <a:ext cx="685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 tIns="0" rIns="0" bIns="0" rtlCol="0" anchor="b" anchorCtr="0"/>
          <a:lstStyle/>
          <a:p>
            <a:pPr marL="114300" indent="-114300">
              <a:lnSpc>
                <a:spcPts val="1200"/>
              </a:lnSpc>
              <a:buFont typeface="Arial" pitchFamily="34" charset="0"/>
              <a:buChar char="•"/>
            </a:pPr>
            <a:r>
              <a:rPr lang="en-US" sz="1200" dirty="0" smtClean="0">
                <a:solidFill>
                  <a:schemeClr val="tx1"/>
                </a:solidFill>
              </a:rPr>
              <a:t>TANF</a:t>
            </a:r>
          </a:p>
          <a:p>
            <a:pPr marL="114300" indent="-114300">
              <a:lnSpc>
                <a:spcPts val="1200"/>
              </a:lnSpc>
              <a:buFont typeface="Arial" pitchFamily="34" charset="0"/>
              <a:buChar char="•"/>
            </a:pPr>
            <a:r>
              <a:rPr lang="en-US" sz="1200" dirty="0" smtClean="0">
                <a:solidFill>
                  <a:schemeClr val="tx1"/>
                </a:solidFill>
              </a:rPr>
              <a:t>SNAP</a:t>
            </a:r>
          </a:p>
          <a:p>
            <a:pPr>
              <a:lnSpc>
                <a:spcPts val="1200"/>
              </a:lnSpc>
              <a:buFont typeface="Arial" pitchFamily="34" charset="0"/>
              <a:buChar char="•"/>
            </a:pPr>
            <a:r>
              <a:rPr lang="en-US" sz="1200" dirty="0">
                <a:solidFill>
                  <a:schemeClr val="tx1"/>
                </a:solidFill>
              </a:rPr>
              <a:t> </a:t>
            </a:r>
            <a:r>
              <a:rPr lang="en-US" sz="1200" dirty="0" smtClean="0">
                <a:solidFill>
                  <a:schemeClr val="tx1"/>
                </a:solidFill>
              </a:rPr>
              <a:t>Medicaid</a:t>
            </a:r>
          </a:p>
        </p:txBody>
      </p:sp>
      <p:sp>
        <p:nvSpPr>
          <p:cNvPr id="84" name="Rectangle 83"/>
          <p:cNvSpPr/>
          <p:nvPr/>
        </p:nvSpPr>
        <p:spPr>
          <a:xfrm>
            <a:off x="1491669" y="5025409"/>
            <a:ext cx="109728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ts val="1200"/>
              </a:lnSpc>
              <a:buFont typeface="Arial" pitchFamily="34" charset="0"/>
              <a:buChar char="•"/>
            </a:pPr>
            <a:r>
              <a:rPr lang="en-US" sz="1200" dirty="0" smtClean="0">
                <a:solidFill>
                  <a:schemeClr val="tx1"/>
                </a:solidFill>
              </a:rPr>
              <a:t> Demographics</a:t>
            </a:r>
          </a:p>
          <a:p>
            <a:pPr>
              <a:lnSpc>
                <a:spcPts val="1200"/>
              </a:lnSpc>
              <a:buFont typeface="Arial" pitchFamily="34" charset="0"/>
              <a:buChar char="•"/>
            </a:pPr>
            <a:r>
              <a:rPr lang="en-US" sz="1200" dirty="0" smtClean="0">
                <a:solidFill>
                  <a:schemeClr val="tx1"/>
                </a:solidFill>
              </a:rPr>
              <a:t> Disability</a:t>
            </a:r>
          </a:p>
          <a:p>
            <a:pPr>
              <a:lnSpc>
                <a:spcPts val="1200"/>
              </a:lnSpc>
              <a:buFont typeface="Arial" pitchFamily="34" charset="0"/>
              <a:buChar char="•"/>
            </a:pPr>
            <a:r>
              <a:rPr lang="en-US" sz="1200" dirty="0" smtClean="0">
                <a:solidFill>
                  <a:schemeClr val="tx1"/>
                </a:solidFill>
              </a:rPr>
              <a:t> Language</a:t>
            </a:r>
          </a:p>
        </p:txBody>
      </p:sp>
      <p:sp>
        <p:nvSpPr>
          <p:cNvPr id="85" name="Rectangle 84"/>
          <p:cNvSpPr/>
          <p:nvPr/>
        </p:nvSpPr>
        <p:spPr>
          <a:xfrm>
            <a:off x="2040309" y="2720344"/>
            <a:ext cx="685800" cy="68580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ts val="1200"/>
              </a:lnSpc>
            </a:pPr>
            <a:r>
              <a:rPr lang="en-US" sz="1200" b="1" dirty="0" smtClean="0">
                <a:solidFill>
                  <a:schemeClr val="tx1"/>
                </a:solidFill>
              </a:rPr>
              <a:t>Family</a:t>
            </a:r>
          </a:p>
        </p:txBody>
      </p:sp>
      <p:sp>
        <p:nvSpPr>
          <p:cNvPr id="86" name="Rectangle 85"/>
          <p:cNvSpPr/>
          <p:nvPr/>
        </p:nvSpPr>
        <p:spPr>
          <a:xfrm>
            <a:off x="1491669" y="4339609"/>
            <a:ext cx="685800" cy="68580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ts val="1200"/>
              </a:lnSpc>
            </a:pPr>
            <a:r>
              <a:rPr lang="en-US" sz="1100" b="1" dirty="0" smtClean="0">
                <a:solidFill>
                  <a:schemeClr val="tx1"/>
                </a:solidFill>
              </a:rPr>
              <a:t>Individual</a:t>
            </a:r>
          </a:p>
        </p:txBody>
      </p:sp>
      <p:sp>
        <p:nvSpPr>
          <p:cNvPr id="87" name="Rectangle 86"/>
          <p:cNvSpPr/>
          <p:nvPr/>
        </p:nvSpPr>
        <p:spPr>
          <a:xfrm>
            <a:off x="2722272" y="4564414"/>
            <a:ext cx="685800" cy="68580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ts val="1200"/>
              </a:lnSpc>
            </a:pPr>
            <a:r>
              <a:rPr lang="en-US" sz="1200" b="1" dirty="0" smtClean="0">
                <a:solidFill>
                  <a:schemeClr val="tx1"/>
                </a:solidFill>
              </a:rPr>
              <a:t>Risk</a:t>
            </a:r>
          </a:p>
        </p:txBody>
      </p:sp>
      <p:sp>
        <p:nvSpPr>
          <p:cNvPr id="88" name="Rectangle 87"/>
          <p:cNvSpPr/>
          <p:nvPr/>
        </p:nvSpPr>
        <p:spPr>
          <a:xfrm>
            <a:off x="3291854" y="2514610"/>
            <a:ext cx="685800" cy="68580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ts val="1200"/>
              </a:lnSpc>
            </a:pPr>
            <a:r>
              <a:rPr lang="en-US" sz="1200" b="1" dirty="0" err="1" smtClean="0">
                <a:solidFill>
                  <a:schemeClr val="tx1"/>
                </a:solidFill>
              </a:rPr>
              <a:t>Nhood</a:t>
            </a:r>
            <a:endParaRPr lang="en-US" sz="1200" b="1" dirty="0" smtClean="0">
              <a:solidFill>
                <a:schemeClr val="tx1"/>
              </a:solidFill>
            </a:endParaRPr>
          </a:p>
        </p:txBody>
      </p:sp>
      <p:cxnSp>
        <p:nvCxnSpPr>
          <p:cNvPr id="89" name="Straight Connector 88"/>
          <p:cNvCxnSpPr>
            <a:stCxn id="85" idx="2"/>
          </p:cNvCxnSpPr>
          <p:nvPr/>
        </p:nvCxnSpPr>
        <p:spPr>
          <a:xfrm flipH="1">
            <a:off x="2379372" y="3406144"/>
            <a:ext cx="3837" cy="457200"/>
          </a:xfrm>
          <a:prstGeom prst="line">
            <a:avLst/>
          </a:prstGeom>
          <a:ln w="15875" cap="rnd" cmpd="sng">
            <a:solidFill>
              <a:schemeClr val="tx1"/>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88" idx="2"/>
          </p:cNvCxnSpPr>
          <p:nvPr/>
        </p:nvCxnSpPr>
        <p:spPr>
          <a:xfrm>
            <a:off x="3634754" y="3200410"/>
            <a:ext cx="0" cy="685800"/>
          </a:xfrm>
          <a:prstGeom prst="line">
            <a:avLst/>
          </a:prstGeom>
          <a:ln w="15875" cap="rnd" cmpd="sng">
            <a:solidFill>
              <a:schemeClr val="tx1"/>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86" idx="0"/>
          </p:cNvCxnSpPr>
          <p:nvPr/>
        </p:nvCxnSpPr>
        <p:spPr>
          <a:xfrm flipV="1">
            <a:off x="1834569" y="3876675"/>
            <a:ext cx="3756" cy="457200"/>
          </a:xfrm>
          <a:prstGeom prst="line">
            <a:avLst/>
          </a:prstGeom>
          <a:ln w="15875" cap="rnd" cmpd="sng">
            <a:solidFill>
              <a:schemeClr val="tx1"/>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3065172" y="3886195"/>
            <a:ext cx="3756" cy="685800"/>
          </a:xfrm>
          <a:prstGeom prst="line">
            <a:avLst/>
          </a:prstGeom>
          <a:ln w="15875" cap="rnd" cmpd="sng">
            <a:solidFill>
              <a:schemeClr val="tx1"/>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4109076" y="4333900"/>
            <a:ext cx="920124" cy="440008"/>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ts val="1200"/>
              </a:lnSpc>
            </a:pPr>
            <a:r>
              <a:rPr lang="en-US" sz="1200" b="1" dirty="0" smtClean="0">
                <a:solidFill>
                  <a:schemeClr val="tx1"/>
                </a:solidFill>
              </a:rPr>
              <a:t>Education</a:t>
            </a:r>
          </a:p>
        </p:txBody>
      </p:sp>
      <p:cxnSp>
        <p:nvCxnSpPr>
          <p:cNvPr id="94" name="Straight Connector 93"/>
          <p:cNvCxnSpPr>
            <a:endCxn id="93" idx="0"/>
          </p:cNvCxnSpPr>
          <p:nvPr/>
        </p:nvCxnSpPr>
        <p:spPr>
          <a:xfrm>
            <a:off x="4109076" y="3891930"/>
            <a:ext cx="460062" cy="441970"/>
          </a:xfrm>
          <a:prstGeom prst="line">
            <a:avLst/>
          </a:prstGeom>
          <a:ln w="15875" cap="rnd" cmpd="sng">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endCxn id="93" idx="0"/>
          </p:cNvCxnSpPr>
          <p:nvPr/>
        </p:nvCxnSpPr>
        <p:spPr>
          <a:xfrm>
            <a:off x="4569138" y="3891930"/>
            <a:ext cx="0" cy="441970"/>
          </a:xfrm>
          <a:prstGeom prst="line">
            <a:avLst/>
          </a:prstGeom>
          <a:ln w="15875" cap="rnd" cmpd="sng">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endCxn id="93" idx="0"/>
          </p:cNvCxnSpPr>
          <p:nvPr/>
        </p:nvCxnSpPr>
        <p:spPr>
          <a:xfrm flipH="1">
            <a:off x="4569138" y="3886200"/>
            <a:ext cx="460062" cy="447700"/>
          </a:xfrm>
          <a:prstGeom prst="line">
            <a:avLst/>
          </a:prstGeom>
          <a:ln w="15875" cap="rnd" cmpd="sng">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3880476" y="3657600"/>
            <a:ext cx="457200" cy="4572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b="1" dirty="0" smtClean="0">
                <a:solidFill>
                  <a:schemeClr val="tx1"/>
                </a:solidFill>
              </a:rPr>
              <a:t>10</a:t>
            </a:r>
            <a:r>
              <a:rPr lang="en-US" sz="1500" b="1" baseline="30000" dirty="0" smtClean="0">
                <a:solidFill>
                  <a:schemeClr val="tx1"/>
                </a:solidFill>
              </a:rPr>
              <a:t>th</a:t>
            </a:r>
            <a:endParaRPr lang="en-US" sz="1500" b="1" dirty="0" smtClean="0">
              <a:solidFill>
                <a:schemeClr val="tx1"/>
              </a:solidFill>
            </a:endParaRPr>
          </a:p>
        </p:txBody>
      </p:sp>
      <p:sp>
        <p:nvSpPr>
          <p:cNvPr id="67" name="Oval 66"/>
          <p:cNvSpPr/>
          <p:nvPr/>
        </p:nvSpPr>
        <p:spPr>
          <a:xfrm>
            <a:off x="4343400" y="3657600"/>
            <a:ext cx="457200" cy="4572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b="1" dirty="0" smtClean="0">
                <a:solidFill>
                  <a:schemeClr val="tx1"/>
                </a:solidFill>
              </a:rPr>
              <a:t>11</a:t>
            </a:r>
            <a:r>
              <a:rPr lang="en-US" sz="1500" b="1" baseline="30000" dirty="0" smtClean="0">
                <a:solidFill>
                  <a:schemeClr val="tx1"/>
                </a:solidFill>
              </a:rPr>
              <a:t>th</a:t>
            </a:r>
            <a:endParaRPr lang="en-US" sz="1500" b="1" dirty="0" smtClean="0">
              <a:solidFill>
                <a:schemeClr val="tx1"/>
              </a:solidFill>
            </a:endParaRPr>
          </a:p>
        </p:txBody>
      </p:sp>
      <p:sp>
        <p:nvSpPr>
          <p:cNvPr id="68" name="Oval 67"/>
          <p:cNvSpPr/>
          <p:nvPr/>
        </p:nvSpPr>
        <p:spPr>
          <a:xfrm>
            <a:off x="4800600" y="3657600"/>
            <a:ext cx="457200" cy="4572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b="1" dirty="0" smtClean="0">
                <a:solidFill>
                  <a:schemeClr val="tx1"/>
                </a:solidFill>
              </a:rPr>
              <a:t>12</a:t>
            </a:r>
            <a:r>
              <a:rPr lang="en-US" sz="1500" b="1" baseline="30000" dirty="0" smtClean="0">
                <a:solidFill>
                  <a:schemeClr val="tx1"/>
                </a:solidFill>
              </a:rPr>
              <a:t>th</a:t>
            </a:r>
            <a:endParaRPr lang="en-US" sz="1500" b="1" dirty="0" smtClean="0">
              <a:solidFill>
                <a:schemeClr val="tx1"/>
              </a:solidFill>
            </a:endParaRPr>
          </a:p>
        </p:txBody>
      </p:sp>
      <p:sp>
        <p:nvSpPr>
          <p:cNvPr id="106" name="Rectangle 105"/>
          <p:cNvSpPr/>
          <p:nvPr/>
        </p:nvSpPr>
        <p:spPr>
          <a:xfrm>
            <a:off x="6400780" y="1609742"/>
            <a:ext cx="1371600" cy="274320"/>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b="1" dirty="0" smtClean="0">
                <a:solidFill>
                  <a:schemeClr val="tx1"/>
                </a:solidFill>
              </a:rPr>
              <a:t>Outcomes</a:t>
            </a:r>
          </a:p>
        </p:txBody>
      </p:sp>
      <p:sp>
        <p:nvSpPr>
          <p:cNvPr id="112" name="Rectangle 111"/>
          <p:cNvSpPr/>
          <p:nvPr/>
        </p:nvSpPr>
        <p:spPr>
          <a:xfrm>
            <a:off x="245234" y="2606037"/>
            <a:ext cx="1357381" cy="822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 tIns="0" rIns="0" bIns="0" rtlCol="0" anchor="b" anchorCtr="0"/>
          <a:lstStyle/>
          <a:p>
            <a:pPr marL="114300" indent="-114300">
              <a:lnSpc>
                <a:spcPts val="1200"/>
              </a:lnSpc>
              <a:buFont typeface="Arial" pitchFamily="34" charset="0"/>
              <a:buChar char="•"/>
            </a:pPr>
            <a:r>
              <a:rPr lang="en-US" sz="1200" dirty="0" smtClean="0">
                <a:solidFill>
                  <a:schemeClr val="tx1"/>
                </a:solidFill>
              </a:rPr>
              <a:t>School year (Est. N)</a:t>
            </a:r>
          </a:p>
          <a:p>
            <a:pPr>
              <a:lnSpc>
                <a:spcPts val="1200"/>
              </a:lnSpc>
            </a:pPr>
            <a:r>
              <a:rPr lang="en-US" sz="1200" dirty="0" smtClean="0">
                <a:solidFill>
                  <a:schemeClr val="tx1"/>
                </a:solidFill>
              </a:rPr>
              <a:t>   2005-06 (7,151)  </a:t>
            </a:r>
          </a:p>
          <a:p>
            <a:pPr>
              <a:lnSpc>
                <a:spcPts val="1200"/>
              </a:lnSpc>
            </a:pPr>
            <a:r>
              <a:rPr lang="en-US" sz="1200" dirty="0" smtClean="0">
                <a:solidFill>
                  <a:schemeClr val="tx1"/>
                </a:solidFill>
              </a:rPr>
              <a:t>   2006-07 (7,771)</a:t>
            </a:r>
          </a:p>
          <a:p>
            <a:pPr>
              <a:lnSpc>
                <a:spcPts val="1200"/>
              </a:lnSpc>
            </a:pPr>
            <a:r>
              <a:rPr lang="en-US" sz="1200" dirty="0">
                <a:solidFill>
                  <a:schemeClr val="tx1"/>
                </a:solidFill>
              </a:rPr>
              <a:t> </a:t>
            </a:r>
            <a:r>
              <a:rPr lang="en-US" sz="1200" dirty="0" smtClean="0">
                <a:solidFill>
                  <a:schemeClr val="tx1"/>
                </a:solidFill>
              </a:rPr>
              <a:t>  2007-08 (7,016)</a:t>
            </a:r>
          </a:p>
          <a:p>
            <a:pPr indent="117475">
              <a:lnSpc>
                <a:spcPts val="1200"/>
              </a:lnSpc>
            </a:pPr>
            <a:r>
              <a:rPr lang="en-US" sz="1200" dirty="0" smtClean="0">
                <a:solidFill>
                  <a:schemeClr val="tx1"/>
                </a:solidFill>
              </a:rPr>
              <a:t>Total       (21,938)</a:t>
            </a:r>
          </a:p>
        </p:txBody>
      </p:sp>
      <p:sp>
        <p:nvSpPr>
          <p:cNvPr id="39" name="Rectangle 38"/>
          <p:cNvSpPr/>
          <p:nvPr/>
        </p:nvSpPr>
        <p:spPr>
          <a:xfrm>
            <a:off x="493099" y="5989290"/>
            <a:ext cx="3987462" cy="182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 tIns="0" rIns="0" bIns="0" rtlCol="0" anchor="b" anchorCtr="0"/>
          <a:lstStyle/>
          <a:p>
            <a:pPr>
              <a:lnSpc>
                <a:spcPts val="1200"/>
              </a:lnSpc>
            </a:pPr>
            <a:r>
              <a:rPr lang="en-US" sz="1200" b="1" dirty="0" smtClean="0">
                <a:solidFill>
                  <a:schemeClr val="tx1"/>
                </a:solidFill>
              </a:rPr>
              <a:t>Study area</a:t>
            </a:r>
            <a:r>
              <a:rPr lang="en-US" sz="1200" dirty="0" smtClean="0">
                <a:solidFill>
                  <a:schemeClr val="tx1"/>
                </a:solidFill>
              </a:rPr>
              <a:t>: Cleveland Metropolitan School District, OH</a:t>
            </a:r>
          </a:p>
        </p:txBody>
      </p:sp>
      <p:cxnSp>
        <p:nvCxnSpPr>
          <p:cNvPr id="40" name="Straight Connector 39"/>
          <p:cNvCxnSpPr/>
          <p:nvPr/>
        </p:nvCxnSpPr>
        <p:spPr>
          <a:xfrm flipV="1">
            <a:off x="920168" y="4343390"/>
            <a:ext cx="3756" cy="1635726"/>
          </a:xfrm>
          <a:prstGeom prst="line">
            <a:avLst/>
          </a:prstGeom>
          <a:ln w="15875" cap="rnd" cmpd="sng">
            <a:solidFill>
              <a:schemeClr val="tx1"/>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5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69" grpId="0"/>
      <p:bldP spid="70" grpId="0"/>
      <p:bldP spid="71" grpId="0"/>
      <p:bldP spid="76" grpId="0"/>
      <p:bldP spid="81" grpId="0"/>
      <p:bldP spid="82" grpId="0"/>
      <p:bldP spid="83" grpId="0"/>
      <p:bldP spid="84" grpId="0"/>
      <p:bldP spid="85" grpId="0" animBg="1"/>
      <p:bldP spid="86" grpId="0" animBg="1"/>
      <p:bldP spid="87" grpId="0" animBg="1"/>
      <p:bldP spid="88" grpId="0" animBg="1"/>
      <p:bldP spid="93" grpId="0" animBg="1"/>
      <p:bldP spid="10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923524" y="1783048"/>
            <a:ext cx="2743200" cy="4572000"/>
          </a:xfrm>
          <a:prstGeom prst="rect">
            <a:avLst/>
          </a:prstGeom>
          <a:solidFill>
            <a:schemeClr val="bg1">
              <a:lumMod val="95000"/>
            </a:schemeClr>
          </a:solidFill>
          <a:ln w="9525">
            <a:solidFill>
              <a:srgbClr val="000000"/>
            </a:solidFill>
            <a:miter lim="800000"/>
            <a:headEnd/>
            <a:tailEnd/>
          </a:ln>
          <a:extLst/>
        </p:spPr>
        <p:txBody>
          <a:bodyPr rot="0" vert="horz" wrap="square" lIns="0" tIns="0" rIns="0" bIns="0" anchor="t" anchorCtr="0" upright="1">
            <a:noAutofit/>
          </a:bodyPr>
          <a:lstStyle/>
          <a:p>
            <a:pPr marR="0" indent="114300">
              <a:spcBef>
                <a:spcPts val="0"/>
              </a:spcBef>
              <a:spcAft>
                <a:spcPts val="0"/>
              </a:spcAft>
            </a:pPr>
            <a:endParaRPr lang="en-US" sz="1200" dirty="0">
              <a:ea typeface="Malgun Gothic"/>
            </a:endParaRPr>
          </a:p>
          <a:p>
            <a:pPr marR="0" indent="114300">
              <a:spcBef>
                <a:spcPts val="0"/>
              </a:spcBef>
              <a:spcAft>
                <a:spcPts val="0"/>
              </a:spcAft>
            </a:pPr>
            <a:endParaRPr lang="en-US" sz="1200" dirty="0">
              <a:ea typeface="Malgun Gothic"/>
            </a:endParaRPr>
          </a:p>
          <a:p>
            <a:pPr marR="0" indent="114300">
              <a:spcBef>
                <a:spcPts val="0"/>
              </a:spcBef>
              <a:spcAft>
                <a:spcPts val="0"/>
              </a:spcAft>
            </a:pPr>
            <a:r>
              <a:rPr lang="en-US" sz="1300" b="1" dirty="0" smtClean="0">
                <a:effectLst/>
                <a:ea typeface="Malgun Gothic"/>
              </a:rPr>
              <a:t>Educational Outcomes</a:t>
            </a:r>
            <a:endParaRPr lang="en-US" sz="1300" b="1" dirty="0">
              <a:effectLst/>
              <a:ea typeface="Malgun Gothic"/>
            </a:endParaRPr>
          </a:p>
          <a:p>
            <a:pPr marL="342900" lvl="1" indent="-114300">
              <a:buFont typeface="Arial" panose="020B0604020202020204" pitchFamily="34" charset="0"/>
              <a:buChar char="•"/>
              <a:tabLst>
                <a:tab pos="342900" algn="l"/>
              </a:tabLst>
            </a:pPr>
            <a:r>
              <a:rPr lang="en-US" sz="1200" dirty="0" smtClean="0">
                <a:effectLst/>
                <a:ea typeface="Malgun Gothic"/>
              </a:rPr>
              <a:t>KRA-L score</a:t>
            </a:r>
          </a:p>
          <a:p>
            <a:pPr marL="342900" lvl="1" indent="-114300">
              <a:buFont typeface="Arial" panose="020B0604020202020204" pitchFamily="34" charset="0"/>
              <a:buChar char="•"/>
              <a:tabLst>
                <a:tab pos="342900" algn="l"/>
              </a:tabLst>
            </a:pPr>
            <a:r>
              <a:rPr lang="en-US" sz="1200" dirty="0" smtClean="0">
                <a:effectLst/>
                <a:ea typeface="Malgun Gothic"/>
              </a:rPr>
              <a:t>3</a:t>
            </a:r>
            <a:r>
              <a:rPr lang="en-US" sz="1200" baseline="30000" dirty="0" smtClean="0">
                <a:effectLst/>
                <a:ea typeface="Malgun Gothic"/>
              </a:rPr>
              <a:t>rd</a:t>
            </a:r>
            <a:r>
              <a:rPr lang="en-US" sz="1200" dirty="0" smtClean="0">
                <a:effectLst/>
                <a:ea typeface="Malgun Gothic"/>
              </a:rPr>
              <a:t> grade reading proficiency</a:t>
            </a:r>
          </a:p>
          <a:p>
            <a:pPr marL="342900" lvl="1" indent="-114300">
              <a:buFont typeface="Arial" panose="020B0604020202020204" pitchFamily="34" charset="0"/>
              <a:buChar char="•"/>
              <a:tabLst>
                <a:tab pos="342900" algn="l"/>
              </a:tabLst>
            </a:pPr>
            <a:r>
              <a:rPr lang="en-US" sz="1200" dirty="0" smtClean="0">
                <a:effectLst/>
                <a:ea typeface="Malgun Gothic"/>
              </a:rPr>
              <a:t>Attendance</a:t>
            </a:r>
          </a:p>
          <a:p>
            <a:pPr marR="0" lvl="0" indent="114300">
              <a:spcBef>
                <a:spcPts val="0"/>
              </a:spcBef>
              <a:spcAft>
                <a:spcPts val="0"/>
              </a:spcAft>
              <a:tabLst>
                <a:tab pos="342900" algn="l"/>
              </a:tabLst>
            </a:pPr>
            <a:r>
              <a:rPr lang="en-US" sz="1300" b="1" dirty="0" smtClean="0">
                <a:effectLst/>
                <a:ea typeface="Malgun Gothic"/>
              </a:rPr>
              <a:t>Child Context</a:t>
            </a:r>
            <a:endParaRPr lang="en-US" sz="1300" b="1" dirty="0">
              <a:ea typeface="Malgun Gothic"/>
            </a:endParaRPr>
          </a:p>
          <a:p>
            <a:pPr marL="342900" marR="0" lvl="0" indent="-114300">
              <a:spcBef>
                <a:spcPts val="0"/>
              </a:spcBef>
              <a:spcAft>
                <a:spcPts val="0"/>
              </a:spcAft>
              <a:buFont typeface="Arial" panose="020B0604020202020204" pitchFamily="34" charset="0"/>
              <a:buChar char="•"/>
              <a:tabLst>
                <a:tab pos="342900" algn="l"/>
              </a:tabLst>
            </a:pPr>
            <a:r>
              <a:rPr lang="en-US" sz="1200" dirty="0" smtClean="0"/>
              <a:t>Demographic</a:t>
            </a:r>
          </a:p>
          <a:p>
            <a:pPr marL="342900" marR="0" lvl="0" indent="-114300">
              <a:spcBef>
                <a:spcPts val="0"/>
              </a:spcBef>
              <a:spcAft>
                <a:spcPts val="0"/>
              </a:spcAft>
              <a:buFont typeface="Arial" panose="020B0604020202020204" pitchFamily="34" charset="0"/>
              <a:buChar char="•"/>
              <a:tabLst>
                <a:tab pos="342900" algn="l"/>
              </a:tabLst>
            </a:pPr>
            <a:r>
              <a:rPr lang="en-US" sz="1200" dirty="0" smtClean="0"/>
              <a:t>Low birth weight</a:t>
            </a:r>
          </a:p>
          <a:p>
            <a:pPr marL="342900" marR="0" lvl="0" indent="-114300">
              <a:spcBef>
                <a:spcPts val="0"/>
              </a:spcBef>
              <a:spcAft>
                <a:spcPts val="0"/>
              </a:spcAft>
              <a:buFont typeface="Arial" panose="020B0604020202020204" pitchFamily="34" charset="0"/>
              <a:buChar char="•"/>
              <a:tabLst>
                <a:tab pos="342900" algn="l"/>
              </a:tabLst>
            </a:pPr>
            <a:r>
              <a:rPr lang="en-US" sz="1200" dirty="0" smtClean="0"/>
              <a:t>Age </a:t>
            </a:r>
            <a:r>
              <a:rPr lang="en-US" sz="1200" dirty="0"/>
              <a:t>at </a:t>
            </a:r>
            <a:r>
              <a:rPr lang="en-US" sz="1200" dirty="0" smtClean="0"/>
              <a:t>kindergarten</a:t>
            </a:r>
          </a:p>
          <a:p>
            <a:pPr marL="342900" marR="0" lvl="0" indent="-114300">
              <a:spcBef>
                <a:spcPts val="0"/>
              </a:spcBef>
              <a:spcAft>
                <a:spcPts val="0"/>
              </a:spcAft>
              <a:buFont typeface="Arial" panose="020B0604020202020204" pitchFamily="34" charset="0"/>
              <a:buChar char="•"/>
              <a:tabLst>
                <a:tab pos="342900" algn="l"/>
              </a:tabLst>
            </a:pPr>
            <a:r>
              <a:rPr lang="en-US" sz="1200" dirty="0" smtClean="0"/>
              <a:t>Disability</a:t>
            </a:r>
            <a:endParaRPr lang="en-US" sz="1200" dirty="0"/>
          </a:p>
          <a:p>
            <a:pPr marR="0" lvl="0" indent="114300">
              <a:spcBef>
                <a:spcPts val="0"/>
              </a:spcBef>
              <a:spcAft>
                <a:spcPts val="0"/>
              </a:spcAft>
              <a:tabLst>
                <a:tab pos="342900" algn="l"/>
              </a:tabLst>
            </a:pPr>
            <a:r>
              <a:rPr lang="en-US" sz="1300" b="1" dirty="0" smtClean="0"/>
              <a:t>Family Context</a:t>
            </a:r>
          </a:p>
          <a:p>
            <a:pPr marL="342900" marR="0" lvl="0" indent="-114300">
              <a:spcBef>
                <a:spcPts val="0"/>
              </a:spcBef>
              <a:spcAft>
                <a:spcPts val="0"/>
              </a:spcAft>
              <a:buFont typeface="Arial" panose="020B0604020202020204" pitchFamily="34" charset="0"/>
              <a:buChar char="•"/>
              <a:tabLst>
                <a:tab pos="342900" algn="l"/>
              </a:tabLst>
            </a:pPr>
            <a:r>
              <a:rPr lang="en-US" sz="1200" dirty="0" smtClean="0"/>
              <a:t>TANF/SNAP</a:t>
            </a:r>
            <a:r>
              <a:rPr lang="en-US" sz="1200" dirty="0"/>
              <a:t>/ </a:t>
            </a:r>
            <a:r>
              <a:rPr lang="en-US" sz="1200" dirty="0" smtClean="0"/>
              <a:t>Medicaid</a:t>
            </a:r>
          </a:p>
          <a:p>
            <a:pPr marL="342900" marR="0" lvl="0" indent="-114300">
              <a:spcBef>
                <a:spcPts val="0"/>
              </a:spcBef>
              <a:spcAft>
                <a:spcPts val="0"/>
              </a:spcAft>
              <a:buFont typeface="Arial" panose="020B0604020202020204" pitchFamily="34" charset="0"/>
              <a:buChar char="•"/>
              <a:tabLst>
                <a:tab pos="342900" algn="l"/>
              </a:tabLst>
            </a:pPr>
            <a:r>
              <a:rPr lang="en-US" sz="1200" dirty="0" smtClean="0"/>
              <a:t>Mother’s education </a:t>
            </a:r>
          </a:p>
          <a:p>
            <a:pPr marL="342900" marR="0" lvl="0" indent="-114300">
              <a:spcBef>
                <a:spcPts val="0"/>
              </a:spcBef>
              <a:spcAft>
                <a:spcPts val="0"/>
              </a:spcAft>
              <a:buFont typeface="Arial" panose="020B0604020202020204" pitchFamily="34" charset="0"/>
              <a:buChar char="•"/>
              <a:tabLst>
                <a:tab pos="342900" algn="l"/>
              </a:tabLst>
            </a:pPr>
            <a:r>
              <a:rPr lang="en-US" sz="1200" dirty="0" smtClean="0"/>
              <a:t>Teen mother</a:t>
            </a:r>
          </a:p>
          <a:p>
            <a:pPr marL="342900" marR="0" lvl="0" indent="-114300">
              <a:spcBef>
                <a:spcPts val="0"/>
              </a:spcBef>
              <a:spcAft>
                <a:spcPts val="0"/>
              </a:spcAft>
              <a:buFont typeface="Arial" panose="020B0604020202020204" pitchFamily="34" charset="0"/>
              <a:buChar char="•"/>
              <a:tabLst>
                <a:tab pos="342900" algn="l"/>
              </a:tabLst>
            </a:pPr>
            <a:r>
              <a:rPr lang="en-US" sz="1200" dirty="0" smtClean="0"/>
              <a:t>Child maltreatment</a:t>
            </a:r>
          </a:p>
          <a:p>
            <a:pPr marL="342900" marR="0" lvl="0" indent="-114300">
              <a:spcBef>
                <a:spcPts val="0"/>
              </a:spcBef>
              <a:spcAft>
                <a:spcPts val="0"/>
              </a:spcAft>
              <a:buFont typeface="Arial" panose="020B0604020202020204" pitchFamily="34" charset="0"/>
              <a:buChar char="•"/>
              <a:tabLst>
                <a:tab pos="342900" algn="l"/>
              </a:tabLst>
            </a:pPr>
            <a:r>
              <a:rPr lang="en-US" sz="1200" dirty="0" smtClean="0"/>
              <a:t>Foster </a:t>
            </a:r>
            <a:r>
              <a:rPr lang="en-US" sz="1200" dirty="0"/>
              <a:t>care</a:t>
            </a:r>
          </a:p>
          <a:p>
            <a:pPr marR="0" indent="114300">
              <a:spcBef>
                <a:spcPts val="0"/>
              </a:spcBef>
              <a:spcAft>
                <a:spcPts val="0"/>
              </a:spcAft>
            </a:pPr>
            <a:r>
              <a:rPr lang="en-US" sz="1300" b="1" dirty="0" smtClean="0"/>
              <a:t>Service Context</a:t>
            </a:r>
          </a:p>
          <a:p>
            <a:pPr marL="342900" marR="0" indent="-114300">
              <a:spcBef>
                <a:spcPts val="0"/>
              </a:spcBef>
              <a:spcAft>
                <a:spcPts val="0"/>
              </a:spcAft>
              <a:buFont typeface="Arial" panose="020B0604020202020204" pitchFamily="34" charset="0"/>
              <a:buChar char="•"/>
            </a:pPr>
            <a:r>
              <a:rPr lang="en-US" sz="1200" dirty="0" smtClean="0"/>
              <a:t>Home </a:t>
            </a:r>
            <a:r>
              <a:rPr lang="en-US" sz="1200" dirty="0"/>
              <a:t>visiting</a:t>
            </a:r>
            <a:r>
              <a:rPr lang="en-US" sz="1200" baseline="30000" dirty="0"/>
              <a:t> </a:t>
            </a:r>
            <a:endParaRPr lang="en-US" sz="1200" baseline="30000" dirty="0" smtClean="0"/>
          </a:p>
          <a:p>
            <a:pPr marL="342900" marR="0" indent="-114300">
              <a:spcBef>
                <a:spcPts val="0"/>
              </a:spcBef>
              <a:spcAft>
                <a:spcPts val="0"/>
              </a:spcAft>
              <a:buFont typeface="Arial" panose="020B0604020202020204" pitchFamily="34" charset="0"/>
              <a:buChar char="•"/>
            </a:pPr>
            <a:r>
              <a:rPr lang="en-US" sz="1200" dirty="0" smtClean="0"/>
              <a:t>Head Start</a:t>
            </a:r>
            <a:r>
              <a:rPr lang="en-US" sz="1200" baseline="30000" dirty="0" smtClean="0"/>
              <a:t> </a:t>
            </a:r>
          </a:p>
          <a:p>
            <a:pPr marL="342900" marR="0" indent="-114300">
              <a:spcBef>
                <a:spcPts val="0"/>
              </a:spcBef>
              <a:spcAft>
                <a:spcPts val="0"/>
              </a:spcAft>
              <a:buFont typeface="Arial" panose="020B0604020202020204" pitchFamily="34" charset="0"/>
              <a:buChar char="•"/>
            </a:pPr>
            <a:r>
              <a:rPr lang="en-US" sz="1200" dirty="0" smtClean="0"/>
              <a:t>Preschool</a:t>
            </a:r>
            <a:r>
              <a:rPr lang="en-US" sz="1200" baseline="30000" dirty="0" smtClean="0"/>
              <a:t> </a:t>
            </a:r>
          </a:p>
          <a:p>
            <a:pPr marL="342900" marR="0" indent="-114300">
              <a:spcBef>
                <a:spcPts val="0"/>
              </a:spcBef>
              <a:spcAft>
                <a:spcPts val="0"/>
              </a:spcAft>
              <a:buFont typeface="Arial" panose="020B0604020202020204" pitchFamily="34" charset="0"/>
              <a:buChar char="•"/>
            </a:pPr>
            <a:r>
              <a:rPr lang="en-US" sz="1200" dirty="0" smtClean="0"/>
              <a:t>Universal </a:t>
            </a:r>
            <a:r>
              <a:rPr lang="en-US" sz="1200" dirty="0"/>
              <a:t>Pre-K</a:t>
            </a:r>
            <a:r>
              <a:rPr lang="en-US" sz="1200" baseline="30000" dirty="0"/>
              <a:t> </a:t>
            </a:r>
            <a:endParaRPr lang="en-US" sz="1200" baseline="30000" dirty="0" smtClean="0"/>
          </a:p>
          <a:p>
            <a:pPr marR="0" indent="114300">
              <a:spcBef>
                <a:spcPts val="0"/>
              </a:spcBef>
              <a:spcAft>
                <a:spcPts val="0"/>
              </a:spcAft>
            </a:pPr>
            <a:r>
              <a:rPr lang="en-US" sz="1300" b="1" dirty="0">
                <a:ea typeface="Malgun Gothic"/>
              </a:rPr>
              <a:t>Mobility  </a:t>
            </a:r>
          </a:p>
          <a:p>
            <a:pPr marL="342900" marR="0" indent="-114300">
              <a:spcBef>
                <a:spcPts val="0"/>
              </a:spcBef>
              <a:spcAft>
                <a:spcPts val="0"/>
              </a:spcAft>
              <a:buFont typeface="Arial" panose="020B0604020202020204" pitchFamily="34" charset="0"/>
              <a:buChar char="•"/>
            </a:pPr>
            <a:r>
              <a:rPr lang="en-US" sz="1200" dirty="0">
                <a:ea typeface="Malgun Gothic"/>
              </a:rPr>
              <a:t>School / Residential</a:t>
            </a:r>
          </a:p>
          <a:p>
            <a:pPr marR="0" indent="114300">
              <a:spcBef>
                <a:spcPts val="0"/>
              </a:spcBef>
              <a:spcAft>
                <a:spcPts val="0"/>
              </a:spcAft>
            </a:pPr>
            <a:endParaRPr lang="en-US" sz="1200" dirty="0"/>
          </a:p>
          <a:p>
            <a:pPr marR="0" indent="114300">
              <a:spcBef>
                <a:spcPts val="0"/>
              </a:spcBef>
              <a:spcAft>
                <a:spcPts val="0"/>
              </a:spcAft>
            </a:pPr>
            <a:endParaRPr lang="en-US" sz="1200" dirty="0" smtClean="0">
              <a:effectLst/>
              <a:ea typeface="Malgun Gothic"/>
            </a:endParaRPr>
          </a:p>
          <a:p>
            <a:pPr marR="0" indent="114300">
              <a:spcBef>
                <a:spcPts val="0"/>
              </a:spcBef>
              <a:spcAft>
                <a:spcPts val="0"/>
              </a:spcAft>
            </a:pPr>
            <a:endParaRPr lang="en-US" sz="1200" dirty="0">
              <a:ea typeface="Malgun Gothic"/>
            </a:endParaRPr>
          </a:p>
          <a:p>
            <a:pPr marR="0" indent="114300">
              <a:spcBef>
                <a:spcPts val="0"/>
              </a:spcBef>
              <a:spcAft>
                <a:spcPts val="0"/>
              </a:spcAft>
            </a:pPr>
            <a:endParaRPr lang="en-US" sz="1200" dirty="0" smtClean="0">
              <a:effectLst/>
              <a:ea typeface="Malgun Gothic"/>
            </a:endParaRPr>
          </a:p>
          <a:p>
            <a:pPr marR="0" indent="114300">
              <a:spcBef>
                <a:spcPts val="0"/>
              </a:spcBef>
              <a:spcAft>
                <a:spcPts val="0"/>
              </a:spcAft>
            </a:pPr>
            <a:endParaRPr lang="en-US" sz="1200" dirty="0">
              <a:ea typeface="Malgun Gothic"/>
            </a:endParaRPr>
          </a:p>
          <a:p>
            <a:pPr marR="0" indent="114300">
              <a:spcBef>
                <a:spcPts val="0"/>
              </a:spcBef>
              <a:spcAft>
                <a:spcPts val="0"/>
              </a:spcAft>
            </a:pPr>
            <a:endParaRPr lang="en-US" sz="1200" dirty="0" smtClean="0">
              <a:effectLst/>
              <a:ea typeface="Malgun Gothic"/>
            </a:endParaRPr>
          </a:p>
          <a:p>
            <a:pPr marR="0" indent="114300">
              <a:spcBef>
                <a:spcPts val="0"/>
              </a:spcBef>
              <a:spcAft>
                <a:spcPts val="0"/>
              </a:spcAft>
            </a:pPr>
            <a:endParaRPr lang="en-US" sz="1200" dirty="0">
              <a:effectLst/>
              <a:ea typeface="Malgun Gothic"/>
            </a:endParaRPr>
          </a:p>
        </p:txBody>
      </p:sp>
      <p:sp>
        <p:nvSpPr>
          <p:cNvPr id="2" name="Title 1"/>
          <p:cNvSpPr>
            <a:spLocks noGrp="1"/>
          </p:cNvSpPr>
          <p:nvPr>
            <p:ph type="title"/>
          </p:nvPr>
        </p:nvSpPr>
        <p:spPr>
          <a:solidFill>
            <a:schemeClr val="bg1">
              <a:lumMod val="95000"/>
            </a:schemeClr>
          </a:solidFill>
        </p:spPr>
        <p:txBody>
          <a:bodyPr>
            <a:normAutofit/>
          </a:bodyPr>
          <a:lstStyle/>
          <a:p>
            <a:r>
              <a:rPr lang="en-US" dirty="0" smtClean="0"/>
              <a:t>Use linked data from multiple systems</a:t>
            </a:r>
            <a:endParaRPr lang="en-US" dirty="0"/>
          </a:p>
        </p:txBody>
      </p:sp>
      <p:sp>
        <p:nvSpPr>
          <p:cNvPr id="12" name="Rectangle 11"/>
          <p:cNvSpPr/>
          <p:nvPr/>
        </p:nvSpPr>
        <p:spPr>
          <a:xfrm>
            <a:off x="1614815" y="1571225"/>
            <a:ext cx="1371600" cy="457200"/>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b="1" dirty="0" smtClean="0">
                <a:solidFill>
                  <a:schemeClr val="tx1"/>
                </a:solidFill>
              </a:rPr>
              <a:t>CHILD system</a:t>
            </a:r>
          </a:p>
        </p:txBody>
      </p:sp>
      <p:sp>
        <p:nvSpPr>
          <p:cNvPr id="13" name="Rectangle 12"/>
          <p:cNvSpPr>
            <a:spLocks noChangeArrowheads="1"/>
          </p:cNvSpPr>
          <p:nvPr/>
        </p:nvSpPr>
        <p:spPr bwMode="auto">
          <a:xfrm>
            <a:off x="5455315" y="1761018"/>
            <a:ext cx="2743200" cy="2286000"/>
          </a:xfrm>
          <a:prstGeom prst="rect">
            <a:avLst/>
          </a:prstGeom>
          <a:solidFill>
            <a:schemeClr val="bg1">
              <a:lumMod val="95000"/>
            </a:schemeClr>
          </a:solidFill>
          <a:ln w="9525">
            <a:solidFill>
              <a:srgbClr val="000000"/>
            </a:solidFill>
            <a:miter lim="800000"/>
            <a:headEnd/>
            <a:tailEnd/>
          </a:ln>
          <a:extLst/>
        </p:spPr>
        <p:txBody>
          <a:bodyPr rot="0" vert="horz" wrap="square" lIns="0" tIns="0" rIns="0" bIns="0" anchor="t" anchorCtr="0" upright="1">
            <a:noAutofit/>
          </a:bodyPr>
          <a:lstStyle/>
          <a:p>
            <a:pPr marR="0" indent="114300">
              <a:spcBef>
                <a:spcPts val="0"/>
              </a:spcBef>
              <a:spcAft>
                <a:spcPts val="0"/>
              </a:spcAft>
            </a:pPr>
            <a:endParaRPr lang="en-US" sz="1200" dirty="0">
              <a:ea typeface="Malgun Gothic"/>
            </a:endParaRPr>
          </a:p>
          <a:p>
            <a:pPr marR="0" indent="114300">
              <a:spcBef>
                <a:spcPts val="0"/>
              </a:spcBef>
              <a:spcAft>
                <a:spcPts val="0"/>
              </a:spcAft>
            </a:pPr>
            <a:endParaRPr lang="en-US" sz="1200" dirty="0">
              <a:ea typeface="Malgun Gothic"/>
            </a:endParaRPr>
          </a:p>
          <a:p>
            <a:pPr marR="0" indent="114300">
              <a:spcBef>
                <a:spcPts val="0"/>
              </a:spcBef>
              <a:spcAft>
                <a:spcPts val="0"/>
              </a:spcAft>
            </a:pPr>
            <a:r>
              <a:rPr lang="en-US" sz="1300" b="1" dirty="0" smtClean="0">
                <a:effectLst/>
                <a:ea typeface="Malgun Gothic"/>
              </a:rPr>
              <a:t>Educational Outcomes</a:t>
            </a:r>
            <a:endParaRPr lang="en-US" sz="1300" b="1" dirty="0">
              <a:effectLst/>
              <a:ea typeface="Malgun Gothic"/>
            </a:endParaRPr>
          </a:p>
          <a:p>
            <a:pPr marL="342900" lvl="1" indent="-114300">
              <a:buFont typeface="Arial" panose="020B0604020202020204" pitchFamily="34" charset="0"/>
              <a:buChar char="•"/>
              <a:tabLst>
                <a:tab pos="342900" algn="l"/>
              </a:tabLst>
            </a:pPr>
            <a:r>
              <a:rPr lang="en-US" sz="1200" dirty="0" smtClean="0">
                <a:effectLst/>
                <a:ea typeface="Malgun Gothic"/>
              </a:rPr>
              <a:t>KRA-L score</a:t>
            </a:r>
          </a:p>
          <a:p>
            <a:pPr marL="342900" lvl="1" indent="-114300">
              <a:buFont typeface="Arial" panose="020B0604020202020204" pitchFamily="34" charset="0"/>
              <a:buChar char="•"/>
              <a:tabLst>
                <a:tab pos="342900" algn="l"/>
              </a:tabLst>
            </a:pPr>
            <a:r>
              <a:rPr lang="en-US" sz="1200" dirty="0" smtClean="0">
                <a:effectLst/>
                <a:ea typeface="Malgun Gothic"/>
              </a:rPr>
              <a:t>3</a:t>
            </a:r>
            <a:r>
              <a:rPr lang="en-US" sz="1200" baseline="30000" dirty="0" smtClean="0">
                <a:effectLst/>
                <a:ea typeface="Malgun Gothic"/>
              </a:rPr>
              <a:t>rd</a:t>
            </a:r>
            <a:r>
              <a:rPr lang="en-US" sz="1200" dirty="0" smtClean="0">
                <a:effectLst/>
                <a:ea typeface="Malgun Gothic"/>
              </a:rPr>
              <a:t> grade reading proficiency</a:t>
            </a:r>
          </a:p>
          <a:p>
            <a:pPr marL="342900" lvl="1" indent="-114300">
              <a:buFont typeface="Arial" panose="020B0604020202020204" pitchFamily="34" charset="0"/>
              <a:buChar char="•"/>
              <a:tabLst>
                <a:tab pos="342900" algn="l"/>
              </a:tabLst>
            </a:pPr>
            <a:r>
              <a:rPr lang="en-US" sz="1200" dirty="0" smtClean="0">
                <a:effectLst/>
                <a:ea typeface="Malgun Gothic"/>
              </a:rPr>
              <a:t>Attendance</a:t>
            </a:r>
          </a:p>
          <a:p>
            <a:pPr marR="0" indent="114300">
              <a:spcBef>
                <a:spcPts val="0"/>
              </a:spcBef>
              <a:spcAft>
                <a:spcPts val="0"/>
              </a:spcAft>
            </a:pPr>
            <a:r>
              <a:rPr lang="en-US" sz="1300" b="1" dirty="0" smtClean="0">
                <a:ea typeface="Malgun Gothic"/>
              </a:rPr>
              <a:t>School Context</a:t>
            </a:r>
            <a:endParaRPr lang="en-US" sz="1300" b="1" dirty="0">
              <a:ea typeface="Malgun Gothic"/>
            </a:endParaRPr>
          </a:p>
          <a:p>
            <a:pPr marL="342900" marR="0" indent="-114300">
              <a:spcBef>
                <a:spcPts val="0"/>
              </a:spcBef>
              <a:spcAft>
                <a:spcPts val="0"/>
              </a:spcAft>
              <a:buFont typeface="Arial" panose="020B0604020202020204" pitchFamily="34" charset="0"/>
              <a:buChar char="•"/>
            </a:pPr>
            <a:r>
              <a:rPr lang="en-US" sz="1200" dirty="0" smtClean="0">
                <a:ea typeface="Malgun Gothic"/>
              </a:rPr>
              <a:t>School characteristics</a:t>
            </a:r>
            <a:endParaRPr lang="en-US" sz="1200" dirty="0">
              <a:ea typeface="Malgun Gothic"/>
            </a:endParaRPr>
          </a:p>
          <a:p>
            <a:pPr marR="0" indent="114300">
              <a:spcBef>
                <a:spcPts val="0"/>
              </a:spcBef>
              <a:spcAft>
                <a:spcPts val="0"/>
              </a:spcAft>
            </a:pPr>
            <a:r>
              <a:rPr lang="en-US" sz="1300" b="1" dirty="0" smtClean="0">
                <a:ea typeface="Malgun Gothic"/>
              </a:rPr>
              <a:t>Mobility  </a:t>
            </a:r>
            <a:endParaRPr lang="en-US" sz="1300" b="1" dirty="0">
              <a:ea typeface="Malgun Gothic"/>
            </a:endParaRPr>
          </a:p>
          <a:p>
            <a:pPr marL="342900" marR="0" indent="-114300">
              <a:spcBef>
                <a:spcPts val="0"/>
              </a:spcBef>
              <a:spcAft>
                <a:spcPts val="0"/>
              </a:spcAft>
              <a:buFont typeface="Arial" panose="020B0604020202020204" pitchFamily="34" charset="0"/>
              <a:buChar char="•"/>
            </a:pPr>
            <a:r>
              <a:rPr lang="en-US" sz="1200" dirty="0" smtClean="0">
                <a:ea typeface="Malgun Gothic"/>
              </a:rPr>
              <a:t>School</a:t>
            </a:r>
            <a:endParaRPr lang="en-US" sz="1200" dirty="0" smtClean="0">
              <a:effectLst/>
              <a:ea typeface="Malgun Gothic"/>
            </a:endParaRPr>
          </a:p>
          <a:p>
            <a:pPr marR="0" indent="114300">
              <a:spcBef>
                <a:spcPts val="0"/>
              </a:spcBef>
              <a:spcAft>
                <a:spcPts val="0"/>
              </a:spcAft>
            </a:pPr>
            <a:endParaRPr lang="en-US" sz="1200" dirty="0" smtClean="0">
              <a:effectLst/>
              <a:ea typeface="Malgun Gothic"/>
            </a:endParaRPr>
          </a:p>
          <a:p>
            <a:pPr marR="0" indent="114300">
              <a:spcBef>
                <a:spcPts val="0"/>
              </a:spcBef>
              <a:spcAft>
                <a:spcPts val="0"/>
              </a:spcAft>
            </a:pPr>
            <a:endParaRPr lang="en-US" sz="1200" dirty="0">
              <a:ea typeface="Malgun Gothic"/>
            </a:endParaRPr>
          </a:p>
          <a:p>
            <a:pPr marR="0" indent="114300">
              <a:spcBef>
                <a:spcPts val="0"/>
              </a:spcBef>
              <a:spcAft>
                <a:spcPts val="0"/>
              </a:spcAft>
            </a:pPr>
            <a:endParaRPr lang="en-US" sz="1200" dirty="0" smtClean="0">
              <a:effectLst/>
              <a:ea typeface="Malgun Gothic"/>
            </a:endParaRPr>
          </a:p>
          <a:p>
            <a:pPr marR="0" indent="114300">
              <a:spcBef>
                <a:spcPts val="0"/>
              </a:spcBef>
              <a:spcAft>
                <a:spcPts val="0"/>
              </a:spcAft>
            </a:pPr>
            <a:endParaRPr lang="en-US" sz="1200" dirty="0">
              <a:ea typeface="Malgun Gothic"/>
            </a:endParaRPr>
          </a:p>
          <a:p>
            <a:pPr marR="0" indent="114300">
              <a:spcBef>
                <a:spcPts val="0"/>
              </a:spcBef>
              <a:spcAft>
                <a:spcPts val="0"/>
              </a:spcAft>
            </a:pPr>
            <a:endParaRPr lang="en-US" sz="1200" dirty="0" smtClean="0">
              <a:effectLst/>
              <a:ea typeface="Malgun Gothic"/>
            </a:endParaRPr>
          </a:p>
          <a:p>
            <a:pPr marR="0" indent="114300">
              <a:spcBef>
                <a:spcPts val="0"/>
              </a:spcBef>
              <a:spcAft>
                <a:spcPts val="0"/>
              </a:spcAft>
            </a:pPr>
            <a:endParaRPr lang="en-US" sz="1200" dirty="0">
              <a:effectLst/>
              <a:ea typeface="Malgun Gothic"/>
            </a:endParaRPr>
          </a:p>
        </p:txBody>
      </p:sp>
      <p:sp>
        <p:nvSpPr>
          <p:cNvPr id="14" name="Rectangle 13"/>
          <p:cNvSpPr/>
          <p:nvPr/>
        </p:nvSpPr>
        <p:spPr>
          <a:xfrm>
            <a:off x="6091578" y="1554449"/>
            <a:ext cx="1371600" cy="457200"/>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b="1" dirty="0" smtClean="0">
                <a:solidFill>
                  <a:schemeClr val="tx1"/>
                </a:solidFill>
              </a:rPr>
              <a:t>OLDA</a:t>
            </a:r>
          </a:p>
        </p:txBody>
      </p:sp>
      <p:sp>
        <p:nvSpPr>
          <p:cNvPr id="15" name="Rectangle 14"/>
          <p:cNvSpPr>
            <a:spLocks noChangeArrowheads="1"/>
          </p:cNvSpPr>
          <p:nvPr/>
        </p:nvSpPr>
        <p:spPr bwMode="auto">
          <a:xfrm>
            <a:off x="5460735" y="4503513"/>
            <a:ext cx="2743200" cy="1842011"/>
          </a:xfrm>
          <a:prstGeom prst="rect">
            <a:avLst/>
          </a:prstGeom>
          <a:solidFill>
            <a:schemeClr val="bg1">
              <a:lumMod val="95000"/>
            </a:schemeClr>
          </a:solidFill>
          <a:ln w="9525">
            <a:solidFill>
              <a:srgbClr val="000000"/>
            </a:solidFill>
            <a:miter lim="800000"/>
            <a:headEnd/>
            <a:tailEnd/>
          </a:ln>
          <a:extLst/>
        </p:spPr>
        <p:txBody>
          <a:bodyPr rot="0" vert="horz" wrap="square" lIns="0" tIns="0" rIns="0" bIns="0" anchor="t" anchorCtr="0" upright="1">
            <a:noAutofit/>
          </a:bodyPr>
          <a:lstStyle/>
          <a:p>
            <a:pPr marR="0" indent="114300">
              <a:spcBef>
                <a:spcPts val="0"/>
              </a:spcBef>
              <a:spcAft>
                <a:spcPts val="0"/>
              </a:spcAft>
            </a:pPr>
            <a:endParaRPr lang="en-US" sz="1200" dirty="0">
              <a:ea typeface="Malgun Gothic"/>
            </a:endParaRPr>
          </a:p>
          <a:p>
            <a:pPr marR="0" indent="114300">
              <a:spcBef>
                <a:spcPts val="0"/>
              </a:spcBef>
              <a:spcAft>
                <a:spcPts val="0"/>
              </a:spcAft>
            </a:pPr>
            <a:endParaRPr lang="en-US" sz="1200" dirty="0">
              <a:ea typeface="Malgun Gothic"/>
            </a:endParaRPr>
          </a:p>
          <a:p>
            <a:pPr marR="0" indent="114300">
              <a:spcBef>
                <a:spcPts val="0"/>
              </a:spcBef>
              <a:spcAft>
                <a:spcPts val="0"/>
              </a:spcAft>
            </a:pPr>
            <a:r>
              <a:rPr lang="en-US" sz="1300" b="1" dirty="0" smtClean="0">
                <a:effectLst/>
                <a:ea typeface="Malgun Gothic"/>
              </a:rPr>
              <a:t>Neighborhood context</a:t>
            </a:r>
            <a:endParaRPr lang="en-US" sz="1300" b="1" dirty="0">
              <a:effectLst/>
              <a:ea typeface="Malgun Gothic"/>
            </a:endParaRPr>
          </a:p>
          <a:p>
            <a:pPr marL="342900" lvl="1" indent="-114300">
              <a:buFont typeface="Arial" panose="020B0604020202020204" pitchFamily="34" charset="0"/>
              <a:buChar char="•"/>
              <a:tabLst>
                <a:tab pos="342900" algn="l"/>
              </a:tabLst>
            </a:pPr>
            <a:r>
              <a:rPr lang="en-US" sz="1200" dirty="0" smtClean="0">
                <a:effectLst/>
                <a:ea typeface="Malgun Gothic"/>
              </a:rPr>
              <a:t>Concentrated disadvantage</a:t>
            </a:r>
          </a:p>
          <a:p>
            <a:pPr marL="342900" lvl="1" indent="-114300">
              <a:buFont typeface="Arial" panose="020B0604020202020204" pitchFamily="34" charset="0"/>
              <a:buChar char="•"/>
              <a:tabLst>
                <a:tab pos="342900" algn="l"/>
              </a:tabLst>
            </a:pPr>
            <a:r>
              <a:rPr lang="en-US" sz="1200" dirty="0" smtClean="0">
                <a:effectLst/>
                <a:ea typeface="Malgun Gothic"/>
              </a:rPr>
              <a:t>Immigrant concentration</a:t>
            </a:r>
          </a:p>
          <a:p>
            <a:pPr marL="342900" lvl="1" indent="-114300">
              <a:buFont typeface="Arial" panose="020B0604020202020204" pitchFamily="34" charset="0"/>
              <a:buChar char="•"/>
              <a:tabLst>
                <a:tab pos="342900" algn="l"/>
              </a:tabLst>
            </a:pPr>
            <a:r>
              <a:rPr lang="en-US" sz="1200" dirty="0" smtClean="0">
                <a:effectLst/>
                <a:ea typeface="Malgun Gothic"/>
              </a:rPr>
              <a:t>Crime</a:t>
            </a:r>
          </a:p>
          <a:p>
            <a:pPr marR="0" indent="114300">
              <a:spcBef>
                <a:spcPts val="0"/>
              </a:spcBef>
              <a:spcAft>
                <a:spcPts val="0"/>
              </a:spcAft>
            </a:pPr>
            <a:endParaRPr lang="en-US" sz="1200" dirty="0" smtClean="0">
              <a:effectLst/>
              <a:ea typeface="Malgun Gothic"/>
            </a:endParaRPr>
          </a:p>
          <a:p>
            <a:pPr marR="0" indent="114300">
              <a:spcBef>
                <a:spcPts val="0"/>
              </a:spcBef>
              <a:spcAft>
                <a:spcPts val="0"/>
              </a:spcAft>
            </a:pPr>
            <a:endParaRPr lang="en-US" sz="1200" dirty="0">
              <a:ea typeface="Malgun Gothic"/>
            </a:endParaRPr>
          </a:p>
          <a:p>
            <a:pPr marR="0" indent="114300">
              <a:spcBef>
                <a:spcPts val="0"/>
              </a:spcBef>
              <a:spcAft>
                <a:spcPts val="0"/>
              </a:spcAft>
            </a:pPr>
            <a:endParaRPr lang="en-US" sz="1200" dirty="0" smtClean="0">
              <a:effectLst/>
              <a:ea typeface="Malgun Gothic"/>
            </a:endParaRPr>
          </a:p>
          <a:p>
            <a:pPr marR="0" indent="114300">
              <a:spcBef>
                <a:spcPts val="0"/>
              </a:spcBef>
              <a:spcAft>
                <a:spcPts val="0"/>
              </a:spcAft>
            </a:pPr>
            <a:endParaRPr lang="en-US" sz="1200" dirty="0">
              <a:ea typeface="Malgun Gothic"/>
            </a:endParaRPr>
          </a:p>
          <a:p>
            <a:pPr marR="0" indent="114300">
              <a:spcBef>
                <a:spcPts val="0"/>
              </a:spcBef>
              <a:spcAft>
                <a:spcPts val="0"/>
              </a:spcAft>
            </a:pPr>
            <a:endParaRPr lang="en-US" sz="1200" dirty="0" smtClean="0">
              <a:effectLst/>
              <a:ea typeface="Malgun Gothic"/>
            </a:endParaRPr>
          </a:p>
          <a:p>
            <a:pPr marR="0" indent="114300">
              <a:spcBef>
                <a:spcPts val="0"/>
              </a:spcBef>
              <a:spcAft>
                <a:spcPts val="0"/>
              </a:spcAft>
            </a:pPr>
            <a:endParaRPr lang="en-US" sz="1200" dirty="0">
              <a:effectLst/>
              <a:ea typeface="Malgun Gothic"/>
            </a:endParaRPr>
          </a:p>
        </p:txBody>
      </p:sp>
      <p:sp>
        <p:nvSpPr>
          <p:cNvPr id="16" name="Rectangle 15"/>
          <p:cNvSpPr/>
          <p:nvPr/>
        </p:nvSpPr>
        <p:spPr>
          <a:xfrm>
            <a:off x="6146535" y="4274913"/>
            <a:ext cx="1371600" cy="457200"/>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b="1" dirty="0" smtClean="0">
                <a:solidFill>
                  <a:schemeClr val="tx1"/>
                </a:solidFill>
              </a:rPr>
              <a:t>NEO CANDO</a:t>
            </a:r>
          </a:p>
        </p:txBody>
      </p:sp>
      <p:cxnSp>
        <p:nvCxnSpPr>
          <p:cNvPr id="17" name="Straight Arrow Connector 16"/>
          <p:cNvCxnSpPr/>
          <p:nvPr/>
        </p:nvCxnSpPr>
        <p:spPr>
          <a:xfrm>
            <a:off x="3677704" y="2904018"/>
            <a:ext cx="1788591" cy="0"/>
          </a:xfrm>
          <a:prstGeom prst="straightConnector1">
            <a:avLst/>
          </a:prstGeom>
          <a:ln w="25400">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666724" y="5439881"/>
            <a:ext cx="1788591" cy="0"/>
          </a:xfrm>
          <a:prstGeom prst="straightConnector1">
            <a:avLst/>
          </a:prstGeom>
          <a:ln w="25400">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a:spLocks noChangeArrowheads="1"/>
          </p:cNvSpPr>
          <p:nvPr/>
        </p:nvSpPr>
        <p:spPr bwMode="auto">
          <a:xfrm>
            <a:off x="3677704" y="2681310"/>
            <a:ext cx="1788591" cy="40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marR="0" indent="114300" algn="ctr">
              <a:spcBef>
                <a:spcPts val="0"/>
              </a:spcBef>
              <a:spcAft>
                <a:spcPts val="0"/>
              </a:spcAft>
            </a:pPr>
            <a:r>
              <a:rPr lang="en-US" sz="1200" b="1" dirty="0" smtClean="0">
                <a:ea typeface="Malgun Gothic"/>
              </a:rPr>
              <a:t>Data Integration</a:t>
            </a:r>
          </a:p>
          <a:p>
            <a:pPr marR="0" indent="114300" algn="ctr">
              <a:spcBef>
                <a:spcPts val="0"/>
              </a:spcBef>
              <a:spcAft>
                <a:spcPts val="0"/>
              </a:spcAft>
            </a:pPr>
            <a:r>
              <a:rPr lang="en-US" sz="1200" dirty="0" smtClean="0">
                <a:effectLst/>
                <a:ea typeface="Malgun Gothic"/>
              </a:rPr>
              <a:t>(State Student ID)</a:t>
            </a:r>
            <a:endParaRPr lang="en-US" sz="1200" dirty="0">
              <a:effectLst/>
              <a:ea typeface="Malgun Gothic"/>
            </a:endParaRPr>
          </a:p>
        </p:txBody>
      </p:sp>
      <p:sp>
        <p:nvSpPr>
          <p:cNvPr id="21" name="Rectangle 20"/>
          <p:cNvSpPr>
            <a:spLocks noChangeArrowheads="1"/>
          </p:cNvSpPr>
          <p:nvPr/>
        </p:nvSpPr>
        <p:spPr bwMode="auto">
          <a:xfrm>
            <a:off x="3666724" y="5235215"/>
            <a:ext cx="1788591" cy="40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ctr" anchorCtr="0" upright="1">
            <a:noAutofit/>
          </a:bodyPr>
          <a:lstStyle/>
          <a:p>
            <a:pPr marR="0" indent="114300" algn="ctr">
              <a:spcBef>
                <a:spcPts val="0"/>
              </a:spcBef>
              <a:spcAft>
                <a:spcPts val="0"/>
              </a:spcAft>
            </a:pPr>
            <a:r>
              <a:rPr lang="en-US" sz="1200" b="1" dirty="0" smtClean="0">
                <a:ea typeface="Malgun Gothic"/>
              </a:rPr>
              <a:t>Data Integration</a:t>
            </a:r>
          </a:p>
          <a:p>
            <a:pPr marR="0" indent="114300" algn="ctr">
              <a:spcBef>
                <a:spcPts val="0"/>
              </a:spcBef>
              <a:spcAft>
                <a:spcPts val="0"/>
              </a:spcAft>
            </a:pPr>
            <a:r>
              <a:rPr lang="en-US" sz="1200" dirty="0">
                <a:ea typeface="Malgun Gothic"/>
              </a:rPr>
              <a:t>(</a:t>
            </a:r>
            <a:r>
              <a:rPr lang="en-US" sz="1200" dirty="0" smtClean="0">
                <a:effectLst/>
                <a:ea typeface="Malgun Gothic"/>
              </a:rPr>
              <a:t>Census tract)</a:t>
            </a:r>
            <a:endParaRPr lang="en-US" sz="1200" dirty="0">
              <a:effectLst/>
              <a:ea typeface="Malgun Gothic"/>
            </a:endParaRPr>
          </a:p>
        </p:txBody>
      </p:sp>
      <p:sp>
        <p:nvSpPr>
          <p:cNvPr id="22" name="Rectangle 21"/>
          <p:cNvSpPr>
            <a:spLocks noChangeArrowheads="1"/>
          </p:cNvSpPr>
          <p:nvPr/>
        </p:nvSpPr>
        <p:spPr bwMode="auto">
          <a:xfrm>
            <a:off x="3657600" y="3603029"/>
            <a:ext cx="1212517" cy="894229"/>
          </a:xfrm>
          <a:prstGeom prst="rect">
            <a:avLst/>
          </a:prstGeom>
          <a:solidFill>
            <a:schemeClr val="bg1"/>
          </a:solidFill>
          <a:ln w="9525">
            <a:noFill/>
            <a:miter lim="800000"/>
            <a:headEnd/>
            <a:tailEnd/>
          </a:ln>
          <a:extLst/>
        </p:spPr>
        <p:txBody>
          <a:bodyPr rot="0" vert="horz" wrap="square" lIns="0" tIns="0" rIns="0" bIns="0" anchor="ctr" anchorCtr="0" upright="1">
            <a:noAutofit/>
          </a:bodyPr>
          <a:lstStyle/>
          <a:p>
            <a:pPr marR="0" indent="57150">
              <a:spcBef>
                <a:spcPts val="0"/>
              </a:spcBef>
              <a:spcAft>
                <a:spcPts val="0"/>
              </a:spcAft>
            </a:pPr>
            <a:r>
              <a:rPr lang="en-US" sz="1200" b="1" dirty="0" smtClean="0">
                <a:effectLst/>
                <a:ea typeface="Malgun Gothic"/>
              </a:rPr>
              <a:t>Data Integration</a:t>
            </a:r>
          </a:p>
          <a:p>
            <a:pPr marR="0" indent="57150">
              <a:spcBef>
                <a:spcPts val="0"/>
              </a:spcBef>
              <a:spcAft>
                <a:spcPts val="0"/>
              </a:spcAft>
            </a:pPr>
            <a:r>
              <a:rPr lang="en-US" sz="1200" dirty="0" smtClean="0">
                <a:ea typeface="Malgun Gothic"/>
              </a:rPr>
              <a:t>(ECIID)</a:t>
            </a:r>
            <a:endParaRPr lang="en-US" sz="1200" dirty="0">
              <a:effectLst/>
              <a:ea typeface="Malgun Gothic"/>
            </a:endParaRPr>
          </a:p>
        </p:txBody>
      </p:sp>
      <p:cxnSp>
        <p:nvCxnSpPr>
          <p:cNvPr id="23" name="Straight Arrow Connector 22"/>
          <p:cNvCxnSpPr/>
          <p:nvPr/>
        </p:nvCxnSpPr>
        <p:spPr>
          <a:xfrm>
            <a:off x="3666744" y="3596776"/>
            <a:ext cx="0" cy="900483"/>
          </a:xfrm>
          <a:prstGeom prst="straightConnector1">
            <a:avLst/>
          </a:prstGeom>
          <a:ln w="25400">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972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p:cNvCxnSpPr/>
          <p:nvPr/>
        </p:nvCxnSpPr>
        <p:spPr>
          <a:xfrm>
            <a:off x="7863804" y="2423171"/>
            <a:ext cx="7" cy="553571"/>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7" idx="3"/>
          </p:cNvCxnSpPr>
          <p:nvPr/>
        </p:nvCxnSpPr>
        <p:spPr>
          <a:xfrm>
            <a:off x="2743230" y="5166326"/>
            <a:ext cx="2743167" cy="15"/>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6" idx="3"/>
          </p:cNvCxnSpPr>
          <p:nvPr/>
        </p:nvCxnSpPr>
        <p:spPr>
          <a:xfrm>
            <a:off x="2743220" y="4061829"/>
            <a:ext cx="2743177"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5" idx="3"/>
          </p:cNvCxnSpPr>
          <p:nvPr/>
        </p:nvCxnSpPr>
        <p:spPr>
          <a:xfrm>
            <a:off x="2743220" y="2971790"/>
            <a:ext cx="5120584" cy="2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4" idx="3"/>
            <a:endCxn id="27" idx="1"/>
          </p:cNvCxnSpPr>
          <p:nvPr/>
        </p:nvCxnSpPr>
        <p:spPr>
          <a:xfrm>
            <a:off x="1371655" y="2103142"/>
            <a:ext cx="5486320"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0" idx="2"/>
          </p:cNvCxnSpPr>
          <p:nvPr/>
        </p:nvCxnSpPr>
        <p:spPr>
          <a:xfrm>
            <a:off x="5486392" y="3429000"/>
            <a:ext cx="5" cy="1737341"/>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667150" y="3436245"/>
            <a:ext cx="15" cy="1737341"/>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8" idx="2"/>
          </p:cNvCxnSpPr>
          <p:nvPr/>
        </p:nvCxnSpPr>
        <p:spPr>
          <a:xfrm flipH="1">
            <a:off x="2286020" y="2331742"/>
            <a:ext cx="10" cy="2834599"/>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4" idx="2"/>
            <a:endCxn id="8" idx="0"/>
          </p:cNvCxnSpPr>
          <p:nvPr/>
        </p:nvCxnSpPr>
        <p:spPr>
          <a:xfrm flipH="1">
            <a:off x="914445" y="2331742"/>
            <a:ext cx="10" cy="2377394"/>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solidFill>
            <a:schemeClr val="bg1">
              <a:lumMod val="95000"/>
            </a:schemeClr>
          </a:solidFill>
        </p:spPr>
        <p:txBody>
          <a:bodyPr/>
          <a:lstStyle/>
          <a:p>
            <a:r>
              <a:rPr lang="en-US" dirty="0" smtClean="0"/>
              <a:t>NNIP-IDS </a:t>
            </a:r>
            <a:r>
              <a:rPr lang="en-US" dirty="0"/>
              <a:t>Project from State to </a:t>
            </a:r>
            <a:r>
              <a:rPr lang="en-US" dirty="0" smtClean="0"/>
              <a:t>Local</a:t>
            </a:r>
            <a:endParaRPr lang="en-US" dirty="0"/>
          </a:p>
        </p:txBody>
      </p:sp>
      <p:sp>
        <p:nvSpPr>
          <p:cNvPr id="6" name="Rectangle 5"/>
          <p:cNvSpPr/>
          <p:nvPr/>
        </p:nvSpPr>
        <p:spPr>
          <a:xfrm>
            <a:off x="457255" y="2514600"/>
            <a:ext cx="914400" cy="91440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dirty="0" smtClean="0">
                <a:solidFill>
                  <a:schemeClr val="tx1"/>
                </a:solidFill>
              </a:rPr>
              <a:t>State</a:t>
            </a:r>
          </a:p>
        </p:txBody>
      </p:sp>
      <p:sp>
        <p:nvSpPr>
          <p:cNvPr id="7" name="Rectangle 6"/>
          <p:cNvSpPr/>
          <p:nvPr/>
        </p:nvSpPr>
        <p:spPr>
          <a:xfrm>
            <a:off x="457255" y="3611868"/>
            <a:ext cx="914400" cy="91440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dirty="0" smtClean="0">
                <a:solidFill>
                  <a:schemeClr val="tx1"/>
                </a:solidFill>
              </a:rPr>
              <a:t>County</a:t>
            </a:r>
          </a:p>
        </p:txBody>
      </p:sp>
      <p:sp>
        <p:nvSpPr>
          <p:cNvPr id="8" name="Rectangle 7"/>
          <p:cNvSpPr/>
          <p:nvPr/>
        </p:nvSpPr>
        <p:spPr>
          <a:xfrm>
            <a:off x="457245" y="4709136"/>
            <a:ext cx="914400" cy="914400"/>
          </a:xfrm>
          <a:prstGeom prst="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dirty="0" smtClean="0">
                <a:solidFill>
                  <a:schemeClr val="tx1"/>
                </a:solidFill>
              </a:rPr>
              <a:t>Local</a:t>
            </a:r>
          </a:p>
        </p:txBody>
      </p:sp>
      <p:sp>
        <p:nvSpPr>
          <p:cNvPr id="12" name="Rectangle 11"/>
          <p:cNvSpPr/>
          <p:nvPr/>
        </p:nvSpPr>
        <p:spPr>
          <a:xfrm>
            <a:off x="3200415" y="2514600"/>
            <a:ext cx="914400" cy="914400"/>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dirty="0" smtClean="0">
                <a:solidFill>
                  <a:schemeClr val="tx1"/>
                </a:solidFill>
              </a:rPr>
              <a:t>OLDA</a:t>
            </a:r>
          </a:p>
        </p:txBody>
      </p:sp>
      <p:sp>
        <p:nvSpPr>
          <p:cNvPr id="13" name="Rectangle 12"/>
          <p:cNvSpPr/>
          <p:nvPr/>
        </p:nvSpPr>
        <p:spPr>
          <a:xfrm>
            <a:off x="3200415" y="3604639"/>
            <a:ext cx="914400" cy="914400"/>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dirty="0" smtClean="0">
                <a:solidFill>
                  <a:schemeClr val="tx1"/>
                </a:solidFill>
              </a:rPr>
              <a:t>CHILD</a:t>
            </a:r>
          </a:p>
          <a:p>
            <a:pPr algn="ctr"/>
            <a:r>
              <a:rPr lang="en-US" sz="1300" dirty="0" smtClean="0">
                <a:solidFill>
                  <a:schemeClr val="tx1"/>
                </a:solidFill>
              </a:rPr>
              <a:t>System</a:t>
            </a:r>
            <a:r>
              <a:rPr lang="en-US" sz="1300" dirty="0">
                <a:solidFill>
                  <a:schemeClr val="tx1"/>
                </a:solidFill>
              </a:rPr>
              <a:t> </a:t>
            </a:r>
            <a:r>
              <a:rPr lang="en-US" sz="1300" dirty="0" smtClean="0">
                <a:solidFill>
                  <a:schemeClr val="tx1"/>
                </a:solidFill>
              </a:rPr>
              <a:t>/</a:t>
            </a:r>
          </a:p>
          <a:p>
            <a:pPr algn="ctr"/>
            <a:r>
              <a:rPr lang="en-US" sz="1300" dirty="0" smtClean="0">
                <a:solidFill>
                  <a:schemeClr val="tx1"/>
                </a:solidFill>
              </a:rPr>
              <a:t>NEO CANDO</a:t>
            </a:r>
          </a:p>
        </p:txBody>
      </p:sp>
      <p:sp>
        <p:nvSpPr>
          <p:cNvPr id="14" name="Rectangle 13"/>
          <p:cNvSpPr/>
          <p:nvPr/>
        </p:nvSpPr>
        <p:spPr>
          <a:xfrm>
            <a:off x="3200425" y="4709136"/>
            <a:ext cx="914400" cy="914400"/>
          </a:xfrm>
          <a:prstGeom prst="rect">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dirty="0" err="1" smtClean="0">
                <a:solidFill>
                  <a:schemeClr val="tx1"/>
                </a:solidFill>
              </a:rPr>
              <a:t>Nhood</a:t>
            </a:r>
            <a:endParaRPr lang="en-US" sz="1500" dirty="0" smtClean="0">
              <a:solidFill>
                <a:schemeClr val="tx1"/>
              </a:solidFill>
            </a:endParaRPr>
          </a:p>
          <a:p>
            <a:pPr algn="ctr"/>
            <a:r>
              <a:rPr lang="en-US" sz="1500" dirty="0" smtClean="0">
                <a:solidFill>
                  <a:schemeClr val="tx1"/>
                </a:solidFill>
              </a:rPr>
              <a:t>IDS</a:t>
            </a:r>
          </a:p>
          <a:p>
            <a:pPr algn="ctr"/>
            <a:r>
              <a:rPr lang="en-US" sz="1500" dirty="0" smtClean="0">
                <a:solidFill>
                  <a:schemeClr val="tx1"/>
                </a:solidFill>
              </a:rPr>
              <a:t>project</a:t>
            </a:r>
          </a:p>
        </p:txBody>
      </p:sp>
      <p:sp>
        <p:nvSpPr>
          <p:cNvPr id="15" name="Rectangle 14"/>
          <p:cNvSpPr/>
          <p:nvPr/>
        </p:nvSpPr>
        <p:spPr>
          <a:xfrm>
            <a:off x="1828820" y="2514590"/>
            <a:ext cx="914400" cy="914400"/>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dirty="0" smtClean="0">
                <a:solidFill>
                  <a:schemeClr val="tx1"/>
                </a:solidFill>
              </a:rPr>
              <a:t>Ohio</a:t>
            </a:r>
          </a:p>
        </p:txBody>
      </p:sp>
      <p:sp>
        <p:nvSpPr>
          <p:cNvPr id="16" name="Rectangle 15"/>
          <p:cNvSpPr/>
          <p:nvPr/>
        </p:nvSpPr>
        <p:spPr>
          <a:xfrm>
            <a:off x="1828820" y="3604629"/>
            <a:ext cx="914400" cy="914400"/>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dirty="0" smtClean="0">
                <a:solidFill>
                  <a:schemeClr val="tx1"/>
                </a:solidFill>
              </a:rPr>
              <a:t>Cuyahoga</a:t>
            </a:r>
          </a:p>
        </p:txBody>
      </p:sp>
      <p:sp>
        <p:nvSpPr>
          <p:cNvPr id="17" name="Rectangle 16"/>
          <p:cNvSpPr/>
          <p:nvPr/>
        </p:nvSpPr>
        <p:spPr>
          <a:xfrm>
            <a:off x="1828830" y="4709126"/>
            <a:ext cx="914400" cy="914400"/>
          </a:xfrm>
          <a:prstGeom prst="rect">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dirty="0" smtClean="0">
                <a:solidFill>
                  <a:schemeClr val="tx1"/>
                </a:solidFill>
              </a:rPr>
              <a:t>Cleveland</a:t>
            </a:r>
          </a:p>
          <a:p>
            <a:pPr algn="ctr"/>
            <a:r>
              <a:rPr lang="en-US" sz="1500" dirty="0" smtClean="0">
                <a:solidFill>
                  <a:schemeClr val="tx1"/>
                </a:solidFill>
              </a:rPr>
              <a:t>Neigh-</a:t>
            </a:r>
          </a:p>
          <a:p>
            <a:pPr algn="ctr"/>
            <a:r>
              <a:rPr lang="en-US" sz="1500" dirty="0" err="1" smtClean="0">
                <a:solidFill>
                  <a:schemeClr val="tx1"/>
                </a:solidFill>
              </a:rPr>
              <a:t>borhoods</a:t>
            </a:r>
            <a:endParaRPr lang="en-US" sz="1500" dirty="0" smtClean="0">
              <a:solidFill>
                <a:schemeClr val="tx1"/>
              </a:solidFill>
            </a:endParaRPr>
          </a:p>
        </p:txBody>
      </p:sp>
      <p:sp>
        <p:nvSpPr>
          <p:cNvPr id="18" name="Rectangle 17"/>
          <p:cNvSpPr/>
          <p:nvPr/>
        </p:nvSpPr>
        <p:spPr>
          <a:xfrm>
            <a:off x="1828830" y="1874542"/>
            <a:ext cx="914400" cy="45720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dirty="0" smtClean="0">
                <a:solidFill>
                  <a:schemeClr val="tx1"/>
                </a:solidFill>
              </a:rPr>
              <a:t>Area</a:t>
            </a:r>
          </a:p>
        </p:txBody>
      </p:sp>
      <p:sp>
        <p:nvSpPr>
          <p:cNvPr id="19" name="Rectangle 18"/>
          <p:cNvSpPr/>
          <p:nvPr/>
        </p:nvSpPr>
        <p:spPr>
          <a:xfrm>
            <a:off x="3200415" y="1874542"/>
            <a:ext cx="914400" cy="45720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dirty="0" smtClean="0">
                <a:solidFill>
                  <a:schemeClr val="tx1"/>
                </a:solidFill>
              </a:rPr>
              <a:t>Project</a:t>
            </a:r>
          </a:p>
        </p:txBody>
      </p:sp>
      <p:sp>
        <p:nvSpPr>
          <p:cNvPr id="20" name="Rectangle 19"/>
          <p:cNvSpPr/>
          <p:nvPr/>
        </p:nvSpPr>
        <p:spPr>
          <a:xfrm>
            <a:off x="4571994" y="2514600"/>
            <a:ext cx="1828795" cy="914400"/>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marL="115888" indent="-115888">
              <a:buFont typeface="Arial" pitchFamily="34" charset="0"/>
              <a:buChar char="•"/>
            </a:pPr>
            <a:r>
              <a:rPr lang="en-US" sz="1300" dirty="0" smtClean="0">
                <a:solidFill>
                  <a:schemeClr val="tx1"/>
                </a:solidFill>
              </a:rPr>
              <a:t>Students LDS</a:t>
            </a:r>
          </a:p>
          <a:p>
            <a:pPr marL="115888" indent="-115888">
              <a:buFont typeface="Arial" pitchFamily="34" charset="0"/>
              <a:buChar char="•"/>
            </a:pPr>
            <a:r>
              <a:rPr lang="en-US" sz="1300" dirty="0" smtClean="0">
                <a:solidFill>
                  <a:schemeClr val="tx1"/>
                </a:solidFill>
              </a:rPr>
              <a:t>Higher Education</a:t>
            </a:r>
          </a:p>
          <a:p>
            <a:pPr marL="115888" indent="-115888">
              <a:buFont typeface="Arial" pitchFamily="34" charset="0"/>
              <a:buChar char="•"/>
            </a:pPr>
            <a:r>
              <a:rPr lang="en-US" sz="1300" dirty="0" smtClean="0">
                <a:solidFill>
                  <a:schemeClr val="tx1"/>
                </a:solidFill>
              </a:rPr>
              <a:t>UI wage record</a:t>
            </a:r>
          </a:p>
        </p:txBody>
      </p:sp>
      <p:sp>
        <p:nvSpPr>
          <p:cNvPr id="23" name="Rectangle 22"/>
          <p:cNvSpPr/>
          <p:nvPr/>
        </p:nvSpPr>
        <p:spPr>
          <a:xfrm>
            <a:off x="4572000" y="1874537"/>
            <a:ext cx="1828789" cy="45720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dirty="0" smtClean="0">
                <a:solidFill>
                  <a:schemeClr val="tx1"/>
                </a:solidFill>
              </a:rPr>
              <a:t>Data</a:t>
            </a:r>
          </a:p>
        </p:txBody>
      </p:sp>
      <p:sp>
        <p:nvSpPr>
          <p:cNvPr id="24" name="Rectangle 23"/>
          <p:cNvSpPr/>
          <p:nvPr/>
        </p:nvSpPr>
        <p:spPr>
          <a:xfrm>
            <a:off x="457255" y="1874542"/>
            <a:ext cx="914400" cy="45720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dirty="0" smtClean="0">
                <a:solidFill>
                  <a:schemeClr val="tx1"/>
                </a:solidFill>
              </a:rPr>
              <a:t>Level</a:t>
            </a:r>
          </a:p>
        </p:txBody>
      </p:sp>
      <p:sp>
        <p:nvSpPr>
          <p:cNvPr id="25" name="Rectangle 24"/>
          <p:cNvSpPr/>
          <p:nvPr/>
        </p:nvSpPr>
        <p:spPr>
          <a:xfrm>
            <a:off x="4572000" y="3611858"/>
            <a:ext cx="1828795" cy="914400"/>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marL="115888" indent="-115888">
              <a:buFont typeface="Arial" pitchFamily="34" charset="0"/>
              <a:buChar char="•"/>
            </a:pPr>
            <a:r>
              <a:rPr lang="en-US" sz="1300" dirty="0" smtClean="0">
                <a:solidFill>
                  <a:schemeClr val="tx1"/>
                </a:solidFill>
              </a:rPr>
              <a:t>IDS for children and youth</a:t>
            </a:r>
          </a:p>
          <a:p>
            <a:pPr marL="115888" indent="-115888">
              <a:buFont typeface="Arial" pitchFamily="34" charset="0"/>
              <a:buChar char="•"/>
            </a:pPr>
            <a:r>
              <a:rPr lang="en-US" sz="1300" dirty="0" smtClean="0">
                <a:solidFill>
                  <a:schemeClr val="tx1"/>
                </a:solidFill>
              </a:rPr>
              <a:t>Neighborhood indicators</a:t>
            </a:r>
          </a:p>
        </p:txBody>
      </p:sp>
      <p:sp>
        <p:nvSpPr>
          <p:cNvPr id="26" name="Rectangle 25"/>
          <p:cNvSpPr/>
          <p:nvPr/>
        </p:nvSpPr>
        <p:spPr>
          <a:xfrm>
            <a:off x="4572000" y="4709126"/>
            <a:ext cx="1828795" cy="914400"/>
          </a:xfrm>
          <a:prstGeom prst="rect">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marL="114300" indent="-114300">
              <a:buFont typeface="Arial" panose="020B0604020202020204" pitchFamily="34" charset="0"/>
              <a:buChar char="•"/>
            </a:pPr>
            <a:r>
              <a:rPr lang="en-US" sz="1300" dirty="0" smtClean="0">
                <a:solidFill>
                  <a:schemeClr val="tx1"/>
                </a:solidFill>
              </a:rPr>
              <a:t>CMSD</a:t>
            </a:r>
          </a:p>
          <a:p>
            <a:pPr marL="114300" indent="-114300">
              <a:buFont typeface="Arial" panose="020B0604020202020204" pitchFamily="34" charset="0"/>
              <a:buChar char="•"/>
            </a:pPr>
            <a:r>
              <a:rPr lang="en-US" sz="1300" dirty="0" smtClean="0">
                <a:solidFill>
                  <a:schemeClr val="tx1"/>
                </a:solidFill>
              </a:rPr>
              <a:t>DCFS</a:t>
            </a:r>
          </a:p>
          <a:p>
            <a:pPr marL="114300" indent="-114300">
              <a:buFont typeface="Arial" panose="020B0604020202020204" pitchFamily="34" charset="0"/>
              <a:buChar char="•"/>
            </a:pPr>
            <a:r>
              <a:rPr lang="en-US" sz="1300" dirty="0" smtClean="0">
                <a:solidFill>
                  <a:schemeClr val="tx1"/>
                </a:solidFill>
              </a:rPr>
              <a:t>Juvenile Court</a:t>
            </a:r>
          </a:p>
          <a:p>
            <a:pPr marL="114300" indent="-114300">
              <a:buFont typeface="Arial" panose="020B0604020202020204" pitchFamily="34" charset="0"/>
              <a:buChar char="•"/>
            </a:pPr>
            <a:r>
              <a:rPr lang="en-US" sz="1300" dirty="0" err="1" smtClean="0">
                <a:solidFill>
                  <a:schemeClr val="tx1"/>
                </a:solidFill>
              </a:rPr>
              <a:t>Nhood</a:t>
            </a:r>
            <a:r>
              <a:rPr lang="en-US" sz="1300" dirty="0" smtClean="0">
                <a:solidFill>
                  <a:schemeClr val="tx1"/>
                </a:solidFill>
              </a:rPr>
              <a:t> </a:t>
            </a:r>
            <a:r>
              <a:rPr lang="en-US" sz="1300" dirty="0" err="1" smtClean="0">
                <a:solidFill>
                  <a:schemeClr val="tx1"/>
                </a:solidFill>
              </a:rPr>
              <a:t>collabs</a:t>
            </a:r>
            <a:r>
              <a:rPr lang="en-US" sz="1300" dirty="0" smtClean="0">
                <a:solidFill>
                  <a:schemeClr val="tx1"/>
                </a:solidFill>
              </a:rPr>
              <a:t>.</a:t>
            </a:r>
            <a:endParaRPr lang="en-US" sz="1300" dirty="0">
              <a:solidFill>
                <a:schemeClr val="tx1"/>
              </a:solidFill>
            </a:endParaRPr>
          </a:p>
        </p:txBody>
      </p:sp>
      <p:sp>
        <p:nvSpPr>
          <p:cNvPr id="27" name="Rectangle 26"/>
          <p:cNvSpPr/>
          <p:nvPr/>
        </p:nvSpPr>
        <p:spPr>
          <a:xfrm>
            <a:off x="6857975" y="1874542"/>
            <a:ext cx="1828780" cy="45720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dirty="0" smtClean="0">
                <a:solidFill>
                  <a:schemeClr val="tx1"/>
                </a:solidFill>
              </a:rPr>
              <a:t>Data provider</a:t>
            </a:r>
          </a:p>
        </p:txBody>
      </p:sp>
      <p:cxnSp>
        <p:nvCxnSpPr>
          <p:cNvPr id="41" name="Straight Connector 40"/>
          <p:cNvCxnSpPr>
            <a:stCxn id="25" idx="3"/>
          </p:cNvCxnSpPr>
          <p:nvPr/>
        </p:nvCxnSpPr>
        <p:spPr>
          <a:xfrm>
            <a:off x="6400795" y="4069058"/>
            <a:ext cx="1463016" cy="7245"/>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9" idx="2"/>
          </p:cNvCxnSpPr>
          <p:nvPr/>
        </p:nvCxnSpPr>
        <p:spPr>
          <a:xfrm flipH="1">
            <a:off x="7853634" y="3428990"/>
            <a:ext cx="2420" cy="1744596"/>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400780" y="5166341"/>
            <a:ext cx="1463016" cy="7245"/>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3731" y="2514590"/>
            <a:ext cx="1264646" cy="914400"/>
          </a:xfrm>
          <a:prstGeom prst="rect">
            <a:avLst/>
          </a:prstGeom>
        </p:spPr>
      </p:pic>
      <p:cxnSp>
        <p:nvCxnSpPr>
          <p:cNvPr id="46" name="Straight Connector 45"/>
          <p:cNvCxnSpPr>
            <a:stCxn id="6" idx="3"/>
            <a:endCxn id="15" idx="1"/>
          </p:cNvCxnSpPr>
          <p:nvPr/>
        </p:nvCxnSpPr>
        <p:spPr>
          <a:xfrm flipV="1">
            <a:off x="1371655" y="2971790"/>
            <a:ext cx="457165" cy="1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1371635" y="4061819"/>
            <a:ext cx="457165" cy="1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1371634" y="5166341"/>
            <a:ext cx="457165" cy="1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3657595" y="2331732"/>
            <a:ext cx="15" cy="18288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5486375" y="2331732"/>
            <a:ext cx="15" cy="18288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4571989" y="5623536"/>
            <a:ext cx="1828772" cy="1828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endParaRPr lang="en-US" sz="1200" dirty="0" smtClean="0">
              <a:solidFill>
                <a:schemeClr val="tx1"/>
              </a:solidFill>
            </a:endParaRPr>
          </a:p>
        </p:txBody>
      </p:sp>
      <p:pic>
        <p:nvPicPr>
          <p:cNvPr id="78" name="Picture 2" descr="C:\Users\sxk210\Downloads\MSASS-logo-4color-BL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9414" y="4406746"/>
            <a:ext cx="1828800" cy="40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88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par>
                                <p:cTn id="59" presetID="1" presetClass="entr" presetSubtype="0" fill="hold" grpId="0" nodeType="withEffect" nodePh="1">
                                  <p:stCondLst>
                                    <p:cond delay="0"/>
                                  </p:stCondLst>
                                  <p:endCondLst>
                                    <p:cond evt="begin" delay="0">
                                      <p:tn val="59"/>
                                    </p:cond>
                                  </p:endCondLst>
                                  <p:childTnLst>
                                    <p:set>
                                      <p:cBhvr>
                                        <p:cTn id="60" dur="1" fill="hold">
                                          <p:stCondLst>
                                            <p:cond delay="0"/>
                                          </p:stCondLst>
                                        </p:cTn>
                                        <p:tgtEl>
                                          <p:spTgt spid="7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20" grpId="0" animBg="1"/>
      <p:bldP spid="25" grpId="0" animBg="1"/>
      <p:bldP spid="26" grpId="0" animBg="1"/>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OERC\sasdata\joo_data\NNIP_YM\NNIP_map_011620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1" y="0"/>
            <a:ext cx="887505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952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pPr eaLnBrk="1" hangingPunct="1"/>
            <a:r>
              <a:rPr lang="en-US" dirty="0" smtClean="0"/>
              <a:t>3-City Study of Child Welfare-Juvenile Justice Cross Over</a:t>
            </a:r>
          </a:p>
        </p:txBody>
      </p:sp>
      <p:sp>
        <p:nvSpPr>
          <p:cNvPr id="3" name="Content Placeholder 2"/>
          <p:cNvSpPr>
            <a:spLocks noGrp="1"/>
          </p:cNvSpPr>
          <p:nvPr>
            <p:ph idx="1"/>
          </p:nvPr>
        </p:nvSpPr>
        <p:spPr/>
        <p:txBody>
          <a:bodyPr>
            <a:normAutofit/>
          </a:bodyPr>
          <a:lstStyle/>
          <a:p>
            <a:pPr marL="0" indent="0" eaLnBrk="1" hangingPunct="1">
              <a:buNone/>
              <a:defRPr/>
            </a:pPr>
            <a:r>
              <a:rPr lang="en-US" sz="2000" dirty="0" smtClean="0"/>
              <a:t>Chicago</a:t>
            </a:r>
          </a:p>
          <a:p>
            <a:pPr marL="0" indent="0" eaLnBrk="1" hangingPunct="1">
              <a:buNone/>
              <a:defRPr/>
            </a:pPr>
            <a:r>
              <a:rPr lang="en-US" sz="2000" dirty="0" smtClean="0"/>
              <a:t>Cleveland</a:t>
            </a:r>
          </a:p>
          <a:p>
            <a:pPr marL="0" indent="0" eaLnBrk="1" hangingPunct="1">
              <a:buNone/>
              <a:defRPr/>
            </a:pPr>
            <a:r>
              <a:rPr lang="en-US" sz="2000" dirty="0" smtClean="0"/>
              <a:t>New York City</a:t>
            </a:r>
          </a:p>
          <a:p>
            <a:pPr marL="0" indent="0" eaLnBrk="1" hangingPunct="1">
              <a:buNone/>
              <a:defRPr/>
            </a:pPr>
            <a:endParaRPr lang="en-US" dirty="0"/>
          </a:p>
          <a:p>
            <a:pPr>
              <a:defRPr/>
            </a:pPr>
            <a:r>
              <a:rPr lang="en-US" sz="2400" dirty="0" smtClean="0"/>
              <a:t>Concern about cross over, but not examined on a local system level</a:t>
            </a:r>
          </a:p>
          <a:p>
            <a:pPr>
              <a:defRPr/>
            </a:pPr>
            <a:r>
              <a:rPr lang="en-US" sz="2400" dirty="0" smtClean="0"/>
              <a:t>Purpose of study—to see whether this can be examined at system level across locales</a:t>
            </a:r>
          </a:p>
          <a:p>
            <a:pPr>
              <a:defRPr/>
            </a:pPr>
            <a:r>
              <a:rPr lang="en-US" sz="2400" dirty="0" smtClean="0"/>
              <a:t>Followed cohorts of foster care entrants through age 18 through both systems using IDS data</a:t>
            </a:r>
          </a:p>
          <a:p>
            <a:pPr marL="0" indent="0" eaLnBrk="1" hangingPunct="1">
              <a:buNone/>
              <a:defRPr/>
            </a:pPr>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585" y="1783098"/>
            <a:ext cx="2001098" cy="728193"/>
          </a:xfrm>
          <a:prstGeom prst="rect">
            <a:avLst/>
          </a:prstGeom>
        </p:spPr>
      </p:pic>
      <p:pic>
        <p:nvPicPr>
          <p:cNvPr id="5"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17537" y="1783098"/>
            <a:ext cx="1891709" cy="888257"/>
          </a:xfrm>
          <a:prstGeom prst="rect">
            <a:avLst/>
          </a:prstGeom>
        </p:spPr>
      </p:pic>
    </p:spTree>
    <p:extLst>
      <p:ext uri="{BB962C8B-B14F-4D97-AF65-F5344CB8AC3E}">
        <p14:creationId xmlns:p14="http://schemas.microsoft.com/office/powerpoint/2010/main" val="3524894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pPr eaLnBrk="1" hangingPunct="1"/>
            <a:r>
              <a:rPr lang="en-US" dirty="0" smtClean="0"/>
              <a:t>3-City Study of Child Welfare-Juvenile Justice Cross Over</a:t>
            </a:r>
          </a:p>
        </p:txBody>
      </p:sp>
      <p:sp>
        <p:nvSpPr>
          <p:cNvPr id="3" name="Content Placeholder 2"/>
          <p:cNvSpPr>
            <a:spLocks noGrp="1"/>
          </p:cNvSpPr>
          <p:nvPr>
            <p:ph idx="1"/>
          </p:nvPr>
        </p:nvSpPr>
        <p:spPr/>
        <p:txBody>
          <a:bodyPr>
            <a:normAutofit fontScale="70000" lnSpcReduction="20000"/>
          </a:bodyPr>
          <a:lstStyle/>
          <a:p>
            <a:pPr marL="0" indent="0" eaLnBrk="1" hangingPunct="1">
              <a:buNone/>
              <a:defRPr/>
            </a:pPr>
            <a:r>
              <a:rPr lang="en-US" sz="2900" dirty="0" smtClean="0"/>
              <a:t>Chicago</a:t>
            </a:r>
          </a:p>
          <a:p>
            <a:pPr marL="0" indent="0" eaLnBrk="1" hangingPunct="1">
              <a:buNone/>
              <a:defRPr/>
            </a:pPr>
            <a:r>
              <a:rPr lang="en-US" sz="2900" dirty="0" smtClean="0"/>
              <a:t>Cleveland</a:t>
            </a:r>
          </a:p>
          <a:p>
            <a:pPr marL="0" indent="0" eaLnBrk="1" hangingPunct="1">
              <a:buNone/>
              <a:defRPr/>
            </a:pPr>
            <a:r>
              <a:rPr lang="en-US" sz="2900" dirty="0" smtClean="0"/>
              <a:t>New York City</a:t>
            </a:r>
          </a:p>
          <a:p>
            <a:pPr marL="0" indent="0" eaLnBrk="1" hangingPunct="1">
              <a:buNone/>
              <a:defRPr/>
            </a:pPr>
            <a:endParaRPr lang="en-US" dirty="0"/>
          </a:p>
          <a:p>
            <a:pPr>
              <a:defRPr/>
            </a:pPr>
            <a:r>
              <a:rPr lang="en-US" sz="2800" dirty="0" smtClean="0"/>
              <a:t>Examined time to cross over by age at first foster care entry using counting process survival models</a:t>
            </a:r>
          </a:p>
          <a:p>
            <a:pPr>
              <a:defRPr/>
            </a:pPr>
            <a:endParaRPr lang="en-US" sz="2800" dirty="0" smtClean="0"/>
          </a:p>
          <a:p>
            <a:pPr>
              <a:defRPr/>
            </a:pPr>
            <a:r>
              <a:rPr lang="en-US" sz="2800" dirty="0" smtClean="0"/>
              <a:t>Looked at demographic predictors, as well as foster care spells and placement type</a:t>
            </a:r>
          </a:p>
          <a:p>
            <a:pPr>
              <a:defRPr/>
            </a:pPr>
            <a:endParaRPr lang="en-US" sz="2800" dirty="0" smtClean="0"/>
          </a:p>
          <a:p>
            <a:pPr>
              <a:defRPr/>
            </a:pPr>
            <a:r>
              <a:rPr lang="en-US" sz="2800" dirty="0" smtClean="0"/>
              <a:t>Sites differed in cross over rates:</a:t>
            </a:r>
          </a:p>
          <a:p>
            <a:pPr lvl="1">
              <a:defRPr/>
            </a:pPr>
            <a:r>
              <a:rPr lang="en-US" sz="2900" dirty="0" smtClean="0"/>
              <a:t>Chicago—12%</a:t>
            </a:r>
          </a:p>
          <a:p>
            <a:pPr lvl="1">
              <a:defRPr/>
            </a:pPr>
            <a:r>
              <a:rPr lang="en-US" sz="2900" dirty="0" smtClean="0"/>
              <a:t>Cleveland—26%</a:t>
            </a:r>
          </a:p>
          <a:p>
            <a:pPr lvl="1">
              <a:defRPr/>
            </a:pPr>
            <a:r>
              <a:rPr lang="en-US" sz="2900" dirty="0" smtClean="0"/>
              <a:t>New York City—16%</a:t>
            </a:r>
          </a:p>
          <a:p>
            <a:pPr marL="0" indent="0" eaLnBrk="1" hangingPunct="1">
              <a:buNone/>
              <a:defRPr/>
            </a:pPr>
            <a:r>
              <a:rPr lang="en-US" dirty="0" smtClean="0"/>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585" y="1783098"/>
            <a:ext cx="2001098" cy="728193"/>
          </a:xfrm>
          <a:prstGeom prst="rect">
            <a:avLst/>
          </a:prstGeom>
        </p:spPr>
      </p:pic>
      <p:pic>
        <p:nvPicPr>
          <p:cNvPr id="5"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17537" y="1783098"/>
            <a:ext cx="1891709" cy="888257"/>
          </a:xfrm>
          <a:prstGeom prst="rect">
            <a:avLst/>
          </a:prstGeom>
        </p:spPr>
      </p:pic>
    </p:spTree>
    <p:extLst>
      <p:ext uri="{BB962C8B-B14F-4D97-AF65-F5344CB8AC3E}">
        <p14:creationId xmlns:p14="http://schemas.microsoft.com/office/powerpoint/2010/main" val="191779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r>
              <a:rPr lang="en-US" dirty="0" smtClean="0"/>
              <a:t>Survival curves differ by age of first placement</a:t>
            </a:r>
          </a:p>
        </p:txBody>
      </p:sp>
      <p:pic>
        <p:nvPicPr>
          <p:cNvPr id="4" name="Picture 3"/>
          <p:cNvPicPr/>
          <p:nvPr/>
        </p:nvPicPr>
        <p:blipFill rotWithShape="1">
          <a:blip r:embed="rId3"/>
          <a:srcRect t="10716" b="2945"/>
          <a:stretch/>
        </p:blipFill>
        <p:spPr>
          <a:xfrm>
            <a:off x="840640" y="1828800"/>
            <a:ext cx="3464685" cy="1828800"/>
          </a:xfrm>
          <a:prstGeom prst="rect">
            <a:avLst/>
          </a:prstGeom>
        </p:spPr>
      </p:pic>
      <p:pic>
        <p:nvPicPr>
          <p:cNvPr id="6" name="Picture 5"/>
          <p:cNvPicPr/>
          <p:nvPr/>
        </p:nvPicPr>
        <p:blipFill rotWithShape="1">
          <a:blip r:embed="rId4"/>
          <a:srcRect t="8892" b="2287"/>
          <a:stretch/>
        </p:blipFill>
        <p:spPr>
          <a:xfrm>
            <a:off x="2867674" y="4371945"/>
            <a:ext cx="3573705" cy="1800225"/>
          </a:xfrm>
          <a:prstGeom prst="rect">
            <a:avLst/>
          </a:prstGeom>
        </p:spPr>
      </p:pic>
      <p:pic>
        <p:nvPicPr>
          <p:cNvPr id="7" name="Picture 6"/>
          <p:cNvPicPr/>
          <p:nvPr/>
        </p:nvPicPr>
        <p:blipFill rotWithShape="1">
          <a:blip r:embed="rId5"/>
          <a:srcRect t="8586"/>
          <a:stretch/>
        </p:blipFill>
        <p:spPr>
          <a:xfrm>
            <a:off x="4972848" y="1828800"/>
            <a:ext cx="3348191" cy="1828800"/>
          </a:xfrm>
          <a:prstGeom prst="rect">
            <a:avLst/>
          </a:prstGeom>
        </p:spPr>
      </p:pic>
      <p:sp>
        <p:nvSpPr>
          <p:cNvPr id="8" name="Rectangle 7"/>
          <p:cNvSpPr/>
          <p:nvPr/>
        </p:nvSpPr>
        <p:spPr>
          <a:xfrm>
            <a:off x="731522" y="1600195"/>
            <a:ext cx="3657600" cy="2286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sz="1600" b="1" dirty="0" smtClean="0">
                <a:solidFill>
                  <a:schemeClr val="tx1"/>
                </a:solidFill>
              </a:rPr>
              <a:t>Chicago, IL</a:t>
            </a:r>
          </a:p>
        </p:txBody>
      </p:sp>
      <p:sp>
        <p:nvSpPr>
          <p:cNvPr id="9" name="Rectangle 8"/>
          <p:cNvSpPr/>
          <p:nvPr/>
        </p:nvSpPr>
        <p:spPr>
          <a:xfrm>
            <a:off x="4754878" y="1600195"/>
            <a:ext cx="3657600" cy="2286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sz="1600" b="1" dirty="0" smtClean="0">
                <a:solidFill>
                  <a:schemeClr val="tx1"/>
                </a:solidFill>
              </a:rPr>
              <a:t>New York, NY</a:t>
            </a:r>
          </a:p>
        </p:txBody>
      </p:sp>
      <p:sp>
        <p:nvSpPr>
          <p:cNvPr id="11" name="Rectangle 10"/>
          <p:cNvSpPr/>
          <p:nvPr/>
        </p:nvSpPr>
        <p:spPr>
          <a:xfrm>
            <a:off x="2743220" y="4114800"/>
            <a:ext cx="3657600" cy="2286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US" sz="1600" b="1" dirty="0" smtClean="0">
                <a:solidFill>
                  <a:schemeClr val="tx1"/>
                </a:solidFill>
              </a:rPr>
              <a:t>Cleveland, OH</a:t>
            </a:r>
          </a:p>
        </p:txBody>
      </p:sp>
    </p:spTree>
    <p:extLst>
      <p:ext uri="{BB962C8B-B14F-4D97-AF65-F5344CB8AC3E}">
        <p14:creationId xmlns:p14="http://schemas.microsoft.com/office/powerpoint/2010/main" val="2494866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Topics</a:t>
            </a:r>
            <a:endParaRPr lang="en-US" dirty="0"/>
          </a:p>
        </p:txBody>
      </p:sp>
      <p:sp>
        <p:nvSpPr>
          <p:cNvPr id="2" name="Content Placeholder 1"/>
          <p:cNvSpPr>
            <a:spLocks noGrp="1"/>
          </p:cNvSpPr>
          <p:nvPr>
            <p:ph idx="1"/>
          </p:nvPr>
        </p:nvSpPr>
        <p:spPr/>
        <p:txBody>
          <a:bodyPr>
            <a:normAutofit/>
          </a:bodyPr>
          <a:lstStyle/>
          <a:p>
            <a:pPr>
              <a:buFont typeface="Arial" panose="020B0604020202020204" pitchFamily="34" charset="0"/>
              <a:buChar char="•"/>
            </a:pPr>
            <a:r>
              <a:rPr lang="en-US" sz="2800" dirty="0" smtClean="0"/>
              <a:t>Promise of “BIG DATA” to show the way to cost-effective solutions for urban communities</a:t>
            </a:r>
            <a:endParaRPr lang="en-US" dirty="0" smtClean="0"/>
          </a:p>
          <a:p>
            <a:r>
              <a:rPr lang="en-US" sz="2800" dirty="0" smtClean="0"/>
              <a:t>What we have built in the Cleveland area</a:t>
            </a:r>
          </a:p>
          <a:p>
            <a:pPr lvl="1"/>
            <a:r>
              <a:rPr lang="en-US" sz="2800" dirty="0" smtClean="0"/>
              <a:t> Local example of the NNIP-IDS project</a:t>
            </a:r>
          </a:p>
          <a:p>
            <a:pPr lvl="1"/>
            <a:r>
              <a:rPr lang="en-US" sz="2800" dirty="0" smtClean="0"/>
              <a:t> Three City Project on Child Welfare-Juvenile Justice</a:t>
            </a:r>
          </a:p>
          <a:p>
            <a:r>
              <a:rPr lang="en-US" sz="2800" dirty="0" smtClean="0"/>
              <a:t>What are we learning about building collaborative applications of Big Data —national and local</a:t>
            </a:r>
          </a:p>
        </p:txBody>
      </p:sp>
    </p:spTree>
    <p:extLst>
      <p:ext uri="{BB962C8B-B14F-4D97-AF65-F5344CB8AC3E}">
        <p14:creationId xmlns:p14="http://schemas.microsoft.com/office/powerpoint/2010/main" val="35474043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pPr eaLnBrk="1" hangingPunct="1"/>
            <a:r>
              <a:rPr lang="en-US" dirty="0" smtClean="0"/>
              <a:t>3-City Study of Child Welfare-Juvenile Justice Cross Over</a:t>
            </a:r>
          </a:p>
        </p:txBody>
      </p:sp>
      <p:sp>
        <p:nvSpPr>
          <p:cNvPr id="3" name="Content Placeholder 2"/>
          <p:cNvSpPr>
            <a:spLocks noGrp="1"/>
          </p:cNvSpPr>
          <p:nvPr>
            <p:ph idx="1"/>
          </p:nvPr>
        </p:nvSpPr>
        <p:spPr>
          <a:xfrm>
            <a:off x="640123" y="1691659"/>
            <a:ext cx="8229600" cy="4571950"/>
          </a:xfrm>
        </p:spPr>
        <p:txBody>
          <a:bodyPr>
            <a:normAutofit/>
          </a:bodyPr>
          <a:lstStyle/>
          <a:p>
            <a:pPr marL="0" indent="0" eaLnBrk="1" hangingPunct="1">
              <a:buNone/>
              <a:defRPr/>
            </a:pPr>
            <a:r>
              <a:rPr lang="en-US" sz="2000" dirty="0" smtClean="0"/>
              <a:t>Chicago</a:t>
            </a:r>
          </a:p>
          <a:p>
            <a:pPr marL="0" indent="0" eaLnBrk="1" hangingPunct="1">
              <a:buNone/>
              <a:defRPr/>
            </a:pPr>
            <a:r>
              <a:rPr lang="en-US" sz="2000" dirty="0" smtClean="0"/>
              <a:t>Cleveland</a:t>
            </a:r>
          </a:p>
          <a:p>
            <a:pPr marL="0" indent="0" eaLnBrk="1" hangingPunct="1">
              <a:buNone/>
              <a:defRPr/>
            </a:pPr>
            <a:r>
              <a:rPr lang="en-US" sz="2000" dirty="0" smtClean="0"/>
              <a:t>New York City</a:t>
            </a:r>
          </a:p>
          <a:p>
            <a:pPr marL="0" indent="0" eaLnBrk="1" hangingPunct="1">
              <a:buNone/>
              <a:defRPr/>
            </a:pPr>
            <a:endParaRPr lang="en-US" dirty="0"/>
          </a:p>
          <a:p>
            <a:pPr>
              <a:defRPr/>
            </a:pPr>
            <a:r>
              <a:rPr lang="en-US" dirty="0" smtClean="0"/>
              <a:t>Risk factors both similar and different across places</a:t>
            </a:r>
          </a:p>
          <a:p>
            <a:pPr>
              <a:defRPr/>
            </a:pPr>
            <a:r>
              <a:rPr lang="en-US" dirty="0" smtClean="0"/>
              <a:t>Race, gender age persist across the board</a:t>
            </a:r>
          </a:p>
          <a:p>
            <a:pPr>
              <a:defRPr/>
            </a:pPr>
            <a:r>
              <a:rPr lang="en-US" dirty="0" smtClean="0"/>
              <a:t>More placement spells always produce greater risk</a:t>
            </a:r>
          </a:p>
          <a:p>
            <a:pPr>
              <a:defRPr/>
            </a:pPr>
            <a:r>
              <a:rPr lang="en-US" dirty="0" smtClean="0"/>
              <a:t>Effect of type of placement (time varying) differs by site—children in Cleveland at greatest risk when they are back home, but not in other sites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585" y="1783098"/>
            <a:ext cx="2001098" cy="728193"/>
          </a:xfrm>
          <a:prstGeom prst="rect">
            <a:avLst/>
          </a:prstGeom>
        </p:spPr>
      </p:pic>
      <p:pic>
        <p:nvPicPr>
          <p:cNvPr id="5"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17537" y="1783098"/>
            <a:ext cx="1891709" cy="888257"/>
          </a:xfrm>
          <a:prstGeom prst="rect">
            <a:avLst/>
          </a:prstGeom>
        </p:spPr>
      </p:pic>
    </p:spTree>
    <p:extLst>
      <p:ext uri="{BB962C8B-B14F-4D97-AF65-F5344CB8AC3E}">
        <p14:creationId xmlns:p14="http://schemas.microsoft.com/office/powerpoint/2010/main" val="2064061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pPr eaLnBrk="1" hangingPunct="1"/>
            <a:r>
              <a:rPr lang="en-US" dirty="0" smtClean="0"/>
              <a:t>Learnings: Strengths of IDS based studies</a:t>
            </a:r>
          </a:p>
        </p:txBody>
      </p:sp>
      <p:sp>
        <p:nvSpPr>
          <p:cNvPr id="3" name="Content Placeholder 2"/>
          <p:cNvSpPr>
            <a:spLocks noGrp="1"/>
          </p:cNvSpPr>
          <p:nvPr>
            <p:ph idx="1"/>
          </p:nvPr>
        </p:nvSpPr>
        <p:spPr/>
        <p:txBody>
          <a:bodyPr>
            <a:normAutofit/>
          </a:bodyPr>
          <a:lstStyle/>
          <a:p>
            <a:pPr eaLnBrk="1" hangingPunct="1">
              <a:buFont typeface="Arial" charset="0"/>
              <a:buChar char="•"/>
              <a:defRPr/>
            </a:pPr>
            <a:r>
              <a:rPr lang="en-US" dirty="0" smtClean="0"/>
              <a:t>Population, not sample, based</a:t>
            </a:r>
          </a:p>
          <a:p>
            <a:pPr lvl="1">
              <a:defRPr/>
            </a:pPr>
            <a:r>
              <a:rPr lang="en-US" dirty="0" smtClean="0"/>
              <a:t>Avoid sampling error &amp; self-selection into studies</a:t>
            </a:r>
          </a:p>
          <a:p>
            <a:pPr lvl="1">
              <a:defRPr/>
            </a:pPr>
            <a:r>
              <a:rPr lang="en-US" dirty="0" smtClean="0"/>
              <a:t>Large numbers permit neighborhood breakouts </a:t>
            </a:r>
          </a:p>
          <a:p>
            <a:pPr>
              <a:buFont typeface="Arial" charset="0"/>
              <a:buChar char="•"/>
              <a:defRPr/>
            </a:pPr>
            <a:endParaRPr lang="en-US" dirty="0" smtClean="0"/>
          </a:p>
          <a:p>
            <a:pPr>
              <a:buFont typeface="Arial" charset="0"/>
              <a:buChar char="•"/>
              <a:defRPr/>
            </a:pPr>
            <a:r>
              <a:rPr lang="en-US" dirty="0" smtClean="0"/>
              <a:t>Long term follow up possible</a:t>
            </a:r>
          </a:p>
          <a:p>
            <a:pPr lvl="1">
              <a:defRPr/>
            </a:pPr>
            <a:r>
              <a:rPr lang="en-US" dirty="0" smtClean="0"/>
              <a:t>Lower cost &amp; little attrition</a:t>
            </a:r>
          </a:p>
          <a:p>
            <a:pPr lvl="1">
              <a:defRPr/>
            </a:pPr>
            <a:r>
              <a:rPr lang="en-US" dirty="0" smtClean="0"/>
              <a:t>Do not have to wait years for results</a:t>
            </a:r>
          </a:p>
          <a:p>
            <a:pPr>
              <a:buFont typeface="Arial" charset="0"/>
              <a:buChar char="•"/>
              <a:defRPr/>
            </a:pPr>
            <a:endParaRPr lang="en-US" dirty="0" smtClean="0"/>
          </a:p>
          <a:p>
            <a:pPr>
              <a:buFont typeface="Arial" charset="0"/>
              <a:buChar char="•"/>
              <a:defRPr/>
            </a:pPr>
            <a:r>
              <a:rPr lang="en-US" dirty="0" smtClean="0"/>
              <a:t>Can capture costs and some societal benefits</a:t>
            </a:r>
          </a:p>
        </p:txBody>
      </p:sp>
    </p:spTree>
    <p:extLst>
      <p:ext uri="{BB962C8B-B14F-4D97-AF65-F5344CB8AC3E}">
        <p14:creationId xmlns:p14="http://schemas.microsoft.com/office/powerpoint/2010/main" val="20306314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pPr eaLnBrk="1" hangingPunct="1"/>
            <a:r>
              <a:rPr lang="en-US" dirty="0" smtClean="0"/>
              <a:t>Learnings: Community partner engagement</a:t>
            </a:r>
          </a:p>
        </p:txBody>
      </p:sp>
      <p:sp>
        <p:nvSpPr>
          <p:cNvPr id="3" name="Content Placeholder 2"/>
          <p:cNvSpPr>
            <a:spLocks noGrp="1"/>
          </p:cNvSpPr>
          <p:nvPr>
            <p:ph idx="1"/>
          </p:nvPr>
        </p:nvSpPr>
        <p:spPr/>
        <p:txBody>
          <a:bodyPr>
            <a:normAutofit/>
          </a:bodyPr>
          <a:lstStyle/>
          <a:p>
            <a:pPr eaLnBrk="1" hangingPunct="1">
              <a:buFont typeface="Arial" charset="0"/>
              <a:buChar char="•"/>
              <a:defRPr/>
            </a:pPr>
            <a:r>
              <a:rPr lang="en-US" dirty="0" smtClean="0"/>
              <a:t>Community readiness to apply information</a:t>
            </a:r>
          </a:p>
          <a:p>
            <a:pPr lvl="1">
              <a:buFont typeface="Courier New" panose="02070309020205020404" pitchFamily="49" charset="0"/>
              <a:buChar char="o"/>
              <a:defRPr/>
            </a:pPr>
            <a:r>
              <a:rPr lang="en-US" dirty="0" smtClean="0"/>
              <a:t>Already of concern</a:t>
            </a:r>
          </a:p>
          <a:p>
            <a:pPr lvl="1">
              <a:buFont typeface="Courier New" panose="02070309020205020404" pitchFamily="49" charset="0"/>
              <a:buChar char="o"/>
              <a:defRPr/>
            </a:pPr>
            <a:r>
              <a:rPr lang="en-US" dirty="0" smtClean="0"/>
              <a:t>Stakeholders see some common agenda</a:t>
            </a:r>
          </a:p>
          <a:p>
            <a:pPr lvl="1">
              <a:buFont typeface="Courier New" panose="02070309020205020404" pitchFamily="49" charset="0"/>
              <a:buChar char="o"/>
              <a:defRPr/>
            </a:pPr>
            <a:r>
              <a:rPr lang="en-US" dirty="0" smtClean="0"/>
              <a:t>Timing is important</a:t>
            </a:r>
          </a:p>
          <a:p>
            <a:pPr>
              <a:buFont typeface="Arial" charset="0"/>
              <a:buChar char="•"/>
              <a:defRPr/>
            </a:pPr>
            <a:endParaRPr lang="en-US" dirty="0" smtClean="0"/>
          </a:p>
          <a:p>
            <a:pPr>
              <a:buFont typeface="Arial" charset="0"/>
              <a:buChar char="•"/>
              <a:defRPr/>
            </a:pPr>
            <a:r>
              <a:rPr lang="en-US" dirty="0" smtClean="0"/>
              <a:t>Useful types of information</a:t>
            </a:r>
          </a:p>
          <a:p>
            <a:pPr lvl="1">
              <a:buFont typeface="Courier New" panose="02070309020205020404" pitchFamily="49" charset="0"/>
              <a:buChar char="o"/>
              <a:defRPr/>
            </a:pPr>
            <a:r>
              <a:rPr lang="en-US" dirty="0" smtClean="0"/>
              <a:t>Identifying risk and high cost groups</a:t>
            </a:r>
          </a:p>
          <a:p>
            <a:pPr lvl="1">
              <a:buFont typeface="Courier New" panose="02070309020205020404" pitchFamily="49" charset="0"/>
              <a:buChar char="o"/>
              <a:defRPr/>
            </a:pPr>
            <a:r>
              <a:rPr lang="en-US" dirty="0" smtClean="0"/>
              <a:t>Surfacing cross system issues and impact</a:t>
            </a:r>
          </a:p>
          <a:p>
            <a:pPr lvl="1">
              <a:buFont typeface="Courier New" panose="02070309020205020404" pitchFamily="49" charset="0"/>
              <a:buChar char="o"/>
              <a:defRPr/>
            </a:pPr>
            <a:r>
              <a:rPr lang="en-US" dirty="0" smtClean="0"/>
              <a:t>Showing trends and results of action</a:t>
            </a:r>
          </a:p>
          <a:p>
            <a:pPr marL="0" indent="0">
              <a:buNone/>
              <a:defRPr/>
            </a:pPr>
            <a:endParaRPr lang="en-US" dirty="0" smtClean="0"/>
          </a:p>
        </p:txBody>
      </p:sp>
    </p:spTree>
    <p:extLst>
      <p:ext uri="{BB962C8B-B14F-4D97-AF65-F5344CB8AC3E}">
        <p14:creationId xmlns:p14="http://schemas.microsoft.com/office/powerpoint/2010/main" val="18009905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pPr eaLnBrk="1" hangingPunct="1"/>
            <a:r>
              <a:rPr lang="en-US" dirty="0" smtClean="0"/>
              <a:t>Learnings: Public policy applications </a:t>
            </a:r>
          </a:p>
        </p:txBody>
      </p:sp>
      <p:sp>
        <p:nvSpPr>
          <p:cNvPr id="3" name="Content Placeholder 2"/>
          <p:cNvSpPr>
            <a:spLocks noGrp="1"/>
          </p:cNvSpPr>
          <p:nvPr>
            <p:ph idx="1"/>
          </p:nvPr>
        </p:nvSpPr>
        <p:spPr/>
        <p:txBody>
          <a:bodyPr>
            <a:normAutofit/>
          </a:bodyPr>
          <a:lstStyle/>
          <a:p>
            <a:pPr eaLnBrk="1" hangingPunct="1">
              <a:buFont typeface="Arial" charset="0"/>
              <a:buChar char="•"/>
              <a:defRPr/>
            </a:pPr>
            <a:r>
              <a:rPr lang="en-US" dirty="0" smtClean="0"/>
              <a:t>Social impact bonds</a:t>
            </a:r>
          </a:p>
          <a:p>
            <a:pPr lvl="1">
              <a:buFont typeface="Courier New" panose="02070309020205020404" pitchFamily="49" charset="0"/>
              <a:buChar char="o"/>
              <a:defRPr/>
            </a:pPr>
            <a:r>
              <a:rPr lang="en-US" dirty="0" smtClean="0"/>
              <a:t>Assess potential government cost savings to structure the deal </a:t>
            </a:r>
          </a:p>
          <a:p>
            <a:pPr lvl="1">
              <a:buFont typeface="Courier New" panose="02070309020205020404" pitchFamily="49" charset="0"/>
              <a:buChar char="o"/>
              <a:defRPr/>
            </a:pPr>
            <a:r>
              <a:rPr lang="en-US" dirty="0" smtClean="0"/>
              <a:t>Establish the counterfactual </a:t>
            </a:r>
          </a:p>
          <a:p>
            <a:pPr lvl="1">
              <a:buFont typeface="Courier New" panose="02070309020205020404" pitchFamily="49" charset="0"/>
              <a:buChar char="o"/>
              <a:defRPr/>
            </a:pPr>
            <a:r>
              <a:rPr lang="en-US" dirty="0" smtClean="0"/>
              <a:t>Observe cross system costs and impact estimates</a:t>
            </a:r>
          </a:p>
          <a:p>
            <a:pPr>
              <a:buFont typeface="Arial" charset="0"/>
              <a:buChar char="•"/>
              <a:defRPr/>
            </a:pPr>
            <a:r>
              <a:rPr lang="en-US" dirty="0" smtClean="0"/>
              <a:t>Collective impact management </a:t>
            </a:r>
          </a:p>
          <a:p>
            <a:pPr lvl="1">
              <a:buFont typeface="Courier New" panose="02070309020205020404" pitchFamily="49" charset="0"/>
              <a:buChar char="o"/>
              <a:defRPr/>
            </a:pPr>
            <a:r>
              <a:rPr lang="en-US" dirty="0" smtClean="0"/>
              <a:t>E.g. Promise neighborhoods “pipeline”</a:t>
            </a:r>
          </a:p>
          <a:p>
            <a:pPr lvl="1">
              <a:buFont typeface="Courier New" panose="02070309020205020404" pitchFamily="49" charset="0"/>
              <a:buChar char="o"/>
              <a:defRPr/>
            </a:pPr>
            <a:r>
              <a:rPr lang="en-US" dirty="0" smtClean="0"/>
              <a:t>Choice neighborhoods housing, people and place outcomes </a:t>
            </a:r>
          </a:p>
          <a:p>
            <a:pPr>
              <a:buFont typeface="Arial" charset="0"/>
              <a:buChar char="•"/>
              <a:defRPr/>
            </a:pPr>
            <a:r>
              <a:rPr lang="en-US" dirty="0" smtClean="0"/>
              <a:t>Comparative effectiveness </a:t>
            </a:r>
          </a:p>
          <a:p>
            <a:pPr>
              <a:buFont typeface="Arial" charset="0"/>
              <a:buChar char="•"/>
              <a:defRPr/>
            </a:pPr>
            <a:r>
              <a:rPr lang="en-US" dirty="0" smtClean="0"/>
              <a:t>Community mobilization</a:t>
            </a:r>
          </a:p>
          <a:p>
            <a:pPr marL="0" indent="0">
              <a:buNone/>
              <a:defRPr/>
            </a:pPr>
            <a:endParaRPr lang="en-US" dirty="0" smtClean="0"/>
          </a:p>
        </p:txBody>
      </p:sp>
    </p:spTree>
    <p:extLst>
      <p:ext uri="{BB962C8B-B14F-4D97-AF65-F5344CB8AC3E}">
        <p14:creationId xmlns:p14="http://schemas.microsoft.com/office/powerpoint/2010/main" val="32393427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914440" y="1600220"/>
            <a:ext cx="7315120" cy="1828780"/>
          </a:xfrm>
          <a:prstGeom prst="rect">
            <a:avLst/>
          </a:prstGeom>
          <a:noFill/>
        </p:spPr>
        <p:txBody>
          <a:bodyPr anchor="ctr" anchorCtr="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b="1" i="1" dirty="0" smtClean="0"/>
              <a:t>Thank you!</a:t>
            </a:r>
          </a:p>
          <a:p>
            <a:r>
              <a:rPr lang="en-US" sz="3500" b="1" i="1" dirty="0" smtClean="0"/>
              <a:t>Q / A</a:t>
            </a:r>
            <a:endParaRPr lang="en-US" sz="3500" b="1" i="1" dirty="0"/>
          </a:p>
        </p:txBody>
      </p:sp>
      <p:sp>
        <p:nvSpPr>
          <p:cNvPr id="2" name="Content Placeholder 1"/>
          <p:cNvSpPr>
            <a:spLocks noGrp="1"/>
          </p:cNvSpPr>
          <p:nvPr>
            <p:ph idx="4294967295"/>
          </p:nvPr>
        </p:nvSpPr>
        <p:spPr>
          <a:xfrm>
            <a:off x="457245" y="4343389"/>
            <a:ext cx="8229600" cy="1828781"/>
          </a:xfrm>
        </p:spPr>
        <p:txBody>
          <a:bodyPr>
            <a:noAutofit/>
          </a:bodyPr>
          <a:lstStyle/>
          <a:p>
            <a:pPr marL="0" indent="0">
              <a:buNone/>
            </a:pPr>
            <a:r>
              <a:rPr lang="en-US" sz="1800" b="1" dirty="0" smtClean="0"/>
              <a:t>Contact </a:t>
            </a:r>
            <a:r>
              <a:rPr lang="en-US" sz="1800" b="1" dirty="0"/>
              <a:t>I</a:t>
            </a:r>
            <a:r>
              <a:rPr lang="en-US" sz="1800" b="1" dirty="0" smtClean="0"/>
              <a:t>nformation: </a:t>
            </a:r>
            <a:r>
              <a:rPr lang="en-US" sz="1800" dirty="0" smtClean="0"/>
              <a:t>Claudia </a:t>
            </a:r>
            <a:r>
              <a:rPr lang="en-US" sz="1800" dirty="0" err="1" smtClean="0"/>
              <a:t>Coulton</a:t>
            </a:r>
            <a:r>
              <a:rPr lang="en-US" sz="1800" dirty="0" smtClean="0"/>
              <a:t>, Ph.D. (claudia.coulton@case.edu)</a:t>
            </a:r>
            <a:endParaRPr lang="en-US" sz="1800" dirty="0"/>
          </a:p>
          <a:p>
            <a:pPr marL="0" indent="0">
              <a:buNone/>
            </a:pPr>
            <a:r>
              <a:rPr lang="en-US" sz="1800" b="1" dirty="0" smtClean="0"/>
              <a:t>Resources</a:t>
            </a:r>
          </a:p>
          <a:p>
            <a:pPr marL="571500" indent="-228600"/>
            <a:r>
              <a:rPr lang="en-US" sz="1500" dirty="0" smtClean="0"/>
              <a:t>Center on Urban Poverty &amp; Community Development: </a:t>
            </a:r>
            <a:r>
              <a:rPr lang="en-US" sz="1500" dirty="0" smtClean="0">
                <a:hlinkClick r:id="rId3"/>
              </a:rPr>
              <a:t>http</a:t>
            </a:r>
            <a:r>
              <a:rPr lang="en-US" sz="1500" dirty="0">
                <a:hlinkClick r:id="rId3"/>
              </a:rPr>
              <a:t>://</a:t>
            </a:r>
            <a:r>
              <a:rPr lang="en-US" sz="1500" dirty="0" smtClean="0">
                <a:hlinkClick r:id="rId3"/>
              </a:rPr>
              <a:t>povertycenter.case.edu/</a:t>
            </a:r>
            <a:endParaRPr lang="en-US" sz="1500" dirty="0" smtClean="0"/>
          </a:p>
          <a:p>
            <a:pPr marL="571500" indent="-228600"/>
            <a:r>
              <a:rPr lang="en-US" sz="1500" dirty="0" smtClean="0"/>
              <a:t>NEO CANDO: </a:t>
            </a:r>
            <a:r>
              <a:rPr lang="en-US" sz="1500" dirty="0" smtClean="0">
                <a:hlinkClick r:id="rId4"/>
              </a:rPr>
              <a:t>http</a:t>
            </a:r>
            <a:r>
              <a:rPr lang="en-US" sz="1500" dirty="0">
                <a:hlinkClick r:id="rId4"/>
              </a:rPr>
              <a:t>://neocando.case.edu</a:t>
            </a:r>
            <a:r>
              <a:rPr lang="en-US" sz="1500" dirty="0" smtClean="0">
                <a:hlinkClick r:id="rId4"/>
              </a:rPr>
              <a:t>/</a:t>
            </a:r>
            <a:endParaRPr lang="en-US" sz="1500" dirty="0" smtClean="0"/>
          </a:p>
        </p:txBody>
      </p:sp>
      <p:sp>
        <p:nvSpPr>
          <p:cNvPr id="7" name="Rectangle 6"/>
          <p:cNvSpPr/>
          <p:nvPr/>
        </p:nvSpPr>
        <p:spPr>
          <a:xfrm>
            <a:off x="7315170" y="1600210"/>
            <a:ext cx="914400" cy="914400"/>
          </a:xfrm>
          <a:prstGeom prst="rect">
            <a:avLst/>
          </a:prstGeom>
          <a:solidFill>
            <a:schemeClr val="accent2">
              <a:lumMod val="20000"/>
              <a:lumOff val="80000"/>
              <a:alpha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500" b="1" dirty="0" smtClean="0">
              <a:solidFill>
                <a:schemeClr val="tx1"/>
              </a:solidFill>
            </a:endParaRPr>
          </a:p>
          <a:p>
            <a:pPr algn="ctr"/>
            <a:r>
              <a:rPr lang="en-US" sz="1500" b="1" dirty="0" smtClean="0">
                <a:solidFill>
                  <a:schemeClr val="tx1"/>
                </a:solidFill>
              </a:rPr>
              <a:t>State</a:t>
            </a:r>
          </a:p>
          <a:p>
            <a:pPr algn="ctr"/>
            <a:r>
              <a:rPr lang="en-US" sz="1500" b="1" dirty="0" smtClean="0">
                <a:solidFill>
                  <a:schemeClr val="tx1"/>
                </a:solidFill>
              </a:rPr>
              <a:t>Data</a:t>
            </a:r>
          </a:p>
          <a:p>
            <a:pPr algn="ctr"/>
            <a:endParaRPr lang="en-US" sz="1500" dirty="0" smtClean="0">
              <a:solidFill>
                <a:schemeClr val="tx1"/>
              </a:solidFill>
            </a:endParaRPr>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37624" y="411513"/>
            <a:ext cx="2488473" cy="54864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400780" y="2514600"/>
            <a:ext cx="914400" cy="914400"/>
          </a:xfrm>
          <a:prstGeom prst="rect">
            <a:avLst/>
          </a:prstGeom>
          <a:solidFill>
            <a:srgbClr val="FFFFCC">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500" b="1" dirty="0" smtClean="0">
              <a:solidFill>
                <a:schemeClr val="tx1"/>
              </a:solidFill>
            </a:endParaRPr>
          </a:p>
          <a:p>
            <a:pPr algn="ctr"/>
            <a:r>
              <a:rPr lang="en-US" sz="1500" b="1" dirty="0" smtClean="0">
                <a:solidFill>
                  <a:schemeClr val="tx1"/>
                </a:solidFill>
              </a:rPr>
              <a:t>Local</a:t>
            </a:r>
          </a:p>
          <a:p>
            <a:pPr algn="ctr"/>
            <a:r>
              <a:rPr lang="en-US" sz="1500" b="1" dirty="0" smtClean="0">
                <a:solidFill>
                  <a:schemeClr val="tx1"/>
                </a:solidFill>
              </a:rPr>
              <a:t>Data</a:t>
            </a:r>
          </a:p>
        </p:txBody>
      </p:sp>
      <p:sp>
        <p:nvSpPr>
          <p:cNvPr id="9" name="Rectangle 8"/>
          <p:cNvSpPr/>
          <p:nvPr/>
        </p:nvSpPr>
        <p:spPr>
          <a:xfrm>
            <a:off x="6857975" y="2057415"/>
            <a:ext cx="914400" cy="914400"/>
          </a:xfrm>
          <a:prstGeom prst="rect">
            <a:avLst/>
          </a:prstGeom>
          <a:solidFill>
            <a:schemeClr val="accent1">
              <a:lumMod val="20000"/>
              <a:lumOff val="80000"/>
              <a:alpha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b="1" dirty="0" smtClean="0">
                <a:solidFill>
                  <a:schemeClr val="tx1"/>
                </a:solidFill>
              </a:rPr>
              <a:t>County</a:t>
            </a:r>
          </a:p>
          <a:p>
            <a:pPr algn="ctr"/>
            <a:r>
              <a:rPr lang="en-US" sz="1500" b="1" dirty="0" smtClean="0">
                <a:solidFill>
                  <a:schemeClr val="tx1"/>
                </a:solidFill>
              </a:rPr>
              <a:t>Data</a:t>
            </a:r>
          </a:p>
        </p:txBody>
      </p:sp>
    </p:spTree>
    <p:extLst>
      <p:ext uri="{BB962C8B-B14F-4D97-AF65-F5344CB8AC3E}">
        <p14:creationId xmlns:p14="http://schemas.microsoft.com/office/powerpoint/2010/main" val="1276776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924" y="1761602"/>
            <a:ext cx="1104785" cy="1113731"/>
          </a:xfrm>
          <a:prstGeom prst="rect">
            <a:avLst/>
          </a:prstGeom>
        </p:spPr>
      </p:pic>
      <p:sp>
        <p:nvSpPr>
          <p:cNvPr id="6" name="TextBox 5"/>
          <p:cNvSpPr txBox="1"/>
          <p:nvPr/>
        </p:nvSpPr>
        <p:spPr>
          <a:xfrm>
            <a:off x="5212073" y="1582672"/>
            <a:ext cx="3657600" cy="1569660"/>
          </a:xfrm>
          <a:prstGeom prst="rect">
            <a:avLst/>
          </a:prstGeom>
          <a:noFill/>
        </p:spPr>
        <p:txBody>
          <a:bodyPr wrap="square" rtlCol="0" anchor="ctr" anchorCtr="0">
            <a:spAutoFit/>
          </a:bodyPr>
          <a:lstStyle/>
          <a:p>
            <a:pPr algn="l">
              <a:buNone/>
            </a:pPr>
            <a:r>
              <a:rPr lang="en-US" sz="2400" dirty="0"/>
              <a:t>A</a:t>
            </a:r>
            <a:r>
              <a:rPr lang="en-US" sz="2400" dirty="0" smtClean="0"/>
              <a:t>vailable longitudinal records data generate rigorous evidence at low cost</a:t>
            </a:r>
            <a:endParaRPr lang="en-US" sz="24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20" y="2057415"/>
            <a:ext cx="1611436" cy="1005829"/>
          </a:xfrm>
          <a:prstGeom prst="rect">
            <a:avLst/>
          </a:prstGeom>
        </p:spPr>
      </p:pic>
      <p:pic>
        <p:nvPicPr>
          <p:cNvPr id="8" name="Picture 2" descr="http://www.cffo.org/images/uploads/AECF_Logo_Stacked_2-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453" y="3106076"/>
            <a:ext cx="1463725" cy="11425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73527" y="3420460"/>
            <a:ext cx="3378789" cy="1200329"/>
          </a:xfrm>
          <a:prstGeom prst="rect">
            <a:avLst/>
          </a:prstGeom>
          <a:noFill/>
        </p:spPr>
        <p:txBody>
          <a:bodyPr wrap="square" rtlCol="0" anchor="ctr" anchorCtr="0">
            <a:spAutoFit/>
          </a:bodyPr>
          <a:lstStyle/>
          <a:p>
            <a:r>
              <a:rPr lang="en-US" sz="2400" dirty="0" smtClean="0"/>
              <a:t>Foundations ask, How can IDS drive data informed local action?</a:t>
            </a:r>
            <a:endParaRPr lang="en-US" sz="2400" dirty="0"/>
          </a:p>
        </p:txBody>
      </p:sp>
      <p:sp>
        <p:nvSpPr>
          <p:cNvPr id="10" name="Title 9"/>
          <p:cNvSpPr>
            <a:spLocks noGrp="1"/>
          </p:cNvSpPr>
          <p:nvPr>
            <p:ph type="title"/>
          </p:nvPr>
        </p:nvSpPr>
        <p:spPr/>
        <p:txBody>
          <a:bodyPr>
            <a:normAutofit fontScale="90000"/>
          </a:bodyPr>
          <a:lstStyle/>
          <a:p>
            <a:r>
              <a:rPr lang="en-US" dirty="0">
                <a:cs typeface="Times New Roman" pitchFamily="18" charset="0"/>
              </a:rPr>
              <a:t>Potential of “big social data” to enhance know-how gets push at national </a:t>
            </a:r>
            <a:r>
              <a:rPr lang="en-US" dirty="0" smtClean="0">
                <a:cs typeface="Times New Roman" pitchFamily="18" charset="0"/>
              </a:rPr>
              <a:t>and local levels</a:t>
            </a:r>
            <a:endParaRPr lang="en-US" dirty="0"/>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43220" y="3520439"/>
            <a:ext cx="2001098" cy="728193"/>
          </a:xfrm>
          <a:prstGeom prst="rect">
            <a:avLst/>
          </a:prstGeom>
        </p:spPr>
      </p:pic>
      <p:sp>
        <p:nvSpPr>
          <p:cNvPr id="5" name="Rectangle 4"/>
          <p:cNvSpPr/>
          <p:nvPr/>
        </p:nvSpPr>
        <p:spPr>
          <a:xfrm rot="19406664">
            <a:off x="87801" y="4683413"/>
            <a:ext cx="1638244" cy="95410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cap="none" spc="0" dirty="0" smtClean="0">
                <a:ln/>
                <a:solidFill>
                  <a:schemeClr val="accent3"/>
                </a:solidFill>
                <a:effectLst/>
              </a:rPr>
              <a:t>Pay for </a:t>
            </a:r>
          </a:p>
          <a:p>
            <a:pPr algn="ctr"/>
            <a:r>
              <a:rPr lang="en-US" sz="2800" b="1" cap="none" spc="0" dirty="0" smtClean="0">
                <a:ln/>
                <a:solidFill>
                  <a:schemeClr val="accent3"/>
                </a:solidFill>
                <a:effectLst/>
              </a:rPr>
              <a:t>Success</a:t>
            </a:r>
            <a:endParaRPr lang="en-US" sz="2800" b="1" cap="none" spc="0" dirty="0">
              <a:ln/>
              <a:solidFill>
                <a:schemeClr val="accent3"/>
              </a:solidFill>
              <a:effectLst/>
            </a:endParaRPr>
          </a:p>
        </p:txBody>
      </p:sp>
      <p:sp>
        <p:nvSpPr>
          <p:cNvPr id="2" name="TextBox 1"/>
          <p:cNvSpPr txBox="1"/>
          <p:nvPr/>
        </p:nvSpPr>
        <p:spPr>
          <a:xfrm>
            <a:off x="2678770" y="4888917"/>
            <a:ext cx="2564791" cy="1569660"/>
          </a:xfrm>
          <a:prstGeom prst="rect">
            <a:avLst/>
          </a:prstGeom>
          <a:noFill/>
        </p:spPr>
        <p:txBody>
          <a:bodyPr wrap="square" rtlCol="0">
            <a:spAutoFit/>
          </a:bodyPr>
          <a:lstStyle/>
          <a:p>
            <a:r>
              <a:rPr lang="en-US" sz="2400" dirty="0" smtClean="0"/>
              <a:t>Local initiatives rely on integrated data for planning and evaluation</a:t>
            </a:r>
            <a:endParaRPr lang="en-US" sz="2400" dirty="0"/>
          </a:p>
        </p:txBody>
      </p:sp>
      <p:sp>
        <p:nvSpPr>
          <p:cNvPr id="12" name="Rectangle 11"/>
          <p:cNvSpPr/>
          <p:nvPr/>
        </p:nvSpPr>
        <p:spPr>
          <a:xfrm rot="19392319">
            <a:off x="570306" y="5526781"/>
            <a:ext cx="1808508" cy="954107"/>
          </a:xfrm>
          <a:prstGeom prst="rect">
            <a:avLst/>
          </a:prstGeom>
          <a:noFill/>
        </p:spPr>
        <p:txBody>
          <a:bodyPr wrap="none" lIns="91440" tIns="45720" rIns="91440" bIns="45720">
            <a:spAutoFit/>
          </a:bodyPr>
          <a:lstStyle/>
          <a:p>
            <a:pPr algn="ctr"/>
            <a:r>
              <a:rPr lang="en-US" sz="2800" b="1" dirty="0" smtClean="0">
                <a:ln w="22225">
                  <a:solidFill>
                    <a:schemeClr val="accent2"/>
                  </a:solidFill>
                  <a:prstDash val="solid"/>
                </a:ln>
                <a:solidFill>
                  <a:schemeClr val="accent2">
                    <a:lumMod val="40000"/>
                    <a:lumOff val="60000"/>
                  </a:schemeClr>
                </a:solidFill>
                <a:latin typeface="Bauhaus 93" panose="04030905020B02020C02" pitchFamily="82" charset="0"/>
              </a:rPr>
              <a:t>Operation</a:t>
            </a:r>
          </a:p>
          <a:p>
            <a:pPr algn="ctr"/>
            <a:r>
              <a:rPr lang="en-US" sz="2800" b="1" cap="none" spc="0" dirty="0" smtClean="0">
                <a:ln w="22225">
                  <a:solidFill>
                    <a:schemeClr val="accent2"/>
                  </a:solidFill>
                  <a:prstDash val="solid"/>
                </a:ln>
                <a:solidFill>
                  <a:schemeClr val="accent2">
                    <a:lumMod val="40000"/>
                    <a:lumOff val="60000"/>
                  </a:schemeClr>
                </a:solidFill>
                <a:effectLst/>
                <a:latin typeface="Bauhaus 93" panose="04030905020B02020C02" pitchFamily="82" charset="0"/>
              </a:rPr>
              <a:t>Prevent</a:t>
            </a:r>
            <a:endParaRPr lang="en-US" sz="2800" b="1" cap="none" spc="0" dirty="0">
              <a:ln w="22225">
                <a:solidFill>
                  <a:schemeClr val="accent2"/>
                </a:solidFill>
                <a:prstDash val="solid"/>
              </a:ln>
              <a:solidFill>
                <a:schemeClr val="accent2">
                  <a:lumMod val="40000"/>
                  <a:lumOff val="60000"/>
                </a:schemeClr>
              </a:solidFill>
              <a:effectLst/>
              <a:latin typeface="Bauhaus 93" panose="04030905020B02020C02" pitchFamily="82" charset="0"/>
            </a:endParaRPr>
          </a:p>
        </p:txBody>
      </p:sp>
      <p:pic>
        <p:nvPicPr>
          <p:cNvPr id="13" name="Picture 2" descr="Y:\Administrative Projects\Logos (Other)\CCP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5646" y="5071614"/>
            <a:ext cx="2114550"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964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Integrated Data Systems (IDS) Break Down Data Silos to track individuals</a:t>
            </a:r>
            <a:endParaRPr lang="en-US" dirty="0"/>
          </a:p>
        </p:txBody>
      </p:sp>
      <p:pic>
        <p:nvPicPr>
          <p:cNvPr id="1026" name="Picture 2" descr="http://farm5.staticflickr.com/4085/5175861391_74f1448289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8245" y="1600220"/>
            <a:ext cx="3668510" cy="2743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18285" y="4343390"/>
            <a:ext cx="2754080" cy="215444"/>
          </a:xfrm>
          <a:prstGeom prst="rect">
            <a:avLst/>
          </a:prstGeom>
          <a:noFill/>
        </p:spPr>
        <p:txBody>
          <a:bodyPr wrap="square" rtlCol="0">
            <a:spAutoFit/>
          </a:bodyPr>
          <a:lstStyle/>
          <a:p>
            <a:r>
              <a:rPr lang="en-US" sz="800" dirty="0" smtClean="0"/>
              <a:t>http</a:t>
            </a:r>
            <a:r>
              <a:rPr lang="en-US" sz="800" dirty="0"/>
              <a:t>://www.flickr.com/photos/14900968@N03/5175861391/</a:t>
            </a:r>
          </a:p>
        </p:txBody>
      </p:sp>
      <p:sp>
        <p:nvSpPr>
          <p:cNvPr id="4" name="TextBox 3"/>
          <p:cNvSpPr txBox="1"/>
          <p:nvPr/>
        </p:nvSpPr>
        <p:spPr>
          <a:xfrm>
            <a:off x="457200" y="1600200"/>
            <a:ext cx="4114800"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IDS link records from multiple agencies to track inputs and outcomes for individuals </a:t>
            </a:r>
          </a:p>
          <a:p>
            <a:pPr marL="342900" indent="-342900">
              <a:buFont typeface="Arial" panose="020B0604020202020204" pitchFamily="34" charset="0"/>
              <a:buChar char="•"/>
            </a:pPr>
            <a:r>
              <a:rPr lang="en-US" sz="2400" dirty="0" smtClean="0"/>
              <a:t>Built on data sharing agreements, strict privacy protection, and common interest in social benefit</a:t>
            </a:r>
          </a:p>
        </p:txBody>
      </p:sp>
      <p:sp>
        <p:nvSpPr>
          <p:cNvPr id="7" name="TextBox 6"/>
          <p:cNvSpPr txBox="1"/>
          <p:nvPr/>
        </p:nvSpPr>
        <p:spPr>
          <a:xfrm>
            <a:off x="457200" y="4572000"/>
            <a:ext cx="8229600" cy="1477328"/>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t>USES</a:t>
            </a:r>
          </a:p>
          <a:p>
            <a:pPr marL="800100" lvl="1" indent="-342900">
              <a:buFont typeface="Courier New" panose="02070309020205020404" pitchFamily="49" charset="0"/>
              <a:buChar char="o"/>
            </a:pPr>
            <a:r>
              <a:rPr lang="en-US" sz="2200" dirty="0" smtClean="0"/>
              <a:t>Plan for target populations and program innovations</a:t>
            </a:r>
          </a:p>
          <a:p>
            <a:pPr marL="800100" lvl="1" indent="-342900">
              <a:buFont typeface="Courier New" panose="02070309020205020404" pitchFamily="49" charset="0"/>
              <a:buChar char="o"/>
            </a:pPr>
            <a:r>
              <a:rPr lang="en-US" sz="2200" dirty="0" smtClean="0"/>
              <a:t>Mobilize work toward joint outcomes </a:t>
            </a:r>
          </a:p>
          <a:p>
            <a:pPr marL="800100" lvl="1" indent="-342900">
              <a:buFont typeface="Courier New" panose="02070309020205020404" pitchFamily="49" charset="0"/>
              <a:buChar char="o"/>
            </a:pPr>
            <a:r>
              <a:rPr lang="en-US" sz="2200" dirty="0" smtClean="0"/>
              <a:t>Capture cost benefit across systems</a:t>
            </a:r>
            <a:endParaRPr lang="en-US" sz="2200" dirty="0"/>
          </a:p>
        </p:txBody>
      </p:sp>
    </p:spTree>
    <p:extLst>
      <p:ext uri="{BB962C8B-B14F-4D97-AF65-F5344CB8AC3E}">
        <p14:creationId xmlns:p14="http://schemas.microsoft.com/office/powerpoint/2010/main" val="3835822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imagining_final_high-res-1.jpg"/>
          <p:cNvPicPr>
            <a:picLocks noChangeAspect="1"/>
          </p:cNvPicPr>
          <p:nvPr/>
        </p:nvPicPr>
        <p:blipFill>
          <a:blip r:embed="rId3" cstate="print"/>
          <a:srcRect/>
          <a:stretch>
            <a:fillRect/>
          </a:stretch>
        </p:blipFill>
        <p:spPr bwMode="auto">
          <a:xfrm>
            <a:off x="4719962" y="3703317"/>
            <a:ext cx="4167188" cy="2743170"/>
          </a:xfrm>
          <a:prstGeom prst="rect">
            <a:avLst/>
          </a:prstGeom>
          <a:noFill/>
          <a:ln w="6350">
            <a:solidFill>
              <a:schemeClr val="tx1"/>
            </a:solidFill>
            <a:miter lim="800000"/>
            <a:headEnd/>
            <a:tailEnd/>
          </a:ln>
        </p:spPr>
      </p:pic>
      <p:pic>
        <p:nvPicPr>
          <p:cNvPr id="5" name="Picture 5"/>
          <p:cNvPicPr>
            <a:picLocks noChangeAspect="1" noChangeArrowheads="1"/>
          </p:cNvPicPr>
          <p:nvPr/>
        </p:nvPicPr>
        <p:blipFill>
          <a:blip r:embed="rId4" cstate="print"/>
          <a:srcRect/>
          <a:stretch>
            <a:fillRect/>
          </a:stretch>
        </p:blipFill>
        <p:spPr bwMode="auto">
          <a:xfrm>
            <a:off x="457245" y="1503550"/>
            <a:ext cx="4114755" cy="2534420"/>
          </a:xfrm>
          <a:prstGeom prst="rect">
            <a:avLst/>
          </a:prstGeom>
          <a:noFill/>
          <a:ln w="12700" cap="sq" algn="ctr">
            <a:noFill/>
            <a:miter lim="800000"/>
            <a:headEnd/>
            <a:tailEnd/>
          </a:ln>
        </p:spPr>
      </p:pic>
      <p:sp>
        <p:nvSpPr>
          <p:cNvPr id="6" name="TextBox 5"/>
          <p:cNvSpPr txBox="1"/>
          <p:nvPr/>
        </p:nvSpPr>
        <p:spPr>
          <a:xfrm>
            <a:off x="457200" y="457200"/>
            <a:ext cx="8229555" cy="954107"/>
          </a:xfrm>
          <a:prstGeom prst="rect">
            <a:avLst/>
          </a:prstGeom>
          <a:solidFill>
            <a:schemeClr val="bg1">
              <a:lumMod val="95000"/>
            </a:schemeClr>
          </a:solidFill>
        </p:spPr>
        <p:txBody>
          <a:bodyPr wrap="square" rtlCol="0">
            <a:spAutoFit/>
          </a:bodyPr>
          <a:lstStyle/>
          <a:p>
            <a:pPr algn="l">
              <a:buNone/>
            </a:pPr>
            <a:r>
              <a:rPr lang="en-US" sz="2800" b="1" dirty="0" smtClean="0">
                <a:latin typeface="+mj-lt"/>
              </a:rPr>
              <a:t>Neighborhood Indicators Systems support comprehensive planning </a:t>
            </a:r>
            <a:endParaRPr lang="en-US" sz="2800" b="1" dirty="0">
              <a:latin typeface="+mj-lt"/>
            </a:endParaRPr>
          </a:p>
        </p:txBody>
      </p:sp>
      <p:sp>
        <p:nvSpPr>
          <p:cNvPr id="7" name="TextBox 6"/>
          <p:cNvSpPr txBox="1"/>
          <p:nvPr/>
        </p:nvSpPr>
        <p:spPr>
          <a:xfrm>
            <a:off x="4926970" y="1457343"/>
            <a:ext cx="4030983" cy="1815882"/>
          </a:xfrm>
          <a:prstGeom prst="rect">
            <a:avLst/>
          </a:prstGeom>
          <a:noFill/>
        </p:spPr>
        <p:txBody>
          <a:bodyPr wrap="square" rtlCol="0">
            <a:spAutoFit/>
          </a:bodyPr>
          <a:lstStyle/>
          <a:p>
            <a:r>
              <a:rPr lang="en-US" sz="2800" dirty="0" smtClean="0"/>
              <a:t>Records from multiple sources linked to track properties or neighborhoods</a:t>
            </a:r>
            <a:endParaRPr lang="en-US" sz="2800" dirty="0"/>
          </a:p>
        </p:txBody>
      </p:sp>
      <p:sp>
        <p:nvSpPr>
          <p:cNvPr id="8" name="TextBox 7"/>
          <p:cNvSpPr txBox="1"/>
          <p:nvPr/>
        </p:nvSpPr>
        <p:spPr>
          <a:xfrm>
            <a:off x="376027" y="4251950"/>
            <a:ext cx="4013095" cy="1815882"/>
          </a:xfrm>
          <a:prstGeom prst="rect">
            <a:avLst/>
          </a:prstGeom>
          <a:noFill/>
        </p:spPr>
        <p:txBody>
          <a:bodyPr wrap="square" rtlCol="0">
            <a:spAutoFit/>
          </a:bodyPr>
          <a:lstStyle/>
          <a:p>
            <a:r>
              <a:rPr lang="en-US" sz="2800" dirty="0" smtClean="0"/>
              <a:t>Neighborhood indicators across sectors can be linked to IDS records for contextual effects</a:t>
            </a:r>
            <a:endParaRPr lang="en-US" sz="2800" dirty="0"/>
          </a:p>
        </p:txBody>
      </p:sp>
    </p:spTree>
    <p:extLst>
      <p:ext uri="{BB962C8B-B14F-4D97-AF65-F5344CB8AC3E}">
        <p14:creationId xmlns:p14="http://schemas.microsoft.com/office/powerpoint/2010/main" val="1738799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9" descr="2009-09-15_CSVP_cover-image"/>
          <p:cNvPicPr>
            <a:picLocks noChangeAspect="1" noChangeArrowheads="1"/>
          </p:cNvPicPr>
          <p:nvPr/>
        </p:nvPicPr>
        <p:blipFill>
          <a:blip r:embed="rId3" cstate="print"/>
          <a:srcRect/>
          <a:stretch>
            <a:fillRect/>
          </a:stretch>
        </p:blipFill>
        <p:spPr bwMode="auto">
          <a:xfrm>
            <a:off x="457245" y="1600220"/>
            <a:ext cx="8229600" cy="4252700"/>
          </a:xfrm>
          <a:prstGeom prst="rect">
            <a:avLst/>
          </a:prstGeom>
          <a:noFill/>
          <a:ln w="19050">
            <a:solidFill>
              <a:schemeClr val="tx1"/>
            </a:solidFill>
            <a:miter lim="800000"/>
            <a:headEnd/>
            <a:tailEnd/>
          </a:ln>
        </p:spPr>
      </p:pic>
      <p:sp>
        <p:nvSpPr>
          <p:cNvPr id="10244" name="Rectangle 3"/>
          <p:cNvSpPr>
            <a:spLocks noChangeAspect="1" noChangeArrowheads="1"/>
          </p:cNvSpPr>
          <p:nvPr/>
        </p:nvSpPr>
        <p:spPr bwMode="auto">
          <a:xfrm>
            <a:off x="600075" y="5111750"/>
            <a:ext cx="8304213" cy="1101725"/>
          </a:xfrm>
          <a:prstGeom prst="rect">
            <a:avLst/>
          </a:prstGeom>
          <a:noFill/>
          <a:ln w="9525">
            <a:noFill/>
            <a:miter lim="800000"/>
            <a:headEnd/>
            <a:tailEnd/>
          </a:ln>
        </p:spPr>
        <p:txBody>
          <a:bodyPr wrap="none" anchor="ctr"/>
          <a:lstStyle/>
          <a:p>
            <a:pPr algn="ctr"/>
            <a:endParaRPr lang="en-US" sz="2000" b="1" i="1" dirty="0"/>
          </a:p>
        </p:txBody>
      </p:sp>
      <p:sp>
        <p:nvSpPr>
          <p:cNvPr id="3" name="Title 2"/>
          <p:cNvSpPr>
            <a:spLocks noGrp="1"/>
          </p:cNvSpPr>
          <p:nvPr>
            <p:ph type="title"/>
          </p:nvPr>
        </p:nvSpPr>
        <p:spPr>
          <a:solidFill>
            <a:schemeClr val="bg1">
              <a:lumMod val="95000"/>
            </a:schemeClr>
          </a:solidFill>
        </p:spPr>
        <p:txBody>
          <a:bodyPr>
            <a:normAutofit fontScale="90000"/>
          </a:bodyPr>
          <a:lstStyle/>
          <a:p>
            <a:r>
              <a:rPr lang="en-US" dirty="0" smtClean="0"/>
              <a:t>Cleveland applications use IDS and Neighborhood Indicators Systems</a:t>
            </a:r>
            <a:endParaRPr lang="en-US" dirty="0"/>
          </a:p>
        </p:txBody>
      </p:sp>
    </p:spTree>
    <p:extLst>
      <p:ext uri="{BB962C8B-B14F-4D97-AF65-F5344CB8AC3E}">
        <p14:creationId xmlns:p14="http://schemas.microsoft.com/office/powerpoint/2010/main" val="700599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1">
              <a:lumMod val="95000"/>
            </a:schemeClr>
          </a:solidFill>
        </p:spPr>
        <p:txBody>
          <a:bodyPr>
            <a:normAutofit fontScale="90000"/>
          </a:bodyPr>
          <a:lstStyle/>
          <a:p>
            <a:r>
              <a:rPr lang="en-US" dirty="0" smtClean="0"/>
              <a:t>IDS: </a:t>
            </a:r>
            <a:r>
              <a:rPr lang="en-US" dirty="0" err="1" smtClean="0"/>
              <a:t>ChildHood</a:t>
            </a:r>
            <a:r>
              <a:rPr lang="en-US" dirty="0" smtClean="0"/>
              <a:t> Integrated Longitudinal Data (CHILD) system</a:t>
            </a:r>
            <a:endParaRPr lang="en-US" dirty="0"/>
          </a:p>
        </p:txBody>
      </p:sp>
      <p:sp>
        <p:nvSpPr>
          <p:cNvPr id="5" name="Content Placeholder 4"/>
          <p:cNvSpPr>
            <a:spLocks noGrp="1"/>
          </p:cNvSpPr>
          <p:nvPr>
            <p:ph idx="1"/>
          </p:nvPr>
        </p:nvSpPr>
        <p:spPr/>
        <p:txBody>
          <a:bodyPr>
            <a:normAutofit/>
          </a:bodyPr>
          <a:lstStyle/>
          <a:p>
            <a:r>
              <a:rPr lang="en-US" sz="2400" dirty="0" smtClean="0"/>
              <a:t>Uses </a:t>
            </a:r>
            <a:r>
              <a:rPr lang="en-US" sz="2400" b="1" dirty="0" smtClean="0"/>
              <a:t>periodic data integration </a:t>
            </a:r>
            <a:r>
              <a:rPr lang="en-US" sz="2400" dirty="0" smtClean="0"/>
              <a:t>model</a:t>
            </a:r>
          </a:p>
          <a:p>
            <a:r>
              <a:rPr lang="en-US" sz="2400" dirty="0" smtClean="0"/>
              <a:t>Gradual development  over many years by data partners working on collaborative projects </a:t>
            </a:r>
            <a:endParaRPr lang="en-US" sz="2400" dirty="0"/>
          </a:p>
          <a:p>
            <a:r>
              <a:rPr lang="en-US" sz="2400" dirty="0" smtClean="0"/>
              <a:t>Started with focus on young </a:t>
            </a:r>
            <a:r>
              <a:rPr lang="en-US" sz="2400" dirty="0"/>
              <a:t>c</a:t>
            </a:r>
            <a:r>
              <a:rPr lang="en-US" sz="2400" dirty="0" smtClean="0"/>
              <a:t>hildren, recently adding older youth, transition to adulthood and linked parent records</a:t>
            </a:r>
          </a:p>
          <a:p>
            <a:r>
              <a:rPr lang="en-US" sz="2400" dirty="0" smtClean="0"/>
              <a:t>Covers all children in Cuyahoga County born since 1992</a:t>
            </a:r>
          </a:p>
        </p:txBody>
      </p:sp>
    </p:spTree>
    <p:extLst>
      <p:ext uri="{BB962C8B-B14F-4D97-AF65-F5344CB8AC3E}">
        <p14:creationId xmlns:p14="http://schemas.microsoft.com/office/powerpoint/2010/main" val="844693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Calibri" panose="020F0502020204030204" pitchFamily="34" charset="0"/>
              </a:rPr>
              <a:t>CHILD tracks individuals across developmental stages and multiple programs</a:t>
            </a:r>
            <a:endParaRPr lang="en-US" sz="3200" dirty="0">
              <a:latin typeface="Calibri" panose="020F0502020204030204" pitchFamily="34" charset="0"/>
            </a:endParaRPr>
          </a:p>
        </p:txBody>
      </p:sp>
      <p:sp>
        <p:nvSpPr>
          <p:cNvPr id="3" name="Content Placeholder 2"/>
          <p:cNvSpPr>
            <a:spLocks noGrp="1"/>
          </p:cNvSpPr>
          <p:nvPr>
            <p:ph idx="1"/>
          </p:nvPr>
        </p:nvSpPr>
        <p:spPr/>
        <p:txBody>
          <a:bodyPr/>
          <a:lstStyle/>
          <a:p>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35" y="1600200"/>
            <a:ext cx="8991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9343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3200415" y="3392924"/>
            <a:ext cx="457200" cy="4572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tx1"/>
                </a:solidFill>
              </a:rPr>
              <a:t>ID6</a:t>
            </a:r>
          </a:p>
        </p:txBody>
      </p:sp>
      <p:sp>
        <p:nvSpPr>
          <p:cNvPr id="60" name="Rectangle 59"/>
          <p:cNvSpPr/>
          <p:nvPr/>
        </p:nvSpPr>
        <p:spPr>
          <a:xfrm>
            <a:off x="4023366" y="4490192"/>
            <a:ext cx="457200" cy="4572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tx1"/>
                </a:solidFill>
              </a:rPr>
              <a:t>ID5</a:t>
            </a:r>
          </a:p>
        </p:txBody>
      </p:sp>
      <p:sp>
        <p:nvSpPr>
          <p:cNvPr id="59" name="Rectangle 58"/>
          <p:cNvSpPr/>
          <p:nvPr/>
        </p:nvSpPr>
        <p:spPr>
          <a:xfrm>
            <a:off x="5029195" y="4307314"/>
            <a:ext cx="457200" cy="4572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tx1"/>
                </a:solidFill>
              </a:rPr>
              <a:t>ID4</a:t>
            </a:r>
          </a:p>
        </p:txBody>
      </p:sp>
      <p:sp>
        <p:nvSpPr>
          <p:cNvPr id="56" name="Rectangle 55"/>
          <p:cNvSpPr/>
          <p:nvPr/>
        </p:nvSpPr>
        <p:spPr>
          <a:xfrm>
            <a:off x="5486385" y="3392919"/>
            <a:ext cx="457200" cy="4572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tx1"/>
                </a:solidFill>
              </a:rPr>
              <a:t>ID3</a:t>
            </a:r>
          </a:p>
        </p:txBody>
      </p:sp>
      <p:sp>
        <p:nvSpPr>
          <p:cNvPr id="55" name="Rectangle 54"/>
          <p:cNvSpPr/>
          <p:nvPr/>
        </p:nvSpPr>
        <p:spPr>
          <a:xfrm>
            <a:off x="5029195" y="2722373"/>
            <a:ext cx="457200" cy="4572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tx1"/>
                </a:solidFill>
              </a:rPr>
              <a:t>ID2</a:t>
            </a:r>
          </a:p>
        </p:txBody>
      </p:sp>
      <p:sp>
        <p:nvSpPr>
          <p:cNvPr id="54" name="Rectangle 53"/>
          <p:cNvSpPr/>
          <p:nvPr/>
        </p:nvSpPr>
        <p:spPr>
          <a:xfrm>
            <a:off x="4023361" y="2569973"/>
            <a:ext cx="457200" cy="4572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smtClean="0">
                <a:solidFill>
                  <a:schemeClr val="tx1"/>
                </a:solidFill>
              </a:rPr>
              <a:t>ID1</a:t>
            </a:r>
          </a:p>
        </p:txBody>
      </p:sp>
      <p:sp>
        <p:nvSpPr>
          <p:cNvPr id="28" name="Rectangle 27"/>
          <p:cNvSpPr/>
          <p:nvPr/>
        </p:nvSpPr>
        <p:spPr>
          <a:xfrm>
            <a:off x="5486390" y="5587460"/>
            <a:ext cx="1828780" cy="9144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marL="171450" indent="-171450">
              <a:buFont typeface="Arial" pitchFamily="34" charset="0"/>
              <a:buChar char="•"/>
            </a:pPr>
            <a:r>
              <a:rPr lang="en-US" sz="1200" dirty="0" smtClean="0">
                <a:solidFill>
                  <a:schemeClr val="tx1"/>
                </a:solidFill>
              </a:rPr>
              <a:t>Abuse/neglect reports</a:t>
            </a:r>
          </a:p>
          <a:p>
            <a:pPr marL="171450" indent="-171450">
              <a:buFont typeface="Arial" pitchFamily="34" charset="0"/>
              <a:buChar char="•"/>
            </a:pPr>
            <a:r>
              <a:rPr lang="en-US" sz="1200" dirty="0" smtClean="0">
                <a:solidFill>
                  <a:schemeClr val="tx1"/>
                </a:solidFill>
              </a:rPr>
              <a:t>Foster care</a:t>
            </a:r>
          </a:p>
        </p:txBody>
      </p:sp>
      <p:sp>
        <p:nvSpPr>
          <p:cNvPr id="27" name="Rectangle 26"/>
          <p:cNvSpPr/>
          <p:nvPr/>
        </p:nvSpPr>
        <p:spPr>
          <a:xfrm>
            <a:off x="1828830" y="5587450"/>
            <a:ext cx="2011680" cy="9144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marL="171450" indent="-171450">
              <a:buFont typeface="Arial" pitchFamily="34" charset="0"/>
              <a:buChar char="•"/>
            </a:pPr>
            <a:r>
              <a:rPr lang="en-US" sz="1200" dirty="0" smtClean="0">
                <a:solidFill>
                  <a:schemeClr val="tx1"/>
                </a:solidFill>
              </a:rPr>
              <a:t>Child care supports</a:t>
            </a:r>
          </a:p>
          <a:p>
            <a:pPr marL="171450" indent="-171450">
              <a:buFont typeface="Arial" pitchFamily="34" charset="0"/>
              <a:buChar char="•"/>
            </a:pPr>
            <a:r>
              <a:rPr lang="en-US" sz="1200" dirty="0" smtClean="0">
                <a:solidFill>
                  <a:schemeClr val="tx1"/>
                </a:solidFill>
              </a:rPr>
              <a:t>Home visiting</a:t>
            </a:r>
          </a:p>
          <a:p>
            <a:pPr marL="171450" indent="-171450">
              <a:buFont typeface="Arial" pitchFamily="34" charset="0"/>
              <a:buChar char="•"/>
            </a:pPr>
            <a:r>
              <a:rPr lang="en-US" sz="1200" dirty="0" smtClean="0">
                <a:solidFill>
                  <a:schemeClr val="tx1"/>
                </a:solidFill>
              </a:rPr>
              <a:t>Homeless services</a:t>
            </a:r>
          </a:p>
        </p:txBody>
      </p:sp>
      <p:sp>
        <p:nvSpPr>
          <p:cNvPr id="26" name="Rectangle 25"/>
          <p:cNvSpPr/>
          <p:nvPr/>
        </p:nvSpPr>
        <p:spPr>
          <a:xfrm>
            <a:off x="6857975" y="3667226"/>
            <a:ext cx="1828780" cy="13716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marL="171450" indent="-171450">
              <a:buFont typeface="Arial" pitchFamily="34" charset="0"/>
              <a:buChar char="•"/>
            </a:pPr>
            <a:r>
              <a:rPr lang="en-US" sz="1200" dirty="0" smtClean="0">
                <a:solidFill>
                  <a:schemeClr val="tx1"/>
                </a:solidFill>
              </a:rPr>
              <a:t>Pre-K</a:t>
            </a:r>
          </a:p>
          <a:p>
            <a:pPr marL="171450" indent="-171450">
              <a:buFont typeface="Arial" pitchFamily="34" charset="0"/>
              <a:buChar char="•"/>
            </a:pPr>
            <a:r>
              <a:rPr lang="en-US" sz="1200" dirty="0" smtClean="0">
                <a:solidFill>
                  <a:schemeClr val="tx1"/>
                </a:solidFill>
              </a:rPr>
              <a:t>K-12</a:t>
            </a:r>
          </a:p>
          <a:p>
            <a:pPr marL="171450" indent="-171450">
              <a:buFont typeface="Arial" pitchFamily="34" charset="0"/>
              <a:buChar char="•"/>
            </a:pPr>
            <a:r>
              <a:rPr lang="en-US" sz="1200" dirty="0" smtClean="0">
                <a:solidFill>
                  <a:schemeClr val="tx1"/>
                </a:solidFill>
              </a:rPr>
              <a:t>Test scores</a:t>
            </a:r>
          </a:p>
          <a:p>
            <a:pPr marL="171450" indent="-171450">
              <a:buFont typeface="Arial" pitchFamily="34" charset="0"/>
              <a:buChar char="•"/>
            </a:pPr>
            <a:r>
              <a:rPr lang="en-US" sz="1200" dirty="0" smtClean="0">
                <a:solidFill>
                  <a:schemeClr val="tx1"/>
                </a:solidFill>
              </a:rPr>
              <a:t>Proficiency test</a:t>
            </a:r>
          </a:p>
          <a:p>
            <a:pPr marL="171450" indent="-171450">
              <a:buFont typeface="Arial" pitchFamily="34" charset="0"/>
              <a:buChar char="•"/>
            </a:pPr>
            <a:r>
              <a:rPr lang="en-US" sz="1200" dirty="0" smtClean="0">
                <a:solidFill>
                  <a:schemeClr val="tx1"/>
                </a:solidFill>
              </a:rPr>
              <a:t>High school graduation </a:t>
            </a:r>
          </a:p>
          <a:p>
            <a:pPr marL="171450" indent="-171450">
              <a:buFont typeface="Arial" pitchFamily="34" charset="0"/>
              <a:buChar char="•"/>
            </a:pPr>
            <a:r>
              <a:rPr lang="en-US" sz="1200" dirty="0" smtClean="0">
                <a:solidFill>
                  <a:schemeClr val="tx1"/>
                </a:solidFill>
              </a:rPr>
              <a:t>Higher education</a:t>
            </a:r>
          </a:p>
        </p:txBody>
      </p:sp>
      <p:sp>
        <p:nvSpPr>
          <p:cNvPr id="25" name="Rectangle 24"/>
          <p:cNvSpPr/>
          <p:nvPr/>
        </p:nvSpPr>
        <p:spPr>
          <a:xfrm>
            <a:off x="1188757" y="3758680"/>
            <a:ext cx="1828780" cy="91440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marL="171450" indent="-171450">
              <a:buFont typeface="Arial" pitchFamily="34" charset="0"/>
              <a:buChar char="•"/>
            </a:pPr>
            <a:r>
              <a:rPr lang="en-US" sz="1200" dirty="0" smtClean="0">
                <a:solidFill>
                  <a:schemeClr val="tx1"/>
                </a:solidFill>
              </a:rPr>
              <a:t>Medicaid</a:t>
            </a:r>
          </a:p>
          <a:p>
            <a:pPr marL="171450" indent="-171450">
              <a:buFont typeface="Arial" pitchFamily="34" charset="0"/>
              <a:buChar char="•"/>
            </a:pPr>
            <a:r>
              <a:rPr lang="en-US" sz="1200" dirty="0" smtClean="0">
                <a:solidFill>
                  <a:schemeClr val="tx1"/>
                </a:solidFill>
              </a:rPr>
              <a:t>Food Stamp</a:t>
            </a:r>
          </a:p>
          <a:p>
            <a:pPr marL="171450" indent="-171450">
              <a:buFont typeface="Arial" pitchFamily="34" charset="0"/>
              <a:buChar char="•"/>
            </a:pPr>
            <a:r>
              <a:rPr lang="en-US" sz="1200" dirty="0" smtClean="0">
                <a:solidFill>
                  <a:schemeClr val="tx1"/>
                </a:solidFill>
              </a:rPr>
              <a:t>TANF</a:t>
            </a:r>
          </a:p>
          <a:p>
            <a:pPr marL="171450" indent="-171450">
              <a:buFont typeface="Arial" pitchFamily="34" charset="0"/>
              <a:buChar char="•"/>
            </a:pPr>
            <a:r>
              <a:rPr lang="en-US" sz="1200" dirty="0" smtClean="0">
                <a:solidFill>
                  <a:schemeClr val="tx1"/>
                </a:solidFill>
              </a:rPr>
              <a:t>Child care subsidies</a:t>
            </a:r>
          </a:p>
        </p:txBody>
      </p:sp>
      <p:sp>
        <p:nvSpPr>
          <p:cNvPr id="23" name="Rectangle 22"/>
          <p:cNvSpPr/>
          <p:nvPr/>
        </p:nvSpPr>
        <p:spPr>
          <a:xfrm>
            <a:off x="5852146" y="2387090"/>
            <a:ext cx="1828780" cy="4572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marL="171450" indent="-171450">
              <a:buFont typeface="Arial" pitchFamily="34" charset="0"/>
              <a:buChar char="•"/>
            </a:pPr>
            <a:r>
              <a:rPr lang="en-US" sz="1200" dirty="0" smtClean="0">
                <a:solidFill>
                  <a:schemeClr val="tx1"/>
                </a:solidFill>
              </a:rPr>
              <a:t>Juvenile Court</a:t>
            </a:r>
          </a:p>
          <a:p>
            <a:pPr marL="171450" indent="-171450">
              <a:buFont typeface="Arial" pitchFamily="34" charset="0"/>
              <a:buChar char="•"/>
            </a:pPr>
            <a:r>
              <a:rPr lang="en-US" sz="1200" dirty="0" smtClean="0">
                <a:solidFill>
                  <a:schemeClr val="tx1"/>
                </a:solidFill>
              </a:rPr>
              <a:t>County Jail</a:t>
            </a:r>
          </a:p>
        </p:txBody>
      </p:sp>
      <p:sp>
        <p:nvSpPr>
          <p:cNvPr id="21" name="Rectangle 20"/>
          <p:cNvSpPr/>
          <p:nvPr/>
        </p:nvSpPr>
        <p:spPr>
          <a:xfrm>
            <a:off x="1828830" y="2387090"/>
            <a:ext cx="1828780" cy="4572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marL="171450" indent="-171450">
              <a:buFont typeface="Arial" pitchFamily="34" charset="0"/>
              <a:buChar char="•"/>
            </a:pPr>
            <a:r>
              <a:rPr lang="en-US" sz="1200" dirty="0" smtClean="0">
                <a:solidFill>
                  <a:schemeClr val="tx1"/>
                </a:solidFill>
              </a:rPr>
              <a:t>Birth certificate</a:t>
            </a:r>
          </a:p>
          <a:p>
            <a:pPr marL="171450" indent="-171450">
              <a:buFont typeface="Arial" pitchFamily="34" charset="0"/>
              <a:buChar char="•"/>
            </a:pPr>
            <a:r>
              <a:rPr lang="en-US" sz="1200" dirty="0" smtClean="0">
                <a:solidFill>
                  <a:schemeClr val="tx1"/>
                </a:solidFill>
              </a:rPr>
              <a:t>Lead levels</a:t>
            </a:r>
          </a:p>
        </p:txBody>
      </p:sp>
      <p:sp>
        <p:nvSpPr>
          <p:cNvPr id="2" name="Title 1"/>
          <p:cNvSpPr>
            <a:spLocks noGrp="1"/>
          </p:cNvSpPr>
          <p:nvPr>
            <p:ph type="title"/>
          </p:nvPr>
        </p:nvSpPr>
        <p:spPr>
          <a:solidFill>
            <a:schemeClr val="bg1">
              <a:lumMod val="95000"/>
            </a:schemeClr>
          </a:solidFill>
        </p:spPr>
        <p:txBody>
          <a:bodyPr>
            <a:normAutofit fontScale="90000"/>
          </a:bodyPr>
          <a:lstStyle/>
          <a:p>
            <a:r>
              <a:rPr lang="en-US" dirty="0" smtClean="0"/>
              <a:t>CHILD system – links data and creates multiple identifier  “register”</a:t>
            </a:r>
            <a:endParaRPr lang="en-US" dirty="0"/>
          </a:p>
        </p:txBody>
      </p:sp>
      <p:sp>
        <p:nvSpPr>
          <p:cNvPr id="5" name="Hexagon 4"/>
          <p:cNvSpPr/>
          <p:nvPr/>
        </p:nvSpPr>
        <p:spPr>
          <a:xfrm rot="5400000">
            <a:off x="3657590" y="2844290"/>
            <a:ext cx="1828800" cy="1828800"/>
          </a:xfrm>
          <a:prstGeom prst="hexagon">
            <a:avLst/>
          </a:prstGeom>
          <a:solidFill>
            <a:schemeClr val="accent1">
              <a:lumMod val="20000"/>
              <a:lumOff val="80000"/>
            </a:schemeClr>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1560000">
            <a:off x="4898288" y="1825477"/>
            <a:ext cx="986218" cy="914400"/>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b="1" dirty="0" smtClean="0">
                <a:solidFill>
                  <a:schemeClr val="tx1"/>
                </a:solidFill>
              </a:rPr>
              <a:t>Justice System</a:t>
            </a:r>
          </a:p>
          <a:p>
            <a:pPr algn="ctr"/>
            <a:r>
              <a:rPr lang="en-US" sz="1500" b="1" dirty="0" smtClean="0">
                <a:solidFill>
                  <a:schemeClr val="tx1"/>
                </a:solidFill>
              </a:rPr>
              <a:t>Records</a:t>
            </a:r>
          </a:p>
          <a:p>
            <a:pPr algn="ctr"/>
            <a:endParaRPr lang="en-US" sz="1500" b="1" dirty="0" smtClean="0">
              <a:solidFill>
                <a:schemeClr val="tx1"/>
              </a:solidFill>
            </a:endParaRPr>
          </a:p>
        </p:txBody>
      </p:sp>
      <p:sp>
        <p:nvSpPr>
          <p:cNvPr id="10" name="Rectangle 9"/>
          <p:cNvSpPr/>
          <p:nvPr/>
        </p:nvSpPr>
        <p:spPr>
          <a:xfrm rot="20040000">
            <a:off x="3251393" y="1821176"/>
            <a:ext cx="1005840" cy="914400"/>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b="1" dirty="0" smtClean="0">
                <a:solidFill>
                  <a:schemeClr val="tx1"/>
                </a:solidFill>
              </a:rPr>
              <a:t>State Health  Records</a:t>
            </a:r>
          </a:p>
        </p:txBody>
      </p:sp>
      <p:sp>
        <p:nvSpPr>
          <p:cNvPr id="11" name="Rectangle 10"/>
          <p:cNvSpPr/>
          <p:nvPr/>
        </p:nvSpPr>
        <p:spPr>
          <a:xfrm>
            <a:off x="2286025" y="3301490"/>
            <a:ext cx="914373" cy="914400"/>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b="1" dirty="0" smtClean="0">
                <a:solidFill>
                  <a:schemeClr val="tx1"/>
                </a:solidFill>
              </a:rPr>
              <a:t>Public</a:t>
            </a:r>
          </a:p>
          <a:p>
            <a:pPr algn="ctr"/>
            <a:r>
              <a:rPr lang="en-US" sz="1500" b="1" dirty="0" smtClean="0">
                <a:solidFill>
                  <a:schemeClr val="tx1"/>
                </a:solidFill>
              </a:rPr>
              <a:t>Assists</a:t>
            </a:r>
          </a:p>
        </p:txBody>
      </p:sp>
      <p:sp>
        <p:nvSpPr>
          <p:cNvPr id="13" name="Rectangle 12"/>
          <p:cNvSpPr/>
          <p:nvPr/>
        </p:nvSpPr>
        <p:spPr>
          <a:xfrm>
            <a:off x="5943602" y="3301475"/>
            <a:ext cx="914373" cy="914400"/>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b="1" dirty="0" smtClean="0">
                <a:solidFill>
                  <a:schemeClr val="tx1"/>
                </a:solidFill>
              </a:rPr>
              <a:t>Public</a:t>
            </a:r>
          </a:p>
          <a:p>
            <a:pPr algn="ctr"/>
            <a:r>
              <a:rPr lang="en-US" sz="1500" b="1" dirty="0" smtClean="0">
                <a:solidFill>
                  <a:schemeClr val="tx1"/>
                </a:solidFill>
              </a:rPr>
              <a:t>   Education</a:t>
            </a:r>
          </a:p>
        </p:txBody>
      </p:sp>
      <p:sp>
        <p:nvSpPr>
          <p:cNvPr id="14" name="Rectangle 13"/>
          <p:cNvSpPr/>
          <p:nvPr/>
        </p:nvSpPr>
        <p:spPr>
          <a:xfrm rot="20040000">
            <a:off x="4897021" y="4751817"/>
            <a:ext cx="987552" cy="914400"/>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en-US" sz="1500" b="1" dirty="0" smtClean="0">
                <a:solidFill>
                  <a:schemeClr val="tx1"/>
                </a:solidFill>
              </a:rPr>
              <a:t>Child</a:t>
            </a:r>
          </a:p>
          <a:p>
            <a:pPr algn="ctr"/>
            <a:r>
              <a:rPr lang="en-US" sz="1500" b="1" dirty="0" smtClean="0">
                <a:solidFill>
                  <a:schemeClr val="tx1"/>
                </a:solidFill>
              </a:rPr>
              <a:t>Welfare</a:t>
            </a:r>
          </a:p>
        </p:txBody>
      </p:sp>
      <p:sp>
        <p:nvSpPr>
          <p:cNvPr id="15" name="Rectangle 14"/>
          <p:cNvSpPr/>
          <p:nvPr/>
        </p:nvSpPr>
        <p:spPr>
          <a:xfrm rot="1599746">
            <a:off x="3261632" y="4774419"/>
            <a:ext cx="987552" cy="914400"/>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b="1" dirty="0" smtClean="0">
                <a:solidFill>
                  <a:schemeClr val="tx1"/>
                </a:solidFill>
              </a:rPr>
              <a:t>Social</a:t>
            </a:r>
          </a:p>
          <a:p>
            <a:pPr algn="ctr"/>
            <a:r>
              <a:rPr lang="en-US" sz="1500" b="1" dirty="0" smtClean="0">
                <a:solidFill>
                  <a:schemeClr val="tx1"/>
                </a:solidFill>
              </a:rPr>
              <a:t>Services</a:t>
            </a:r>
          </a:p>
        </p:txBody>
      </p:sp>
      <p:sp>
        <p:nvSpPr>
          <p:cNvPr id="19" name="Rectangle 18"/>
          <p:cNvSpPr/>
          <p:nvPr/>
        </p:nvSpPr>
        <p:spPr>
          <a:xfrm>
            <a:off x="4023365" y="3474535"/>
            <a:ext cx="1097280" cy="553998"/>
          </a:xfrm>
          <a:prstGeom prst="rect">
            <a:avLst/>
          </a:prstGeom>
          <a:solidFill>
            <a:schemeClr val="accent1">
              <a:lumMod val="20000"/>
              <a:lumOff val="80000"/>
            </a:schemeClr>
          </a:solidFill>
        </p:spPr>
        <p:txBody>
          <a:bodyPr wrap="square" lIns="0" rIns="0" anchor="ctr" anchorCtr="0">
            <a:spAutoFit/>
          </a:bodyPr>
          <a:lstStyle/>
          <a:p>
            <a:pPr marL="0" lvl="1" algn="ctr">
              <a:buClr>
                <a:srgbClr val="595959"/>
              </a:buClr>
            </a:pPr>
            <a:r>
              <a:rPr lang="en-US" sz="1500" b="1" dirty="0" smtClean="0"/>
              <a:t>Common ID</a:t>
            </a:r>
          </a:p>
          <a:p>
            <a:pPr marL="0" lvl="1" algn="ctr">
              <a:buClr>
                <a:srgbClr val="595959"/>
              </a:buClr>
            </a:pPr>
            <a:r>
              <a:rPr lang="en-US" sz="1500" b="1" dirty="0" smtClean="0"/>
              <a:t>(ECIID)</a:t>
            </a:r>
          </a:p>
        </p:txBody>
      </p:sp>
      <p:cxnSp>
        <p:nvCxnSpPr>
          <p:cNvPr id="29" name="Straight Connector 28"/>
          <p:cNvCxnSpPr/>
          <p:nvPr/>
        </p:nvCxnSpPr>
        <p:spPr>
          <a:xfrm>
            <a:off x="3931927" y="2569973"/>
            <a:ext cx="274317" cy="594356"/>
          </a:xfrm>
          <a:prstGeom prst="line">
            <a:avLst/>
          </a:prstGeom>
          <a:ln w="15875">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937756" y="2569973"/>
            <a:ext cx="274318" cy="594356"/>
          </a:xfrm>
          <a:prstGeom prst="line">
            <a:avLst/>
          </a:prstGeom>
          <a:ln w="15875">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931927" y="4353026"/>
            <a:ext cx="274317" cy="594362"/>
          </a:xfrm>
          <a:prstGeom prst="line">
            <a:avLst/>
          </a:prstGeom>
          <a:ln w="15875">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937757" y="4284453"/>
            <a:ext cx="274317" cy="594356"/>
          </a:xfrm>
          <a:prstGeom prst="line">
            <a:avLst/>
          </a:prstGeom>
          <a:ln w="15875">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794751" y="3428993"/>
            <a:ext cx="1600200" cy="640080"/>
          </a:xfrm>
          <a:prstGeom prst="rect">
            <a:avLst/>
          </a:prstGeom>
          <a:solidFill>
            <a:schemeClr val="accent1">
              <a:lumMod val="20000"/>
              <a:lumOff val="80000"/>
            </a:schemeClr>
          </a:solidFill>
        </p:spPr>
        <p:txBody>
          <a:bodyPr wrap="square" anchor="ctr" anchorCtr="0">
            <a:spAutoFit/>
          </a:bodyPr>
          <a:lstStyle/>
          <a:p>
            <a:pPr marL="0" lvl="1" algn="ctr">
              <a:buClr>
                <a:srgbClr val="595959"/>
              </a:buClr>
            </a:pPr>
            <a:r>
              <a:rPr lang="en-US" sz="1500" b="1" dirty="0" smtClean="0"/>
              <a:t>CHILD </a:t>
            </a:r>
            <a:r>
              <a:rPr lang="en-US" sz="1500" b="1" dirty="0"/>
              <a:t>System</a:t>
            </a:r>
          </a:p>
        </p:txBody>
      </p:sp>
      <p:cxnSp>
        <p:nvCxnSpPr>
          <p:cNvPr id="53" name="Straight Connector 52"/>
          <p:cNvCxnSpPr/>
          <p:nvPr/>
        </p:nvCxnSpPr>
        <p:spPr>
          <a:xfrm>
            <a:off x="5388592" y="3758675"/>
            <a:ext cx="646432" cy="0"/>
          </a:xfrm>
          <a:prstGeom prst="line">
            <a:avLst/>
          </a:prstGeom>
          <a:ln w="15875">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108976" y="3758675"/>
            <a:ext cx="646432" cy="0"/>
          </a:xfrm>
          <a:prstGeom prst="line">
            <a:avLst/>
          </a:prstGeom>
          <a:ln w="15875">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80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29"/>
                                        </p:tgtEl>
                                      </p:cBhvr>
                                    </p:animEffect>
                                    <p:set>
                                      <p:cBhvr>
                                        <p:cTn id="41" dur="1" fill="hold">
                                          <p:stCondLst>
                                            <p:cond delay="499"/>
                                          </p:stCondLst>
                                        </p:cTn>
                                        <p:tgtEl>
                                          <p:spTgt spid="29"/>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54"/>
                                        </p:tgtEl>
                                      </p:cBhvr>
                                    </p:animEffect>
                                    <p:set>
                                      <p:cBhvr>
                                        <p:cTn id="44" dur="1" fill="hold">
                                          <p:stCondLst>
                                            <p:cond delay="499"/>
                                          </p:stCondLst>
                                        </p:cTn>
                                        <p:tgtEl>
                                          <p:spTgt spid="54"/>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31"/>
                                        </p:tgtEl>
                                      </p:cBhvr>
                                    </p:animEffect>
                                    <p:set>
                                      <p:cBhvr>
                                        <p:cTn id="47" dur="1" fill="hold">
                                          <p:stCondLst>
                                            <p:cond delay="499"/>
                                          </p:stCondLst>
                                        </p:cTn>
                                        <p:tgtEl>
                                          <p:spTgt spid="31"/>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49"/>
                                        </p:tgtEl>
                                      </p:cBhvr>
                                    </p:animEffect>
                                    <p:set>
                                      <p:cBhvr>
                                        <p:cTn id="50" dur="1" fill="hold">
                                          <p:stCondLst>
                                            <p:cond delay="499"/>
                                          </p:stCondLst>
                                        </p:cTn>
                                        <p:tgtEl>
                                          <p:spTgt spid="49"/>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40"/>
                                        </p:tgtEl>
                                      </p:cBhvr>
                                    </p:animEffect>
                                    <p:set>
                                      <p:cBhvr>
                                        <p:cTn id="53" dur="1" fill="hold">
                                          <p:stCondLst>
                                            <p:cond delay="499"/>
                                          </p:stCondLst>
                                        </p:cTn>
                                        <p:tgtEl>
                                          <p:spTgt spid="40"/>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55"/>
                                        </p:tgtEl>
                                      </p:cBhvr>
                                    </p:animEffect>
                                    <p:set>
                                      <p:cBhvr>
                                        <p:cTn id="56" dur="1" fill="hold">
                                          <p:stCondLst>
                                            <p:cond delay="499"/>
                                          </p:stCondLst>
                                        </p:cTn>
                                        <p:tgtEl>
                                          <p:spTgt spid="55"/>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53"/>
                                        </p:tgtEl>
                                      </p:cBhvr>
                                    </p:animEffect>
                                    <p:set>
                                      <p:cBhvr>
                                        <p:cTn id="59" dur="1" fill="hold">
                                          <p:stCondLst>
                                            <p:cond delay="499"/>
                                          </p:stCondLst>
                                        </p:cTn>
                                        <p:tgtEl>
                                          <p:spTgt spid="53"/>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56"/>
                                        </p:tgtEl>
                                      </p:cBhvr>
                                    </p:animEffect>
                                    <p:set>
                                      <p:cBhvr>
                                        <p:cTn id="62" dur="1" fill="hold">
                                          <p:stCondLst>
                                            <p:cond delay="499"/>
                                          </p:stCondLst>
                                        </p:cTn>
                                        <p:tgtEl>
                                          <p:spTgt spid="56"/>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59"/>
                                        </p:tgtEl>
                                      </p:cBhvr>
                                    </p:animEffect>
                                    <p:set>
                                      <p:cBhvr>
                                        <p:cTn id="65" dur="1" fill="hold">
                                          <p:stCondLst>
                                            <p:cond delay="499"/>
                                          </p:stCondLst>
                                        </p:cTn>
                                        <p:tgtEl>
                                          <p:spTgt spid="59"/>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60"/>
                                        </p:tgtEl>
                                      </p:cBhvr>
                                    </p:animEffect>
                                    <p:set>
                                      <p:cBhvr>
                                        <p:cTn id="68" dur="1" fill="hold">
                                          <p:stCondLst>
                                            <p:cond delay="499"/>
                                          </p:stCondLst>
                                        </p:cTn>
                                        <p:tgtEl>
                                          <p:spTgt spid="60"/>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61"/>
                                        </p:tgtEl>
                                      </p:cBhvr>
                                    </p:animEffect>
                                    <p:set>
                                      <p:cBhvr>
                                        <p:cTn id="74" dur="1" fill="hold">
                                          <p:stCondLst>
                                            <p:cond delay="499"/>
                                          </p:stCondLst>
                                        </p:cTn>
                                        <p:tgtEl>
                                          <p:spTgt spid="61"/>
                                        </p:tgtEl>
                                        <p:attrNameLst>
                                          <p:attrName>style.visibility</p:attrName>
                                        </p:attrNameLst>
                                      </p:cBhvr>
                                      <p:to>
                                        <p:strVal val="hidden"/>
                                      </p:to>
                                    </p:set>
                                  </p:childTnLst>
                                </p:cTn>
                              </p:par>
                              <p:par>
                                <p:cTn id="75" presetID="42" presetClass="path" presetSubtype="0" accel="50000" decel="50000" fill="hold" grpId="0" nodeType="withEffect">
                                  <p:stCondLst>
                                    <p:cond delay="0"/>
                                  </p:stCondLst>
                                  <p:childTnLst>
                                    <p:animMotion origin="layout" path="M -2.77778E-7 7.40741E-7 L 0.01944 0.05579 " pathEditMode="relative" rAng="0" ptsTypes="AA">
                                      <p:cBhvr>
                                        <p:cTn id="76" dur="2000" fill="hold"/>
                                        <p:tgtEl>
                                          <p:spTgt spid="10"/>
                                        </p:tgtEl>
                                        <p:attrNameLst>
                                          <p:attrName>ppt_x</p:attrName>
                                          <p:attrName>ppt_y</p:attrName>
                                        </p:attrNameLst>
                                      </p:cBhvr>
                                      <p:rCtr x="972" y="2778"/>
                                    </p:animMotion>
                                  </p:childTnLst>
                                </p:cTn>
                              </p:par>
                              <p:par>
                                <p:cTn id="77" presetID="42" presetClass="path" presetSubtype="0" accel="50000" decel="50000" fill="hold" grpId="0" nodeType="withEffect">
                                  <p:stCondLst>
                                    <p:cond delay="0"/>
                                  </p:stCondLst>
                                  <p:childTnLst>
                                    <p:animMotion origin="layout" path="M -3.33333E-6 -2.22222E-6 L -0.01961 0.05533 " pathEditMode="relative" rAng="0" ptsTypes="AA">
                                      <p:cBhvr>
                                        <p:cTn id="78" dur="2000" fill="hold"/>
                                        <p:tgtEl>
                                          <p:spTgt spid="8"/>
                                        </p:tgtEl>
                                        <p:attrNameLst>
                                          <p:attrName>ppt_x</p:attrName>
                                          <p:attrName>ppt_y</p:attrName>
                                        </p:attrNameLst>
                                      </p:cBhvr>
                                      <p:rCtr x="-990" y="2755"/>
                                    </p:animMotion>
                                  </p:childTnLst>
                                </p:cTn>
                              </p:par>
                              <p:par>
                                <p:cTn id="79" presetID="42" presetClass="path" presetSubtype="0" accel="50000" decel="50000" fill="hold" grpId="0" nodeType="withEffect">
                                  <p:stCondLst>
                                    <p:cond delay="0"/>
                                  </p:stCondLst>
                                  <p:childTnLst>
                                    <p:animMotion origin="layout" path="M 0 0 L -0.05 0 " pathEditMode="relative" rAng="0" ptsTypes="AA">
                                      <p:cBhvr>
                                        <p:cTn id="80" dur="2000" fill="hold"/>
                                        <p:tgtEl>
                                          <p:spTgt spid="13"/>
                                        </p:tgtEl>
                                        <p:attrNameLst>
                                          <p:attrName>ppt_x</p:attrName>
                                          <p:attrName>ppt_y</p:attrName>
                                        </p:attrNameLst>
                                      </p:cBhvr>
                                      <p:rCtr x="-2500" y="0"/>
                                    </p:animMotion>
                                  </p:childTnLst>
                                </p:cTn>
                              </p:par>
                              <p:par>
                                <p:cTn id="81" presetID="42" presetClass="path" presetSubtype="0" accel="50000" decel="50000" fill="hold" grpId="0" nodeType="withEffect">
                                  <p:stCondLst>
                                    <p:cond delay="0"/>
                                  </p:stCondLst>
                                  <p:childTnLst>
                                    <p:animMotion origin="layout" path="M -3.33333E-6 -4.07407E-6 L -0.01961 -0.05162 " pathEditMode="relative" rAng="0" ptsTypes="AA">
                                      <p:cBhvr>
                                        <p:cTn id="82" dur="2000" fill="hold"/>
                                        <p:tgtEl>
                                          <p:spTgt spid="14"/>
                                        </p:tgtEl>
                                        <p:attrNameLst>
                                          <p:attrName>ppt_x</p:attrName>
                                          <p:attrName>ppt_y</p:attrName>
                                        </p:attrNameLst>
                                      </p:cBhvr>
                                      <p:rCtr x="-990" y="-2593"/>
                                    </p:animMotion>
                                  </p:childTnLst>
                                </p:cTn>
                              </p:par>
                              <p:par>
                                <p:cTn id="83" presetID="42" presetClass="path" presetSubtype="0" accel="50000" decel="50000" fill="hold" grpId="0" nodeType="withEffect">
                                  <p:stCondLst>
                                    <p:cond delay="0"/>
                                  </p:stCondLst>
                                  <p:childTnLst>
                                    <p:animMotion origin="layout" path="M -3.88889E-6 -4.81481E-6 L 0.01927 -0.05486 " pathEditMode="relative" rAng="0" ptsTypes="AA">
                                      <p:cBhvr>
                                        <p:cTn id="84" dur="2000" fill="hold"/>
                                        <p:tgtEl>
                                          <p:spTgt spid="15"/>
                                        </p:tgtEl>
                                        <p:attrNameLst>
                                          <p:attrName>ppt_x</p:attrName>
                                          <p:attrName>ppt_y</p:attrName>
                                        </p:attrNameLst>
                                      </p:cBhvr>
                                      <p:rCtr x="955" y="-2755"/>
                                    </p:animMotion>
                                  </p:childTnLst>
                                </p:cTn>
                              </p:par>
                              <p:par>
                                <p:cTn id="85" presetID="42" presetClass="path" presetSubtype="0" accel="50000" decel="50000" fill="hold" grpId="0" nodeType="withEffect">
                                  <p:stCondLst>
                                    <p:cond delay="0"/>
                                  </p:stCondLst>
                                  <p:childTnLst>
                                    <p:animMotion origin="layout" path="M 5.55112E-17 0 L 0.05 0 " pathEditMode="relative" rAng="0" ptsTypes="AA">
                                      <p:cBhvr>
                                        <p:cTn id="86" dur="2000" fill="hold"/>
                                        <p:tgtEl>
                                          <p:spTgt spid="11"/>
                                        </p:tgtEl>
                                        <p:attrNameLst>
                                          <p:attrName>ppt_x</p:attrName>
                                          <p:attrName>ppt_y</p:attrName>
                                        </p:attrNameLst>
                                      </p:cBhvr>
                                      <p:rCtr x="2500" y="0"/>
                                    </p:animMotion>
                                  </p:childTnLst>
                                </p:cTn>
                              </p:par>
                              <p:par>
                                <p:cTn id="87" presetID="1" presetClass="entr" presetSubtype="0" fill="hold" grpId="0" nodeType="withEffect">
                                  <p:stCondLst>
                                    <p:cond delay="0"/>
                                  </p:stCondLst>
                                  <p:childTnLst>
                                    <p:set>
                                      <p:cBhvr>
                                        <p:cTn id="88" dur="1" fill="hold">
                                          <p:stCondLst>
                                            <p:cond delay="0"/>
                                          </p:stCondLst>
                                        </p:cTn>
                                        <p:tgtEl>
                                          <p:spTgt spid="62"/>
                                        </p:tgtEl>
                                        <p:attrNameLst>
                                          <p:attrName>style.visibility</p:attrName>
                                        </p:attrNameLst>
                                      </p:cBhvr>
                                      <p:to>
                                        <p:strVal val="visible"/>
                                      </p:to>
                                    </p:set>
                                  </p:childTnLst>
                                </p:cTn>
                              </p:par>
                              <p:par>
                                <p:cTn id="89" presetID="10" presetClass="exit" presetSubtype="0" fill="hold" grpId="0" nodeType="withEffect">
                                  <p:stCondLst>
                                    <p:cond delay="0"/>
                                  </p:stCondLst>
                                  <p:childTnLst>
                                    <p:animEffect transition="out" filter="fade">
                                      <p:cBhvr>
                                        <p:cTn id="90" dur="500"/>
                                        <p:tgtEl>
                                          <p:spTgt spid="27"/>
                                        </p:tgtEl>
                                      </p:cBhvr>
                                    </p:animEffect>
                                    <p:set>
                                      <p:cBhvr>
                                        <p:cTn id="91" dur="1" fill="hold">
                                          <p:stCondLst>
                                            <p:cond delay="499"/>
                                          </p:stCondLst>
                                        </p:cTn>
                                        <p:tgtEl>
                                          <p:spTgt spid="27"/>
                                        </p:tgtEl>
                                        <p:attrNameLst>
                                          <p:attrName>style.visibility</p:attrName>
                                        </p:attrNameLst>
                                      </p:cBhvr>
                                      <p:to>
                                        <p:strVal val="hidden"/>
                                      </p:to>
                                    </p:set>
                                  </p:childTnLst>
                                </p:cTn>
                              </p:par>
                              <p:par>
                                <p:cTn id="92" presetID="10" presetClass="exit" presetSubtype="0" fill="hold" grpId="0" nodeType="withEffect">
                                  <p:stCondLst>
                                    <p:cond delay="0"/>
                                  </p:stCondLst>
                                  <p:childTnLst>
                                    <p:animEffect transition="out" filter="fade">
                                      <p:cBhvr>
                                        <p:cTn id="93" dur="500"/>
                                        <p:tgtEl>
                                          <p:spTgt spid="25"/>
                                        </p:tgtEl>
                                      </p:cBhvr>
                                    </p:animEffect>
                                    <p:set>
                                      <p:cBhvr>
                                        <p:cTn id="94" dur="1" fill="hold">
                                          <p:stCondLst>
                                            <p:cond delay="499"/>
                                          </p:stCondLst>
                                        </p:cTn>
                                        <p:tgtEl>
                                          <p:spTgt spid="25"/>
                                        </p:tgtEl>
                                        <p:attrNameLst>
                                          <p:attrName>style.visibility</p:attrName>
                                        </p:attrNameLst>
                                      </p:cBhvr>
                                      <p:to>
                                        <p:strVal val="hidden"/>
                                      </p:to>
                                    </p:set>
                                  </p:childTnLst>
                                </p:cTn>
                              </p:par>
                              <p:par>
                                <p:cTn id="95" presetID="10" presetClass="exit" presetSubtype="0" fill="hold" grpId="0" nodeType="withEffect">
                                  <p:stCondLst>
                                    <p:cond delay="0"/>
                                  </p:stCondLst>
                                  <p:childTnLst>
                                    <p:animEffect transition="out" filter="fade">
                                      <p:cBhvr>
                                        <p:cTn id="96" dur="500"/>
                                        <p:tgtEl>
                                          <p:spTgt spid="21"/>
                                        </p:tgtEl>
                                      </p:cBhvr>
                                    </p:animEffect>
                                    <p:set>
                                      <p:cBhvr>
                                        <p:cTn id="97" dur="1" fill="hold">
                                          <p:stCondLst>
                                            <p:cond delay="499"/>
                                          </p:stCondLst>
                                        </p:cTn>
                                        <p:tgtEl>
                                          <p:spTgt spid="21"/>
                                        </p:tgtEl>
                                        <p:attrNameLst>
                                          <p:attrName>style.visibility</p:attrName>
                                        </p:attrNameLst>
                                      </p:cBhvr>
                                      <p:to>
                                        <p:strVal val="hidden"/>
                                      </p:to>
                                    </p:set>
                                  </p:childTnLst>
                                </p:cTn>
                              </p:par>
                              <p:par>
                                <p:cTn id="98" presetID="10" presetClass="exit" presetSubtype="0" fill="hold" grpId="0" nodeType="withEffect">
                                  <p:stCondLst>
                                    <p:cond delay="0"/>
                                  </p:stCondLst>
                                  <p:childTnLst>
                                    <p:animEffect transition="out" filter="fade">
                                      <p:cBhvr>
                                        <p:cTn id="99" dur="500"/>
                                        <p:tgtEl>
                                          <p:spTgt spid="23"/>
                                        </p:tgtEl>
                                      </p:cBhvr>
                                    </p:animEffect>
                                    <p:set>
                                      <p:cBhvr>
                                        <p:cTn id="100" dur="1" fill="hold">
                                          <p:stCondLst>
                                            <p:cond delay="499"/>
                                          </p:stCondLst>
                                        </p:cTn>
                                        <p:tgtEl>
                                          <p:spTgt spid="23"/>
                                        </p:tgtEl>
                                        <p:attrNameLst>
                                          <p:attrName>style.visibility</p:attrName>
                                        </p:attrNameLst>
                                      </p:cBhvr>
                                      <p:to>
                                        <p:strVal val="hidden"/>
                                      </p:to>
                                    </p:set>
                                  </p:childTnLst>
                                </p:cTn>
                              </p:par>
                              <p:par>
                                <p:cTn id="101" presetID="10" presetClass="exit" presetSubtype="0" fill="hold" grpId="0" nodeType="withEffect">
                                  <p:stCondLst>
                                    <p:cond delay="0"/>
                                  </p:stCondLst>
                                  <p:childTnLst>
                                    <p:animEffect transition="out" filter="fade">
                                      <p:cBhvr>
                                        <p:cTn id="102" dur="500"/>
                                        <p:tgtEl>
                                          <p:spTgt spid="26"/>
                                        </p:tgtEl>
                                      </p:cBhvr>
                                    </p:animEffect>
                                    <p:set>
                                      <p:cBhvr>
                                        <p:cTn id="103" dur="1" fill="hold">
                                          <p:stCondLst>
                                            <p:cond delay="499"/>
                                          </p:stCondLst>
                                        </p:cTn>
                                        <p:tgtEl>
                                          <p:spTgt spid="26"/>
                                        </p:tgtEl>
                                        <p:attrNameLst>
                                          <p:attrName>style.visibility</p:attrName>
                                        </p:attrNameLst>
                                      </p:cBhvr>
                                      <p:to>
                                        <p:strVal val="hidden"/>
                                      </p:to>
                                    </p:set>
                                  </p:childTnLst>
                                </p:cTn>
                              </p:par>
                              <p:par>
                                <p:cTn id="104" presetID="10" presetClass="exit" presetSubtype="0" fill="hold" grpId="0" nodeType="withEffect">
                                  <p:stCondLst>
                                    <p:cond delay="0"/>
                                  </p:stCondLst>
                                  <p:childTnLst>
                                    <p:animEffect transition="out" filter="fade">
                                      <p:cBhvr>
                                        <p:cTn id="105" dur="500"/>
                                        <p:tgtEl>
                                          <p:spTgt spid="28"/>
                                        </p:tgtEl>
                                      </p:cBhvr>
                                    </p:animEffect>
                                    <p:set>
                                      <p:cBhvr>
                                        <p:cTn id="10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1" grpId="1" animBg="1"/>
      <p:bldP spid="60" grpId="0" animBg="1"/>
      <p:bldP spid="60" grpId="1" animBg="1"/>
      <p:bldP spid="59" grpId="0" animBg="1"/>
      <p:bldP spid="59" grpId="1" animBg="1"/>
      <p:bldP spid="56" grpId="0" animBg="1"/>
      <p:bldP spid="56" grpId="1" animBg="1"/>
      <p:bldP spid="55" grpId="0" animBg="1"/>
      <p:bldP spid="55" grpId="1" animBg="1"/>
      <p:bldP spid="54" grpId="0" animBg="1"/>
      <p:bldP spid="54" grpId="1" animBg="1"/>
      <p:bldP spid="28" grpId="0" animBg="1"/>
      <p:bldP spid="27" grpId="0" animBg="1"/>
      <p:bldP spid="26" grpId="0" animBg="1"/>
      <p:bldP spid="25" grpId="0" animBg="1"/>
      <p:bldP spid="23" grpId="0" animBg="1"/>
      <p:bldP spid="21" grpId="0" animBg="1"/>
      <p:bldP spid="5" grpId="0" animBg="1"/>
      <p:bldP spid="8" grpId="0" animBg="1"/>
      <p:bldP spid="10" grpId="0" animBg="1"/>
      <p:bldP spid="11" grpId="0" animBg="1"/>
      <p:bldP spid="13" grpId="0" animBg="1"/>
      <p:bldP spid="14" grpId="0" animBg="1"/>
      <p:bldP spid="15" grpId="0" animBg="1"/>
      <p:bldP spid="19" grpId="0" animBg="1"/>
      <p:bldP spid="6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11775</TotalTime>
  <Words>3709</Words>
  <Application>Microsoft Office PowerPoint</Application>
  <PresentationFormat>On-screen Show (4:3)</PresentationFormat>
  <Paragraphs>376</Paragraphs>
  <Slides>24</Slides>
  <Notes>19</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Potential of Integrated Data to  Engage Communities in  Collective Action</vt:lpstr>
      <vt:lpstr>Topics</vt:lpstr>
      <vt:lpstr>Potential of “big social data” to enhance know-how gets push at national and local levels</vt:lpstr>
      <vt:lpstr>Integrated Data Systems (IDS) Break Down Data Silos to track individuals</vt:lpstr>
      <vt:lpstr>PowerPoint Presentation</vt:lpstr>
      <vt:lpstr>Cleveland applications use IDS and Neighborhood Indicators Systems</vt:lpstr>
      <vt:lpstr>IDS: ChildHood Integrated Longitudinal Data (CHILD) system</vt:lpstr>
      <vt:lpstr>CHILD tracks individuals across developmental stages and multiple programs</vt:lpstr>
      <vt:lpstr>CHILD system – links data and creates multiple identifier  “register”</vt:lpstr>
      <vt:lpstr>Neighborhood indicators system: NEO CANDO</vt:lpstr>
      <vt:lpstr>Cleveland’s NNIP-IDS project: Long term outcomes for youth transitioning  out  of foster care</vt:lpstr>
      <vt:lpstr>Community partners and process</vt:lpstr>
      <vt:lpstr>Conceptual Model</vt:lpstr>
      <vt:lpstr>Use linked data from multiple systems</vt:lpstr>
      <vt:lpstr>NNIP-IDS Project from State to Local</vt:lpstr>
      <vt:lpstr>PowerPoint Presentation</vt:lpstr>
      <vt:lpstr>3-City Study of Child Welfare-Juvenile Justice Cross Over</vt:lpstr>
      <vt:lpstr>3-City Study of Child Welfare-Juvenile Justice Cross Over</vt:lpstr>
      <vt:lpstr>Survival curves differ by age of first placement</vt:lpstr>
      <vt:lpstr>3-City Study of Child Welfare-Juvenile Justice Cross Over</vt:lpstr>
      <vt:lpstr>Learnings: Strengths of IDS based studies</vt:lpstr>
      <vt:lpstr>Learnings: Community partner engagement</vt:lpstr>
      <vt:lpstr>Learnings: Public policy applications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sxk210</dc:creator>
  <cp:lastModifiedBy>user1</cp:lastModifiedBy>
  <cp:revision>238</cp:revision>
  <cp:lastPrinted>2014-02-10T16:06:25Z</cp:lastPrinted>
  <dcterms:created xsi:type="dcterms:W3CDTF">2013-09-04T20:13:08Z</dcterms:created>
  <dcterms:modified xsi:type="dcterms:W3CDTF">2014-03-20T18:26:07Z</dcterms:modified>
</cp:coreProperties>
</file>