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48" r:id="rId2"/>
  </p:sldMasterIdLst>
  <p:notesMasterIdLst>
    <p:notesMasterId r:id="rId32"/>
  </p:notesMasterIdLst>
  <p:handoutMasterIdLst>
    <p:handoutMasterId r:id="rId33"/>
  </p:handoutMasterIdLst>
  <p:sldIdLst>
    <p:sldId id="456" r:id="rId3"/>
    <p:sldId id="410" r:id="rId4"/>
    <p:sldId id="457" r:id="rId5"/>
    <p:sldId id="458" r:id="rId6"/>
    <p:sldId id="460" r:id="rId7"/>
    <p:sldId id="474" r:id="rId8"/>
    <p:sldId id="487" r:id="rId9"/>
    <p:sldId id="485" r:id="rId10"/>
    <p:sldId id="486" r:id="rId11"/>
    <p:sldId id="488" r:id="rId12"/>
    <p:sldId id="489"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80" r:id="rId27"/>
    <p:sldId id="481" r:id="rId28"/>
    <p:sldId id="482" r:id="rId29"/>
    <p:sldId id="483" r:id="rId30"/>
    <p:sldId id="490" r:id="rId31"/>
  </p:sldIdLst>
  <p:sldSz cx="9144000" cy="6858000" type="screen4x3"/>
  <p:notesSz cx="6997700" cy="9283700"/>
  <p:defaultTextStyle>
    <a:defPPr>
      <a:defRPr lang="en-US"/>
    </a:defPPr>
    <a:lvl1pPr algn="ctr" rtl="0" fontAlgn="base">
      <a:spcBef>
        <a:spcPct val="20000"/>
      </a:spcBef>
      <a:spcAft>
        <a:spcPct val="0"/>
      </a:spcAft>
      <a:buChar char="•"/>
      <a:defRPr sz="1400" kern="1200">
        <a:solidFill>
          <a:schemeClr val="tx1"/>
        </a:solidFill>
        <a:latin typeface="Arial" charset="0"/>
        <a:ea typeface="+mn-ea"/>
        <a:cs typeface="Arial" charset="0"/>
      </a:defRPr>
    </a:lvl1pPr>
    <a:lvl2pPr marL="457200" algn="ctr" rtl="0" fontAlgn="base">
      <a:spcBef>
        <a:spcPct val="20000"/>
      </a:spcBef>
      <a:spcAft>
        <a:spcPct val="0"/>
      </a:spcAft>
      <a:buChar char="•"/>
      <a:defRPr sz="1400" kern="1200">
        <a:solidFill>
          <a:schemeClr val="tx1"/>
        </a:solidFill>
        <a:latin typeface="Arial" charset="0"/>
        <a:ea typeface="+mn-ea"/>
        <a:cs typeface="Arial" charset="0"/>
      </a:defRPr>
    </a:lvl2pPr>
    <a:lvl3pPr marL="914400" algn="ctr" rtl="0" fontAlgn="base">
      <a:spcBef>
        <a:spcPct val="20000"/>
      </a:spcBef>
      <a:spcAft>
        <a:spcPct val="0"/>
      </a:spcAft>
      <a:buChar char="•"/>
      <a:defRPr sz="1400" kern="1200">
        <a:solidFill>
          <a:schemeClr val="tx1"/>
        </a:solidFill>
        <a:latin typeface="Arial" charset="0"/>
        <a:ea typeface="+mn-ea"/>
        <a:cs typeface="Arial" charset="0"/>
      </a:defRPr>
    </a:lvl3pPr>
    <a:lvl4pPr marL="1371600" algn="ctr" rtl="0" fontAlgn="base">
      <a:spcBef>
        <a:spcPct val="20000"/>
      </a:spcBef>
      <a:spcAft>
        <a:spcPct val="0"/>
      </a:spcAft>
      <a:buChar char="•"/>
      <a:defRPr sz="1400" kern="1200">
        <a:solidFill>
          <a:schemeClr val="tx1"/>
        </a:solidFill>
        <a:latin typeface="Arial" charset="0"/>
        <a:ea typeface="+mn-ea"/>
        <a:cs typeface="Arial" charset="0"/>
      </a:defRPr>
    </a:lvl4pPr>
    <a:lvl5pPr marL="1828800" algn="ctr" rtl="0" fontAlgn="base">
      <a:spcBef>
        <a:spcPct val="20000"/>
      </a:spcBef>
      <a:spcAft>
        <a:spcPct val="0"/>
      </a:spcAft>
      <a:buChar char="•"/>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CE76A"/>
    <a:srgbClr val="CCCCFF"/>
    <a:srgbClr val="9999FF"/>
    <a:srgbClr val="6666FF"/>
    <a:srgbClr val="3333CC"/>
    <a:srgbClr val="33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93651" autoAdjust="0"/>
  </p:normalViewPr>
  <p:slideViewPr>
    <p:cSldViewPr snapToGrid="0">
      <p:cViewPr varScale="1">
        <p:scale>
          <a:sx n="75" d="100"/>
          <a:sy n="75" d="100"/>
        </p:scale>
        <p:origin x="-9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74"/>
    </p:cViewPr>
  </p:sorterViewPr>
  <p:notesViewPr>
    <p:cSldViewPr snapToGrid="0">
      <p:cViewPr varScale="1">
        <p:scale>
          <a:sx n="81" d="100"/>
          <a:sy n="81" d="100"/>
        </p:scale>
        <p:origin x="-1998" y="-10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children by maltreatment status and type of TANF exit</a:t>
            </a:r>
          </a:p>
        </c:rich>
      </c:tx>
      <c:overlay val="0"/>
    </c:title>
    <c:autoTitleDeleted val="0"/>
    <c:plotArea>
      <c:layout/>
      <c:barChart>
        <c:barDir val="col"/>
        <c:grouping val="clustered"/>
        <c:varyColors val="0"/>
        <c:ser>
          <c:idx val="0"/>
          <c:order val="0"/>
          <c:tx>
            <c:strRef>
              <c:f>Sheet2!$A$3</c:f>
              <c:strCache>
                <c:ptCount val="1"/>
                <c:pt idx="0">
                  <c:v>Involuntary</c:v>
                </c:pt>
              </c:strCache>
            </c:strRef>
          </c:tx>
          <c:invertIfNegative val="0"/>
          <c:cat>
            <c:strRef>
              <c:f>Sheet2!$B$2:$C$2</c:f>
              <c:strCache>
                <c:ptCount val="2"/>
                <c:pt idx="0">
                  <c:v>Not maltreated</c:v>
                </c:pt>
                <c:pt idx="1">
                  <c:v>Substantiation</c:v>
                </c:pt>
              </c:strCache>
            </c:strRef>
          </c:cat>
          <c:val>
            <c:numRef>
              <c:f>Sheet2!$B$3:$C$3</c:f>
              <c:numCache>
                <c:formatCode>General</c:formatCode>
                <c:ptCount val="2"/>
                <c:pt idx="0">
                  <c:v>9254</c:v>
                </c:pt>
                <c:pt idx="1">
                  <c:v>555</c:v>
                </c:pt>
              </c:numCache>
            </c:numRef>
          </c:val>
        </c:ser>
        <c:ser>
          <c:idx val="1"/>
          <c:order val="1"/>
          <c:tx>
            <c:strRef>
              <c:f>Sheet2!$A$4</c:f>
              <c:strCache>
                <c:ptCount val="1"/>
                <c:pt idx="0">
                  <c:v>Voluntary</c:v>
                </c:pt>
              </c:strCache>
            </c:strRef>
          </c:tx>
          <c:invertIfNegative val="0"/>
          <c:cat>
            <c:strRef>
              <c:f>Sheet2!$B$2:$C$2</c:f>
              <c:strCache>
                <c:ptCount val="2"/>
                <c:pt idx="0">
                  <c:v>Not maltreated</c:v>
                </c:pt>
                <c:pt idx="1">
                  <c:v>Substantiation</c:v>
                </c:pt>
              </c:strCache>
            </c:strRef>
          </c:cat>
          <c:val>
            <c:numRef>
              <c:f>Sheet2!$B$4:$C$4</c:f>
              <c:numCache>
                <c:formatCode>General</c:formatCode>
                <c:ptCount val="2"/>
                <c:pt idx="0">
                  <c:v>7875</c:v>
                </c:pt>
                <c:pt idx="1">
                  <c:v>339</c:v>
                </c:pt>
              </c:numCache>
            </c:numRef>
          </c:val>
        </c:ser>
        <c:dLbls>
          <c:showLegendKey val="0"/>
          <c:showVal val="0"/>
          <c:showCatName val="0"/>
          <c:showSerName val="0"/>
          <c:showPercent val="0"/>
          <c:showBubbleSize val="0"/>
        </c:dLbls>
        <c:gapWidth val="150"/>
        <c:axId val="204361088"/>
        <c:axId val="204362880"/>
      </c:barChart>
      <c:catAx>
        <c:axId val="204361088"/>
        <c:scaling>
          <c:orientation val="minMax"/>
        </c:scaling>
        <c:delete val="0"/>
        <c:axPos val="b"/>
        <c:majorTickMark val="none"/>
        <c:minorTickMark val="none"/>
        <c:tickLblPos val="nextTo"/>
        <c:crossAx val="204362880"/>
        <c:crosses val="autoZero"/>
        <c:auto val="1"/>
        <c:lblAlgn val="ctr"/>
        <c:lblOffset val="100"/>
        <c:noMultiLvlLbl val="0"/>
      </c:catAx>
      <c:valAx>
        <c:axId val="204362880"/>
        <c:scaling>
          <c:orientation val="minMax"/>
        </c:scaling>
        <c:delete val="0"/>
        <c:axPos val="l"/>
        <c:majorGridlines/>
        <c:numFmt formatCode="General" sourceLinked="1"/>
        <c:majorTickMark val="none"/>
        <c:minorTickMark val="none"/>
        <c:tickLblPos val="nextTo"/>
        <c:crossAx val="204361088"/>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0.84375</cdr:x>
      <cdr:y>0.46353</cdr:y>
    </cdr:from>
    <cdr:to>
      <cdr:x>1</cdr:x>
      <cdr:y>0.52986</cdr:y>
    </cdr:to>
    <cdr:sp macro="" textlink="">
      <cdr:nvSpPr>
        <cdr:cNvPr id="2" name="TextBox 1"/>
        <cdr:cNvSpPr txBox="1"/>
      </cdr:nvSpPr>
      <cdr:spPr>
        <a:xfrm xmlns:a="http://schemas.openxmlformats.org/drawingml/2006/main">
          <a:off x="6364848" y="1906579"/>
          <a:ext cx="1176983" cy="272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t>TANF</a:t>
          </a:r>
          <a:r>
            <a:rPr lang="en-US" sz="1000" b="1" baseline="0" dirty="0"/>
            <a:t> EXIT</a:t>
          </a:r>
          <a:endParaRPr lang="en-US" sz="1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3713" cy="465138"/>
          </a:xfrm>
          <a:prstGeom prst="rect">
            <a:avLst/>
          </a:prstGeom>
          <a:noFill/>
          <a:ln w="9525">
            <a:noFill/>
            <a:miter lim="800000"/>
            <a:headEnd/>
            <a:tailEnd/>
          </a:ln>
        </p:spPr>
        <p:txBody>
          <a:bodyPr vert="horz" wrap="square" lIns="93028" tIns="46514" rIns="93028" bIns="46514" numCol="1" anchor="t" anchorCtr="0" compatLnSpc="1">
            <a:prstTxWarp prst="textNoShape">
              <a:avLst/>
            </a:prstTxWarp>
          </a:bodyPr>
          <a:lstStyle>
            <a:lvl1pPr algn="l" defTabSz="930275" eaLnBrk="0" hangingPunct="0">
              <a:spcBef>
                <a:spcPct val="0"/>
              </a:spcBef>
              <a:buFontTx/>
              <a:buNone/>
              <a:defRPr sz="1200">
                <a:solidFill>
                  <a:srgbClr val="0079AD"/>
                </a:solidFill>
              </a:defRPr>
            </a:lvl1pPr>
          </a:lstStyle>
          <a:p>
            <a:pPr>
              <a:defRPr/>
            </a:pPr>
            <a:endParaRPr lang="en-US"/>
          </a:p>
        </p:txBody>
      </p:sp>
      <p:sp>
        <p:nvSpPr>
          <p:cNvPr id="22531" name="Rectangle 3"/>
          <p:cNvSpPr>
            <a:spLocks noGrp="1" noChangeArrowheads="1"/>
          </p:cNvSpPr>
          <p:nvPr>
            <p:ph type="dt" sz="quarter" idx="1"/>
          </p:nvPr>
        </p:nvSpPr>
        <p:spPr bwMode="auto">
          <a:xfrm>
            <a:off x="3963988" y="0"/>
            <a:ext cx="3033712" cy="465138"/>
          </a:xfrm>
          <a:prstGeom prst="rect">
            <a:avLst/>
          </a:prstGeom>
          <a:noFill/>
          <a:ln w="9525">
            <a:noFill/>
            <a:miter lim="800000"/>
            <a:headEnd/>
            <a:tailEnd/>
          </a:ln>
        </p:spPr>
        <p:txBody>
          <a:bodyPr vert="horz" wrap="square" lIns="93028" tIns="46514" rIns="93028" bIns="46514" numCol="1" anchor="t" anchorCtr="0" compatLnSpc="1">
            <a:prstTxWarp prst="textNoShape">
              <a:avLst/>
            </a:prstTxWarp>
          </a:bodyPr>
          <a:lstStyle>
            <a:lvl1pPr algn="r" defTabSz="930275" eaLnBrk="0" hangingPunct="0">
              <a:spcBef>
                <a:spcPct val="0"/>
              </a:spcBef>
              <a:buFontTx/>
              <a:buNone/>
              <a:defRPr sz="1200">
                <a:solidFill>
                  <a:srgbClr val="0079AD"/>
                </a:solidFill>
              </a:defRPr>
            </a:lvl1pPr>
          </a:lstStyle>
          <a:p>
            <a:pPr>
              <a:defRPr/>
            </a:pPr>
            <a:endParaRPr lang="en-US"/>
          </a:p>
        </p:txBody>
      </p:sp>
      <p:sp>
        <p:nvSpPr>
          <p:cNvPr id="22532" name="Rectangle 4"/>
          <p:cNvSpPr>
            <a:spLocks noGrp="1" noChangeArrowheads="1"/>
          </p:cNvSpPr>
          <p:nvPr>
            <p:ph type="ftr" sz="quarter" idx="2"/>
          </p:nvPr>
        </p:nvSpPr>
        <p:spPr bwMode="auto">
          <a:xfrm>
            <a:off x="0" y="8818563"/>
            <a:ext cx="3033713" cy="465137"/>
          </a:xfrm>
          <a:prstGeom prst="rect">
            <a:avLst/>
          </a:prstGeom>
          <a:noFill/>
          <a:ln w="9525">
            <a:noFill/>
            <a:miter lim="800000"/>
            <a:headEnd/>
            <a:tailEnd/>
          </a:ln>
        </p:spPr>
        <p:txBody>
          <a:bodyPr vert="horz" wrap="square" lIns="93028" tIns="46514" rIns="93028" bIns="46514" numCol="1" anchor="b" anchorCtr="0" compatLnSpc="1">
            <a:prstTxWarp prst="textNoShape">
              <a:avLst/>
            </a:prstTxWarp>
          </a:bodyPr>
          <a:lstStyle>
            <a:lvl1pPr algn="l" defTabSz="930275" eaLnBrk="0" hangingPunct="0">
              <a:spcBef>
                <a:spcPct val="0"/>
              </a:spcBef>
              <a:buFontTx/>
              <a:buNone/>
              <a:defRPr sz="1200">
                <a:solidFill>
                  <a:srgbClr val="0079AD"/>
                </a:solidFill>
              </a:defRPr>
            </a:lvl1pPr>
          </a:lstStyle>
          <a:p>
            <a:pPr>
              <a:defRPr/>
            </a:pPr>
            <a:endParaRPr lang="en-US"/>
          </a:p>
        </p:txBody>
      </p:sp>
      <p:sp>
        <p:nvSpPr>
          <p:cNvPr id="22533" name="Rectangle 5"/>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p:spPr>
        <p:txBody>
          <a:bodyPr vert="horz" wrap="square" lIns="93028" tIns="46514" rIns="93028" bIns="46514" numCol="1" anchor="b" anchorCtr="0" compatLnSpc="1">
            <a:prstTxWarp prst="textNoShape">
              <a:avLst/>
            </a:prstTxWarp>
          </a:bodyPr>
          <a:lstStyle>
            <a:lvl1pPr algn="r" defTabSz="930275" eaLnBrk="0" hangingPunct="0">
              <a:spcBef>
                <a:spcPct val="0"/>
              </a:spcBef>
              <a:buFontTx/>
              <a:buNone/>
              <a:defRPr sz="1200">
                <a:solidFill>
                  <a:srgbClr val="0079AD"/>
                </a:solidFill>
              </a:defRPr>
            </a:lvl1pPr>
          </a:lstStyle>
          <a:p>
            <a:pPr>
              <a:defRPr/>
            </a:pPr>
            <a:fld id="{BDA20BAC-910C-41C6-9769-CA331A712B45}" type="slidenum">
              <a:rPr lang="en-US"/>
              <a:pPr>
                <a:defRPr/>
              </a:pPr>
              <a:t>‹#›</a:t>
            </a:fld>
            <a:endParaRPr lang="en-US"/>
          </a:p>
        </p:txBody>
      </p:sp>
    </p:spTree>
    <p:extLst>
      <p:ext uri="{BB962C8B-B14F-4D97-AF65-F5344CB8AC3E}">
        <p14:creationId xmlns:p14="http://schemas.microsoft.com/office/powerpoint/2010/main" val="90714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3713" cy="465138"/>
          </a:xfrm>
          <a:prstGeom prst="rect">
            <a:avLst/>
          </a:prstGeom>
          <a:noFill/>
          <a:ln w="9525">
            <a:noFill/>
            <a:miter lim="800000"/>
            <a:headEnd/>
            <a:tailEnd/>
          </a:ln>
        </p:spPr>
        <p:txBody>
          <a:bodyPr vert="horz" wrap="square" lIns="91294" tIns="45647" rIns="91294" bIns="45647" numCol="1" anchor="t" anchorCtr="0" compatLnSpc="1">
            <a:prstTxWarp prst="textNoShape">
              <a:avLst/>
            </a:prstTxWarp>
          </a:bodyPr>
          <a:lstStyle>
            <a:lvl1pPr algn="l" defTabSz="912813" eaLnBrk="0" hangingPunct="0">
              <a:spcBef>
                <a:spcPct val="0"/>
              </a:spcBef>
              <a:buFontTx/>
              <a:buNone/>
              <a:defRPr sz="1200">
                <a:latin typeface="Times" pitchFamily="18" charset="0"/>
              </a:defRPr>
            </a:lvl1pPr>
          </a:lstStyle>
          <a:p>
            <a:pPr>
              <a:defRPr/>
            </a:pPr>
            <a:endParaRPr lang="en-US"/>
          </a:p>
        </p:txBody>
      </p:sp>
      <p:sp>
        <p:nvSpPr>
          <p:cNvPr id="174083" name="Rectangle 3"/>
          <p:cNvSpPr>
            <a:spLocks noGrp="1" noChangeArrowheads="1"/>
          </p:cNvSpPr>
          <p:nvPr>
            <p:ph type="dt" idx="1"/>
          </p:nvPr>
        </p:nvSpPr>
        <p:spPr bwMode="auto">
          <a:xfrm>
            <a:off x="3962400" y="0"/>
            <a:ext cx="3033713" cy="465138"/>
          </a:xfrm>
          <a:prstGeom prst="rect">
            <a:avLst/>
          </a:prstGeom>
          <a:noFill/>
          <a:ln w="9525">
            <a:noFill/>
            <a:miter lim="800000"/>
            <a:headEnd/>
            <a:tailEnd/>
          </a:ln>
        </p:spPr>
        <p:txBody>
          <a:bodyPr vert="horz" wrap="square" lIns="91294" tIns="45647" rIns="91294" bIns="45647" numCol="1" anchor="t" anchorCtr="0" compatLnSpc="1">
            <a:prstTxWarp prst="textNoShape">
              <a:avLst/>
            </a:prstTxWarp>
          </a:bodyPr>
          <a:lstStyle>
            <a:lvl1pPr algn="r" defTabSz="912813" eaLnBrk="0" hangingPunct="0">
              <a:spcBef>
                <a:spcPct val="0"/>
              </a:spcBef>
              <a:buFontTx/>
              <a:buNone/>
              <a:defRPr sz="1200">
                <a:latin typeface="Times"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174085" name="Rectangle 5"/>
          <p:cNvSpPr>
            <a:spLocks noGrp="1" noChangeArrowheads="1"/>
          </p:cNvSpPr>
          <p:nvPr>
            <p:ph type="body" sz="quarter" idx="3"/>
          </p:nvPr>
        </p:nvSpPr>
        <p:spPr bwMode="auto">
          <a:xfrm>
            <a:off x="700088" y="4410075"/>
            <a:ext cx="5597525" cy="4178300"/>
          </a:xfrm>
          <a:prstGeom prst="rect">
            <a:avLst/>
          </a:prstGeom>
          <a:noFill/>
          <a:ln w="9525">
            <a:noFill/>
            <a:miter lim="800000"/>
            <a:headEnd/>
            <a:tailEnd/>
          </a:ln>
        </p:spPr>
        <p:txBody>
          <a:bodyPr vert="horz" wrap="square" lIns="91294" tIns="45647" rIns="91294" bIns="456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p:spPr>
        <p:txBody>
          <a:bodyPr vert="horz" wrap="square" lIns="91294" tIns="45647" rIns="91294" bIns="45647" numCol="1" anchor="b" anchorCtr="0" compatLnSpc="1">
            <a:prstTxWarp prst="textNoShape">
              <a:avLst/>
            </a:prstTxWarp>
          </a:bodyPr>
          <a:lstStyle>
            <a:lvl1pPr algn="l" defTabSz="912813" eaLnBrk="0" hangingPunct="0">
              <a:spcBef>
                <a:spcPct val="0"/>
              </a:spcBef>
              <a:buFontTx/>
              <a:buNone/>
              <a:defRPr sz="1200">
                <a:latin typeface="Times" pitchFamily="18" charset="0"/>
              </a:defRPr>
            </a:lvl1pPr>
          </a:lstStyle>
          <a:p>
            <a:pPr>
              <a:defRPr/>
            </a:pPr>
            <a:endParaRPr lang="en-US"/>
          </a:p>
        </p:txBody>
      </p:sp>
      <p:sp>
        <p:nvSpPr>
          <p:cNvPr id="174087"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p:spPr>
        <p:txBody>
          <a:bodyPr vert="horz" wrap="square" lIns="91294" tIns="45647" rIns="91294" bIns="45647" numCol="1" anchor="b" anchorCtr="0" compatLnSpc="1">
            <a:prstTxWarp prst="textNoShape">
              <a:avLst/>
            </a:prstTxWarp>
          </a:bodyPr>
          <a:lstStyle>
            <a:lvl1pPr algn="r" defTabSz="912813" eaLnBrk="0" hangingPunct="0">
              <a:spcBef>
                <a:spcPct val="0"/>
              </a:spcBef>
              <a:buFontTx/>
              <a:buNone/>
              <a:defRPr sz="1200">
                <a:latin typeface="Times" pitchFamily="18" charset="0"/>
              </a:defRPr>
            </a:lvl1pPr>
          </a:lstStyle>
          <a:p>
            <a:pPr>
              <a:defRPr/>
            </a:pPr>
            <a:fld id="{FAE35C51-CC75-4665-8048-376E43647994}" type="slidenum">
              <a:rPr lang="en-US"/>
              <a:pPr>
                <a:defRPr/>
              </a:pPr>
              <a:t>‹#›</a:t>
            </a:fld>
            <a:endParaRPr lang="en-US"/>
          </a:p>
        </p:txBody>
      </p:sp>
    </p:spTree>
    <p:extLst>
      <p:ext uri="{BB962C8B-B14F-4D97-AF65-F5344CB8AC3E}">
        <p14:creationId xmlns:p14="http://schemas.microsoft.com/office/powerpoint/2010/main" val="2693104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E35C51-CC75-4665-8048-376E4364799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E35C51-CC75-4665-8048-376E4364799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E35C51-CC75-4665-8048-376E4364799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E35C51-CC75-4665-8048-376E4364799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lvl="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2913" y="1600200"/>
            <a:ext cx="2111375"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8331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9" descr="pptTitleBg_beig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37" descr="pptFooter_CWRS"/>
          <p:cNvPicPr>
            <a:picLocks noChangeAspect="1" noChangeArrowheads="1"/>
          </p:cNvPicPr>
          <p:nvPr userDrawn="1"/>
        </p:nvPicPr>
        <p:blipFill>
          <a:blip r:embed="rId3" cstate="print"/>
          <a:srcRect l="2118" b="2205"/>
          <a:stretch>
            <a:fillRect/>
          </a:stretch>
        </p:blipFill>
        <p:spPr bwMode="auto">
          <a:xfrm>
            <a:off x="4435475" y="6432550"/>
            <a:ext cx="4475163" cy="211138"/>
          </a:xfrm>
          <a:prstGeom prst="rect">
            <a:avLst/>
          </a:prstGeom>
          <a:noFill/>
          <a:ln w="9525">
            <a:noFill/>
            <a:miter lim="800000"/>
            <a:headEnd/>
            <a:tailEnd/>
          </a:ln>
        </p:spPr>
      </p:pic>
      <p:pic>
        <p:nvPicPr>
          <p:cNvPr id="6" name="Picture 45" descr="UnivLogo_MSASS_4C"/>
          <p:cNvPicPr>
            <a:picLocks noChangeAspect="1" noChangeArrowheads="1"/>
          </p:cNvPicPr>
          <p:nvPr userDrawn="1"/>
        </p:nvPicPr>
        <p:blipFill>
          <a:blip r:embed="rId4" cstate="print"/>
          <a:srcRect/>
          <a:stretch>
            <a:fillRect/>
          </a:stretch>
        </p:blipFill>
        <p:spPr bwMode="auto">
          <a:xfrm>
            <a:off x="660400" y="263525"/>
            <a:ext cx="5743575" cy="1150938"/>
          </a:xfrm>
          <a:prstGeom prst="rect">
            <a:avLst/>
          </a:prstGeom>
          <a:noFill/>
          <a:ln w="9525">
            <a:noFill/>
            <a:miter lim="800000"/>
            <a:headEnd/>
            <a:tailEnd/>
          </a:ln>
        </p:spPr>
      </p:pic>
      <p:sp>
        <p:nvSpPr>
          <p:cNvPr id="14339" name="Rectangle 3"/>
          <p:cNvSpPr>
            <a:spLocks noGrp="1" noChangeArrowheads="1"/>
          </p:cNvSpPr>
          <p:nvPr>
            <p:ph type="ctrTitle"/>
          </p:nvPr>
        </p:nvSpPr>
        <p:spPr>
          <a:xfrm>
            <a:off x="685800" y="2590800"/>
            <a:ext cx="7772400" cy="1143000"/>
          </a:xfrm>
        </p:spPr>
        <p:txBody>
          <a:bodyPr/>
          <a:lstStyle>
            <a:lvl1pPr algn="ctr">
              <a:defRPr>
                <a:solidFill>
                  <a:schemeClr val="tx2"/>
                </a:solidFill>
              </a:defRPr>
            </a:lvl1pPr>
          </a:lstStyle>
          <a:p>
            <a:r>
              <a:rPr lang="en-US"/>
              <a:t>Click to edit Master title style</a:t>
            </a:r>
          </a:p>
        </p:txBody>
      </p:sp>
      <p:sp>
        <p:nvSpPr>
          <p:cNvPr id="14340" name="Rectangle 4"/>
          <p:cNvSpPr>
            <a:spLocks noGrp="1" noChangeArrowheads="1"/>
          </p:cNvSpPr>
          <p:nvPr>
            <p:ph type="subTitle" idx="1"/>
          </p:nvPr>
        </p:nvSpPr>
        <p:spPr>
          <a:xfrm>
            <a:off x="1371600" y="3492500"/>
            <a:ext cx="6400800" cy="685800"/>
          </a:xfrm>
        </p:spPr>
        <p:txBody>
          <a:bodyPr/>
          <a:lstStyle>
            <a:lvl1pPr algn="ctr">
              <a:defRPr sz="2000" i="1">
                <a:latin typeface="Times" pitchFamily="18" charset="0"/>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EEDC8D2-2D4F-400E-8C16-E24B43581BF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20CEC9F-B975-446D-AE0E-103C1993DC4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88" y="1825625"/>
            <a:ext cx="36893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825625"/>
            <a:ext cx="3690937"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57B9C10-1A82-4B3C-9C07-1329283A56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F5A1026-552D-4FF1-AF09-87EE558FB33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4CD4613-E623-4889-86D4-84065D8BB40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AF75814-9614-48C6-90FA-88B28050A51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944C288-BE1A-4E0E-941B-5D00600381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99904F-7022-4F70-90AB-8FCD4E8EFB4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29AA97-A8F0-46CC-B2F1-D10BA467704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600075"/>
            <a:ext cx="1944687" cy="5338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9788" y="600075"/>
            <a:ext cx="5686425" cy="5338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F8BCCD1-7A66-4491-AF61-24AC8E5A576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50900" y="600075"/>
            <a:ext cx="7772400" cy="825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9788" y="1825625"/>
            <a:ext cx="7532687" cy="4113213"/>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15E88F1-9675-4082-8D57-25EAFD9CB3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pptTitleBg_beige"/>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Picture 15" descr="Case cover 3pics 2"/>
          <p:cNvPicPr>
            <a:picLocks noChangeAspect="1" noChangeArrowheads="1"/>
          </p:cNvPicPr>
          <p:nvPr/>
        </p:nvPicPr>
        <p:blipFill>
          <a:blip r:embed="rId14" cstate="print"/>
          <a:srcRect/>
          <a:stretch>
            <a:fillRect/>
          </a:stretch>
        </p:blipFill>
        <p:spPr bwMode="auto">
          <a:xfrm>
            <a:off x="604838" y="1739900"/>
            <a:ext cx="8305800" cy="3543300"/>
          </a:xfrm>
          <a:prstGeom prst="rect">
            <a:avLst/>
          </a:prstGeom>
          <a:noFill/>
          <a:ln w="9525">
            <a:noFill/>
            <a:miter lim="800000"/>
            <a:headEnd/>
            <a:tailEnd/>
          </a:ln>
        </p:spPr>
      </p:pic>
      <p:pic>
        <p:nvPicPr>
          <p:cNvPr id="1028" name="Picture 3" descr="pptFooter_CWRS"/>
          <p:cNvPicPr>
            <a:picLocks noChangeAspect="1" noChangeArrowheads="1"/>
          </p:cNvPicPr>
          <p:nvPr/>
        </p:nvPicPr>
        <p:blipFill>
          <a:blip r:embed="rId15" cstate="print"/>
          <a:srcRect l="2118" b="2205"/>
          <a:stretch>
            <a:fillRect/>
          </a:stretch>
        </p:blipFill>
        <p:spPr bwMode="auto">
          <a:xfrm>
            <a:off x="4435475" y="6432550"/>
            <a:ext cx="4475163" cy="211138"/>
          </a:xfrm>
          <a:prstGeom prst="rect">
            <a:avLst/>
          </a:prstGeom>
          <a:noFill/>
          <a:ln w="9525">
            <a:noFill/>
            <a:miter lim="800000"/>
            <a:headEnd/>
            <a:tailEnd/>
          </a:ln>
        </p:spPr>
      </p:pic>
      <p:sp>
        <p:nvSpPr>
          <p:cNvPr id="1029" name="Rectangle 11"/>
          <p:cNvSpPr>
            <a:spLocks noGrp="1" noChangeAspect="1" noChangeArrowheads="1"/>
          </p:cNvSpPr>
          <p:nvPr>
            <p:ph type="title"/>
          </p:nvPr>
        </p:nvSpPr>
        <p:spPr bwMode="auto">
          <a:xfrm>
            <a:off x="600075" y="4826000"/>
            <a:ext cx="8304213" cy="596900"/>
          </a:xfrm>
          <a:prstGeom prst="rect">
            <a:avLst/>
          </a:prstGeom>
          <a:solidFill>
            <a:srgbClr val="003358">
              <a:alpha val="25098"/>
            </a:srgbClr>
          </a:solidFill>
          <a:ln w="9525">
            <a:solidFill>
              <a:srgbClr val="003358"/>
            </a:solidFill>
            <a:miter lim="800000"/>
            <a:headEnd/>
            <a:tailEnd/>
          </a:ln>
        </p:spPr>
        <p:txBody>
          <a:bodyPr vert="horz" wrap="none" lIns="91440" tIns="45720" rIns="91440" bIns="45720" numCol="1" anchor="ctr" anchorCtr="0" compatLnSpc="1">
            <a:prstTxWarp prst="textNoShape">
              <a:avLst/>
            </a:prstTxWarp>
          </a:bodyPr>
          <a:lstStyle/>
          <a:p>
            <a:pPr lvl="0"/>
            <a:r>
              <a:rPr lang="en-US" smtClean="0"/>
              <a:t>PROJECT / DEPARTMENT / OVERVIEW</a:t>
            </a:r>
          </a:p>
        </p:txBody>
      </p:sp>
      <p:pic>
        <p:nvPicPr>
          <p:cNvPr id="1030" name="Picture 20" descr="UnivLogo_MSASS_4C"/>
          <p:cNvPicPr>
            <a:picLocks noChangeAspect="1" noChangeArrowheads="1"/>
          </p:cNvPicPr>
          <p:nvPr userDrawn="1"/>
        </p:nvPicPr>
        <p:blipFill>
          <a:blip r:embed="rId16" cstate="print"/>
          <a:srcRect/>
          <a:stretch>
            <a:fillRect/>
          </a:stretch>
        </p:blipFill>
        <p:spPr bwMode="auto">
          <a:xfrm>
            <a:off x="660400" y="263525"/>
            <a:ext cx="5743575" cy="1150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5" r:id="rId1"/>
    <p:sldLayoutId id="2147484044" r:id="rId2"/>
    <p:sldLayoutId id="2147484043" r:id="rId3"/>
    <p:sldLayoutId id="2147484042" r:id="rId4"/>
    <p:sldLayoutId id="2147484041" r:id="rId5"/>
    <p:sldLayoutId id="2147484040" r:id="rId6"/>
    <p:sldLayoutId id="2147484039" r:id="rId7"/>
    <p:sldLayoutId id="2147484038" r:id="rId8"/>
    <p:sldLayoutId id="2147484037" r:id="rId9"/>
    <p:sldLayoutId id="2147484036" r:id="rId10"/>
    <p:sldLayoutId id="2147484035" r:id="rId11"/>
  </p:sldLayoutIdLst>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charset="0"/>
          <a:cs typeface="Arial" charset="0"/>
        </a:defRPr>
      </a:lvl2pPr>
      <a:lvl3pPr algn="r" rtl="0" eaLnBrk="0" fontAlgn="base" hangingPunct="0">
        <a:spcBef>
          <a:spcPct val="0"/>
        </a:spcBef>
        <a:spcAft>
          <a:spcPct val="0"/>
        </a:spcAft>
        <a:defRPr sz="2800">
          <a:solidFill>
            <a:schemeClr val="bg1"/>
          </a:solidFill>
          <a:latin typeface="Arial" charset="0"/>
          <a:cs typeface="Arial" charset="0"/>
        </a:defRPr>
      </a:lvl3pPr>
      <a:lvl4pPr algn="r" rtl="0" eaLnBrk="0" fontAlgn="base" hangingPunct="0">
        <a:spcBef>
          <a:spcPct val="0"/>
        </a:spcBef>
        <a:spcAft>
          <a:spcPct val="0"/>
        </a:spcAft>
        <a:defRPr sz="2800">
          <a:solidFill>
            <a:schemeClr val="bg1"/>
          </a:solidFill>
          <a:latin typeface="Arial" charset="0"/>
          <a:cs typeface="Arial" charset="0"/>
        </a:defRPr>
      </a:lvl4pPr>
      <a:lvl5pPr algn="r" rtl="0" eaLnBrk="0" fontAlgn="base" hangingPunct="0">
        <a:spcBef>
          <a:spcPct val="0"/>
        </a:spcBef>
        <a:spcAft>
          <a:spcPct val="0"/>
        </a:spcAft>
        <a:defRPr sz="2800">
          <a:solidFill>
            <a:schemeClr val="bg1"/>
          </a:solidFill>
          <a:latin typeface="Arial" charset="0"/>
          <a:cs typeface="Arial" charset="0"/>
        </a:defRPr>
      </a:lvl5pPr>
      <a:lvl6pPr marL="457200" algn="r" rtl="0" fontAlgn="base">
        <a:spcBef>
          <a:spcPct val="0"/>
        </a:spcBef>
        <a:spcAft>
          <a:spcPct val="0"/>
        </a:spcAft>
        <a:defRPr sz="2800">
          <a:solidFill>
            <a:schemeClr val="bg1"/>
          </a:solidFill>
          <a:latin typeface="Arial" charset="0"/>
          <a:cs typeface="Arial" charset="0"/>
        </a:defRPr>
      </a:lvl6pPr>
      <a:lvl7pPr marL="914400" algn="r" rtl="0" fontAlgn="base">
        <a:spcBef>
          <a:spcPct val="0"/>
        </a:spcBef>
        <a:spcAft>
          <a:spcPct val="0"/>
        </a:spcAft>
        <a:defRPr sz="2800">
          <a:solidFill>
            <a:schemeClr val="bg1"/>
          </a:solidFill>
          <a:latin typeface="Arial" charset="0"/>
          <a:cs typeface="Arial" charset="0"/>
        </a:defRPr>
      </a:lvl7pPr>
      <a:lvl8pPr marL="1371600" algn="r" rtl="0" fontAlgn="base">
        <a:spcBef>
          <a:spcPct val="0"/>
        </a:spcBef>
        <a:spcAft>
          <a:spcPct val="0"/>
        </a:spcAft>
        <a:defRPr sz="2800">
          <a:solidFill>
            <a:schemeClr val="bg1"/>
          </a:solidFill>
          <a:latin typeface="Arial" charset="0"/>
          <a:cs typeface="Arial" charset="0"/>
        </a:defRPr>
      </a:lvl8pPr>
      <a:lvl9pPr marL="1828800" algn="r"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050" name="Picture 30" descr="pptBg_beige"/>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850900" y="600075"/>
            <a:ext cx="7772400"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576263" y="6405563"/>
            <a:ext cx="1239837"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FontTx/>
              <a:buNone/>
              <a:defRPr>
                <a:latin typeface="+mj-lt"/>
                <a:cs typeface="+mn-cs"/>
              </a:defRPr>
            </a:lvl1pPr>
          </a:lstStyle>
          <a:p>
            <a:pPr>
              <a:defRPr/>
            </a:pPr>
            <a:fld id="{04AD5348-E59F-494B-BEEB-4E43E4CF8681}" type="slidenum">
              <a:rPr lang="en-US"/>
              <a:pPr>
                <a:defRPr/>
              </a:pPr>
              <a:t>‹#›</a:t>
            </a:fld>
            <a:endParaRPr lang="en-US"/>
          </a:p>
        </p:txBody>
      </p:sp>
      <p:sp>
        <p:nvSpPr>
          <p:cNvPr id="2053" name="Rectangle 25"/>
          <p:cNvSpPr>
            <a:spLocks noGrp="1" noChangeArrowheads="1"/>
          </p:cNvSpPr>
          <p:nvPr>
            <p:ph type="body" idx="1"/>
          </p:nvPr>
        </p:nvSpPr>
        <p:spPr bwMode="auto">
          <a:xfrm>
            <a:off x="839788" y="1825625"/>
            <a:ext cx="7532687" cy="411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31" descr="pptFooter_MSASS"/>
          <p:cNvPicPr>
            <a:picLocks noChangeAspect="1" noChangeArrowheads="1"/>
          </p:cNvPicPr>
          <p:nvPr userDrawn="1"/>
        </p:nvPicPr>
        <p:blipFill>
          <a:blip r:embed="rId15" cstate="print"/>
          <a:srcRect/>
          <a:stretch>
            <a:fillRect/>
          </a:stretch>
        </p:blipFill>
        <p:spPr bwMode="auto">
          <a:xfrm>
            <a:off x="4381500" y="6432550"/>
            <a:ext cx="4572000" cy="21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7" r:id="rId1"/>
    <p:sldLayoutId id="2147484056" r:id="rId2"/>
    <p:sldLayoutId id="2147484055" r:id="rId3"/>
    <p:sldLayoutId id="2147484054" r:id="rId4"/>
    <p:sldLayoutId id="2147484053" r:id="rId5"/>
    <p:sldLayoutId id="2147484052" r:id="rId6"/>
    <p:sldLayoutId id="2147484051" r:id="rId7"/>
    <p:sldLayoutId id="2147484050" r:id="rId8"/>
    <p:sldLayoutId id="2147484049" r:id="rId9"/>
    <p:sldLayoutId id="2147484048" r:id="rId10"/>
    <p:sldLayoutId id="2147484047" r:id="rId11"/>
    <p:sldLayoutId id="2147484046" r:id="rId12"/>
  </p:sldLayoutIdLst>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Times" pitchFamily="18" charset="0"/>
        </a:defRPr>
      </a:lvl2pPr>
      <a:lvl3pPr algn="l" rtl="0" eaLnBrk="0" fontAlgn="base" hangingPunct="0">
        <a:spcBef>
          <a:spcPct val="0"/>
        </a:spcBef>
        <a:spcAft>
          <a:spcPct val="0"/>
        </a:spcAft>
        <a:defRPr sz="2800">
          <a:solidFill>
            <a:srgbClr val="FFFFFF"/>
          </a:solidFill>
          <a:latin typeface="Times" pitchFamily="18" charset="0"/>
        </a:defRPr>
      </a:lvl3pPr>
      <a:lvl4pPr algn="l" rtl="0" eaLnBrk="0" fontAlgn="base" hangingPunct="0">
        <a:spcBef>
          <a:spcPct val="0"/>
        </a:spcBef>
        <a:spcAft>
          <a:spcPct val="0"/>
        </a:spcAft>
        <a:defRPr sz="2800">
          <a:solidFill>
            <a:srgbClr val="FFFFFF"/>
          </a:solidFill>
          <a:latin typeface="Times" pitchFamily="18" charset="0"/>
        </a:defRPr>
      </a:lvl4pPr>
      <a:lvl5pPr algn="l" rtl="0" eaLnBrk="0" fontAlgn="base" hangingPunct="0">
        <a:spcBef>
          <a:spcPct val="0"/>
        </a:spcBef>
        <a:spcAft>
          <a:spcPct val="0"/>
        </a:spcAft>
        <a:defRPr sz="2800">
          <a:solidFill>
            <a:srgbClr val="FFFFFF"/>
          </a:solidFill>
          <a:latin typeface="Times" pitchFamily="18" charset="0"/>
        </a:defRPr>
      </a:lvl5pPr>
      <a:lvl6pPr marL="457200" algn="l" rtl="0" fontAlgn="base">
        <a:spcBef>
          <a:spcPct val="0"/>
        </a:spcBef>
        <a:spcAft>
          <a:spcPct val="0"/>
        </a:spcAft>
        <a:defRPr sz="2800">
          <a:solidFill>
            <a:srgbClr val="FFFFFF"/>
          </a:solidFill>
          <a:latin typeface="Times" pitchFamily="18" charset="0"/>
        </a:defRPr>
      </a:lvl6pPr>
      <a:lvl7pPr marL="914400" algn="l" rtl="0" fontAlgn="base">
        <a:spcBef>
          <a:spcPct val="0"/>
        </a:spcBef>
        <a:spcAft>
          <a:spcPct val="0"/>
        </a:spcAft>
        <a:defRPr sz="2800">
          <a:solidFill>
            <a:srgbClr val="FFFFFF"/>
          </a:solidFill>
          <a:latin typeface="Times" pitchFamily="18" charset="0"/>
        </a:defRPr>
      </a:lvl7pPr>
      <a:lvl8pPr marL="1371600" algn="l" rtl="0" fontAlgn="base">
        <a:spcBef>
          <a:spcPct val="0"/>
        </a:spcBef>
        <a:spcAft>
          <a:spcPct val="0"/>
        </a:spcAft>
        <a:defRPr sz="2800">
          <a:solidFill>
            <a:srgbClr val="FFFFFF"/>
          </a:solidFill>
          <a:latin typeface="Times" pitchFamily="18" charset="0"/>
        </a:defRPr>
      </a:lvl8pPr>
      <a:lvl9pPr marL="1828800" algn="l" rtl="0" fontAlgn="base">
        <a:spcBef>
          <a:spcPct val="0"/>
        </a:spcBef>
        <a:spcAft>
          <a:spcPct val="0"/>
        </a:spcAft>
        <a:defRPr sz="2800">
          <a:solidFill>
            <a:srgbClr val="FFFFFF"/>
          </a:solidFill>
          <a:latin typeface="Times" pitchFamily="18" charset="0"/>
        </a:defRPr>
      </a:lvl9pPr>
    </p:titleStyle>
    <p:bodyStyle>
      <a:lvl1pPr marL="342900" indent="-342900" algn="l" rtl="0" eaLnBrk="0" fontAlgn="base" hangingPunct="0">
        <a:spcBef>
          <a:spcPct val="20000"/>
        </a:spcBef>
        <a:spcAft>
          <a:spcPct val="0"/>
        </a:spcAft>
        <a:buFont typeface="Wingdings" pitchFamily="2" charset="2"/>
        <a:buChar char=" "/>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j-lt"/>
        </a:defRPr>
      </a:lvl2pPr>
      <a:lvl3pPr marL="1138238" indent="-223838"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42938" y="252413"/>
            <a:ext cx="6121400" cy="1212850"/>
          </a:xfrm>
          <a:prstGeom prst="rect">
            <a:avLst/>
          </a:prstGeom>
          <a:noFill/>
          <a:ln w="9525" algn="ctr">
            <a:noFill/>
            <a:miter lim="800000"/>
            <a:headEnd/>
            <a:tailEnd/>
          </a:ln>
        </p:spPr>
      </p:pic>
      <p:sp>
        <p:nvSpPr>
          <p:cNvPr id="5123" name="Rectangle 10"/>
          <p:cNvSpPr>
            <a:spLocks noChangeArrowheads="1"/>
          </p:cNvSpPr>
          <p:nvPr/>
        </p:nvSpPr>
        <p:spPr bwMode="auto">
          <a:xfrm>
            <a:off x="0" y="0"/>
            <a:ext cx="9144000" cy="457200"/>
          </a:xfrm>
          <a:prstGeom prst="rect">
            <a:avLst/>
          </a:prstGeom>
          <a:noFill/>
          <a:ln w="9525" algn="ctr">
            <a:noFill/>
            <a:miter lim="800000"/>
            <a:headEnd/>
            <a:tailEnd/>
          </a:ln>
        </p:spPr>
        <p:txBody>
          <a:bodyPr wrap="none" anchor="ctr">
            <a:spAutoFit/>
          </a:bodyPr>
          <a:lstStyle/>
          <a:p>
            <a:endParaRPr lang="en-US"/>
          </a:p>
        </p:txBody>
      </p:sp>
      <p:sp>
        <p:nvSpPr>
          <p:cNvPr id="5124" name="Text Box 6"/>
          <p:cNvSpPr txBox="1">
            <a:spLocks noChangeArrowheads="1"/>
          </p:cNvSpPr>
          <p:nvPr/>
        </p:nvSpPr>
        <p:spPr bwMode="auto">
          <a:xfrm>
            <a:off x="606892" y="2815471"/>
            <a:ext cx="8288533" cy="461665"/>
          </a:xfrm>
          <a:prstGeom prst="rect">
            <a:avLst/>
          </a:prstGeom>
          <a:noFill/>
          <a:ln w="9525" algn="ctr">
            <a:noFill/>
            <a:miter lim="800000"/>
            <a:headEnd/>
            <a:tailEnd/>
          </a:ln>
        </p:spPr>
        <p:txBody>
          <a:bodyPr wrap="square">
            <a:spAutoFit/>
          </a:bodyPr>
          <a:lstStyle/>
          <a:p>
            <a:pPr>
              <a:spcBef>
                <a:spcPct val="50000"/>
              </a:spcBef>
              <a:buFontTx/>
              <a:buNone/>
            </a:pPr>
            <a:r>
              <a:rPr lang="en-US" sz="2400" b="1" dirty="0" smtClean="0">
                <a:latin typeface="Times" pitchFamily="18" charset="0"/>
                <a:cs typeface="Times New Roman" pitchFamily="18" charset="0"/>
              </a:rPr>
              <a:t>Early Childhood Integrated Data System</a:t>
            </a:r>
            <a:endParaRPr lang="en-US" sz="2400" b="1" dirty="0">
              <a:latin typeface="Times" pitchFamily="18" charset="0"/>
              <a:cs typeface="Times New Roman" pitchFamily="18" charset="0"/>
            </a:endParaRPr>
          </a:p>
        </p:txBody>
      </p:sp>
      <p:sp>
        <p:nvSpPr>
          <p:cNvPr id="5125" name="Title 1"/>
          <p:cNvSpPr>
            <a:spLocks/>
          </p:cNvSpPr>
          <p:nvPr/>
        </p:nvSpPr>
        <p:spPr bwMode="auto">
          <a:xfrm>
            <a:off x="588963" y="4962525"/>
            <a:ext cx="8272462" cy="1089025"/>
          </a:xfrm>
          <a:prstGeom prst="rect">
            <a:avLst/>
          </a:prstGeom>
          <a:noFill/>
          <a:ln w="9525">
            <a:noFill/>
            <a:miter lim="800000"/>
            <a:headEnd/>
            <a:tailEnd/>
          </a:ln>
        </p:spPr>
        <p:txBody>
          <a:bodyPr anchor="ctr"/>
          <a:lstStyle/>
          <a:p>
            <a:pPr eaLnBrk="0" hangingPunct="0">
              <a:spcBef>
                <a:spcPct val="0"/>
              </a:spcBef>
              <a:buFontTx/>
              <a:buNone/>
            </a:pPr>
            <a:r>
              <a:rPr lang="en-US" sz="2000" b="1" i="1">
                <a:latin typeface="Times" pitchFamily="18" charset="0"/>
              </a:rPr>
              <a:t>Claudia Coulton, Ph.D. </a:t>
            </a:r>
            <a:br>
              <a:rPr lang="en-US" sz="2000" b="1" i="1">
                <a:latin typeface="Times" pitchFamily="18" charset="0"/>
              </a:rPr>
            </a:br>
            <a:r>
              <a:rPr lang="en-US" sz="1800">
                <a:latin typeface="Times" pitchFamily="18" charset="0"/>
              </a:rPr>
              <a:t>Lillian F. Harris Professor</a:t>
            </a:r>
            <a:r>
              <a:rPr lang="en-US" altLang="ko-KR" sz="1800">
                <a:latin typeface="Times" pitchFamily="18" charset="0"/>
                <a:ea typeface="굴림" pitchFamily="34" charset="-127"/>
              </a:rPr>
              <a:t> &amp; </a:t>
            </a:r>
            <a:r>
              <a:rPr lang="en-US" sz="1800">
                <a:latin typeface="Times" pitchFamily="18" charset="0"/>
              </a:rPr>
              <a:t>Co-Director</a:t>
            </a:r>
            <a:br>
              <a:rPr lang="en-US" sz="1800">
                <a:latin typeface="Times" pitchFamily="18" charset="0"/>
              </a:rPr>
            </a:br>
            <a:r>
              <a:rPr lang="en-US" sz="1800">
                <a:latin typeface="Times" pitchFamily="18" charset="0"/>
              </a:rPr>
              <a:t>Center on Urban Poverty and Community Development</a:t>
            </a:r>
            <a:r>
              <a:rPr lang="en-US" altLang="ko-KR" sz="1800" b="1">
                <a:latin typeface="Times" pitchFamily="18" charset="0"/>
                <a:ea typeface="굴림" pitchFamily="34" charset="-127"/>
              </a:rPr>
              <a:t/>
            </a:r>
            <a:br>
              <a:rPr lang="en-US" altLang="ko-KR" sz="1800" b="1">
                <a:latin typeface="Times" pitchFamily="18" charset="0"/>
                <a:ea typeface="굴림" pitchFamily="34" charset="-127"/>
              </a:rPr>
            </a:br>
            <a:r>
              <a:rPr lang="en-US" altLang="ko-KR" sz="1500" b="1">
                <a:latin typeface="Times" pitchFamily="18" charset="0"/>
                <a:ea typeface="굴림" pitchFamily="34" charset="-127"/>
              </a:rPr>
              <a:t>e-mail: </a:t>
            </a:r>
            <a:r>
              <a:rPr lang="en-US" sz="1500" b="1">
                <a:latin typeface="Times" pitchFamily="18" charset="0"/>
              </a:rPr>
              <a:t>claudia.coulton@case.edu</a:t>
            </a:r>
          </a:p>
        </p:txBody>
      </p:sp>
      <p:pic>
        <p:nvPicPr>
          <p:cNvPr id="5129" name="Picture 13" descr="UnivLogo_MSASS_black"/>
          <p:cNvPicPr>
            <a:picLocks noChangeAspect="1" noChangeArrowheads="1"/>
          </p:cNvPicPr>
          <p:nvPr/>
        </p:nvPicPr>
        <p:blipFill>
          <a:blip r:embed="rId4" cstate="print"/>
          <a:srcRect/>
          <a:stretch>
            <a:fillRect/>
          </a:stretch>
        </p:blipFill>
        <p:spPr bwMode="auto">
          <a:xfrm>
            <a:off x="401638" y="484188"/>
            <a:ext cx="2895600" cy="581025"/>
          </a:xfrm>
          <a:prstGeom prst="rect">
            <a:avLst/>
          </a:prstGeom>
          <a:noFill/>
          <a:ln w="9525">
            <a:noFill/>
            <a:miter lim="800000"/>
            <a:headEnd/>
            <a:tailEnd/>
          </a:ln>
        </p:spPr>
      </p:pic>
      <p:sp>
        <p:nvSpPr>
          <p:cNvPr id="5130" name="Rectangle 3"/>
          <p:cNvSpPr>
            <a:spLocks noChangeAspect="1" noChangeArrowheads="1"/>
          </p:cNvSpPr>
          <p:nvPr/>
        </p:nvSpPr>
        <p:spPr bwMode="auto">
          <a:xfrm>
            <a:off x="590550" y="3272799"/>
            <a:ext cx="8304213" cy="1101725"/>
          </a:xfrm>
          <a:prstGeom prst="rect">
            <a:avLst/>
          </a:prstGeom>
          <a:noFill/>
          <a:ln w="9525">
            <a:noFill/>
            <a:miter lim="800000"/>
            <a:headEnd/>
            <a:tailEnd/>
          </a:ln>
        </p:spPr>
        <p:txBody>
          <a:bodyPr wrap="none" anchor="ctr"/>
          <a:lstStyle/>
          <a:p>
            <a:pPr>
              <a:spcBef>
                <a:spcPct val="0"/>
              </a:spcBef>
              <a:buFontTx/>
              <a:buNone/>
            </a:pPr>
            <a:endParaRPr lang="en-US" altLang="ko-KR" sz="2400" b="1" dirty="0" smtClean="0">
              <a:latin typeface="Goudy ExtraBold" pitchFamily="18" charset="0"/>
              <a:ea typeface="굴림" pitchFamily="34" charset="-127"/>
            </a:endParaRPr>
          </a:p>
          <a:p>
            <a:pPr>
              <a:spcBef>
                <a:spcPct val="0"/>
              </a:spcBef>
              <a:buFontTx/>
              <a:buNone/>
            </a:pPr>
            <a:endParaRPr lang="en-US" altLang="ko-KR" sz="2400" b="1" dirty="0">
              <a:solidFill>
                <a:srgbClr val="000099"/>
              </a:solidFill>
              <a:latin typeface="Goudy ExtraBold" pitchFamily="18" charset="0"/>
              <a:ea typeface="굴림" pitchFamily="34" charset="-127"/>
            </a:endParaRPr>
          </a:p>
          <a:p>
            <a:pPr>
              <a:spcBef>
                <a:spcPct val="0"/>
              </a:spcBef>
              <a:buFontTx/>
              <a:buNone/>
            </a:pPr>
            <a:r>
              <a:rPr lang="en-US" altLang="ko-KR" sz="2000" b="1" dirty="0" smtClean="0">
                <a:solidFill>
                  <a:srgbClr val="000099"/>
                </a:solidFill>
                <a:latin typeface="Times" pitchFamily="18" charset="0"/>
                <a:ea typeface="굴림" pitchFamily="34" charset="-127"/>
              </a:rPr>
              <a:t>November </a:t>
            </a:r>
            <a:r>
              <a:rPr lang="en-US" altLang="ko-KR" sz="2000" b="1" dirty="0">
                <a:solidFill>
                  <a:srgbClr val="000099"/>
                </a:solidFill>
                <a:latin typeface="Times" pitchFamily="18" charset="0"/>
                <a:ea typeface="굴림" pitchFamily="34" charset="-127"/>
              </a:rPr>
              <a:t>2010</a:t>
            </a:r>
            <a:endParaRPr lang="en-US" sz="2000" b="1" dirty="0">
              <a:solidFill>
                <a:srgbClr val="000099"/>
              </a:solidFill>
              <a:latin typeface="Times" pitchFamily="18" charset="0"/>
              <a:ea typeface="굴림"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8074787" cy="825500"/>
          </a:xfrm>
        </p:spPr>
        <p:txBody>
          <a:bodyPr/>
          <a:lstStyle/>
          <a:p>
            <a:r>
              <a:rPr lang="en-US" sz="2600" b="1" dirty="0" smtClean="0">
                <a:solidFill>
                  <a:schemeClr val="tx1"/>
                </a:solidFill>
                <a:cs typeface="Times New Roman" pitchFamily="18" charset="0"/>
              </a:rPr>
              <a:t>Data Fields Needed for Matching and Preferred Coding</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500" b="1" dirty="0" smtClean="0"/>
              <a:t>2. Mother and/or Family Information:</a:t>
            </a:r>
          </a:p>
          <a:p>
            <a:pPr marL="0" indent="0">
              <a:lnSpc>
                <a:spcPct val="90000"/>
              </a:lnSpc>
              <a:buNone/>
            </a:pPr>
            <a:endParaRPr lang="en-US" sz="1500" dirty="0" smtClean="0"/>
          </a:p>
          <a:p>
            <a:pPr marL="0" indent="0">
              <a:lnSpc>
                <a:spcPct val="90000"/>
              </a:lnSpc>
              <a:buNone/>
            </a:pPr>
            <a:r>
              <a:rPr lang="en-US" sz="1500" dirty="0" smtClean="0"/>
              <a:t>Mother’s and/or Family’s Unique Identifier/ID number</a:t>
            </a:r>
          </a:p>
          <a:p>
            <a:pPr marL="0" indent="0">
              <a:lnSpc>
                <a:spcPct val="90000"/>
              </a:lnSpc>
              <a:buNone/>
            </a:pPr>
            <a:r>
              <a:rPr lang="en-US" sz="1500" dirty="0" smtClean="0"/>
              <a:t>Mother’s Last Name</a:t>
            </a:r>
          </a:p>
          <a:p>
            <a:pPr marL="0" indent="0">
              <a:lnSpc>
                <a:spcPct val="90000"/>
              </a:lnSpc>
              <a:buNone/>
            </a:pPr>
            <a:r>
              <a:rPr lang="en-US" sz="1500" dirty="0" smtClean="0"/>
              <a:t>Mother’s First Name</a:t>
            </a:r>
          </a:p>
          <a:p>
            <a:pPr marL="0" indent="0">
              <a:lnSpc>
                <a:spcPct val="90000"/>
              </a:lnSpc>
              <a:buNone/>
            </a:pPr>
            <a:r>
              <a:rPr lang="en-US" sz="1500" dirty="0" smtClean="0"/>
              <a:t>Mother’s Date of Birth (Date/Time field in Access)</a:t>
            </a:r>
          </a:p>
          <a:p>
            <a:pPr marL="0" indent="0">
              <a:lnSpc>
                <a:spcPct val="90000"/>
              </a:lnSpc>
              <a:buNone/>
            </a:pPr>
            <a:r>
              <a:rPr lang="en-US" sz="1500" dirty="0" smtClean="0"/>
              <a:t>Mother’s Social Security Number, if available (xxx-xx-</a:t>
            </a:r>
            <a:r>
              <a:rPr lang="en-US" sz="1500" dirty="0" err="1" smtClean="0"/>
              <a:t>xxxx</a:t>
            </a:r>
            <a:r>
              <a:rPr lang="en-US" sz="1500" dirty="0" smtClean="0"/>
              <a:t>)</a:t>
            </a:r>
          </a:p>
          <a:p>
            <a:pPr marL="0" indent="0">
              <a:lnSpc>
                <a:spcPct val="90000"/>
              </a:lnSpc>
              <a:buNone/>
            </a:pPr>
            <a:r>
              <a:rPr lang="en-US" sz="1500" dirty="0" smtClean="0"/>
              <a:t>Father’s Last Name</a:t>
            </a:r>
          </a:p>
          <a:p>
            <a:pPr marL="0" indent="0">
              <a:lnSpc>
                <a:spcPct val="90000"/>
              </a:lnSpc>
              <a:buNone/>
            </a:pPr>
            <a:r>
              <a:rPr lang="en-US" sz="1500" dirty="0" smtClean="0"/>
              <a:t>Father’s First Name</a:t>
            </a:r>
          </a:p>
          <a:p>
            <a:pPr marL="0" indent="0">
              <a:lnSpc>
                <a:spcPct val="90000"/>
              </a:lnSpc>
              <a:buNone/>
            </a:pPr>
            <a:r>
              <a:rPr lang="en-US" sz="1500" dirty="0" smtClean="0"/>
              <a:t>Guardian Relationship (Mother, Father, Foster Parent, Caregiver,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8074787" cy="825500"/>
          </a:xfrm>
        </p:spPr>
        <p:txBody>
          <a:bodyPr/>
          <a:lstStyle/>
          <a:p>
            <a:r>
              <a:rPr lang="en-US" sz="2600" b="1" dirty="0" smtClean="0">
                <a:solidFill>
                  <a:schemeClr val="tx1"/>
                </a:solidFill>
                <a:cs typeface="Times New Roman" pitchFamily="18" charset="0"/>
              </a:rPr>
              <a:t>Data Fields Needed for Matching and Preferred Coding</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500" b="1" dirty="0" smtClean="0"/>
              <a:t>3. Current Address of Child</a:t>
            </a:r>
          </a:p>
          <a:p>
            <a:pPr marL="0" indent="0">
              <a:lnSpc>
                <a:spcPct val="90000"/>
              </a:lnSpc>
              <a:buNone/>
            </a:pPr>
            <a:endParaRPr lang="en-US" sz="1500" dirty="0" smtClean="0"/>
          </a:p>
          <a:p>
            <a:pPr marL="0" indent="0">
              <a:lnSpc>
                <a:spcPct val="90000"/>
              </a:lnSpc>
              <a:buNone/>
            </a:pPr>
            <a:r>
              <a:rPr lang="en-US" sz="1500" dirty="0" smtClean="0"/>
              <a:t>Ideally, create a separate table for address in order to maintain a historical list of addresses for each child.  When a child’s address changes, instead of replacing the address in the database, enter the Ending Date for the old address, and then add a new record to the address table for the new address.</a:t>
            </a:r>
          </a:p>
          <a:p>
            <a:pPr marL="0" indent="0">
              <a:lnSpc>
                <a:spcPct val="90000"/>
              </a:lnSpc>
              <a:buNone/>
            </a:pPr>
            <a:endParaRPr lang="en-US" sz="1500" dirty="0" smtClean="0"/>
          </a:p>
          <a:p>
            <a:pPr marL="0" indent="0">
              <a:lnSpc>
                <a:spcPct val="90000"/>
              </a:lnSpc>
              <a:buNone/>
            </a:pPr>
            <a:r>
              <a:rPr lang="en-US" sz="1500" dirty="0" smtClean="0"/>
              <a:t>Child’s Unique Identifier</a:t>
            </a:r>
          </a:p>
          <a:p>
            <a:pPr marL="0" indent="0">
              <a:lnSpc>
                <a:spcPct val="90000"/>
              </a:lnSpc>
              <a:buNone/>
            </a:pPr>
            <a:r>
              <a:rPr lang="en-US" sz="1500" dirty="0" smtClean="0"/>
              <a:t>Beginning Date at this address (Date/Time field in Access)</a:t>
            </a:r>
          </a:p>
          <a:p>
            <a:pPr marL="0" indent="0">
              <a:lnSpc>
                <a:spcPct val="90000"/>
              </a:lnSpc>
              <a:buNone/>
            </a:pPr>
            <a:r>
              <a:rPr lang="en-US" sz="1500" dirty="0" smtClean="0"/>
              <a:t>Ending Date at this address (Date/Time field in Access, enter 1/1/4000 for current address)</a:t>
            </a:r>
          </a:p>
          <a:p>
            <a:pPr marL="0" indent="0">
              <a:lnSpc>
                <a:spcPct val="90000"/>
              </a:lnSpc>
              <a:buNone/>
            </a:pPr>
            <a:r>
              <a:rPr lang="en-US" sz="1500" dirty="0" smtClean="0"/>
              <a:t>Address Field #1 – House Number and Street Name (e.g., 100 Main St)</a:t>
            </a:r>
          </a:p>
          <a:p>
            <a:pPr marL="0" indent="0">
              <a:lnSpc>
                <a:spcPct val="90000"/>
              </a:lnSpc>
              <a:buNone/>
            </a:pPr>
            <a:r>
              <a:rPr lang="en-US" sz="1500" dirty="0" smtClean="0"/>
              <a:t>Address Field #2 – Apartment number (e.g.  Apt. 2, Up/Down, Front/Rear, etc.)</a:t>
            </a:r>
          </a:p>
          <a:p>
            <a:pPr marL="0" indent="0">
              <a:lnSpc>
                <a:spcPct val="90000"/>
              </a:lnSpc>
              <a:buNone/>
            </a:pPr>
            <a:r>
              <a:rPr lang="en-US" sz="1500" dirty="0" smtClean="0"/>
              <a:t>City</a:t>
            </a:r>
          </a:p>
          <a:p>
            <a:pPr marL="0" indent="0">
              <a:lnSpc>
                <a:spcPct val="90000"/>
              </a:lnSpc>
              <a:buNone/>
            </a:pPr>
            <a:r>
              <a:rPr lang="en-US" sz="1500" dirty="0" smtClean="0"/>
              <a:t>State (OH)</a:t>
            </a:r>
          </a:p>
          <a:p>
            <a:pPr marL="0" indent="0">
              <a:lnSpc>
                <a:spcPct val="90000"/>
              </a:lnSpc>
              <a:buNone/>
            </a:pPr>
            <a:r>
              <a:rPr lang="en-US" sz="1500" dirty="0" smtClean="0"/>
              <a:t>Zip Code (5 digit)</a:t>
            </a:r>
          </a:p>
          <a:p>
            <a:pPr marL="0" indent="0">
              <a:lnSpc>
                <a:spcPct val="90000"/>
              </a:lnSpc>
              <a:buNone/>
            </a:pPr>
            <a:r>
              <a:rPr lang="en-US" sz="1500" dirty="0" smtClean="0"/>
              <a:t>County (Cuyahoga, others?)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Birth and Death Certificate Records</a:t>
            </a:r>
            <a:r>
              <a:rPr lang="en-US" sz="1800" dirty="0" smtClean="0"/>
              <a:t> (1992-2008)</a:t>
            </a:r>
          </a:p>
          <a:p>
            <a:pPr marL="0" indent="0">
              <a:lnSpc>
                <a:spcPct val="90000"/>
              </a:lnSpc>
              <a:buNone/>
            </a:pPr>
            <a:r>
              <a:rPr lang="en-US" sz="1800" b="1" dirty="0" smtClean="0"/>
              <a:t>Source: </a:t>
            </a:r>
            <a:r>
              <a:rPr lang="en-US" sz="1800" dirty="0" smtClean="0"/>
              <a:t> Ohio Department of Health, annual data file</a:t>
            </a:r>
          </a:p>
          <a:p>
            <a:pPr marL="0" indent="0">
              <a:lnSpc>
                <a:spcPct val="90000"/>
              </a:lnSpc>
              <a:buNone/>
            </a:pPr>
            <a:r>
              <a:rPr lang="en-US" sz="1800" b="1" dirty="0" smtClean="0"/>
              <a:t>Data Elements:</a:t>
            </a:r>
          </a:p>
          <a:p>
            <a:pPr marL="0" indent="0">
              <a:lnSpc>
                <a:spcPct val="90000"/>
              </a:lnSpc>
              <a:buNone/>
            </a:pPr>
            <a:r>
              <a:rPr lang="en-US" sz="1800" dirty="0" smtClean="0"/>
              <a:t>Identifiers (certificate #, child, mother, father names, DOB, address)</a:t>
            </a:r>
          </a:p>
          <a:p>
            <a:pPr marL="0" indent="0">
              <a:lnSpc>
                <a:spcPct val="90000"/>
              </a:lnSpc>
              <a:buNone/>
            </a:pPr>
            <a:r>
              <a:rPr lang="en-US" sz="1800" dirty="0" smtClean="0"/>
              <a:t>Demographics (child gender, mother’s &amp; father’s race, ethnicity, education, marital status)</a:t>
            </a:r>
          </a:p>
          <a:p>
            <a:pPr marL="0" indent="0">
              <a:lnSpc>
                <a:spcPct val="90000"/>
              </a:lnSpc>
              <a:buNone/>
            </a:pPr>
            <a:r>
              <a:rPr lang="en-US" sz="1800" dirty="0" smtClean="0"/>
              <a:t>Birth characteristics (weight, </a:t>
            </a:r>
            <a:r>
              <a:rPr lang="en-US" sz="1800" dirty="0" err="1" smtClean="0"/>
              <a:t>Apgar</a:t>
            </a:r>
            <a:r>
              <a:rPr lang="en-US" sz="1800" dirty="0" smtClean="0"/>
              <a:t>, plurality, live birth order, etc)</a:t>
            </a:r>
          </a:p>
          <a:p>
            <a:pPr marL="0" indent="0">
              <a:lnSpc>
                <a:spcPct val="90000"/>
              </a:lnSpc>
              <a:buNone/>
            </a:pPr>
            <a:r>
              <a:rPr lang="en-US" sz="1800" dirty="0" smtClean="0"/>
              <a:t>Prenatal care (dates and number of visits)</a:t>
            </a:r>
          </a:p>
          <a:p>
            <a:pPr marL="0" indent="0">
              <a:lnSpc>
                <a:spcPct val="90000"/>
              </a:lnSpc>
              <a:buNone/>
            </a:pPr>
            <a:r>
              <a:rPr lang="en-US" sz="1800" dirty="0" smtClean="0"/>
              <a:t>Principal payment source</a:t>
            </a:r>
          </a:p>
          <a:p>
            <a:pPr marL="0" indent="0">
              <a:lnSpc>
                <a:spcPct val="90000"/>
              </a:lnSpc>
              <a:buNone/>
            </a:pPr>
            <a:r>
              <a:rPr lang="en-US" sz="1800" dirty="0" smtClean="0"/>
              <a:t>Pregnancy information (weight, maternal </a:t>
            </a:r>
            <a:r>
              <a:rPr lang="en-US" sz="1800" dirty="0" err="1" smtClean="0"/>
              <a:t>morbity</a:t>
            </a:r>
            <a:r>
              <a:rPr lang="en-US" sz="1800" dirty="0" smtClean="0"/>
              <a:t>, cigarette use, risk factors, infections)</a:t>
            </a:r>
          </a:p>
          <a:p>
            <a:pPr marL="0" indent="0">
              <a:lnSpc>
                <a:spcPct val="90000"/>
              </a:lnSpc>
              <a:buNone/>
            </a:pPr>
            <a:r>
              <a:rPr lang="en-US" sz="1800" dirty="0" smtClean="0"/>
              <a:t>Labor &amp; Delivery (procedures, labor characteristics, etc.)</a:t>
            </a:r>
          </a:p>
          <a:p>
            <a:pPr marL="0" indent="0">
              <a:lnSpc>
                <a:spcPct val="90000"/>
              </a:lnSpc>
              <a:buNone/>
            </a:pPr>
            <a:r>
              <a:rPr lang="en-US" sz="1800" dirty="0" smtClean="0"/>
              <a:t>Abnormal conditions, congenital anomalies</a:t>
            </a:r>
          </a:p>
          <a:p>
            <a:pPr marL="0" indent="0">
              <a:lnSpc>
                <a:spcPct val="90000"/>
              </a:lnSpc>
              <a:buNone/>
            </a:pPr>
            <a:r>
              <a:rPr lang="en-US" sz="1800" dirty="0" smtClean="0"/>
              <a:t>Causes of Death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621792" y="1825625"/>
            <a:ext cx="8266176" cy="4447159"/>
          </a:xfrm>
        </p:spPr>
        <p:txBody>
          <a:bodyPr/>
          <a:lstStyle/>
          <a:p>
            <a:pPr marL="0" indent="0">
              <a:lnSpc>
                <a:spcPct val="90000"/>
              </a:lnSpc>
              <a:buNone/>
            </a:pPr>
            <a:r>
              <a:rPr lang="en-US" sz="1600" b="1" dirty="0" smtClean="0"/>
              <a:t>Medicaid/Healthy Start, Food Stamps, and Cash Assistance Enrollment Data</a:t>
            </a:r>
            <a:r>
              <a:rPr lang="en-US" sz="1600" dirty="0" smtClean="0"/>
              <a:t> (1997-2008)</a:t>
            </a:r>
          </a:p>
          <a:p>
            <a:pPr marL="0" indent="0">
              <a:lnSpc>
                <a:spcPct val="90000"/>
              </a:lnSpc>
              <a:buNone/>
            </a:pPr>
            <a:r>
              <a:rPr lang="en-US" sz="1600" b="1" dirty="0" smtClean="0"/>
              <a:t>Source:</a:t>
            </a:r>
            <a:r>
              <a:rPr lang="en-US" sz="1600" dirty="0" smtClean="0"/>
              <a:t>  Cuyahoga County Dept. of Employment and Family Services, monthly data extracts</a:t>
            </a:r>
          </a:p>
          <a:p>
            <a:pPr marL="0" indent="0">
              <a:lnSpc>
                <a:spcPct val="90000"/>
              </a:lnSpc>
              <a:buNone/>
            </a:pPr>
            <a:r>
              <a:rPr lang="en-US" sz="1600" b="1" dirty="0" smtClean="0"/>
              <a:t>Data Elements:</a:t>
            </a:r>
            <a:r>
              <a:rPr lang="en-US" sz="1600" dirty="0" smtClean="0"/>
              <a:t>  </a:t>
            </a:r>
          </a:p>
          <a:p>
            <a:pPr marL="0" indent="0">
              <a:lnSpc>
                <a:spcPct val="90000"/>
              </a:lnSpc>
              <a:buNone/>
            </a:pPr>
            <a:r>
              <a:rPr lang="en-US" sz="1600" dirty="0" smtClean="0"/>
              <a:t>Child:  Recipient and Case ID number</a:t>
            </a:r>
          </a:p>
          <a:p>
            <a:pPr marL="457200" indent="0">
              <a:lnSpc>
                <a:spcPct val="90000"/>
              </a:lnSpc>
              <a:buNone/>
            </a:pPr>
            <a:r>
              <a:rPr lang="en-US" sz="1600" dirty="0" smtClean="0"/>
              <a:t>name, address, phone number, race, gender, DOB, SSN</a:t>
            </a:r>
          </a:p>
          <a:p>
            <a:pPr marL="457200" indent="0">
              <a:lnSpc>
                <a:spcPct val="90000"/>
              </a:lnSpc>
              <a:buNone/>
            </a:pPr>
            <a:r>
              <a:rPr lang="en-US" sz="1600" dirty="0" smtClean="0"/>
              <a:t>monthly enrollment status</a:t>
            </a:r>
          </a:p>
          <a:p>
            <a:pPr marL="457200" indent="0">
              <a:lnSpc>
                <a:spcPct val="90000"/>
              </a:lnSpc>
              <a:buNone/>
            </a:pPr>
            <a:r>
              <a:rPr lang="en-US" sz="1600" dirty="0" smtClean="0"/>
              <a:t>type of </a:t>
            </a:r>
            <a:r>
              <a:rPr lang="en-US" sz="1600" dirty="0" err="1" smtClean="0"/>
              <a:t>medicaid</a:t>
            </a:r>
            <a:r>
              <a:rPr lang="en-US" sz="1600" dirty="0" smtClean="0"/>
              <a:t> program, monthly benefit amount for food stamps and cash assistance</a:t>
            </a:r>
          </a:p>
          <a:p>
            <a:pPr marL="0" indent="0">
              <a:lnSpc>
                <a:spcPct val="90000"/>
              </a:lnSpc>
              <a:buNone/>
            </a:pPr>
            <a:r>
              <a:rPr lang="en-US" sz="1600" dirty="0" smtClean="0"/>
              <a:t>Other members of  Case (household) who are also enrolled:</a:t>
            </a:r>
          </a:p>
          <a:p>
            <a:pPr marL="457200" indent="0">
              <a:lnSpc>
                <a:spcPct val="90000"/>
              </a:lnSpc>
              <a:buNone/>
            </a:pPr>
            <a:r>
              <a:rPr lang="en-US" sz="1600" dirty="0" smtClean="0"/>
              <a:t>Recipient and Case ID number</a:t>
            </a:r>
          </a:p>
          <a:p>
            <a:pPr marL="457200" indent="0">
              <a:lnSpc>
                <a:spcPct val="90000"/>
              </a:lnSpc>
              <a:buNone/>
            </a:pPr>
            <a:r>
              <a:rPr lang="en-US" sz="1600" dirty="0" smtClean="0"/>
              <a:t>Name, address, phone number, race, gender, DOB, SSN, education (HS Grad)</a:t>
            </a:r>
          </a:p>
          <a:p>
            <a:pPr marL="457200" indent="0">
              <a:lnSpc>
                <a:spcPct val="90000"/>
              </a:lnSpc>
              <a:buNone/>
            </a:pPr>
            <a:r>
              <a:rPr lang="en-US" sz="1600" dirty="0" smtClean="0"/>
              <a:t>Monthly enrollment status</a:t>
            </a:r>
          </a:p>
          <a:p>
            <a:pPr marL="457200" indent="0">
              <a:lnSpc>
                <a:spcPct val="90000"/>
              </a:lnSpc>
              <a:buNone/>
            </a:pPr>
            <a:r>
              <a:rPr lang="en-US" sz="1600" dirty="0" smtClean="0"/>
              <a:t>Type of </a:t>
            </a:r>
            <a:r>
              <a:rPr lang="en-US" sz="1600" dirty="0" err="1" smtClean="0"/>
              <a:t>medicaid</a:t>
            </a:r>
            <a:r>
              <a:rPr lang="en-US" sz="1600" dirty="0" smtClean="0"/>
              <a:t> program, monthly benefit amount for food stamps and cash assistance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Medicaid Claims and Encounter Data</a:t>
            </a:r>
            <a:r>
              <a:rPr lang="en-US" sz="1800" dirty="0" smtClean="0"/>
              <a:t> (1997-2005)</a:t>
            </a:r>
          </a:p>
          <a:p>
            <a:pPr marL="0" indent="0">
              <a:lnSpc>
                <a:spcPct val="90000"/>
              </a:lnSpc>
              <a:buNone/>
            </a:pPr>
            <a:r>
              <a:rPr lang="en-US" sz="1800" b="1" dirty="0" smtClean="0"/>
              <a:t>Source:</a:t>
            </a:r>
            <a:r>
              <a:rPr lang="en-US" sz="1800" dirty="0" smtClean="0"/>
              <a:t>  Ohio Department of Job and Family Services, annual data file</a:t>
            </a:r>
          </a:p>
          <a:p>
            <a:pPr marL="0" indent="0">
              <a:lnSpc>
                <a:spcPct val="90000"/>
              </a:lnSpc>
              <a:buNone/>
            </a:pPr>
            <a:r>
              <a:rPr lang="en-US" sz="1800" b="1" dirty="0" smtClean="0"/>
              <a:t>Data Elements:</a:t>
            </a:r>
            <a:r>
              <a:rPr lang="en-US" sz="1800" dirty="0" smtClean="0"/>
              <a:t> </a:t>
            </a:r>
          </a:p>
          <a:p>
            <a:pPr marL="0" indent="0">
              <a:lnSpc>
                <a:spcPct val="90000"/>
              </a:lnSpc>
              <a:buNone/>
            </a:pPr>
            <a:r>
              <a:rPr lang="en-US" sz="1800" dirty="0" smtClean="0"/>
              <a:t>Recipient ID (allows linking with enrollment data)</a:t>
            </a:r>
          </a:p>
          <a:p>
            <a:pPr marL="0" indent="0">
              <a:lnSpc>
                <a:spcPct val="90000"/>
              </a:lnSpc>
              <a:buNone/>
            </a:pPr>
            <a:r>
              <a:rPr lang="en-US" sz="1800" dirty="0" smtClean="0"/>
              <a:t>Plan (HMO or Fee for Service)</a:t>
            </a:r>
          </a:p>
          <a:p>
            <a:pPr marL="0" indent="0">
              <a:lnSpc>
                <a:spcPct val="90000"/>
              </a:lnSpc>
              <a:buNone/>
            </a:pPr>
            <a:r>
              <a:rPr lang="en-US" sz="1800" dirty="0" smtClean="0"/>
              <a:t>Dates of Service</a:t>
            </a:r>
          </a:p>
          <a:p>
            <a:pPr marL="0" indent="0">
              <a:lnSpc>
                <a:spcPct val="90000"/>
              </a:lnSpc>
              <a:buNone/>
            </a:pPr>
            <a:r>
              <a:rPr lang="en-US" sz="1800" dirty="0" smtClean="0"/>
              <a:t>Diagnosis and Procedure Codes (to identify well-child visits)</a:t>
            </a:r>
          </a:p>
          <a:p>
            <a:pPr marL="0" indent="0">
              <a:lnSpc>
                <a:spcPct val="90000"/>
              </a:lnSpc>
              <a:buNone/>
            </a:pPr>
            <a:r>
              <a:rPr lang="en-US" sz="1800" dirty="0" smtClean="0"/>
              <a:t>Claim Type (Physician, Outpatient, Inpatient, Dental, Vision, Prescription)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621792" y="1825625"/>
            <a:ext cx="8266176" cy="4566031"/>
          </a:xfrm>
        </p:spPr>
        <p:txBody>
          <a:bodyPr/>
          <a:lstStyle/>
          <a:p>
            <a:pPr marL="0" indent="0">
              <a:lnSpc>
                <a:spcPct val="90000"/>
              </a:lnSpc>
              <a:buNone/>
            </a:pPr>
            <a:r>
              <a:rPr lang="en-US" sz="1600" b="1" dirty="0" smtClean="0"/>
              <a:t>Help Me Grow Home Visiting Data (prenatal, newborn, ongoing)</a:t>
            </a:r>
            <a:r>
              <a:rPr lang="en-US" sz="1600" dirty="0" smtClean="0"/>
              <a:t> (1999-2008)</a:t>
            </a:r>
          </a:p>
          <a:p>
            <a:pPr marL="0" indent="0">
              <a:lnSpc>
                <a:spcPct val="90000"/>
              </a:lnSpc>
              <a:buNone/>
            </a:pPr>
            <a:r>
              <a:rPr lang="en-US" sz="1600" b="1" dirty="0" smtClean="0"/>
              <a:t>Source:</a:t>
            </a:r>
            <a:r>
              <a:rPr lang="en-US" sz="1600" dirty="0" smtClean="0"/>
              <a:t>  Help Me Grow of Cuyahoga County, Quarterly data extract</a:t>
            </a:r>
          </a:p>
          <a:p>
            <a:pPr marL="0" indent="0">
              <a:lnSpc>
                <a:spcPct val="90000"/>
              </a:lnSpc>
              <a:buNone/>
            </a:pPr>
            <a:r>
              <a:rPr lang="en-US" sz="1600" b="1" dirty="0" smtClean="0"/>
              <a:t>Data Elements:</a:t>
            </a:r>
            <a:r>
              <a:rPr lang="en-US" sz="1600" dirty="0" smtClean="0"/>
              <a:t> </a:t>
            </a:r>
          </a:p>
          <a:p>
            <a:pPr marL="0" indent="0">
              <a:lnSpc>
                <a:spcPct val="90000"/>
              </a:lnSpc>
              <a:buNone/>
            </a:pPr>
            <a:r>
              <a:rPr lang="en-US" sz="1600" dirty="0" smtClean="0"/>
              <a:t>Child:	Child and Family ID</a:t>
            </a:r>
          </a:p>
          <a:p>
            <a:pPr marL="914400" indent="-914400">
              <a:lnSpc>
                <a:spcPct val="90000"/>
              </a:lnSpc>
              <a:buNone/>
            </a:pPr>
            <a:r>
              <a:rPr lang="en-US" sz="1600" dirty="0" smtClean="0"/>
              <a:t>	Name, address, DOB, gender, race, ethnicity, phone number, SSN, school district</a:t>
            </a:r>
          </a:p>
          <a:p>
            <a:pPr marL="0" indent="0">
              <a:lnSpc>
                <a:spcPct val="90000"/>
              </a:lnSpc>
              <a:buNone/>
            </a:pPr>
            <a:r>
              <a:rPr lang="en-US" sz="1600" dirty="0" smtClean="0"/>
              <a:t>Mother:	Individual and Family ID</a:t>
            </a:r>
          </a:p>
          <a:p>
            <a:pPr marL="0" indent="0">
              <a:lnSpc>
                <a:spcPct val="90000"/>
              </a:lnSpc>
              <a:buNone/>
            </a:pPr>
            <a:r>
              <a:rPr lang="en-US" sz="1600" dirty="0" smtClean="0"/>
              <a:t>	Name, address, DOB, SSN, phone number, guardian relationship</a:t>
            </a:r>
          </a:p>
          <a:p>
            <a:pPr marL="0" indent="0">
              <a:lnSpc>
                <a:spcPct val="90000"/>
              </a:lnSpc>
              <a:buNone/>
            </a:pPr>
            <a:r>
              <a:rPr lang="en-US" sz="1600" dirty="0" smtClean="0"/>
              <a:t>Referral source and date</a:t>
            </a:r>
          </a:p>
          <a:p>
            <a:pPr marL="0" indent="0">
              <a:lnSpc>
                <a:spcPct val="90000"/>
              </a:lnSpc>
              <a:buNone/>
            </a:pPr>
            <a:r>
              <a:rPr lang="en-US" sz="1600" dirty="0" smtClean="0"/>
              <a:t>Service Coordinator Agency information</a:t>
            </a:r>
          </a:p>
          <a:p>
            <a:pPr marL="0" indent="0">
              <a:lnSpc>
                <a:spcPct val="90000"/>
              </a:lnSpc>
              <a:buNone/>
            </a:pPr>
            <a:r>
              <a:rPr lang="en-US" sz="1600" dirty="0" smtClean="0"/>
              <a:t>Risk Factors (Biological, Developmental Delays, Medical Diagnoses, Environmental)</a:t>
            </a:r>
          </a:p>
          <a:p>
            <a:pPr marL="0" indent="0">
              <a:lnSpc>
                <a:spcPct val="90000"/>
              </a:lnSpc>
              <a:buNone/>
            </a:pPr>
            <a:r>
              <a:rPr lang="en-US" sz="1600" dirty="0" smtClean="0"/>
              <a:t>IFSP dates</a:t>
            </a:r>
          </a:p>
          <a:p>
            <a:pPr marL="0" indent="0">
              <a:lnSpc>
                <a:spcPct val="90000"/>
              </a:lnSpc>
              <a:buNone/>
            </a:pPr>
            <a:r>
              <a:rPr lang="en-US" sz="1600" dirty="0" smtClean="0"/>
              <a:t>Service locations, types, provider names, dates</a:t>
            </a:r>
          </a:p>
          <a:p>
            <a:pPr marL="0" indent="0">
              <a:lnSpc>
                <a:spcPct val="90000"/>
              </a:lnSpc>
              <a:buNone/>
            </a:pPr>
            <a:r>
              <a:rPr lang="en-US" sz="1600" dirty="0" smtClean="0"/>
              <a:t>Intervention description and date</a:t>
            </a:r>
          </a:p>
          <a:p>
            <a:pPr marL="0" indent="0">
              <a:lnSpc>
                <a:spcPct val="90000"/>
              </a:lnSpc>
              <a:buNone/>
            </a:pPr>
            <a:r>
              <a:rPr lang="en-US" sz="1600" dirty="0" smtClean="0"/>
              <a:t>Newborn Home Visit dates</a:t>
            </a:r>
          </a:p>
          <a:p>
            <a:pPr marL="0" indent="0">
              <a:lnSpc>
                <a:spcPct val="90000"/>
              </a:lnSpc>
              <a:buNone/>
            </a:pPr>
            <a:r>
              <a:rPr lang="en-US" sz="1600" dirty="0" smtClean="0"/>
              <a:t>Ongoing Home Visit Dates</a:t>
            </a:r>
          </a:p>
          <a:p>
            <a:pPr marL="0" indent="0">
              <a:lnSpc>
                <a:spcPct val="90000"/>
              </a:lnSpc>
              <a:buNone/>
            </a:pPr>
            <a:r>
              <a:rPr lang="en-US" sz="1600" dirty="0" smtClean="0"/>
              <a:t>Exit date, Reason, Destination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621792" y="1825625"/>
            <a:ext cx="8266176" cy="4566031"/>
          </a:xfrm>
        </p:spPr>
        <p:txBody>
          <a:bodyPr>
            <a:noAutofit/>
          </a:bodyPr>
          <a:lstStyle/>
          <a:p>
            <a:pPr marL="0" indent="0">
              <a:lnSpc>
                <a:spcPct val="90000"/>
              </a:lnSpc>
              <a:buNone/>
            </a:pPr>
            <a:r>
              <a:rPr lang="en-US" sz="1400" b="1" dirty="0" smtClean="0"/>
              <a:t>Moms First Home Visiting Data (prenatal, ongoing)</a:t>
            </a:r>
            <a:r>
              <a:rPr lang="en-US" sz="1400" dirty="0" smtClean="0"/>
              <a:t> (2007-2008)</a:t>
            </a:r>
          </a:p>
          <a:p>
            <a:pPr marL="0" indent="0">
              <a:lnSpc>
                <a:spcPct val="90000"/>
              </a:lnSpc>
              <a:buNone/>
            </a:pPr>
            <a:r>
              <a:rPr lang="en-US" sz="1400" b="1" dirty="0" smtClean="0"/>
              <a:t>Source:</a:t>
            </a:r>
            <a:r>
              <a:rPr lang="en-US" sz="1400" dirty="0" smtClean="0"/>
              <a:t>  Cleveland Department of Public Health, Annual data extract</a:t>
            </a:r>
          </a:p>
          <a:p>
            <a:pPr marL="0" indent="0">
              <a:lnSpc>
                <a:spcPct val="90000"/>
              </a:lnSpc>
              <a:buNone/>
            </a:pPr>
            <a:r>
              <a:rPr lang="en-US" sz="1400" b="1" dirty="0" smtClean="0"/>
              <a:t>Data Elements:</a:t>
            </a:r>
          </a:p>
          <a:p>
            <a:pPr marL="0" indent="0">
              <a:lnSpc>
                <a:spcPct val="90000"/>
              </a:lnSpc>
              <a:buNone/>
            </a:pPr>
            <a:r>
              <a:rPr lang="en-US" sz="1400" dirty="0" smtClean="0"/>
              <a:t>Family:  Family ID, mother’s name and address, race, mother’s DOB, education, income, insurance, marital status, # of children, father’s age and involvement</a:t>
            </a:r>
          </a:p>
          <a:p>
            <a:pPr marL="0" indent="0">
              <a:lnSpc>
                <a:spcPct val="90000"/>
              </a:lnSpc>
              <a:buNone/>
            </a:pPr>
            <a:r>
              <a:rPr lang="en-US" sz="1400" dirty="0" smtClean="0"/>
              <a:t>Child: child’s name, DOB, birth weight</a:t>
            </a:r>
          </a:p>
          <a:p>
            <a:pPr marL="0" indent="0">
              <a:lnSpc>
                <a:spcPct val="90000"/>
              </a:lnSpc>
              <a:buNone/>
            </a:pPr>
            <a:r>
              <a:rPr lang="en-US" sz="1400" dirty="0" smtClean="0"/>
              <a:t>Pregnancy:  conception, due date, prenatal care, other health care, barriers to care, medical risk factors, current and past STD’s, current HH and work exposures, substance use, current victimization</a:t>
            </a:r>
          </a:p>
          <a:p>
            <a:pPr marL="0" indent="0">
              <a:lnSpc>
                <a:spcPct val="90000"/>
              </a:lnSpc>
              <a:buNone/>
            </a:pPr>
            <a:r>
              <a:rPr lang="en-US" sz="1400" dirty="0" smtClean="0"/>
              <a:t>Other Characteristics:  Housing situation, contraceptive history, physical impairments, past STD’s, current social services, mental health history, current and past mental health treatment, past victimization</a:t>
            </a:r>
          </a:p>
          <a:p>
            <a:pPr marL="0" indent="0">
              <a:lnSpc>
                <a:spcPct val="90000"/>
              </a:lnSpc>
              <a:buNone/>
            </a:pPr>
            <a:r>
              <a:rPr lang="en-US" sz="1400" dirty="0" smtClean="0"/>
              <a:t>Referral Source</a:t>
            </a:r>
          </a:p>
          <a:p>
            <a:pPr marL="0" indent="0">
              <a:lnSpc>
                <a:spcPct val="90000"/>
              </a:lnSpc>
              <a:buNone/>
            </a:pPr>
            <a:r>
              <a:rPr lang="en-US" sz="1400" dirty="0" smtClean="0"/>
              <a:t>Dates of visits and contacts</a:t>
            </a:r>
          </a:p>
          <a:p>
            <a:pPr marL="0" indent="0">
              <a:lnSpc>
                <a:spcPct val="90000"/>
              </a:lnSpc>
              <a:buNone/>
            </a:pPr>
            <a:r>
              <a:rPr lang="en-US" sz="1400" dirty="0" smtClean="0"/>
              <a:t>Edinburgh score</a:t>
            </a:r>
          </a:p>
          <a:p>
            <a:pPr marL="0" indent="0">
              <a:lnSpc>
                <a:spcPct val="90000"/>
              </a:lnSpc>
              <a:buNone/>
            </a:pPr>
            <a:r>
              <a:rPr lang="en-US" sz="1400" dirty="0" smtClean="0"/>
              <a:t>Problems Identified (e.g., not taking medications, lack of dental care, family planning, safer sex practices, bottle feeding, breast feeding, and transportation issues)</a:t>
            </a:r>
          </a:p>
          <a:p>
            <a:pPr marL="0" indent="0">
              <a:lnSpc>
                <a:spcPct val="90000"/>
              </a:lnSpc>
              <a:buNone/>
            </a:pPr>
            <a:r>
              <a:rPr lang="en-US" sz="1400" dirty="0" smtClean="0"/>
              <a:t>Service Referrals (type and date), e.g., transportation, daily living supplies, home lead inspection by the Cleveland Department of Public Health, Male Support or Strong Start for Families, mental health assessment, Healthy Start, WIC, etc.</a:t>
            </a:r>
          </a:p>
          <a:p>
            <a:pPr marL="0" indent="0">
              <a:lnSpc>
                <a:spcPct val="90000"/>
              </a:lnSpc>
              <a:buNone/>
            </a:pPr>
            <a:r>
              <a:rPr lang="en-US" sz="1400" dirty="0" smtClean="0"/>
              <a:t>Education Modules completed.</a:t>
            </a:r>
          </a:p>
          <a:p>
            <a:pPr marL="0" indent="0">
              <a:lnSpc>
                <a:spcPct val="90000"/>
              </a:lnSpc>
              <a:buNone/>
            </a:pPr>
            <a:r>
              <a:rPr lang="en-US" sz="1400" dirty="0" smtClean="0"/>
              <a:t>Date and reason for case closure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Newborn Home Visiting Program (NEW)</a:t>
            </a:r>
          </a:p>
          <a:p>
            <a:pPr marL="0" indent="0">
              <a:lnSpc>
                <a:spcPct val="90000"/>
              </a:lnSpc>
              <a:buNone/>
            </a:pPr>
            <a:r>
              <a:rPr lang="en-US" sz="1800" b="1" dirty="0" smtClean="0"/>
              <a:t>Source:</a:t>
            </a:r>
            <a:r>
              <a:rPr lang="en-US" sz="1800" dirty="0" smtClean="0"/>
              <a:t>  Cuyahoga County Board of Health</a:t>
            </a:r>
          </a:p>
          <a:p>
            <a:pPr marL="0" indent="0">
              <a:lnSpc>
                <a:spcPct val="90000"/>
              </a:lnSpc>
              <a:buNone/>
            </a:pPr>
            <a:r>
              <a:rPr lang="en-US" sz="1800" b="1" dirty="0" smtClean="0"/>
              <a:t>Data Elements: </a:t>
            </a:r>
          </a:p>
          <a:p>
            <a:pPr marL="0" indent="0">
              <a:lnSpc>
                <a:spcPct val="90000"/>
              </a:lnSpc>
              <a:buNone/>
            </a:pPr>
            <a:r>
              <a:rPr lang="en-US" sz="1800" dirty="0" smtClean="0"/>
              <a:t>Child:  Child’s name, DOB, gender, race, ethnicity</a:t>
            </a:r>
          </a:p>
          <a:p>
            <a:pPr marL="0" indent="0">
              <a:lnSpc>
                <a:spcPct val="90000"/>
              </a:lnSpc>
              <a:buNone/>
            </a:pPr>
            <a:r>
              <a:rPr lang="en-US" sz="1800" dirty="0" smtClean="0"/>
              <a:t>Mother:  Name, address, DOB, SSN, marital status, primary language, first-time parent, teen mom</a:t>
            </a:r>
          </a:p>
          <a:p>
            <a:pPr marL="0" indent="0">
              <a:lnSpc>
                <a:spcPct val="90000"/>
              </a:lnSpc>
              <a:buNone/>
            </a:pPr>
            <a:r>
              <a:rPr lang="en-US" sz="1800" dirty="0" smtClean="0"/>
              <a:t>Prenatal care (&gt;1 visit) and delivery:  </a:t>
            </a:r>
            <a:r>
              <a:rPr lang="en-US" sz="1800" dirty="0" err="1" smtClean="0"/>
              <a:t>Apgar</a:t>
            </a:r>
            <a:r>
              <a:rPr lang="en-US" sz="1800" dirty="0" smtClean="0"/>
              <a:t> Score, birth weight, birth length, type of delivery</a:t>
            </a:r>
          </a:p>
          <a:p>
            <a:pPr marL="0" indent="0">
              <a:lnSpc>
                <a:spcPct val="90000"/>
              </a:lnSpc>
              <a:buNone/>
            </a:pPr>
            <a:r>
              <a:rPr lang="en-US" sz="1800" dirty="0" smtClean="0"/>
              <a:t>Medicaid coverage</a:t>
            </a:r>
          </a:p>
          <a:p>
            <a:pPr marL="0" indent="0">
              <a:lnSpc>
                <a:spcPct val="90000"/>
              </a:lnSpc>
              <a:buNone/>
            </a:pPr>
            <a:r>
              <a:rPr lang="en-US" sz="1800" dirty="0" smtClean="0"/>
              <a:t>Nurse assessment (vital signs, </a:t>
            </a:r>
            <a:r>
              <a:rPr lang="en-US" sz="1800" dirty="0" err="1" smtClean="0"/>
              <a:t>perinatal</a:t>
            </a:r>
            <a:r>
              <a:rPr lang="en-US" sz="1800" dirty="0" smtClean="0"/>
              <a:t> &amp; postpartum complications, Edinburgh score, hearing &amp; vision screening, etc.)</a:t>
            </a:r>
          </a:p>
          <a:p>
            <a:pPr marL="0" indent="0">
              <a:lnSpc>
                <a:spcPct val="90000"/>
              </a:lnSpc>
              <a:buNone/>
            </a:pPr>
            <a:r>
              <a:rPr lang="en-US" sz="1800" dirty="0" smtClean="0"/>
              <a:t>Feeding &amp; Elimination</a:t>
            </a:r>
          </a:p>
          <a:p>
            <a:pPr marL="0" indent="0">
              <a:lnSpc>
                <a:spcPct val="90000"/>
              </a:lnSpc>
              <a:buNone/>
            </a:pPr>
            <a:r>
              <a:rPr lang="en-US" sz="1800" dirty="0" smtClean="0"/>
              <a:t>Home &amp; Social Environment</a:t>
            </a:r>
          </a:p>
          <a:p>
            <a:pPr marL="0" indent="0">
              <a:lnSpc>
                <a:spcPct val="90000"/>
              </a:lnSpc>
              <a:buNone/>
            </a:pPr>
            <a:r>
              <a:rPr lang="en-US" sz="1800" dirty="0" smtClean="0"/>
              <a:t>Parents’ knowledge &amp; attitudes before and after visit</a:t>
            </a:r>
          </a:p>
          <a:p>
            <a:pPr marL="0" indent="0">
              <a:lnSpc>
                <a:spcPct val="90000"/>
              </a:lnSpc>
              <a:buNone/>
            </a:pPr>
            <a:r>
              <a:rPr lang="en-US" sz="1800" dirty="0" smtClean="0"/>
              <a:t>Will Add:  Risk Factors &amp; Actions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Child Care Vouchers</a:t>
            </a:r>
            <a:r>
              <a:rPr lang="en-US" sz="1800" dirty="0" smtClean="0"/>
              <a:t> (1997-2008)</a:t>
            </a:r>
          </a:p>
          <a:p>
            <a:pPr marL="0" indent="0">
              <a:lnSpc>
                <a:spcPct val="90000"/>
              </a:lnSpc>
              <a:buNone/>
            </a:pPr>
            <a:r>
              <a:rPr lang="en-US" sz="1800" b="1" dirty="0" smtClean="0"/>
              <a:t>Source:</a:t>
            </a:r>
            <a:r>
              <a:rPr lang="en-US" sz="1800" dirty="0" smtClean="0"/>
              <a:t>  Cuyahoga County Department of Employment and Family Services, Monthly extracts</a:t>
            </a:r>
          </a:p>
          <a:p>
            <a:pPr marL="0" indent="0">
              <a:lnSpc>
                <a:spcPct val="90000"/>
              </a:lnSpc>
              <a:buNone/>
            </a:pPr>
            <a:r>
              <a:rPr lang="en-US" sz="1800" b="1" dirty="0" smtClean="0"/>
              <a:t>Data Elements: </a:t>
            </a:r>
          </a:p>
          <a:p>
            <a:pPr marL="0" indent="0">
              <a:lnSpc>
                <a:spcPct val="90000"/>
              </a:lnSpc>
              <a:buNone/>
            </a:pPr>
            <a:r>
              <a:rPr lang="en-US" sz="1800" dirty="0" smtClean="0"/>
              <a:t>Child’s name, address, phone number, race DOB, SSN</a:t>
            </a:r>
          </a:p>
          <a:p>
            <a:pPr marL="0" indent="0">
              <a:lnSpc>
                <a:spcPct val="90000"/>
              </a:lnSpc>
              <a:buNone/>
            </a:pPr>
            <a:r>
              <a:rPr lang="en-US" sz="1800" dirty="0" smtClean="0"/>
              <a:t>Caretaker’s name, address, phone number, race, DOB, SSN</a:t>
            </a:r>
          </a:p>
          <a:p>
            <a:pPr marL="0" indent="0">
              <a:lnSpc>
                <a:spcPct val="90000"/>
              </a:lnSpc>
              <a:buNone/>
            </a:pPr>
            <a:r>
              <a:rPr lang="en-US" sz="1800" dirty="0" smtClean="0"/>
              <a:t>Provider’s name, address, phone number, federal tax ID, provider type (family day care, center, etc.)</a:t>
            </a:r>
          </a:p>
          <a:p>
            <a:pPr marL="0" indent="0">
              <a:lnSpc>
                <a:spcPct val="90000"/>
              </a:lnSpc>
              <a:buNone/>
            </a:pPr>
            <a:r>
              <a:rPr lang="en-US" sz="1800" dirty="0" smtClean="0"/>
              <a:t>Provider ID can be used to identify certified family child care homes</a:t>
            </a:r>
          </a:p>
          <a:p>
            <a:pPr marL="0" indent="0">
              <a:lnSpc>
                <a:spcPct val="90000"/>
              </a:lnSpc>
              <a:buNone/>
            </a:pPr>
            <a:r>
              <a:rPr lang="en-US" sz="1800" dirty="0" smtClean="0"/>
              <a:t>Monthly voucher use status, and payment source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Special Needs Child Care</a:t>
            </a:r>
            <a:r>
              <a:rPr lang="en-US" sz="1800" dirty="0" smtClean="0"/>
              <a:t> (2000-2008)</a:t>
            </a:r>
          </a:p>
          <a:p>
            <a:pPr marL="0" indent="0">
              <a:lnSpc>
                <a:spcPct val="90000"/>
              </a:lnSpc>
              <a:buNone/>
            </a:pPr>
            <a:r>
              <a:rPr lang="en-US" sz="1800" b="1" dirty="0" smtClean="0"/>
              <a:t>Source:</a:t>
            </a:r>
            <a:r>
              <a:rPr lang="en-US" sz="1800" dirty="0" smtClean="0"/>
              <a:t>  Starting Point, Cuyahoga County, quarterly data extracts</a:t>
            </a:r>
          </a:p>
          <a:p>
            <a:pPr marL="0" indent="0">
              <a:lnSpc>
                <a:spcPct val="90000"/>
              </a:lnSpc>
              <a:buNone/>
            </a:pPr>
            <a:r>
              <a:rPr lang="en-US" sz="1800" b="1" dirty="0" smtClean="0"/>
              <a:t>Data Elements:</a:t>
            </a:r>
          </a:p>
          <a:p>
            <a:pPr marL="0" indent="0">
              <a:lnSpc>
                <a:spcPct val="90000"/>
              </a:lnSpc>
              <a:buNone/>
            </a:pPr>
            <a:r>
              <a:rPr lang="en-US" sz="1800" dirty="0" smtClean="0"/>
              <a:t>Child’s name, DOB, gender, ethnic origin, address, phone number</a:t>
            </a:r>
          </a:p>
          <a:p>
            <a:pPr marL="0" indent="0">
              <a:lnSpc>
                <a:spcPct val="90000"/>
              </a:lnSpc>
              <a:buNone/>
            </a:pPr>
            <a:r>
              <a:rPr lang="en-US" sz="1800" dirty="0" smtClean="0"/>
              <a:t>Mother’s name, DOB, ethnic origin, address, phone number</a:t>
            </a:r>
          </a:p>
          <a:p>
            <a:pPr marL="0" indent="0">
              <a:lnSpc>
                <a:spcPct val="90000"/>
              </a:lnSpc>
              <a:buNone/>
            </a:pPr>
            <a:r>
              <a:rPr lang="en-US" sz="1800" dirty="0" smtClean="0"/>
              <a:t>Provider’s name, address, phone number</a:t>
            </a:r>
          </a:p>
          <a:p>
            <a:pPr marL="0" indent="0">
              <a:lnSpc>
                <a:spcPct val="90000"/>
              </a:lnSpc>
              <a:buNone/>
            </a:pPr>
            <a:r>
              <a:rPr lang="en-US" sz="1800" dirty="0" smtClean="0"/>
              <a:t>Staff’s name, gender, ethnic origin, address, phone number</a:t>
            </a:r>
          </a:p>
          <a:p>
            <a:pPr marL="0" indent="0">
              <a:lnSpc>
                <a:spcPct val="90000"/>
              </a:lnSpc>
              <a:buNone/>
            </a:pPr>
            <a:r>
              <a:rPr lang="en-US" sz="1800" dirty="0" smtClean="0"/>
              <a:t>Disability type</a:t>
            </a:r>
          </a:p>
          <a:p>
            <a:pPr marL="0" indent="0">
              <a:lnSpc>
                <a:spcPct val="90000"/>
              </a:lnSpc>
              <a:buNone/>
            </a:pPr>
            <a:r>
              <a:rPr lang="en-US" sz="1800" dirty="0" smtClean="0"/>
              <a:t>Referral source and date</a:t>
            </a:r>
          </a:p>
          <a:p>
            <a:pPr marL="0" indent="0">
              <a:lnSpc>
                <a:spcPct val="90000"/>
              </a:lnSpc>
              <a:buNone/>
            </a:pPr>
            <a:r>
              <a:rPr lang="en-US" sz="1800" dirty="0" smtClean="0"/>
              <a:t>IFSP date and coordinator</a:t>
            </a:r>
          </a:p>
          <a:p>
            <a:pPr marL="0" indent="0">
              <a:lnSpc>
                <a:spcPct val="90000"/>
              </a:lnSpc>
              <a:buNone/>
            </a:pPr>
            <a:r>
              <a:rPr lang="en-US" sz="1800" dirty="0" smtClean="0"/>
              <a:t>Technical Assistance dates, provider, topics</a:t>
            </a:r>
          </a:p>
          <a:p>
            <a:pPr marL="0" indent="0">
              <a:lnSpc>
                <a:spcPct val="90000"/>
              </a:lnSpc>
              <a:buNone/>
            </a:pPr>
            <a:r>
              <a:rPr lang="en-US" sz="1800" dirty="0" smtClean="0"/>
              <a:t>Training Sessions:  dates, location, topics, instructor</a:t>
            </a:r>
          </a:p>
          <a:p>
            <a:pPr marL="0" indent="0">
              <a:lnSpc>
                <a:spcPct val="90000"/>
              </a:lnSpc>
              <a:buNone/>
            </a:pPr>
            <a:r>
              <a:rPr lang="en-US" sz="1800" dirty="0" smtClean="0"/>
              <a:t>Exit date and Reason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Developed for IIC</a:t>
            </a:r>
          </a:p>
        </p:txBody>
      </p:sp>
      <p:sp>
        <p:nvSpPr>
          <p:cNvPr id="6147" name="Rectangle 3"/>
          <p:cNvSpPr>
            <a:spLocks noGrp="1" noChangeArrowheads="1"/>
          </p:cNvSpPr>
          <p:nvPr>
            <p:ph type="body" idx="1"/>
          </p:nvPr>
        </p:nvSpPr>
        <p:spPr/>
        <p:txBody>
          <a:bodyPr/>
          <a:lstStyle/>
          <a:p>
            <a:pPr marL="0" indent="0">
              <a:lnSpc>
                <a:spcPct val="90000"/>
              </a:lnSpc>
              <a:buFont typeface="Wingdings" pitchFamily="2" charset="2"/>
              <a:buChar char="§"/>
            </a:pPr>
            <a:r>
              <a:rPr lang="en-US" sz="1800" dirty="0" smtClean="0"/>
              <a:t>Public-private partnership  </a:t>
            </a:r>
          </a:p>
          <a:p>
            <a:pPr marL="0" indent="0">
              <a:lnSpc>
                <a:spcPct val="90000"/>
              </a:lnSpc>
              <a:buFont typeface="Wingdings" pitchFamily="2" charset="2"/>
              <a:buChar char="§"/>
            </a:pPr>
            <a:r>
              <a:rPr lang="en-US" sz="1800" dirty="0" smtClean="0"/>
              <a:t>Goals: All children and schools are ready for success at Kg. </a:t>
            </a:r>
          </a:p>
          <a:p>
            <a:pPr marL="0" indent="0">
              <a:lnSpc>
                <a:spcPct val="90000"/>
              </a:lnSpc>
              <a:buFont typeface="Wingdings" pitchFamily="2" charset="2"/>
              <a:buChar char="§"/>
            </a:pPr>
            <a:r>
              <a:rPr lang="en-US" sz="1800" dirty="0" smtClean="0"/>
              <a:t>Provides a system of services </a:t>
            </a:r>
          </a:p>
          <a:p>
            <a:pPr marL="400050" lvl="1" indent="0">
              <a:lnSpc>
                <a:spcPct val="90000"/>
              </a:lnSpc>
              <a:buFont typeface="Wingdings" pitchFamily="2" charset="2"/>
              <a:buChar char="§"/>
            </a:pPr>
            <a:r>
              <a:rPr lang="en-US" sz="1800" dirty="0" smtClean="0">
                <a:latin typeface="+mn-lt"/>
              </a:rPr>
              <a:t>early home visiting, </a:t>
            </a:r>
          </a:p>
          <a:p>
            <a:pPr marL="400050" lvl="1" indent="0">
              <a:lnSpc>
                <a:spcPct val="90000"/>
              </a:lnSpc>
              <a:buFont typeface="Wingdings" pitchFamily="2" charset="2"/>
              <a:buChar char="§"/>
            </a:pPr>
            <a:r>
              <a:rPr lang="en-US" sz="1800" dirty="0" smtClean="0">
                <a:latin typeface="+mn-lt"/>
              </a:rPr>
              <a:t>quality child care, </a:t>
            </a:r>
          </a:p>
          <a:p>
            <a:pPr marL="400050" lvl="1" indent="0">
              <a:lnSpc>
                <a:spcPct val="90000"/>
              </a:lnSpc>
              <a:buFont typeface="Wingdings" pitchFamily="2" charset="2"/>
              <a:buChar char="§"/>
            </a:pPr>
            <a:r>
              <a:rPr lang="en-US" sz="1800" dirty="0" smtClean="0">
                <a:latin typeface="+mn-lt"/>
              </a:rPr>
              <a:t>pre-kindergarten and other early education, </a:t>
            </a:r>
          </a:p>
          <a:p>
            <a:pPr marL="400050" lvl="1" indent="0">
              <a:lnSpc>
                <a:spcPct val="90000"/>
              </a:lnSpc>
              <a:buFont typeface="Wingdings" pitchFamily="2" charset="2"/>
              <a:buChar char="§"/>
            </a:pPr>
            <a:r>
              <a:rPr lang="en-US" sz="1800" dirty="0" smtClean="0">
                <a:latin typeface="+mn-lt"/>
              </a:rPr>
              <a:t>special needs and early mental health programs, </a:t>
            </a:r>
          </a:p>
          <a:p>
            <a:pPr marL="400050" lvl="1" indent="0">
              <a:lnSpc>
                <a:spcPct val="90000"/>
              </a:lnSpc>
              <a:buFont typeface="Wingdings" pitchFamily="2" charset="2"/>
              <a:buChar char="§"/>
            </a:pPr>
            <a:r>
              <a:rPr lang="en-US" sz="1800" dirty="0" smtClean="0">
                <a:latin typeface="+mn-lt"/>
              </a:rPr>
              <a:t>medical home, </a:t>
            </a:r>
          </a:p>
          <a:p>
            <a:pPr marL="400050" lvl="1" indent="0">
              <a:lnSpc>
                <a:spcPct val="90000"/>
              </a:lnSpc>
              <a:buFont typeface="Wingdings" pitchFamily="2" charset="2"/>
              <a:buChar char="§"/>
            </a:pPr>
            <a:r>
              <a:rPr lang="en-US" sz="1800" dirty="0" smtClean="0">
                <a:latin typeface="+mn-lt"/>
              </a:rPr>
              <a:t>lead prevention. </a:t>
            </a:r>
          </a:p>
          <a:p>
            <a:pPr marL="0" indent="0">
              <a:lnSpc>
                <a:spcPct val="90000"/>
              </a:lnSpc>
              <a:buFont typeface="Wingdings" pitchFamily="2" charset="2"/>
              <a:buChar char="§"/>
            </a:pPr>
            <a:r>
              <a:rPr lang="en-US" sz="1800" dirty="0" smtClean="0"/>
              <a:t>Builds community capacity to promote the wellbeing of children in their early years.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Child Abuse and Neglect Investigations and Protective Services</a:t>
            </a:r>
            <a:r>
              <a:rPr lang="en-US" sz="1800" dirty="0" smtClean="0"/>
              <a:t> (1992-2008)</a:t>
            </a:r>
          </a:p>
          <a:p>
            <a:pPr marL="0" indent="0">
              <a:lnSpc>
                <a:spcPct val="90000"/>
              </a:lnSpc>
              <a:buNone/>
            </a:pPr>
            <a:r>
              <a:rPr lang="en-US" sz="1800" b="1" dirty="0" smtClean="0"/>
              <a:t>Source:</a:t>
            </a:r>
            <a:r>
              <a:rPr lang="en-US" sz="1800" dirty="0" smtClean="0"/>
              <a:t>  Cuyahoga County Department of Children and Family Services, Annual Data Extract</a:t>
            </a:r>
          </a:p>
          <a:p>
            <a:pPr marL="0" indent="0">
              <a:lnSpc>
                <a:spcPct val="90000"/>
              </a:lnSpc>
              <a:buNone/>
            </a:pPr>
            <a:r>
              <a:rPr lang="en-US" sz="1800" b="1" dirty="0" smtClean="0"/>
              <a:t>Data Elements:</a:t>
            </a:r>
          </a:p>
          <a:p>
            <a:pPr marL="0" indent="0">
              <a:lnSpc>
                <a:spcPct val="90000"/>
              </a:lnSpc>
              <a:buNone/>
            </a:pPr>
            <a:r>
              <a:rPr lang="en-US" sz="1800" dirty="0" smtClean="0"/>
              <a:t>Child’s name, address, DOB, SSN, race, gender</a:t>
            </a:r>
          </a:p>
          <a:p>
            <a:pPr marL="0" indent="0">
              <a:lnSpc>
                <a:spcPct val="90000"/>
              </a:lnSpc>
              <a:buNone/>
            </a:pPr>
            <a:r>
              <a:rPr lang="en-US" sz="1800" dirty="0" smtClean="0"/>
              <a:t>Mother’s name, address, DOB, SSN, race</a:t>
            </a:r>
          </a:p>
          <a:p>
            <a:pPr marL="0" indent="0">
              <a:lnSpc>
                <a:spcPct val="90000"/>
              </a:lnSpc>
              <a:buNone/>
            </a:pPr>
            <a:r>
              <a:rPr lang="en-US" sz="1800" dirty="0" smtClean="0"/>
              <a:t>Child Abuse and Neglect Incidents:  date, disposition (i.e. Substantiated, Indicated, Unsubstantiated), victim’s status, relationships, roles (</a:t>
            </a:r>
            <a:r>
              <a:rPr lang="en-US" sz="1800" dirty="0" err="1" smtClean="0"/>
              <a:t>eg</a:t>
            </a:r>
            <a:r>
              <a:rPr lang="en-US" sz="1800" dirty="0" smtClean="0"/>
              <a:t>, perpetrator, reporting source)</a:t>
            </a:r>
          </a:p>
          <a:p>
            <a:pPr marL="0" indent="0">
              <a:lnSpc>
                <a:spcPct val="90000"/>
              </a:lnSpc>
              <a:buNone/>
            </a:pPr>
            <a:r>
              <a:rPr lang="en-US" sz="1800" dirty="0" smtClean="0"/>
              <a:t>Custody dates, types, identifiers, terminations</a:t>
            </a:r>
          </a:p>
          <a:p>
            <a:pPr marL="0" indent="0">
              <a:lnSpc>
                <a:spcPct val="90000"/>
              </a:lnSpc>
              <a:buNone/>
            </a:pPr>
            <a:r>
              <a:rPr lang="en-US" sz="1800" dirty="0" smtClean="0"/>
              <a:t>Worker ID’s, department assignments, dates</a:t>
            </a:r>
          </a:p>
          <a:p>
            <a:pPr marL="0" indent="0">
              <a:lnSpc>
                <a:spcPct val="90000"/>
              </a:lnSpc>
              <a:buNone/>
            </a:pPr>
            <a:r>
              <a:rPr lang="en-US" sz="1800" dirty="0" smtClean="0"/>
              <a:t>Case open/close dates and reasons</a:t>
            </a:r>
          </a:p>
          <a:p>
            <a:pPr marL="0" indent="0">
              <a:lnSpc>
                <a:spcPct val="90000"/>
              </a:lnSpc>
              <a:buNone/>
            </a:pPr>
            <a:r>
              <a:rPr lang="en-US" sz="1800" dirty="0" smtClean="0"/>
              <a:t>Protective Support beginning &amp; expiration dates, reasons</a:t>
            </a:r>
          </a:p>
          <a:p>
            <a:pPr marL="0" indent="0">
              <a:lnSpc>
                <a:spcPct val="90000"/>
              </a:lnSpc>
              <a:buNone/>
            </a:pPr>
            <a:r>
              <a:rPr lang="en-US" sz="1800" dirty="0" smtClean="0"/>
              <a:t>Placement type, begin &amp; end dates.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Early Childhood Mental Health</a:t>
            </a:r>
            <a:r>
              <a:rPr lang="en-US" sz="1800" dirty="0" smtClean="0"/>
              <a:t> (2008-2009)</a:t>
            </a:r>
          </a:p>
          <a:p>
            <a:pPr marL="0" indent="0">
              <a:lnSpc>
                <a:spcPct val="90000"/>
              </a:lnSpc>
              <a:buNone/>
            </a:pPr>
            <a:r>
              <a:rPr lang="en-US" sz="1800" b="1" dirty="0" smtClean="0"/>
              <a:t>Source:</a:t>
            </a:r>
            <a:r>
              <a:rPr lang="en-US" sz="1800" dirty="0" smtClean="0"/>
              <a:t>  Alcohol, Drug Addiction, and Mental Health Services (ADAMHS) Board of Cuyahoga County, quarterly extracts</a:t>
            </a:r>
          </a:p>
          <a:p>
            <a:pPr marL="0" indent="0">
              <a:lnSpc>
                <a:spcPct val="90000"/>
              </a:lnSpc>
              <a:buNone/>
            </a:pPr>
            <a:r>
              <a:rPr lang="en-US" sz="1800" b="1" dirty="0" smtClean="0"/>
              <a:t>Data Elements:</a:t>
            </a:r>
          </a:p>
          <a:p>
            <a:pPr marL="0" indent="0">
              <a:lnSpc>
                <a:spcPct val="90000"/>
              </a:lnSpc>
              <a:buNone/>
            </a:pPr>
            <a:r>
              <a:rPr lang="en-US" sz="1800" dirty="0" smtClean="0"/>
              <a:t>Child’s name, DOB, SSN, gender</a:t>
            </a:r>
          </a:p>
          <a:p>
            <a:pPr marL="0" indent="0">
              <a:lnSpc>
                <a:spcPct val="90000"/>
              </a:lnSpc>
              <a:buNone/>
            </a:pPr>
            <a:r>
              <a:rPr lang="en-US" sz="1800" dirty="0" smtClean="0"/>
              <a:t>Parent/Caregiver’s name, DOB, SSN, relationship to child</a:t>
            </a:r>
          </a:p>
          <a:p>
            <a:pPr marL="0" indent="0">
              <a:lnSpc>
                <a:spcPct val="90000"/>
              </a:lnSpc>
              <a:buNone/>
            </a:pPr>
            <a:r>
              <a:rPr lang="en-US" sz="1800" dirty="0" smtClean="0"/>
              <a:t>Provider</a:t>
            </a:r>
          </a:p>
          <a:p>
            <a:pPr marL="0" indent="0">
              <a:lnSpc>
                <a:spcPct val="90000"/>
              </a:lnSpc>
              <a:buNone/>
            </a:pPr>
            <a:r>
              <a:rPr lang="en-US" sz="1800" dirty="0" smtClean="0"/>
              <a:t>Open/Close dates, close reason</a:t>
            </a:r>
          </a:p>
          <a:p>
            <a:pPr marL="0" indent="0">
              <a:lnSpc>
                <a:spcPct val="90000"/>
              </a:lnSpc>
              <a:buNone/>
            </a:pPr>
            <a:r>
              <a:rPr lang="en-US" sz="1800" dirty="0" smtClean="0"/>
              <a:t>Referral Source</a:t>
            </a:r>
          </a:p>
          <a:p>
            <a:pPr marL="0" indent="0">
              <a:lnSpc>
                <a:spcPct val="90000"/>
              </a:lnSpc>
              <a:buNone/>
            </a:pPr>
            <a:r>
              <a:rPr lang="en-US" sz="1800" dirty="0" smtClean="0"/>
              <a:t>Diagnosis</a:t>
            </a:r>
          </a:p>
          <a:p>
            <a:pPr marL="0" indent="0">
              <a:lnSpc>
                <a:spcPct val="90000"/>
              </a:lnSpc>
              <a:buNone/>
            </a:pPr>
            <a:r>
              <a:rPr lang="en-US" sz="1800" dirty="0" smtClean="0"/>
              <a:t>Parent referred for services</a:t>
            </a:r>
          </a:p>
          <a:p>
            <a:pPr marL="0" indent="0">
              <a:lnSpc>
                <a:spcPct val="90000"/>
              </a:lnSpc>
              <a:buNone/>
            </a:pPr>
            <a:r>
              <a:rPr lang="en-US" sz="1800" dirty="0" smtClean="0"/>
              <a:t>Service Units delivered</a:t>
            </a:r>
          </a:p>
          <a:p>
            <a:pPr marL="0" indent="0">
              <a:lnSpc>
                <a:spcPct val="90000"/>
              </a:lnSpc>
              <a:buNone/>
            </a:pPr>
            <a:r>
              <a:rPr lang="en-US" sz="1800" dirty="0" smtClean="0"/>
              <a:t>CBCL and PIRc1 scales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Universal Pre-Kindergarten</a:t>
            </a:r>
            <a:r>
              <a:rPr lang="en-US" sz="1800" dirty="0" smtClean="0"/>
              <a:t> (2007-2008 school year)</a:t>
            </a:r>
          </a:p>
          <a:p>
            <a:pPr marL="0" indent="0">
              <a:lnSpc>
                <a:spcPct val="90000"/>
              </a:lnSpc>
              <a:buNone/>
            </a:pPr>
            <a:r>
              <a:rPr lang="en-US" sz="1800" b="1" dirty="0" smtClean="0"/>
              <a:t>Source:</a:t>
            </a:r>
            <a:r>
              <a:rPr lang="en-US" sz="1800" dirty="0" smtClean="0"/>
              <a:t>  Starting Point, Cuyahoga County, annual extracts</a:t>
            </a:r>
          </a:p>
          <a:p>
            <a:pPr marL="0" indent="0">
              <a:lnSpc>
                <a:spcPct val="90000"/>
              </a:lnSpc>
              <a:buNone/>
            </a:pPr>
            <a:r>
              <a:rPr lang="en-US" sz="1800" b="1" dirty="0" smtClean="0"/>
              <a:t>Data Elements:</a:t>
            </a:r>
          </a:p>
          <a:p>
            <a:pPr marL="0" indent="0">
              <a:lnSpc>
                <a:spcPct val="90000"/>
              </a:lnSpc>
              <a:buNone/>
            </a:pPr>
            <a:r>
              <a:rPr lang="en-US" sz="1800" dirty="0" smtClean="0"/>
              <a:t>Child’s name, DOB, gender, ethnicity</a:t>
            </a:r>
          </a:p>
          <a:p>
            <a:pPr marL="0" indent="0">
              <a:lnSpc>
                <a:spcPct val="90000"/>
              </a:lnSpc>
              <a:buNone/>
            </a:pPr>
            <a:r>
              <a:rPr lang="en-US" sz="1800" dirty="0" smtClean="0"/>
              <a:t>Mother/father name, address, phone number, family income, language</a:t>
            </a:r>
          </a:p>
          <a:p>
            <a:pPr marL="0" indent="0">
              <a:lnSpc>
                <a:spcPct val="90000"/>
              </a:lnSpc>
              <a:buNone/>
            </a:pPr>
            <a:r>
              <a:rPr lang="en-US" sz="1800" dirty="0" smtClean="0"/>
              <a:t>UPK site (provider), classroom, enrollment date</a:t>
            </a:r>
          </a:p>
          <a:p>
            <a:pPr marL="0" indent="0">
              <a:lnSpc>
                <a:spcPct val="90000"/>
              </a:lnSpc>
              <a:buNone/>
            </a:pPr>
            <a:r>
              <a:rPr lang="en-US" sz="1800" dirty="0" smtClean="0"/>
              <a:t>Provider quality scores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Data Sources</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Kindergarten Readiness</a:t>
            </a:r>
            <a:r>
              <a:rPr lang="en-US" sz="1800" dirty="0" smtClean="0"/>
              <a:t>  </a:t>
            </a:r>
          </a:p>
          <a:p>
            <a:pPr marL="1828800" indent="-1828800">
              <a:lnSpc>
                <a:spcPct val="90000"/>
              </a:lnSpc>
              <a:buNone/>
            </a:pPr>
            <a:r>
              <a:rPr lang="en-US" sz="1800" b="1" dirty="0" smtClean="0"/>
              <a:t>Sources:</a:t>
            </a:r>
            <a:r>
              <a:rPr lang="en-US" sz="1800" dirty="0" smtClean="0"/>
              <a:t>	Cleveland Metropolitan School District (2005-06 to 2009-10 school years) </a:t>
            </a:r>
          </a:p>
          <a:p>
            <a:pPr marL="1828800" indent="-1828800">
              <a:lnSpc>
                <a:spcPct val="90000"/>
              </a:lnSpc>
              <a:buNone/>
            </a:pPr>
            <a:r>
              <a:rPr lang="en-US" sz="1800" dirty="0" smtClean="0"/>
              <a:t>     	Shaker Hts. School District (2007-08 to 2009-10 school years)</a:t>
            </a:r>
          </a:p>
          <a:p>
            <a:pPr marL="0" indent="0">
              <a:lnSpc>
                <a:spcPct val="90000"/>
              </a:lnSpc>
              <a:buNone/>
            </a:pPr>
            <a:r>
              <a:rPr lang="en-US" sz="1800" b="1" dirty="0" smtClean="0"/>
              <a:t>Data Elements:</a:t>
            </a:r>
          </a:p>
          <a:p>
            <a:pPr marL="0" indent="0">
              <a:lnSpc>
                <a:spcPct val="90000"/>
              </a:lnSpc>
              <a:buNone/>
            </a:pPr>
            <a:r>
              <a:rPr lang="en-US" sz="1800" dirty="0" smtClean="0"/>
              <a:t>Child’s name, DOB gender, ethnicity</a:t>
            </a:r>
          </a:p>
          <a:p>
            <a:pPr marL="0" indent="0">
              <a:lnSpc>
                <a:spcPct val="90000"/>
              </a:lnSpc>
              <a:buNone/>
            </a:pPr>
            <a:r>
              <a:rPr lang="en-US" sz="1800" dirty="0" smtClean="0"/>
              <a:t>Mother/father’s name, address</a:t>
            </a:r>
          </a:p>
          <a:p>
            <a:pPr marL="0" indent="0">
              <a:lnSpc>
                <a:spcPct val="90000"/>
              </a:lnSpc>
              <a:buNone/>
            </a:pPr>
            <a:r>
              <a:rPr lang="en-US" sz="1800" dirty="0" smtClean="0"/>
              <a:t>Building, test date, waiver, KRA-L score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Data In Hand, Not Yet Matched</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800" b="1" dirty="0" smtClean="0"/>
              <a:t>Public School Records</a:t>
            </a:r>
            <a:r>
              <a:rPr lang="en-US" sz="1800" dirty="0" smtClean="0"/>
              <a:t>: Student ID, Child Name (CURRENTLY MISSING), Home address, Birth date, Parent Name, (CURRENTLY MISSING)  School, Grade, Daily attendance codes, Suspensions and transfers, Free and Reduced Lunch code, Standardized test scores, (ONLY HAVE CMSD IN HAND NOW)</a:t>
            </a:r>
          </a:p>
          <a:p>
            <a:pPr marL="0" indent="0">
              <a:lnSpc>
                <a:spcPct val="90000"/>
              </a:lnSpc>
              <a:buNone/>
            </a:pPr>
            <a:endParaRPr lang="en-US" sz="1800" dirty="0" smtClean="0"/>
          </a:p>
          <a:p>
            <a:pPr marL="0" indent="0">
              <a:lnSpc>
                <a:spcPct val="90000"/>
              </a:lnSpc>
              <a:buNone/>
            </a:pPr>
            <a:r>
              <a:rPr lang="en-US" sz="1800" b="1" dirty="0" smtClean="0"/>
              <a:t>Juvenile Court Filings</a:t>
            </a:r>
            <a:r>
              <a:rPr lang="en-US" sz="1800" dirty="0" smtClean="0"/>
              <a:t>: Name, Birth date, Parent/ Guardian name, home address, date of filing, category of filing, probation, detention</a:t>
            </a:r>
          </a:p>
          <a:p>
            <a:pPr marL="0" indent="0">
              <a:lnSpc>
                <a:spcPct val="90000"/>
              </a:lnSpc>
              <a:buNone/>
            </a:pPr>
            <a:endParaRPr lang="en-US" sz="1800" dirty="0" smtClean="0"/>
          </a:p>
          <a:p>
            <a:pPr marL="0" indent="0">
              <a:lnSpc>
                <a:spcPct val="90000"/>
              </a:lnSpc>
              <a:buNone/>
            </a:pPr>
            <a:r>
              <a:rPr lang="en-US" sz="1800" b="1" dirty="0" smtClean="0"/>
              <a:t>Neighborhood Variables</a:t>
            </a:r>
            <a:r>
              <a:rPr lang="en-US" sz="1800" dirty="0" smtClean="0"/>
              <a:t>: These are measures of neighborhood composition or conditions—can be at block, block group, census tract or other geography. They can be extracted from NEO CANDO for all years. Examples include poverty rate, foreclosure rate, housing values and conditions, vacant houses, vacant lots, land use, violent crime counts or rates, property crime counts or rates.</a:t>
            </a:r>
          </a:p>
          <a:p>
            <a:pPr marL="0" indent="0">
              <a:lnSpc>
                <a:spcPct val="90000"/>
              </a:lnSpc>
              <a:buNone/>
            </a:pPr>
            <a:endParaRPr lang="en-US" sz="1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Current Status</a:t>
            </a:r>
          </a:p>
        </p:txBody>
      </p:sp>
      <p:pic>
        <p:nvPicPr>
          <p:cNvPr id="279554" name="Chart 1"/>
          <p:cNvPicPr>
            <a:picLocks noChangeArrowheads="1"/>
          </p:cNvPicPr>
          <p:nvPr/>
        </p:nvPicPr>
        <p:blipFill>
          <a:blip r:embed="rId3" cstate="print"/>
          <a:srcRect b="-69"/>
          <a:stretch>
            <a:fillRect/>
          </a:stretch>
        </p:blipFill>
        <p:spPr bwMode="auto">
          <a:xfrm>
            <a:off x="777240" y="2048256"/>
            <a:ext cx="5956300" cy="3690938"/>
          </a:xfrm>
          <a:prstGeom prst="rect">
            <a:avLst/>
          </a:prstGeom>
          <a:noFill/>
          <a:ln w="9525">
            <a:noFill/>
            <a:miter lim="800000"/>
            <a:headEnd/>
            <a:tailEnd/>
          </a:ln>
        </p:spPr>
      </p:pic>
      <p:graphicFrame>
        <p:nvGraphicFramePr>
          <p:cNvPr id="6" name="Table 5"/>
          <p:cNvGraphicFramePr>
            <a:graphicFrameLocks noGrp="1"/>
          </p:cNvGraphicFramePr>
          <p:nvPr/>
        </p:nvGraphicFramePr>
        <p:xfrm>
          <a:off x="7063549" y="2036635"/>
          <a:ext cx="1564005" cy="3705225"/>
        </p:xfrm>
        <a:graphic>
          <a:graphicData uri="http://schemas.openxmlformats.org/drawingml/2006/table">
            <a:tbl>
              <a:tblPr/>
              <a:tblGrid>
                <a:gridCol w="675005"/>
                <a:gridCol w="889000"/>
              </a:tblGrid>
              <a:tr h="0">
                <a:tc>
                  <a:txBody>
                    <a:bodyPr/>
                    <a:lstStyle/>
                    <a:p>
                      <a:pPr marL="0" marR="0" algn="ctr">
                        <a:spcBef>
                          <a:spcPts val="0"/>
                        </a:spcBef>
                        <a:spcAft>
                          <a:spcPts val="0"/>
                        </a:spcAft>
                      </a:pPr>
                      <a:r>
                        <a:rPr lang="en-US" sz="1000" b="1" dirty="0">
                          <a:solidFill>
                            <a:srgbClr val="000000"/>
                          </a:solidFill>
                          <a:latin typeface="+mn-lt"/>
                          <a:ea typeface="Times New Roman"/>
                          <a:cs typeface="Arial"/>
                        </a:rPr>
                        <a:t>Birth year</a:t>
                      </a:r>
                      <a:endParaRPr lang="en-US"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latin typeface="+mn-lt"/>
                          <a:ea typeface="Times New Roman"/>
                          <a:cs typeface="Arial"/>
                        </a:rPr>
                        <a:t>Frequency</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1992</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27141</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1993</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26483</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1994</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24897</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1995</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24360</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1996</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23609</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1997</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23463</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1998</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000000"/>
                          </a:solidFill>
                          <a:latin typeface="+mn-lt"/>
                          <a:ea typeface="Times New Roman"/>
                          <a:cs typeface="Arial"/>
                        </a:rPr>
                        <a:t>22669</a:t>
                      </a:r>
                      <a:endParaRPr lang="en-US"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1999</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000000"/>
                          </a:solidFill>
                          <a:latin typeface="+mn-lt"/>
                          <a:ea typeface="Times New Roman"/>
                          <a:cs typeface="Arial"/>
                        </a:rPr>
                        <a:t>22550</a:t>
                      </a:r>
                      <a:endParaRPr lang="en-US"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2000</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23700</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2001</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22647</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2002</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21054</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2003</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19997</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2004</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19378</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2005</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18536</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2006</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18443</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2007</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17868</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spcBef>
                          <a:spcPts val="0"/>
                        </a:spcBef>
                        <a:spcAft>
                          <a:spcPts val="0"/>
                        </a:spcAft>
                      </a:pPr>
                      <a:r>
                        <a:rPr lang="en-US" sz="1000" b="1">
                          <a:solidFill>
                            <a:srgbClr val="000000"/>
                          </a:solidFill>
                          <a:latin typeface="+mn-lt"/>
                          <a:ea typeface="Times New Roman"/>
                          <a:cs typeface="Arial"/>
                        </a:rPr>
                        <a:t>2008</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mn-lt"/>
                          <a:ea typeface="Times New Roman"/>
                          <a:cs typeface="Arial"/>
                        </a:rPr>
                        <a:t>16990</a:t>
                      </a:r>
                      <a:endParaRPr lang="en-US" sz="10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lgn="r">
                        <a:spcBef>
                          <a:spcPts val="0"/>
                        </a:spcBef>
                        <a:spcAft>
                          <a:spcPts val="0"/>
                        </a:spcAft>
                      </a:pPr>
                      <a:r>
                        <a:rPr lang="en-US" sz="1000" b="1">
                          <a:latin typeface="+mn-lt"/>
                          <a:ea typeface="Times New Roman"/>
                          <a:cs typeface="Times New Roman"/>
                        </a:rPr>
                        <a:t>Total</a:t>
                      </a:r>
                      <a:endParaRPr lang="en-US" sz="10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mn-lt"/>
                          <a:ea typeface="Times New Roman"/>
                          <a:cs typeface="Times New Roman"/>
                        </a:rPr>
                        <a:t>373785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9" descr="coloroverlay"/>
          <p:cNvPicPr>
            <a:picLocks noGrp="1" noChangeAspect="1" noChangeArrowheads="1"/>
          </p:cNvPicPr>
          <p:nvPr>
            <p:ph idx="1"/>
          </p:nvPr>
        </p:nvPicPr>
        <p:blipFill>
          <a:blip r:embed="rId3" cstate="print"/>
          <a:srcRect l="1745" r="1745" b="828"/>
          <a:stretch>
            <a:fillRect/>
          </a:stretch>
        </p:blipFill>
        <p:spPr bwMode="auto">
          <a:xfrm>
            <a:off x="1108329" y="1380744"/>
            <a:ext cx="7461758" cy="4927205"/>
          </a:xfrm>
          <a:prstGeom prst="rect">
            <a:avLst/>
          </a:prstGeom>
          <a:noFill/>
        </p:spPr>
      </p:pic>
      <p:sp>
        <p:nvSpPr>
          <p:cNvPr id="5" name="Rectangle 2"/>
          <p:cNvSpPr txBox="1">
            <a:spLocks noChangeArrowheads="1"/>
          </p:cNvSpPr>
          <p:nvPr/>
        </p:nvSpPr>
        <p:spPr bwMode="auto">
          <a:xfrm>
            <a:off x="822325" y="409893"/>
            <a:ext cx="7769225"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eaLnBrk="0" hangingPunct="0">
              <a:spcBef>
                <a:spcPct val="0"/>
              </a:spcBef>
              <a:buNone/>
            </a:pPr>
            <a:r>
              <a:rPr lang="en-US" sz="2800" b="1" kern="0" dirty="0" smtClean="0">
                <a:latin typeface="+mj-lt"/>
                <a:ea typeface="+mj-ea"/>
                <a:cs typeface="Times New Roman" pitchFamily="18" charset="0"/>
              </a:rPr>
              <a:t>Neighborhood Concentrations: Multiple service families</a:t>
            </a:r>
            <a:endParaRPr kumimoji="0" lang="en-US" sz="2800" b="1" i="0" u="none" strike="noStrike" kern="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0"/>
          <p:cNvPicPr>
            <a:picLocks noGrp="1" noChangeAspect="1" noChangeArrowheads="1"/>
          </p:cNvPicPr>
          <p:nvPr>
            <p:ph idx="1"/>
          </p:nvPr>
        </p:nvPicPr>
        <p:blipFill>
          <a:blip r:embed="rId3" cstate="print"/>
          <a:srcRect/>
          <a:stretch>
            <a:fillRect/>
          </a:stretch>
        </p:blipFill>
        <p:spPr bwMode="auto">
          <a:xfrm>
            <a:off x="1437685" y="1453896"/>
            <a:ext cx="6654755" cy="5100285"/>
          </a:xfrm>
          <a:prstGeom prst="rect">
            <a:avLst/>
          </a:prstGeom>
          <a:noFill/>
          <a:ln w="9525">
            <a:noFill/>
            <a:miter lim="800000"/>
            <a:headEnd/>
            <a:tailEnd/>
          </a:ln>
        </p:spPr>
      </p:pic>
      <p:sp>
        <p:nvSpPr>
          <p:cNvPr id="5" name="Rectangle 2"/>
          <p:cNvSpPr txBox="1">
            <a:spLocks noChangeArrowheads="1"/>
          </p:cNvSpPr>
          <p:nvPr/>
        </p:nvSpPr>
        <p:spPr bwMode="auto">
          <a:xfrm>
            <a:off x="822325" y="391605"/>
            <a:ext cx="7769225"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eaLnBrk="0" hangingPunct="0">
              <a:spcBef>
                <a:spcPct val="0"/>
              </a:spcBef>
              <a:buNone/>
            </a:pPr>
            <a:r>
              <a:rPr lang="en-US" sz="2800" b="1" kern="0" dirty="0" smtClean="0">
                <a:latin typeface="+mj-lt"/>
                <a:ea typeface="+mj-ea"/>
                <a:cs typeface="Times New Roman" pitchFamily="18" charset="0"/>
              </a:rPr>
              <a:t>Service Pipelines: Percent using other service within six months</a:t>
            </a:r>
            <a:endParaRPr kumimoji="0" lang="en-US" sz="2800" b="1" i="0" u="none" strike="noStrike" kern="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39788" y="1825625"/>
          <a:ext cx="7532687" cy="411321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txBox="1">
            <a:spLocks noChangeArrowheads="1"/>
          </p:cNvSpPr>
          <p:nvPr/>
        </p:nvSpPr>
        <p:spPr bwMode="auto">
          <a:xfrm>
            <a:off x="822325" y="382461"/>
            <a:ext cx="7769225"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eaLnBrk="0" hangingPunct="0">
              <a:spcBef>
                <a:spcPct val="0"/>
              </a:spcBef>
              <a:buNone/>
            </a:pPr>
            <a:r>
              <a:rPr lang="en-US" sz="2800" b="1" kern="0" dirty="0" smtClean="0">
                <a:latin typeface="+mj-lt"/>
                <a:ea typeface="+mj-ea"/>
                <a:cs typeface="Times New Roman" pitchFamily="18" charset="0"/>
              </a:rPr>
              <a:t>Outcomes Research: Child maltreatment after leaving TANF</a:t>
            </a:r>
            <a:endParaRPr kumimoji="0" lang="en-US" sz="2800" b="1" i="0" u="none" strike="noStrike" kern="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Font typeface="Wingdings" pitchFamily="2" charset="2"/>
              <a:buChar char="§"/>
            </a:pPr>
            <a:r>
              <a:rPr lang="en-US" sz="1800" dirty="0" smtClean="0"/>
              <a:t>Expand to include older children</a:t>
            </a:r>
          </a:p>
          <a:p>
            <a:pPr>
              <a:buFont typeface="Wingdings" pitchFamily="2" charset="2"/>
              <a:buChar char="§"/>
            </a:pPr>
            <a:r>
              <a:rPr lang="en-US" sz="1800" dirty="0" smtClean="0"/>
              <a:t>Automate routines for data set preparation </a:t>
            </a:r>
          </a:p>
          <a:p>
            <a:pPr>
              <a:buFont typeface="Wingdings" pitchFamily="2" charset="2"/>
              <a:buChar char="§"/>
            </a:pPr>
            <a:r>
              <a:rPr lang="en-US" sz="1800" dirty="0" smtClean="0"/>
              <a:t>Develop detailed documentation of data elements/ variables</a:t>
            </a:r>
          </a:p>
          <a:p>
            <a:pPr>
              <a:buFont typeface="Wingdings" pitchFamily="2" charset="2"/>
              <a:buChar char="§"/>
            </a:pPr>
            <a:r>
              <a:rPr lang="en-US" sz="1800" dirty="0" smtClean="0"/>
              <a:t>Appoint advisory group</a:t>
            </a:r>
          </a:p>
          <a:p>
            <a:pPr>
              <a:buFont typeface="Wingdings" pitchFamily="2" charset="2"/>
              <a:buChar char="§"/>
            </a:pPr>
            <a:r>
              <a:rPr lang="en-US" sz="1800" dirty="0" smtClean="0"/>
              <a:t>Establish policies for data sharing and utilization beyond IIC</a:t>
            </a:r>
          </a:p>
          <a:p>
            <a:pPr>
              <a:buFont typeface="Wingdings" pitchFamily="2" charset="2"/>
              <a:buChar char="§"/>
            </a:pPr>
            <a:r>
              <a:rPr lang="en-US" sz="1800" dirty="0" smtClean="0"/>
              <a:t>Secure funding for ongoing support</a:t>
            </a:r>
          </a:p>
          <a:p>
            <a:pPr>
              <a:buFont typeface="Wingdings" pitchFamily="2" charset="2"/>
              <a:buChar char="§"/>
            </a:pPr>
            <a:r>
              <a:rPr lang="en-US" sz="1800" dirty="0" smtClean="0"/>
              <a:t>Maximize utilization for planning, evaluation and research</a:t>
            </a:r>
          </a:p>
          <a:p>
            <a:pPr>
              <a:buNone/>
            </a:pPr>
            <a:endParaRPr lang="en-US" sz="1800" dirty="0"/>
          </a:p>
        </p:txBody>
      </p:sp>
      <p:sp>
        <p:nvSpPr>
          <p:cNvPr id="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Next Steps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pPr marL="0" indent="0">
              <a:lnSpc>
                <a:spcPct val="90000"/>
              </a:lnSpc>
              <a:buNone/>
            </a:pPr>
            <a:r>
              <a:rPr lang="en-US" b="1" dirty="0" smtClean="0">
                <a:solidFill>
                  <a:schemeClr val="tx1"/>
                </a:solidFill>
              </a:rPr>
              <a:t>ECIDS serves as a key resource for IIC. </a:t>
            </a:r>
          </a:p>
        </p:txBody>
      </p:sp>
      <p:sp>
        <p:nvSpPr>
          <p:cNvPr id="6147" name="Rectangle 3"/>
          <p:cNvSpPr>
            <a:spLocks noGrp="1" noChangeArrowheads="1"/>
          </p:cNvSpPr>
          <p:nvPr>
            <p:ph type="body" idx="1"/>
          </p:nvPr>
        </p:nvSpPr>
        <p:spPr/>
        <p:txBody>
          <a:bodyPr/>
          <a:lstStyle/>
          <a:p>
            <a:pPr marL="0" indent="0">
              <a:lnSpc>
                <a:spcPct val="90000"/>
              </a:lnSpc>
              <a:buFont typeface="Wingdings" pitchFamily="2" charset="2"/>
              <a:buChar char="§"/>
            </a:pPr>
            <a:r>
              <a:rPr lang="en-US" sz="1800" dirty="0" smtClean="0"/>
              <a:t>Enables data driven planning and decision making. </a:t>
            </a:r>
          </a:p>
          <a:p>
            <a:pPr marL="0" indent="0">
              <a:lnSpc>
                <a:spcPct val="90000"/>
              </a:lnSpc>
              <a:buFont typeface="Wingdings" pitchFamily="2" charset="2"/>
              <a:buChar char="§"/>
            </a:pPr>
            <a:r>
              <a:rPr lang="en-US" sz="1800" dirty="0" smtClean="0"/>
              <a:t>Used to monitor access to services, scope and reach of services.</a:t>
            </a:r>
          </a:p>
          <a:p>
            <a:pPr marL="0" indent="0">
              <a:lnSpc>
                <a:spcPct val="90000"/>
              </a:lnSpc>
              <a:buFont typeface="Wingdings" pitchFamily="2" charset="2"/>
              <a:buChar char="§"/>
            </a:pPr>
            <a:r>
              <a:rPr lang="en-US" sz="1800" dirty="0" smtClean="0"/>
              <a:t>Supports evaluation activities that are both program specific and system wide. </a:t>
            </a:r>
          </a:p>
          <a:p>
            <a:pPr marL="0" indent="0">
              <a:lnSpc>
                <a:spcPct val="90000"/>
              </a:lnSpc>
              <a:buFont typeface="Wingdings" pitchFamily="2" charset="2"/>
              <a:buChar char="§"/>
            </a:pPr>
            <a:r>
              <a:rPr lang="en-US" sz="1800" dirty="0" smtClean="0"/>
              <a:t>Track key indicators of child wellbeing in the County over time. </a:t>
            </a:r>
          </a:p>
          <a:p>
            <a:pPr marL="0" indent="0">
              <a:lnSpc>
                <a:spcPct val="90000"/>
              </a:lnSpc>
              <a:buFont typeface="Wingdings" pitchFamily="2" charset="2"/>
              <a:buChar char="§"/>
            </a:pPr>
            <a:r>
              <a:rPr lang="en-US" sz="1800" dirty="0" smtClean="0"/>
              <a:t>Used for research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Data base overview</a:t>
            </a:r>
          </a:p>
        </p:txBody>
      </p:sp>
      <p:sp>
        <p:nvSpPr>
          <p:cNvPr id="6147" name="Rectangle 3"/>
          <p:cNvSpPr>
            <a:spLocks noGrp="1" noChangeArrowheads="1"/>
          </p:cNvSpPr>
          <p:nvPr>
            <p:ph type="body" idx="1"/>
          </p:nvPr>
        </p:nvSpPr>
        <p:spPr/>
        <p:txBody>
          <a:bodyPr/>
          <a:lstStyle/>
          <a:p>
            <a:pPr marL="0" indent="0">
              <a:lnSpc>
                <a:spcPct val="90000"/>
              </a:lnSpc>
              <a:buNone/>
            </a:pPr>
            <a:r>
              <a:rPr lang="en-US" sz="1800" dirty="0" smtClean="0"/>
              <a:t>The ECIDS begins with the 1992 Cuyahoga County Birth Cohort, and has added all subsequent birth cohorts through the present time. Administrative records have been matched together from numerous data sources to construct a child-level records through age 6. The data are maintained in a highly secure computing environment. Indentifying information is available for matching, but is only accessed by programmers who are certified in the protection of privacy and confidentiality and are working in the secure server platform. Data analysis files are stripped of identifying information and only aggregate statistics are reported or released.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Current Structure</a:t>
            </a:r>
          </a:p>
        </p:txBody>
      </p:sp>
      <p:sp>
        <p:nvSpPr>
          <p:cNvPr id="111639" name="Text Box 23"/>
          <p:cNvSpPr txBox="1">
            <a:spLocks noChangeArrowheads="1"/>
          </p:cNvSpPr>
          <p:nvPr/>
        </p:nvSpPr>
        <p:spPr bwMode="auto">
          <a:xfrm>
            <a:off x="3177540" y="2739517"/>
            <a:ext cx="1001268" cy="419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Geocode</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 Standardize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Text Box 8"/>
          <p:cNvSpPr txBox="1">
            <a:spLocks noChangeArrowheads="1"/>
          </p:cNvSpPr>
          <p:nvPr/>
        </p:nvSpPr>
        <p:spPr bwMode="auto">
          <a:xfrm>
            <a:off x="2939796" y="4629150"/>
            <a:ext cx="1485900" cy="4549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Match New Records to IDS Register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3" name="Text Box 7"/>
          <p:cNvSpPr txBox="1">
            <a:spLocks noChangeArrowheads="1"/>
          </p:cNvSpPr>
          <p:nvPr/>
        </p:nvSpPr>
        <p:spPr bwMode="auto">
          <a:xfrm>
            <a:off x="5038344" y="4339146"/>
            <a:ext cx="1485900"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Updated IDS Register-includes ID#’s, names, addresses, DOB, etc.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2" name="Text Box 6"/>
          <p:cNvSpPr txBox="1">
            <a:spLocks noChangeArrowheads="1"/>
          </p:cNvSpPr>
          <p:nvPr/>
        </p:nvSpPr>
        <p:spPr bwMode="auto">
          <a:xfrm>
            <a:off x="672084" y="4412298"/>
            <a:ext cx="1371600" cy="8729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IDS Register-includes ID#’s, names, addresses, DOB, etc.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Line 5"/>
          <p:cNvSpPr>
            <a:spLocks noChangeShapeType="1"/>
          </p:cNvSpPr>
          <p:nvPr/>
        </p:nvSpPr>
        <p:spPr bwMode="auto">
          <a:xfrm>
            <a:off x="2048256" y="4852162"/>
            <a:ext cx="891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37" name="Line 21"/>
          <p:cNvSpPr>
            <a:spLocks noChangeShapeType="1"/>
          </p:cNvSpPr>
          <p:nvPr/>
        </p:nvSpPr>
        <p:spPr bwMode="auto">
          <a:xfrm flipH="1">
            <a:off x="3671316" y="4160520"/>
            <a:ext cx="0" cy="46101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20" name="Line 4"/>
          <p:cNvSpPr>
            <a:spLocks noChangeShapeType="1"/>
          </p:cNvSpPr>
          <p:nvPr/>
        </p:nvSpPr>
        <p:spPr bwMode="auto">
          <a:xfrm>
            <a:off x="4425696" y="4852162"/>
            <a:ext cx="61264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36" name="Line 20"/>
          <p:cNvSpPr>
            <a:spLocks noChangeShapeType="1"/>
          </p:cNvSpPr>
          <p:nvPr/>
        </p:nvSpPr>
        <p:spPr bwMode="auto">
          <a:xfrm flipH="1">
            <a:off x="3671316" y="2450591"/>
            <a:ext cx="4572" cy="28695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11635" name="Line 19"/>
          <p:cNvSpPr>
            <a:spLocks noChangeShapeType="1"/>
          </p:cNvSpPr>
          <p:nvPr/>
        </p:nvSpPr>
        <p:spPr bwMode="auto">
          <a:xfrm>
            <a:off x="3671316" y="3163697"/>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11634" name="Line 18"/>
          <p:cNvSpPr>
            <a:spLocks noChangeShapeType="1"/>
          </p:cNvSpPr>
          <p:nvPr/>
        </p:nvSpPr>
        <p:spPr bwMode="auto">
          <a:xfrm>
            <a:off x="7008876" y="2037842"/>
            <a:ext cx="0" cy="3771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33" name="Line 17"/>
          <p:cNvSpPr>
            <a:spLocks noChangeShapeType="1"/>
          </p:cNvSpPr>
          <p:nvPr/>
        </p:nvSpPr>
        <p:spPr bwMode="auto">
          <a:xfrm>
            <a:off x="4599432" y="3853434"/>
            <a:ext cx="240944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19" name="Line 3"/>
          <p:cNvSpPr>
            <a:spLocks noChangeShapeType="1"/>
          </p:cNvSpPr>
          <p:nvPr/>
        </p:nvSpPr>
        <p:spPr bwMode="auto">
          <a:xfrm>
            <a:off x="6537960" y="4852162"/>
            <a:ext cx="47091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32" name="Line 16"/>
          <p:cNvSpPr>
            <a:spLocks noChangeShapeType="1"/>
          </p:cNvSpPr>
          <p:nvPr/>
        </p:nvSpPr>
        <p:spPr bwMode="auto">
          <a:xfrm>
            <a:off x="7008876" y="2037842"/>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26" name="Line 10"/>
          <p:cNvSpPr>
            <a:spLocks noChangeShapeType="1"/>
          </p:cNvSpPr>
          <p:nvPr/>
        </p:nvSpPr>
        <p:spPr bwMode="auto">
          <a:xfrm>
            <a:off x="7008876" y="5813616"/>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18" name="Line 2"/>
          <p:cNvSpPr>
            <a:spLocks noChangeShapeType="1"/>
          </p:cNvSpPr>
          <p:nvPr/>
        </p:nvSpPr>
        <p:spPr bwMode="auto">
          <a:xfrm>
            <a:off x="7008876" y="4290822"/>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31" name="Line 15"/>
          <p:cNvSpPr>
            <a:spLocks noChangeShapeType="1"/>
          </p:cNvSpPr>
          <p:nvPr/>
        </p:nvSpPr>
        <p:spPr bwMode="auto">
          <a:xfrm>
            <a:off x="7008876" y="316109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625" name="Text Box 9"/>
          <p:cNvSpPr txBox="1">
            <a:spLocks noChangeArrowheads="1"/>
          </p:cNvSpPr>
          <p:nvPr/>
        </p:nvSpPr>
        <p:spPr bwMode="auto">
          <a:xfrm>
            <a:off x="7351776" y="5281295"/>
            <a:ext cx="1485900"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Outcomes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E.g. Kindergarten Readiness Scores among children in UPK program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17" name="Text Box 1"/>
          <p:cNvSpPr txBox="1">
            <a:spLocks noChangeArrowheads="1"/>
          </p:cNvSpPr>
          <p:nvPr/>
        </p:nvSpPr>
        <p:spPr bwMode="auto">
          <a:xfrm>
            <a:off x="7351776" y="4055872"/>
            <a:ext cx="1485900" cy="11223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Profiles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E.g. Birth characteristics and service use for children entering kindergarten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30" name="Text Box 14"/>
          <p:cNvSpPr txBox="1">
            <a:spLocks noChangeArrowheads="1"/>
          </p:cNvSpPr>
          <p:nvPr/>
        </p:nvSpPr>
        <p:spPr bwMode="auto">
          <a:xfrm>
            <a:off x="7351776" y="2926144"/>
            <a:ext cx="1485900"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Geographic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E.g. % LBW births receiving ongoing home visits by neighborhood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9" name="Text Box 13"/>
          <p:cNvSpPr txBox="1">
            <a:spLocks noChangeArrowheads="1"/>
          </p:cNvSpPr>
          <p:nvPr/>
        </p:nvSpPr>
        <p:spPr bwMode="auto">
          <a:xfrm>
            <a:off x="7351776" y="1917192"/>
            <a:ext cx="14859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Time Trends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E.g. Total Children Served by birth cohort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6" name="Group 35"/>
          <p:cNvGrpSpPr/>
          <p:nvPr/>
        </p:nvGrpSpPr>
        <p:grpSpPr>
          <a:xfrm>
            <a:off x="2354580" y="1468819"/>
            <a:ext cx="2362200" cy="978090"/>
            <a:chOff x="1979676" y="1532827"/>
            <a:chExt cx="2362200" cy="978090"/>
          </a:xfrm>
        </p:grpSpPr>
        <p:sp>
          <p:nvSpPr>
            <p:cNvPr id="111642" name="Text Box 26"/>
            <p:cNvSpPr txBox="1">
              <a:spLocks noChangeArrowheads="1"/>
            </p:cNvSpPr>
            <p:nvPr/>
          </p:nvSpPr>
          <p:spPr bwMode="auto">
            <a:xfrm>
              <a:off x="1979676" y="1532827"/>
              <a:ext cx="20574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11641" name="Text Box 25"/>
            <p:cNvSpPr txBox="1">
              <a:spLocks noChangeArrowheads="1"/>
            </p:cNvSpPr>
            <p:nvPr/>
          </p:nvSpPr>
          <p:spPr bwMode="auto">
            <a:xfrm>
              <a:off x="2132076" y="1684338"/>
              <a:ext cx="20574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11640" name="Text Box 24"/>
            <p:cNvSpPr txBox="1">
              <a:spLocks noChangeArrowheads="1"/>
            </p:cNvSpPr>
            <p:nvPr/>
          </p:nvSpPr>
          <p:spPr bwMode="auto">
            <a:xfrm>
              <a:off x="2284476" y="1825117"/>
              <a:ext cx="20574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Data files-Births, Home Visiting, DCFS, UPK, KRA-L, Medicaid, etc.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7" name="Group 36"/>
          <p:cNvGrpSpPr/>
          <p:nvPr/>
        </p:nvGrpSpPr>
        <p:grpSpPr>
          <a:xfrm>
            <a:off x="2464308" y="3403410"/>
            <a:ext cx="2133600" cy="766762"/>
            <a:chOff x="1979676" y="3220530"/>
            <a:chExt cx="2133600" cy="766762"/>
          </a:xfrm>
        </p:grpSpPr>
        <p:sp>
          <p:nvSpPr>
            <p:cNvPr id="111638" name="Text Box 22"/>
            <p:cNvSpPr txBox="1">
              <a:spLocks noChangeArrowheads="1"/>
            </p:cNvSpPr>
            <p:nvPr/>
          </p:nvSpPr>
          <p:spPr bwMode="auto">
            <a:xfrm>
              <a:off x="1979676" y="3220530"/>
              <a:ext cx="18288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11628" name="Text Box 12"/>
            <p:cNvSpPr txBox="1">
              <a:spLocks noChangeArrowheads="1"/>
            </p:cNvSpPr>
            <p:nvPr/>
          </p:nvSpPr>
          <p:spPr bwMode="auto">
            <a:xfrm>
              <a:off x="2132076" y="3372930"/>
              <a:ext cx="18288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11627" name="Text Box 11"/>
            <p:cNvSpPr txBox="1">
              <a:spLocks noChangeArrowheads="1"/>
            </p:cNvSpPr>
            <p:nvPr/>
          </p:nvSpPr>
          <p:spPr bwMode="auto">
            <a:xfrm>
              <a:off x="2284476" y="3530092"/>
              <a:ext cx="18288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Longitudinal Master Files for Each Data Source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1645" name="Rectangle 29"/>
          <p:cNvSpPr>
            <a:spLocks noChangeArrowheads="1"/>
          </p:cNvSpPr>
          <p:nvPr/>
        </p:nvSpPr>
        <p:spPr bwMode="auto">
          <a:xfrm>
            <a:off x="493776" y="1503182"/>
            <a:ext cx="184731" cy="52322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46" name="Rectangle 30"/>
          <p:cNvSpPr>
            <a:spLocks noChangeArrowheads="1"/>
          </p:cNvSpPr>
          <p:nvPr/>
        </p:nvSpPr>
        <p:spPr bwMode="auto">
          <a:xfrm>
            <a:off x="7452360" y="1537751"/>
            <a:ext cx="1298448" cy="30777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algn="r" eaLnBrk="0" hangingPunct="0">
              <a:buNone/>
            </a:pPr>
            <a:r>
              <a:rPr kumimoji="0" lang="en-US" sz="1400" b="0" i="0" u="none" strike="noStrike" cap="none" normalizeH="0" baseline="0" dirty="0" smtClean="0">
                <a:ln>
                  <a:noFill/>
                </a:ln>
                <a:solidFill>
                  <a:schemeClr val="tx1"/>
                </a:solidFill>
                <a:effectLst/>
                <a:latin typeface="Arial" pitchFamily="34" charset="0"/>
                <a:cs typeface="Arial" pitchFamily="34" charset="0"/>
              </a:rPr>
              <a:t>REPORTS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Matching Process</a:t>
            </a:r>
          </a:p>
        </p:txBody>
      </p:sp>
      <p:sp>
        <p:nvSpPr>
          <p:cNvPr id="6147" name="Rectangle 3"/>
          <p:cNvSpPr>
            <a:spLocks noGrp="1" noChangeArrowheads="1"/>
          </p:cNvSpPr>
          <p:nvPr>
            <p:ph type="body" idx="1"/>
          </p:nvPr>
        </p:nvSpPr>
        <p:spPr>
          <a:xfrm>
            <a:off x="839788" y="1825625"/>
            <a:ext cx="7532687" cy="4447159"/>
          </a:xfrm>
        </p:spPr>
        <p:txBody>
          <a:bodyPr/>
          <a:lstStyle/>
          <a:p>
            <a:pPr>
              <a:lnSpc>
                <a:spcPct val="90000"/>
              </a:lnSpc>
              <a:buAutoNum type="arabicPeriod"/>
            </a:pPr>
            <a:r>
              <a:rPr lang="en-US" sz="1800" dirty="0" smtClean="0"/>
              <a:t>Obtain new data from each data source (monthly, quarterly, or annually, depending on the source).</a:t>
            </a:r>
          </a:p>
          <a:p>
            <a:pPr>
              <a:lnSpc>
                <a:spcPct val="90000"/>
              </a:lnSpc>
              <a:buAutoNum type="arabicPeriod"/>
            </a:pPr>
            <a:r>
              <a:rPr lang="en-US" sz="1800" dirty="0" smtClean="0"/>
              <a:t>Identify new records not matched previously</a:t>
            </a:r>
          </a:p>
          <a:p>
            <a:pPr>
              <a:lnSpc>
                <a:spcPct val="90000"/>
              </a:lnSpc>
              <a:buAutoNum type="arabicPeriod"/>
            </a:pPr>
            <a:r>
              <a:rPr lang="en-US" sz="1800" dirty="0" err="1" smtClean="0"/>
              <a:t>Geocode</a:t>
            </a:r>
            <a:r>
              <a:rPr lang="en-US" sz="1800" dirty="0" smtClean="0"/>
              <a:t> and standardize matching variables (</a:t>
            </a:r>
            <a:r>
              <a:rPr lang="en-US" sz="1800" dirty="0" err="1" smtClean="0"/>
              <a:t>i.e</a:t>
            </a:r>
            <a:r>
              <a:rPr lang="en-US" sz="1800" dirty="0" smtClean="0"/>
              <a:t>, put in upper case, use standardized address from </a:t>
            </a:r>
            <a:r>
              <a:rPr lang="en-US" sz="1800" dirty="0" err="1" smtClean="0"/>
              <a:t>geocoding</a:t>
            </a:r>
            <a:r>
              <a:rPr lang="en-US" sz="1800" dirty="0" smtClean="0"/>
              <a:t>,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Matching Process</a:t>
            </a:r>
          </a:p>
        </p:txBody>
      </p:sp>
      <p:sp>
        <p:nvSpPr>
          <p:cNvPr id="6147" name="Rectangle 3"/>
          <p:cNvSpPr>
            <a:spLocks noGrp="1" noChangeArrowheads="1"/>
          </p:cNvSpPr>
          <p:nvPr>
            <p:ph type="body" idx="1"/>
          </p:nvPr>
        </p:nvSpPr>
        <p:spPr>
          <a:xfrm>
            <a:off x="839788" y="1825625"/>
            <a:ext cx="7532687" cy="4447159"/>
          </a:xfrm>
        </p:spPr>
        <p:txBody>
          <a:bodyPr/>
          <a:lstStyle/>
          <a:p>
            <a:pPr>
              <a:lnSpc>
                <a:spcPct val="90000"/>
              </a:lnSpc>
              <a:buFont typeface="+mj-lt"/>
              <a:buAutoNum type="arabicPeriod" startAt="4"/>
            </a:pPr>
            <a:r>
              <a:rPr lang="en-US" sz="1800" dirty="0" smtClean="0"/>
              <a:t>Match new data for each data source using </a:t>
            </a:r>
            <a:r>
              <a:rPr lang="en-US" sz="1800" dirty="0" err="1" smtClean="0"/>
              <a:t>LinkPro</a:t>
            </a:r>
            <a:r>
              <a:rPr lang="en-US" sz="1800" dirty="0" smtClean="0"/>
              <a:t> SAS macro, with manual review of questionable matches.</a:t>
            </a:r>
          </a:p>
          <a:p>
            <a:pPr marL="914400" lvl="1" indent="-457200">
              <a:lnSpc>
                <a:spcPct val="90000"/>
              </a:lnSpc>
              <a:buFont typeface="+mj-lt"/>
              <a:buAutoNum type="alphaLcParenR"/>
            </a:pPr>
            <a:r>
              <a:rPr lang="en-US" sz="1800" dirty="0" smtClean="0">
                <a:latin typeface="+mn-lt"/>
              </a:rPr>
              <a:t>Match with Birth Master file, blocking on date of birth (requires DOB to match exactly)</a:t>
            </a:r>
          </a:p>
          <a:p>
            <a:pPr marL="914400" lvl="1" indent="-457200">
              <a:lnSpc>
                <a:spcPct val="90000"/>
              </a:lnSpc>
              <a:buFont typeface="+mj-lt"/>
              <a:buAutoNum type="alphaLcParenR"/>
            </a:pPr>
            <a:r>
              <a:rPr lang="en-US" sz="1800" dirty="0" smtClean="0">
                <a:latin typeface="+mn-lt"/>
              </a:rPr>
              <a:t>Remaining non-matched records are matched with Birth Master File blocking on </a:t>
            </a:r>
            <a:r>
              <a:rPr lang="en-US" sz="1800" dirty="0" err="1" smtClean="0">
                <a:latin typeface="+mn-lt"/>
              </a:rPr>
              <a:t>Soundex</a:t>
            </a:r>
            <a:r>
              <a:rPr lang="en-US" sz="1800" dirty="0" smtClean="0">
                <a:latin typeface="+mn-lt"/>
              </a:rPr>
              <a:t> of child’s first name</a:t>
            </a:r>
          </a:p>
          <a:p>
            <a:pPr marL="914400" lvl="1" indent="-457200">
              <a:lnSpc>
                <a:spcPct val="90000"/>
              </a:lnSpc>
              <a:buFont typeface="+mj-lt"/>
              <a:buAutoNum type="alphaLcParenR"/>
            </a:pPr>
            <a:r>
              <a:rPr lang="en-US" sz="1800" dirty="0" smtClean="0">
                <a:latin typeface="+mn-lt"/>
              </a:rPr>
              <a:t>Remaining non-matched records are matched with IDS Register, blocking on date of birth</a:t>
            </a:r>
          </a:p>
          <a:p>
            <a:pPr marL="914400" lvl="1" indent="-457200">
              <a:lnSpc>
                <a:spcPct val="90000"/>
              </a:lnSpc>
              <a:buFont typeface="+mj-lt"/>
              <a:buAutoNum type="alphaLcParenR"/>
            </a:pPr>
            <a:r>
              <a:rPr lang="en-US" sz="1800" dirty="0" smtClean="0">
                <a:latin typeface="+mn-lt"/>
              </a:rPr>
              <a:t>Remaining non-matched records are matched with IDS Register, blocking on </a:t>
            </a:r>
            <a:r>
              <a:rPr lang="en-US" sz="1800" dirty="0" err="1" smtClean="0">
                <a:latin typeface="+mn-lt"/>
              </a:rPr>
              <a:t>Soundex</a:t>
            </a:r>
            <a:r>
              <a:rPr lang="en-US" sz="1800" dirty="0" smtClean="0">
                <a:latin typeface="+mn-lt"/>
              </a:rPr>
              <a:t> of child’s first name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7769225" cy="825500"/>
          </a:xfrm>
        </p:spPr>
        <p:txBody>
          <a:bodyPr/>
          <a:lstStyle/>
          <a:p>
            <a:r>
              <a:rPr lang="en-US" b="1" dirty="0" smtClean="0">
                <a:solidFill>
                  <a:schemeClr val="tx1"/>
                </a:solidFill>
                <a:cs typeface="Times New Roman" pitchFamily="18" charset="0"/>
              </a:rPr>
              <a:t>Integrated Data System – Matching Process</a:t>
            </a:r>
          </a:p>
        </p:txBody>
      </p:sp>
      <p:sp>
        <p:nvSpPr>
          <p:cNvPr id="6147" name="Rectangle 3"/>
          <p:cNvSpPr>
            <a:spLocks noGrp="1" noChangeArrowheads="1"/>
          </p:cNvSpPr>
          <p:nvPr>
            <p:ph type="body" idx="1"/>
          </p:nvPr>
        </p:nvSpPr>
        <p:spPr>
          <a:xfrm>
            <a:off x="839788" y="1825625"/>
            <a:ext cx="7532687" cy="4447159"/>
          </a:xfrm>
        </p:spPr>
        <p:txBody>
          <a:bodyPr/>
          <a:lstStyle/>
          <a:p>
            <a:pPr>
              <a:lnSpc>
                <a:spcPct val="90000"/>
              </a:lnSpc>
              <a:buFont typeface="+mj-lt"/>
              <a:buAutoNum type="arabicPeriod" startAt="5"/>
            </a:pPr>
            <a:r>
              <a:rPr lang="en-US" sz="1800" dirty="0" smtClean="0"/>
              <a:t>Update IDS Register with data from new records.  IDS Register contains:</a:t>
            </a:r>
          </a:p>
          <a:p>
            <a:pPr marL="914400" lvl="1" indent="-457200">
              <a:lnSpc>
                <a:spcPct val="90000"/>
              </a:lnSpc>
              <a:buFont typeface="+mj-lt"/>
              <a:buAutoNum type="alphaLcParenR"/>
            </a:pPr>
            <a:r>
              <a:rPr lang="en-US" sz="1800" dirty="0" smtClean="0">
                <a:latin typeface="+mn-lt"/>
              </a:rPr>
              <a:t>Unique ID assigned to each child</a:t>
            </a:r>
          </a:p>
          <a:p>
            <a:pPr marL="914400" lvl="1" indent="-457200">
              <a:lnSpc>
                <a:spcPct val="90000"/>
              </a:lnSpc>
              <a:buFont typeface="+mj-lt"/>
              <a:buAutoNum type="alphaLcParenR"/>
            </a:pPr>
            <a:r>
              <a:rPr lang="en-US" sz="1800" dirty="0" smtClean="0">
                <a:latin typeface="+mn-lt"/>
              </a:rPr>
              <a:t>All the ID’s for that child from each data source (i.e., the Birth Certificate Number, Medicaid Recipient ID, etc.)</a:t>
            </a:r>
          </a:p>
          <a:p>
            <a:pPr marL="914400" lvl="1" indent="-457200">
              <a:lnSpc>
                <a:spcPct val="90000"/>
              </a:lnSpc>
              <a:buFont typeface="+mj-lt"/>
              <a:buAutoNum type="alphaLcParenR"/>
            </a:pPr>
            <a:r>
              <a:rPr lang="en-US" sz="1800" dirty="0" smtClean="0">
                <a:latin typeface="+mn-lt"/>
              </a:rPr>
              <a:t>Personal Identifiers for that child (i.e., child’s name, </a:t>
            </a:r>
            <a:r>
              <a:rPr lang="en-US" sz="1800" dirty="0" err="1" smtClean="0">
                <a:latin typeface="+mn-lt"/>
              </a:rPr>
              <a:t>birthdate</a:t>
            </a:r>
            <a:r>
              <a:rPr lang="en-US" sz="1800" dirty="0" smtClean="0">
                <a:latin typeface="+mn-lt"/>
              </a:rPr>
              <a:t>, mother’s name, mother’s </a:t>
            </a:r>
            <a:r>
              <a:rPr lang="en-US" sz="1800" dirty="0" err="1" smtClean="0">
                <a:latin typeface="+mn-lt"/>
              </a:rPr>
              <a:t>birthdate</a:t>
            </a:r>
            <a:r>
              <a:rPr lang="en-US" sz="1800" dirty="0" smtClean="0">
                <a:latin typeface="+mn-lt"/>
              </a:rPr>
              <a:t>, address, SSN,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325" y="455613"/>
            <a:ext cx="8074787" cy="825500"/>
          </a:xfrm>
        </p:spPr>
        <p:txBody>
          <a:bodyPr/>
          <a:lstStyle/>
          <a:p>
            <a:r>
              <a:rPr lang="en-US" sz="2600" b="1" dirty="0" smtClean="0">
                <a:solidFill>
                  <a:schemeClr val="tx1"/>
                </a:solidFill>
                <a:cs typeface="Times New Roman" pitchFamily="18" charset="0"/>
              </a:rPr>
              <a:t>Data Fields Needed for Matching and Preferred Coding</a:t>
            </a:r>
          </a:p>
        </p:txBody>
      </p:sp>
      <p:sp>
        <p:nvSpPr>
          <p:cNvPr id="6147" name="Rectangle 3"/>
          <p:cNvSpPr>
            <a:spLocks noGrp="1" noChangeArrowheads="1"/>
          </p:cNvSpPr>
          <p:nvPr>
            <p:ph type="body" idx="1"/>
          </p:nvPr>
        </p:nvSpPr>
        <p:spPr>
          <a:xfrm>
            <a:off x="839788" y="1825625"/>
            <a:ext cx="7532687" cy="4447159"/>
          </a:xfrm>
        </p:spPr>
        <p:txBody>
          <a:bodyPr/>
          <a:lstStyle/>
          <a:p>
            <a:pPr marL="0" indent="0">
              <a:lnSpc>
                <a:spcPct val="90000"/>
              </a:lnSpc>
              <a:buNone/>
            </a:pPr>
            <a:r>
              <a:rPr lang="en-US" sz="1500" b="1" dirty="0" smtClean="0"/>
              <a:t>1. Child Information</a:t>
            </a:r>
            <a:endParaRPr lang="en-US" sz="1200" b="1" dirty="0" smtClean="0"/>
          </a:p>
          <a:p>
            <a:pPr marL="0" indent="0">
              <a:lnSpc>
                <a:spcPct val="90000"/>
              </a:lnSpc>
              <a:buNone/>
            </a:pPr>
            <a:endParaRPr lang="en-US" sz="1200" dirty="0" smtClean="0"/>
          </a:p>
          <a:p>
            <a:pPr marL="0" indent="0">
              <a:lnSpc>
                <a:spcPct val="90000"/>
              </a:lnSpc>
              <a:buNone/>
            </a:pPr>
            <a:r>
              <a:rPr lang="en-US" sz="1500" dirty="0" smtClean="0"/>
              <a:t>If there are multiple children in a family, create a separate record for each child (including twins!).  For prenatal visits, please be sure to update the database with the birth date, child’s name, etc. after the child is born.  To cut down on data entry, include the Mother or Family ID in the child record, and then create a separate table with the Mother’s information (see #2 below).  The address can also be in a separate table (see #3 below)</a:t>
            </a:r>
            <a:endParaRPr lang="en-US" sz="1200" dirty="0" smtClean="0"/>
          </a:p>
          <a:p>
            <a:pPr marL="0" indent="0">
              <a:lnSpc>
                <a:spcPct val="90000"/>
              </a:lnSpc>
              <a:buNone/>
            </a:pPr>
            <a:endParaRPr lang="en-US" sz="1200" dirty="0" smtClean="0"/>
          </a:p>
          <a:p>
            <a:pPr marL="0" indent="0">
              <a:lnSpc>
                <a:spcPct val="90000"/>
              </a:lnSpc>
              <a:buNone/>
            </a:pPr>
            <a:r>
              <a:rPr lang="en-US" sz="1500" dirty="0" smtClean="0"/>
              <a:t>Unique Identifier (</a:t>
            </a:r>
            <a:r>
              <a:rPr lang="en-US" sz="1500" dirty="0" err="1" smtClean="0"/>
              <a:t>eg</a:t>
            </a:r>
            <a:r>
              <a:rPr lang="en-US" sz="1500" dirty="0" smtClean="0"/>
              <a:t>, ID number)</a:t>
            </a:r>
          </a:p>
          <a:p>
            <a:pPr marL="0" indent="0">
              <a:lnSpc>
                <a:spcPct val="90000"/>
              </a:lnSpc>
              <a:buNone/>
            </a:pPr>
            <a:r>
              <a:rPr lang="en-US" sz="1500" dirty="0" smtClean="0"/>
              <a:t>Social Security Number (xxx-xx-</a:t>
            </a:r>
            <a:r>
              <a:rPr lang="en-US" sz="1500" dirty="0" err="1" smtClean="0"/>
              <a:t>xxxx</a:t>
            </a:r>
            <a:r>
              <a:rPr lang="en-US" sz="1500" dirty="0" smtClean="0"/>
              <a:t>)</a:t>
            </a:r>
          </a:p>
          <a:p>
            <a:pPr marL="0" indent="0">
              <a:lnSpc>
                <a:spcPct val="90000"/>
              </a:lnSpc>
              <a:buNone/>
            </a:pPr>
            <a:r>
              <a:rPr lang="en-US" sz="1500" dirty="0" smtClean="0"/>
              <a:t>Date of Birth (Date/Time field in Access)</a:t>
            </a:r>
          </a:p>
          <a:p>
            <a:pPr marL="0" indent="0">
              <a:lnSpc>
                <a:spcPct val="90000"/>
              </a:lnSpc>
              <a:buNone/>
            </a:pPr>
            <a:r>
              <a:rPr lang="en-US" sz="1500" dirty="0" smtClean="0"/>
              <a:t>Due Date (Date/Time field in Access)</a:t>
            </a:r>
          </a:p>
          <a:p>
            <a:pPr marL="0" indent="0">
              <a:lnSpc>
                <a:spcPct val="90000"/>
              </a:lnSpc>
              <a:buNone/>
            </a:pPr>
            <a:r>
              <a:rPr lang="en-US" sz="1500" dirty="0" smtClean="0"/>
              <a:t>Last Name</a:t>
            </a:r>
          </a:p>
          <a:p>
            <a:pPr marL="0" indent="0">
              <a:lnSpc>
                <a:spcPct val="90000"/>
              </a:lnSpc>
              <a:buNone/>
            </a:pPr>
            <a:r>
              <a:rPr lang="en-US" sz="1500" dirty="0" smtClean="0"/>
              <a:t>First Name</a:t>
            </a:r>
          </a:p>
          <a:p>
            <a:pPr marL="0" indent="0">
              <a:lnSpc>
                <a:spcPct val="90000"/>
              </a:lnSpc>
              <a:buNone/>
            </a:pPr>
            <a:r>
              <a:rPr lang="en-US" sz="1500" dirty="0" smtClean="0"/>
              <a:t>Gender (Male/Female)</a:t>
            </a:r>
          </a:p>
          <a:p>
            <a:pPr marL="0" indent="0">
              <a:lnSpc>
                <a:spcPct val="90000"/>
              </a:lnSpc>
              <a:buNone/>
            </a:pPr>
            <a:r>
              <a:rPr lang="en-US" sz="1500" dirty="0" smtClean="0"/>
              <a:t>Hispanic Ethnicity (Yes/No)</a:t>
            </a:r>
          </a:p>
          <a:p>
            <a:pPr marL="0" indent="0">
              <a:lnSpc>
                <a:spcPct val="90000"/>
              </a:lnSpc>
              <a:buNone/>
            </a:pPr>
            <a:r>
              <a:rPr lang="en-US" sz="1500" dirty="0" smtClean="0"/>
              <a:t>Race (White/Black/Asian or Pacific Islander/Native American/Multi or Bi-racial/Other)</a:t>
            </a:r>
          </a:p>
          <a:p>
            <a:pPr marL="0" indent="0">
              <a:lnSpc>
                <a:spcPct val="90000"/>
              </a:lnSpc>
              <a:buNone/>
            </a:pPr>
            <a:r>
              <a:rPr lang="en-US" sz="1500" dirty="0" smtClean="0"/>
              <a:t>Mother and/or Family ID (see below)</a:t>
            </a:r>
          </a:p>
          <a:p>
            <a:pPr marL="0" indent="0">
              <a:lnSpc>
                <a:spcPct val="90000"/>
              </a:lnSpc>
              <a:buNone/>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_template_msass(navy)_041404">
  <a:themeElements>
    <a:clrScheme name="powerpoint_template_msass(navy)_041404 2">
      <a:dk1>
        <a:srgbClr val="000000"/>
      </a:dk1>
      <a:lt1>
        <a:srgbClr val="C0C0C0"/>
      </a:lt1>
      <a:dk2>
        <a:srgbClr val="FFFFFF"/>
      </a:dk2>
      <a:lt2>
        <a:srgbClr val="DDDDDD"/>
      </a:lt2>
      <a:accent1>
        <a:srgbClr val="00869E"/>
      </a:accent1>
      <a:accent2>
        <a:srgbClr val="003358"/>
      </a:accent2>
      <a:accent3>
        <a:srgbClr val="DCDCDC"/>
      </a:accent3>
      <a:accent4>
        <a:srgbClr val="000000"/>
      </a:accent4>
      <a:accent5>
        <a:srgbClr val="AAC3CC"/>
      </a:accent5>
      <a:accent6>
        <a:srgbClr val="002D4F"/>
      </a:accent6>
      <a:hlink>
        <a:srgbClr val="3E775D"/>
      </a:hlink>
      <a:folHlink>
        <a:srgbClr val="EABC00"/>
      </a:folHlink>
    </a:clrScheme>
    <a:fontScheme name="powerpoint_template_msass(navy)_041404">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msass(navy)_0414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_msass(navy)_041404 2">
        <a:dk1>
          <a:srgbClr val="000000"/>
        </a:dk1>
        <a:lt1>
          <a:srgbClr val="C0C0C0"/>
        </a:lt1>
        <a:dk2>
          <a:srgbClr val="FFFFFF"/>
        </a:dk2>
        <a:lt2>
          <a:srgbClr val="DDDDDD"/>
        </a:lt2>
        <a:accent1>
          <a:srgbClr val="00869E"/>
        </a:accent1>
        <a:accent2>
          <a:srgbClr val="003358"/>
        </a:accent2>
        <a:accent3>
          <a:srgbClr val="DCDCDC"/>
        </a:accent3>
        <a:accent4>
          <a:srgbClr val="000000"/>
        </a:accent4>
        <a:accent5>
          <a:srgbClr val="AAC3CC"/>
        </a:accent5>
        <a:accent6>
          <a:srgbClr val="002D4F"/>
        </a:accent6>
        <a:hlink>
          <a:srgbClr val="3E775D"/>
        </a:hlink>
        <a:folHlink>
          <a:srgbClr val="EAB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powerpoint_template_msass(navy)_041404</Template>
  <TotalTime>12008</TotalTime>
  <Words>2441</Words>
  <Application>Microsoft Office PowerPoint</Application>
  <PresentationFormat>On-screen Show (4:3)</PresentationFormat>
  <Paragraphs>301</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1_Custom Design</vt:lpstr>
      <vt:lpstr>powerpoint_template_msass(navy)_041404</vt:lpstr>
      <vt:lpstr>PowerPoint Presentation</vt:lpstr>
      <vt:lpstr>Developed for IIC</vt:lpstr>
      <vt:lpstr>ECIDS serves as a key resource for IIC. </vt:lpstr>
      <vt:lpstr>Data base overview</vt:lpstr>
      <vt:lpstr>Current Structure</vt:lpstr>
      <vt:lpstr>Integrated Data System – Matching Process</vt:lpstr>
      <vt:lpstr>Integrated Data System – Matching Process</vt:lpstr>
      <vt:lpstr>Integrated Data System – Matching Process</vt:lpstr>
      <vt:lpstr>Data Fields Needed for Matching and Preferred Coding</vt:lpstr>
      <vt:lpstr>Data Fields Needed for Matching and Preferred Coding</vt:lpstr>
      <vt:lpstr>Data Fields Needed for Matching and Preferred Coding</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Integrated Data System – Data Sources</vt:lpstr>
      <vt:lpstr>Data In Hand, Not Yet Matched</vt:lpstr>
      <vt:lpstr>Current Status</vt:lpstr>
      <vt:lpstr>PowerPoint Presentation</vt:lpstr>
      <vt:lpstr>PowerPoint Presentation</vt:lpstr>
      <vt:lpstr>PowerPoint Presentation</vt:lpstr>
      <vt:lpstr>Next Steps</vt:lpstr>
    </vt:vector>
  </TitlesOfParts>
  <Company>Case Western Reserve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CAPS (28pt ITC STONE or ARIAL)</dc:title>
  <dc:creator>Paul Kubek</dc:creator>
  <cp:lastModifiedBy>Pettit, Kathryn</cp:lastModifiedBy>
  <cp:revision>449</cp:revision>
  <dcterms:created xsi:type="dcterms:W3CDTF">2004-04-30T20:32:16Z</dcterms:created>
  <dcterms:modified xsi:type="dcterms:W3CDTF">2010-11-22T14:19:00Z</dcterms:modified>
</cp:coreProperties>
</file>