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sldIdLst>
    <p:sldId id="260" r:id="rId3"/>
    <p:sldId id="264" r:id="rId4"/>
    <p:sldId id="268" r:id="rId5"/>
    <p:sldId id="265" r:id="rId6"/>
    <p:sldId id="266" r:id="rId7"/>
    <p:sldId id="274" r:id="rId8"/>
    <p:sldId id="273" r:id="rId9"/>
    <p:sldId id="275" r:id="rId10"/>
    <p:sldId id="272" r:id="rId11"/>
    <p:sldId id="269" r:id="rId12"/>
    <p:sldId id="267" r:id="rId13"/>
    <p:sldId id="262" r:id="rId14"/>
    <p:sldId id="271" r:id="rId15"/>
    <p:sldId id="270"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2" autoAdjust="0"/>
    <p:restoredTop sz="94707" autoAdjust="0"/>
  </p:normalViewPr>
  <p:slideViewPr>
    <p:cSldViewPr snapToGrid="0">
      <p:cViewPr varScale="1">
        <p:scale>
          <a:sx n="111" d="100"/>
          <a:sy n="111" d="100"/>
        </p:scale>
        <p:origin x="-552" y="-78"/>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8" d="100"/>
          <a:sy n="88"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90CB60F-2804-4373-B1E4-595DCD7D1EEC}" type="datetimeFigureOut">
              <a:rPr lang="en-US" smtClean="0"/>
              <a:t>3/18/2014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673A3D6-B566-4497-951B-CE1B9C9450B9}" type="slidenum">
              <a:rPr lang="en-US" smtClean="0"/>
              <a:t>‹#›</a:t>
            </a:fld>
            <a:endParaRPr lang="en-US" dirty="0"/>
          </a:p>
        </p:txBody>
      </p:sp>
    </p:spTree>
    <p:extLst>
      <p:ext uri="{BB962C8B-B14F-4D97-AF65-F5344CB8AC3E}">
        <p14:creationId xmlns:p14="http://schemas.microsoft.com/office/powerpoint/2010/main" val="3160568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ea typeface="ＭＳ Ｐゴシック" panose="020B0600070205080204" pitchFamily="34" charset="-128"/>
            </a:endParaRPr>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57066" indent="-291179">
              <a:defRPr sz="2400">
                <a:solidFill>
                  <a:schemeClr val="tx1"/>
                </a:solidFill>
                <a:latin typeface="Arial" panose="020B0604020202020204" pitchFamily="34" charset="0"/>
                <a:ea typeface="ＭＳ Ｐゴシック" panose="020B0600070205080204" pitchFamily="34" charset="-128"/>
              </a:defRPr>
            </a:lvl2pPr>
            <a:lvl3pPr marL="1164717" indent="-232943">
              <a:defRPr sz="2400">
                <a:solidFill>
                  <a:schemeClr val="tx1"/>
                </a:solidFill>
                <a:latin typeface="Arial" panose="020B0604020202020204" pitchFamily="34" charset="0"/>
                <a:ea typeface="ＭＳ Ｐゴシック" panose="020B0600070205080204" pitchFamily="34" charset="-128"/>
              </a:defRPr>
            </a:lvl3pPr>
            <a:lvl4pPr marL="1630604" indent="-232943">
              <a:defRPr sz="2400">
                <a:solidFill>
                  <a:schemeClr val="tx1"/>
                </a:solidFill>
                <a:latin typeface="Arial" panose="020B0604020202020204" pitchFamily="34" charset="0"/>
                <a:ea typeface="ＭＳ Ｐゴシック" panose="020B0600070205080204" pitchFamily="34" charset="-128"/>
              </a:defRPr>
            </a:lvl4pPr>
            <a:lvl5pPr marL="2096491" indent="-232943">
              <a:defRPr sz="2400">
                <a:solidFill>
                  <a:schemeClr val="tx1"/>
                </a:solidFill>
                <a:latin typeface="Arial" panose="020B0604020202020204" pitchFamily="34" charset="0"/>
                <a:ea typeface="ＭＳ Ｐゴシック" panose="020B0600070205080204" pitchFamily="34" charset="-128"/>
              </a:defRPr>
            </a:lvl5pPr>
            <a:lvl6pPr marL="2562377" indent="-23294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3028264" indent="-23294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94151" indent="-23294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960038" indent="-23294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4CA5FDD0-426E-4EE9-900C-76BD1A1F2507}" type="slidenum">
              <a:rPr lang="en-US" altLang="en-US" sz="1200"/>
              <a:pPr/>
              <a:t>1</a:t>
            </a:fld>
            <a:endParaRPr lang="en-US" altLang="en-US" sz="1200" dirty="0"/>
          </a:p>
        </p:txBody>
      </p:sp>
    </p:spTree>
    <p:extLst>
      <p:ext uri="{BB962C8B-B14F-4D97-AF65-F5344CB8AC3E}">
        <p14:creationId xmlns:p14="http://schemas.microsoft.com/office/powerpoint/2010/main" val="7787820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73A3D6-B566-4497-951B-CE1B9C9450B9}" type="slidenum">
              <a:rPr lang="en-US" smtClean="0"/>
              <a:t>10</a:t>
            </a:fld>
            <a:endParaRPr lang="en-US" dirty="0"/>
          </a:p>
        </p:txBody>
      </p:sp>
    </p:spTree>
    <p:extLst>
      <p:ext uri="{BB962C8B-B14F-4D97-AF65-F5344CB8AC3E}">
        <p14:creationId xmlns:p14="http://schemas.microsoft.com/office/powerpoint/2010/main" val="7798173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73A3D6-B566-4497-951B-CE1B9C9450B9}" type="slidenum">
              <a:rPr lang="en-US" smtClean="0"/>
              <a:t>11</a:t>
            </a:fld>
            <a:endParaRPr lang="en-US" dirty="0"/>
          </a:p>
        </p:txBody>
      </p:sp>
    </p:spTree>
    <p:extLst>
      <p:ext uri="{BB962C8B-B14F-4D97-AF65-F5344CB8AC3E}">
        <p14:creationId xmlns:p14="http://schemas.microsoft.com/office/powerpoint/2010/main" val="3648536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73A3D6-B566-4497-951B-CE1B9C9450B9}" type="slidenum">
              <a:rPr lang="en-US" smtClean="0"/>
              <a:t>12</a:t>
            </a:fld>
            <a:endParaRPr lang="en-US" dirty="0"/>
          </a:p>
        </p:txBody>
      </p:sp>
    </p:spTree>
    <p:extLst>
      <p:ext uri="{BB962C8B-B14F-4D97-AF65-F5344CB8AC3E}">
        <p14:creationId xmlns:p14="http://schemas.microsoft.com/office/powerpoint/2010/main" val="40094129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73A3D6-B566-4497-951B-CE1B9C9450B9}" type="slidenum">
              <a:rPr lang="en-US" smtClean="0"/>
              <a:t>13</a:t>
            </a:fld>
            <a:endParaRPr lang="en-US" dirty="0"/>
          </a:p>
        </p:txBody>
      </p:sp>
    </p:spTree>
    <p:extLst>
      <p:ext uri="{BB962C8B-B14F-4D97-AF65-F5344CB8AC3E}">
        <p14:creationId xmlns:p14="http://schemas.microsoft.com/office/powerpoint/2010/main" val="38252928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Critical element to facilitate use of research and evaluation is incorporating users and use context from the outset.  The anticipated “action System” is identified and individuals from that system are recruited to help shape the inquiry.  They are interested and knowledgeable.</a:t>
            </a:r>
          </a:p>
          <a:p>
            <a:r>
              <a:rPr lang="en-US" dirty="0" smtClean="0"/>
              <a:t>Situational analysis – current system in place, research from broader literature, past system experiences from the topics and past barriers</a:t>
            </a:r>
          </a:p>
          <a:p>
            <a:r>
              <a:rPr lang="en-US" dirty="0" smtClean="0"/>
              <a:t>Identify intended</a:t>
            </a:r>
            <a:endParaRPr lang="en-US" dirty="0"/>
          </a:p>
        </p:txBody>
      </p:sp>
      <p:sp>
        <p:nvSpPr>
          <p:cNvPr id="4" name="Slide Number Placeholder 3"/>
          <p:cNvSpPr>
            <a:spLocks noGrp="1"/>
          </p:cNvSpPr>
          <p:nvPr>
            <p:ph type="sldNum" sz="quarter" idx="10"/>
          </p:nvPr>
        </p:nvSpPr>
        <p:spPr/>
        <p:txBody>
          <a:bodyPr/>
          <a:lstStyle/>
          <a:p>
            <a:fld id="{B673A3D6-B566-4497-951B-CE1B9C9450B9}" type="slidenum">
              <a:rPr lang="en-US" smtClean="0"/>
              <a:t>14</a:t>
            </a:fld>
            <a:endParaRPr lang="en-US" dirty="0"/>
          </a:p>
        </p:txBody>
      </p:sp>
    </p:spTree>
    <p:extLst>
      <p:ext uri="{BB962C8B-B14F-4D97-AF65-F5344CB8AC3E}">
        <p14:creationId xmlns:p14="http://schemas.microsoft.com/office/powerpoint/2010/main" val="1187322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73A3D6-B566-4497-951B-CE1B9C9450B9}" type="slidenum">
              <a:rPr lang="en-US" smtClean="0"/>
              <a:t>2</a:t>
            </a:fld>
            <a:endParaRPr lang="en-US" dirty="0"/>
          </a:p>
        </p:txBody>
      </p:sp>
    </p:spTree>
    <p:extLst>
      <p:ext uri="{BB962C8B-B14F-4D97-AF65-F5344CB8AC3E}">
        <p14:creationId xmlns:p14="http://schemas.microsoft.com/office/powerpoint/2010/main" val="1027424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73A3D6-B566-4497-951B-CE1B9C9450B9}" type="slidenum">
              <a:rPr lang="en-US" smtClean="0"/>
              <a:t>3</a:t>
            </a:fld>
            <a:endParaRPr lang="en-US" dirty="0"/>
          </a:p>
        </p:txBody>
      </p:sp>
    </p:spTree>
    <p:extLst>
      <p:ext uri="{BB962C8B-B14F-4D97-AF65-F5344CB8AC3E}">
        <p14:creationId xmlns:p14="http://schemas.microsoft.com/office/powerpoint/2010/main" val="35446527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Impacts begin even in Kindergarten</a:t>
            </a:r>
          </a:p>
          <a:p>
            <a:r>
              <a:rPr lang="en-US" dirty="0" smtClean="0"/>
              <a:t>Low income children with asthma 80% more likely to miss more than seven days of school in a year from asthma than are middle class kids with asthma.  </a:t>
            </a:r>
            <a:endParaRPr lang="en-US" dirty="0"/>
          </a:p>
        </p:txBody>
      </p:sp>
      <p:sp>
        <p:nvSpPr>
          <p:cNvPr id="4" name="Slide Number Placeholder 3"/>
          <p:cNvSpPr>
            <a:spLocks noGrp="1"/>
          </p:cNvSpPr>
          <p:nvPr>
            <p:ph type="sldNum" sz="quarter" idx="10"/>
          </p:nvPr>
        </p:nvSpPr>
        <p:spPr/>
        <p:txBody>
          <a:bodyPr/>
          <a:lstStyle/>
          <a:p>
            <a:fld id="{B673A3D6-B566-4497-951B-CE1B9C9450B9}" type="slidenum">
              <a:rPr lang="en-US" smtClean="0"/>
              <a:t>4</a:t>
            </a:fld>
            <a:endParaRPr lang="en-US" dirty="0"/>
          </a:p>
        </p:txBody>
      </p:sp>
    </p:spTree>
    <p:extLst>
      <p:ext uri="{BB962C8B-B14F-4D97-AF65-F5344CB8AC3E}">
        <p14:creationId xmlns:p14="http://schemas.microsoft.com/office/powerpoint/2010/main" val="447824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Other factors important by different districts – </a:t>
            </a:r>
          </a:p>
          <a:p>
            <a:r>
              <a:rPr lang="en-US" dirty="0" smtClean="0"/>
              <a:t>Hunger, Stress, readiness skills, embarrassment, negative perceptions towards schools, inconsistent suspension policies</a:t>
            </a:r>
          </a:p>
          <a:p>
            <a:r>
              <a:rPr lang="en-US" dirty="0" smtClean="0"/>
              <a:t>Out of school – permissive parenting, parent’s mental health, community of adults encouraging absences, peer pressure, magistrate inconsistency, violence, community distress, housing, kids with adult responsibilities, poverty</a:t>
            </a:r>
          </a:p>
          <a:p>
            <a:endParaRPr lang="en-US" dirty="0"/>
          </a:p>
          <a:p>
            <a:r>
              <a:rPr lang="en-US" dirty="0" smtClean="0"/>
              <a:t>When we start to dig into this group setting and factors that the action plans came up with, we see a lot of “</a:t>
            </a:r>
            <a:r>
              <a:rPr lang="en-US" dirty="0"/>
              <a:t>n</a:t>
            </a:r>
            <a:r>
              <a:rPr lang="en-US" dirty="0" smtClean="0"/>
              <a:t>eighborhorhood factors” Planning factors, as well as individual, family factors.  </a:t>
            </a:r>
            <a:endParaRPr lang="en-US" dirty="0"/>
          </a:p>
        </p:txBody>
      </p:sp>
      <p:sp>
        <p:nvSpPr>
          <p:cNvPr id="4" name="Slide Number Placeholder 3"/>
          <p:cNvSpPr>
            <a:spLocks noGrp="1"/>
          </p:cNvSpPr>
          <p:nvPr>
            <p:ph type="sldNum" sz="quarter" idx="10"/>
          </p:nvPr>
        </p:nvSpPr>
        <p:spPr/>
        <p:txBody>
          <a:bodyPr/>
          <a:lstStyle/>
          <a:p>
            <a:fld id="{B673A3D6-B566-4497-951B-CE1B9C9450B9}" type="slidenum">
              <a:rPr lang="en-US" smtClean="0"/>
              <a:t>5</a:t>
            </a:fld>
            <a:endParaRPr lang="en-US" dirty="0"/>
          </a:p>
        </p:txBody>
      </p:sp>
    </p:spTree>
    <p:extLst>
      <p:ext uri="{BB962C8B-B14F-4D97-AF65-F5344CB8AC3E}">
        <p14:creationId xmlns:p14="http://schemas.microsoft.com/office/powerpoint/2010/main" val="2323882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noTextEdit="1"/>
          </p:cNvSpPr>
          <p:nvPr>
            <p:ph type="sldImg"/>
          </p:nvPr>
        </p:nvSpPr>
        <p:spPr bwMode="auto">
          <a:noFill/>
          <a:ln>
            <a:solidFill>
              <a:srgbClr val="000000"/>
            </a:solidFill>
            <a:miter lim="800000"/>
            <a:headEnd/>
            <a:tailEnd/>
          </a:ln>
        </p:spPr>
      </p:sp>
      <p:sp>
        <p:nvSpPr>
          <p:cNvPr id="942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94211" name="Slide Number Placeholder 3"/>
          <p:cNvSpPr txBox="1">
            <a:spLocks noGrp="1"/>
          </p:cNvSpPr>
          <p:nvPr/>
        </p:nvSpPr>
        <p:spPr bwMode="auto">
          <a:xfrm>
            <a:off x="3970938" y="8829967"/>
            <a:ext cx="3037840" cy="464820"/>
          </a:xfrm>
          <a:prstGeom prst="rect">
            <a:avLst/>
          </a:prstGeom>
          <a:noFill/>
          <a:ln w="9525">
            <a:noFill/>
            <a:miter lim="800000"/>
            <a:headEnd/>
            <a:tailEnd/>
          </a:ln>
        </p:spPr>
        <p:txBody>
          <a:bodyPr lIns="93167" tIns="46585" rIns="93167" bIns="46585" anchor="b"/>
          <a:lstStyle/>
          <a:p>
            <a:pPr algn="r" defTabSz="949568"/>
            <a:fld id="{8F08F09B-70F7-4070-8B61-974F2C81F93C}" type="slidenum">
              <a:rPr lang="en-US" sz="1200">
                <a:latin typeface="Calibri" pitchFamily="34" charset="0"/>
                <a:cs typeface="Arial" charset="0"/>
              </a:rPr>
              <a:pPr algn="r" defTabSz="949568"/>
              <a:t>6</a:t>
            </a:fld>
            <a:endParaRPr lang="en-US" sz="1200" dirty="0">
              <a:latin typeface="Calibri" pitchFamily="34" charset="0"/>
              <a:cs typeface="Arial" charset="0"/>
            </a:endParaRPr>
          </a:p>
        </p:txBody>
      </p:sp>
    </p:spTree>
    <p:extLst>
      <p:ext uri="{BB962C8B-B14F-4D97-AF65-F5344CB8AC3E}">
        <p14:creationId xmlns:p14="http://schemas.microsoft.com/office/powerpoint/2010/main" val="6290176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p:cNvSpPr>
          <p:nvPr>
            <p:ph type="sldImg"/>
          </p:nvPr>
        </p:nvSpPr>
        <p:spPr bwMode="auto">
          <a:noFill/>
          <a:ln>
            <a:solidFill>
              <a:srgbClr val="000000"/>
            </a:solidFill>
            <a:miter lim="800000"/>
            <a:headEnd/>
            <a:tailEnd/>
          </a:ln>
        </p:spPr>
      </p:sp>
      <p:sp>
        <p:nvSpPr>
          <p:cNvPr id="921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737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A5CF96-0F57-4052-BBCA-B08111B43782}" type="slidenum">
              <a:rPr lang="en-US"/>
              <a:pPr fontAlgn="base">
                <a:spcBef>
                  <a:spcPct val="0"/>
                </a:spcBef>
                <a:spcAft>
                  <a:spcPct val="0"/>
                </a:spcAft>
                <a:defRPr/>
              </a:pPr>
              <a:t>7</a:t>
            </a:fld>
            <a:endParaRPr lang="en-US" dirty="0"/>
          </a:p>
        </p:txBody>
      </p:sp>
    </p:spTree>
    <p:extLst>
      <p:ext uri="{BB962C8B-B14F-4D97-AF65-F5344CB8AC3E}">
        <p14:creationId xmlns:p14="http://schemas.microsoft.com/office/powerpoint/2010/main" val="11889725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73A3D6-B566-4497-951B-CE1B9C9450B9}" type="slidenum">
              <a:rPr lang="en-US" smtClean="0"/>
              <a:t>8</a:t>
            </a:fld>
            <a:endParaRPr lang="en-US" dirty="0"/>
          </a:p>
        </p:txBody>
      </p:sp>
    </p:spTree>
    <p:extLst>
      <p:ext uri="{BB962C8B-B14F-4D97-AF65-F5344CB8AC3E}">
        <p14:creationId xmlns:p14="http://schemas.microsoft.com/office/powerpoint/2010/main" val="3383323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143B9F7-4569-4BA5-9160-E71C5C3EF7AF}"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466644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79C7BE-3A8D-4BE4-AA53-B39511B577EE}" type="datetimeFigureOut">
              <a:rPr lang="en-US" smtClean="0"/>
              <a:t>3/18/2014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F20B39-687F-4228-8369-07CD0F85A0CE}" type="slidenum">
              <a:rPr lang="en-US" smtClean="0"/>
              <a:t>‹#›</a:t>
            </a:fld>
            <a:endParaRPr lang="en-US" dirty="0"/>
          </a:p>
        </p:txBody>
      </p:sp>
    </p:spTree>
    <p:extLst>
      <p:ext uri="{BB962C8B-B14F-4D97-AF65-F5344CB8AC3E}">
        <p14:creationId xmlns:p14="http://schemas.microsoft.com/office/powerpoint/2010/main" val="416557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79C7BE-3A8D-4BE4-AA53-B39511B577EE}" type="datetimeFigureOut">
              <a:rPr lang="en-US" smtClean="0"/>
              <a:t>3/18/2014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F20B39-687F-4228-8369-07CD0F85A0CE}" type="slidenum">
              <a:rPr lang="en-US" smtClean="0"/>
              <a:t>‹#›</a:t>
            </a:fld>
            <a:endParaRPr lang="en-US" dirty="0"/>
          </a:p>
        </p:txBody>
      </p:sp>
    </p:spTree>
    <p:extLst>
      <p:ext uri="{BB962C8B-B14F-4D97-AF65-F5344CB8AC3E}">
        <p14:creationId xmlns:p14="http://schemas.microsoft.com/office/powerpoint/2010/main" val="372741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79C7BE-3A8D-4BE4-AA53-B39511B577EE}" type="datetimeFigureOut">
              <a:rPr lang="en-US" smtClean="0"/>
              <a:t>3/18/2014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F20B39-687F-4228-8369-07CD0F85A0CE}" type="slidenum">
              <a:rPr lang="en-US" smtClean="0"/>
              <a:t>‹#›</a:t>
            </a:fld>
            <a:endParaRPr lang="en-US" dirty="0"/>
          </a:p>
        </p:txBody>
      </p:sp>
    </p:spTree>
    <p:extLst>
      <p:ext uri="{BB962C8B-B14F-4D97-AF65-F5344CB8AC3E}">
        <p14:creationId xmlns:p14="http://schemas.microsoft.com/office/powerpoint/2010/main" val="24593738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9359900" y="6308725"/>
            <a:ext cx="1193800" cy="457200"/>
          </a:xfrm>
        </p:spPr>
        <p:txBody>
          <a:bodyPr/>
          <a:lstStyle>
            <a:lvl1pPr>
              <a:defRPr dirty="0"/>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10731501" y="6299200"/>
            <a:ext cx="9525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eaLnBrk="0" fontAlgn="base" hangingPunct="0">
              <a:spcBef>
                <a:spcPct val="0"/>
              </a:spcBef>
              <a:spcAft>
                <a:spcPct val="0"/>
              </a:spcAft>
            </a:pPr>
            <a:fld id="{7CEB4900-D1A6-449C-9E03-1D916101C451}" type="slidenum">
              <a:rPr lang="en-US" sz="2400">
                <a:solidFill>
                  <a:srgbClr val="000000"/>
                </a:solidFill>
                <a:latin typeface="Arial" panose="020B0604020202020204" pitchFamily="34" charset="0"/>
              </a:rPr>
              <a:pPr eaLnBrk="0" fontAlgn="base" hangingPunct="0">
                <a:spcBef>
                  <a:spcPct val="0"/>
                </a:spcBef>
                <a:spcAft>
                  <a:spcPct val="0"/>
                </a:spcAft>
              </a:pPr>
              <a:t>‹#›</a:t>
            </a:fld>
            <a:endParaRPr lang="en-US" sz="2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30801573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dirty="0"/>
            </a:lvl1pPr>
          </a:lstStyle>
          <a:p>
            <a:pPr>
              <a:defRPr/>
            </a:pPr>
            <a:endParaRPr lang="en-US" dirty="0"/>
          </a:p>
        </p:txBody>
      </p:sp>
      <p:sp>
        <p:nvSpPr>
          <p:cNvPr id="5" name="Rectangle 5"/>
          <p:cNvSpPr>
            <a:spLocks noGrp="1" noChangeArrowheads="1"/>
          </p:cNvSpPr>
          <p:nvPr>
            <p:ph type="ftr" sz="quarter" idx="11"/>
          </p:nvPr>
        </p:nvSpPr>
        <p:spPr/>
        <p:txBody>
          <a:bodyPr/>
          <a:lstStyle>
            <a:lvl1pPr>
              <a:defRPr dirty="0"/>
            </a:lvl1pPr>
          </a:lstStyle>
          <a:p>
            <a:pPr>
              <a:defRPr/>
            </a:pPr>
            <a:endParaRPr lang="en-US" dirty="0"/>
          </a:p>
        </p:txBody>
      </p:sp>
      <p:sp>
        <p:nvSpPr>
          <p:cNvPr id="6" name="Rectangle 6"/>
          <p:cNvSpPr>
            <a:spLocks noGrp="1" noChangeArrowheads="1"/>
          </p:cNvSpPr>
          <p:nvPr>
            <p:ph type="sldNum" sz="quarter" idx="12"/>
          </p:nvPr>
        </p:nvSpPr>
        <p:spPr>
          <a:xfrm>
            <a:off x="10566400" y="6299200"/>
            <a:ext cx="1117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eaLnBrk="0" fontAlgn="base" hangingPunct="0">
              <a:spcBef>
                <a:spcPct val="0"/>
              </a:spcBef>
              <a:spcAft>
                <a:spcPct val="0"/>
              </a:spcAft>
            </a:pPr>
            <a:fld id="{C508CF13-3AFE-49CC-92E2-F4C3722830D1}" type="slidenum">
              <a:rPr lang="en-US" sz="2400">
                <a:solidFill>
                  <a:srgbClr val="000000"/>
                </a:solidFill>
                <a:latin typeface="Arial" panose="020B0604020202020204" pitchFamily="34" charset="0"/>
              </a:rPr>
              <a:pPr eaLnBrk="0" fontAlgn="base" hangingPunct="0">
                <a:spcBef>
                  <a:spcPct val="0"/>
                </a:spcBef>
                <a:spcAft>
                  <a:spcPct val="0"/>
                </a:spcAft>
              </a:pPr>
              <a:t>‹#›</a:t>
            </a:fld>
            <a:endParaRPr lang="en-US" sz="2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995312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894014"/>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dirty="0"/>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10566400" y="6299200"/>
            <a:ext cx="1117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eaLnBrk="0" fontAlgn="base" hangingPunct="0">
              <a:spcBef>
                <a:spcPct val="0"/>
              </a:spcBef>
              <a:spcAft>
                <a:spcPct val="0"/>
              </a:spcAft>
            </a:pPr>
            <a:fld id="{E0EDCE26-8A3B-40EC-B530-18D136E54EF5}" type="slidenum">
              <a:rPr lang="en-US" sz="2400">
                <a:solidFill>
                  <a:srgbClr val="000000"/>
                </a:solidFill>
                <a:latin typeface="Arial" panose="020B0604020202020204" pitchFamily="34" charset="0"/>
              </a:rPr>
              <a:pPr eaLnBrk="0" fontAlgn="base" hangingPunct="0">
                <a:spcBef>
                  <a:spcPct val="0"/>
                </a:spcBef>
                <a:spcAft>
                  <a:spcPct val="0"/>
                </a:spcAft>
              </a:pPr>
              <a:t>‹#›</a:t>
            </a:fld>
            <a:endParaRPr lang="en-US" sz="2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4997980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8000" y="1981200"/>
            <a:ext cx="54864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4864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dirty="0"/>
            </a:lvl1pPr>
          </a:lstStyle>
          <a:p>
            <a:pPr>
              <a:defRPr/>
            </a:pPr>
            <a:endParaRPr lang="en-US" dirty="0"/>
          </a:p>
        </p:txBody>
      </p:sp>
      <p:sp>
        <p:nvSpPr>
          <p:cNvPr id="6" name="Slide Number Placeholder 5"/>
          <p:cNvSpPr>
            <a:spLocks noGrp="1" noChangeArrowheads="1"/>
          </p:cNvSpPr>
          <p:nvPr>
            <p:ph type="sldNum" sz="quarter" idx="11"/>
          </p:nvPr>
        </p:nvSpPr>
        <p:spPr>
          <a:xfrm>
            <a:off x="10566400" y="6299200"/>
            <a:ext cx="1117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eaLnBrk="0" fontAlgn="base" hangingPunct="0">
              <a:spcBef>
                <a:spcPct val="0"/>
              </a:spcBef>
              <a:spcAft>
                <a:spcPct val="0"/>
              </a:spcAft>
            </a:pPr>
            <a:fld id="{411101FA-4E4F-4055-AB9A-8B7FDD215844}" type="slidenum">
              <a:rPr lang="en-US" sz="2400">
                <a:solidFill>
                  <a:srgbClr val="000000"/>
                </a:solidFill>
                <a:latin typeface="Arial" panose="020B0604020202020204" pitchFamily="34" charset="0"/>
              </a:rPr>
              <a:pPr eaLnBrk="0" fontAlgn="base" hangingPunct="0">
                <a:spcBef>
                  <a:spcPct val="0"/>
                </a:spcBef>
                <a:spcAft>
                  <a:spcPct val="0"/>
                </a:spcAft>
              </a:pPr>
              <a:t>‹#›</a:t>
            </a:fld>
            <a:endParaRPr lang="en-US" sz="2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3523173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9350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21955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09600" y="2835276"/>
            <a:ext cx="5386917" cy="3260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193368" y="21955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6193368" y="2835276"/>
            <a:ext cx="5389033" cy="3260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p:txBody>
          <a:bodyPr/>
          <a:lstStyle>
            <a:lvl1pPr>
              <a:defRPr dirty="0"/>
            </a:lvl1pPr>
          </a:lstStyle>
          <a:p>
            <a:pPr>
              <a:defRPr/>
            </a:pPr>
            <a:endParaRPr lang="en-US" dirty="0"/>
          </a:p>
        </p:txBody>
      </p:sp>
      <p:sp>
        <p:nvSpPr>
          <p:cNvPr id="8" name="Rectangle 5"/>
          <p:cNvSpPr>
            <a:spLocks noGrp="1" noChangeArrowheads="1"/>
          </p:cNvSpPr>
          <p:nvPr>
            <p:ph type="ftr" sz="quarter" idx="11"/>
          </p:nvPr>
        </p:nvSpPr>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xfrm>
            <a:off x="10566400" y="6299200"/>
            <a:ext cx="1117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eaLnBrk="0" fontAlgn="base" hangingPunct="0">
              <a:spcBef>
                <a:spcPct val="0"/>
              </a:spcBef>
              <a:spcAft>
                <a:spcPct val="0"/>
              </a:spcAft>
            </a:pPr>
            <a:fld id="{F5D1DB1F-D0CD-45F0-8D4B-E24EB8A6E292}" type="slidenum">
              <a:rPr lang="en-US" sz="2400">
                <a:solidFill>
                  <a:srgbClr val="000000"/>
                </a:solidFill>
                <a:latin typeface="Arial" panose="020B0604020202020204" pitchFamily="34" charset="0"/>
              </a:rPr>
              <a:pPr eaLnBrk="0" fontAlgn="base" hangingPunct="0">
                <a:spcBef>
                  <a:spcPct val="0"/>
                </a:spcBef>
                <a:spcAft>
                  <a:spcPct val="0"/>
                </a:spcAft>
              </a:pPr>
              <a:t>‹#›</a:t>
            </a:fld>
            <a:endParaRPr lang="en-US" sz="2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1916818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dirty="0"/>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xfrm>
            <a:off x="10566400" y="6299200"/>
            <a:ext cx="1117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eaLnBrk="0" fontAlgn="base" hangingPunct="0">
              <a:spcBef>
                <a:spcPct val="0"/>
              </a:spcBef>
              <a:spcAft>
                <a:spcPct val="0"/>
              </a:spcAft>
            </a:pPr>
            <a:fld id="{356EF510-8583-41A9-B2E7-C5F8FDE70B2E}" type="slidenum">
              <a:rPr lang="en-US" sz="2400">
                <a:solidFill>
                  <a:srgbClr val="000000"/>
                </a:solidFill>
                <a:latin typeface="Arial" panose="020B0604020202020204" pitchFamily="34" charset="0"/>
              </a:rPr>
              <a:pPr eaLnBrk="0" fontAlgn="base" hangingPunct="0">
                <a:spcBef>
                  <a:spcPct val="0"/>
                </a:spcBef>
                <a:spcAft>
                  <a:spcPct val="0"/>
                </a:spcAft>
              </a:pPr>
              <a:t>‹#›</a:t>
            </a:fld>
            <a:endParaRPr lang="en-US" sz="2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0907634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dirty="0"/>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xfrm>
            <a:off x="10566400" y="6299200"/>
            <a:ext cx="1117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eaLnBrk="0" fontAlgn="base" hangingPunct="0">
              <a:spcBef>
                <a:spcPct val="0"/>
              </a:spcBef>
              <a:spcAft>
                <a:spcPct val="0"/>
              </a:spcAft>
            </a:pPr>
            <a:fld id="{188CE902-FFCD-4A97-9B61-A6F0C265D987}" type="slidenum">
              <a:rPr lang="en-US" sz="2400">
                <a:solidFill>
                  <a:srgbClr val="000000"/>
                </a:solidFill>
                <a:latin typeface="Arial" panose="020B0604020202020204" pitchFamily="34" charset="0"/>
              </a:rPr>
              <a:pPr eaLnBrk="0" fontAlgn="base" hangingPunct="0">
                <a:spcBef>
                  <a:spcPct val="0"/>
                </a:spcBef>
                <a:spcAft>
                  <a:spcPct val="0"/>
                </a:spcAft>
              </a:pPr>
              <a:t>‹#›</a:t>
            </a:fld>
            <a:endParaRPr lang="en-US" sz="2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8127820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901700"/>
            <a:ext cx="4011084" cy="115570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4766733" y="889000"/>
            <a:ext cx="6815667" cy="5237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609601" y="2057401"/>
            <a:ext cx="4011084" cy="4068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4"/>
          <p:cNvSpPr>
            <a:spLocks noGrp="1" noChangeArrowheads="1"/>
          </p:cNvSpPr>
          <p:nvPr>
            <p:ph type="dt" sz="half" idx="10"/>
          </p:nvPr>
        </p:nvSpPr>
        <p:spPr/>
        <p:txBody>
          <a:bodyPr/>
          <a:lstStyle>
            <a:lvl1pPr>
              <a:defRPr dirty="0"/>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Slide Number Placeholder 6"/>
          <p:cNvSpPr>
            <a:spLocks noGrp="1" noChangeArrowheads="1"/>
          </p:cNvSpPr>
          <p:nvPr>
            <p:ph type="sldNum" sz="quarter" idx="12"/>
          </p:nvPr>
        </p:nvSpPr>
        <p:spPr>
          <a:xfrm>
            <a:off x="10566400" y="6299200"/>
            <a:ext cx="1117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eaLnBrk="0" fontAlgn="base" hangingPunct="0">
              <a:spcBef>
                <a:spcPct val="0"/>
              </a:spcBef>
              <a:spcAft>
                <a:spcPct val="0"/>
              </a:spcAft>
            </a:pPr>
            <a:fld id="{9686CA03-0DCC-4B05-93A3-AAB7823F8314}" type="slidenum">
              <a:rPr lang="en-US" sz="2400">
                <a:solidFill>
                  <a:srgbClr val="000000"/>
                </a:solidFill>
                <a:latin typeface="Arial" panose="020B0604020202020204" pitchFamily="34" charset="0"/>
              </a:rPr>
              <a:pPr eaLnBrk="0" fontAlgn="base" hangingPunct="0">
                <a:spcBef>
                  <a:spcPct val="0"/>
                </a:spcBef>
                <a:spcAft>
                  <a:spcPct val="0"/>
                </a:spcAft>
              </a:pPr>
              <a:t>‹#›</a:t>
            </a:fld>
            <a:endParaRPr lang="en-US" sz="2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349603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79C7BE-3A8D-4BE4-AA53-B39511B577EE}" type="datetimeFigureOut">
              <a:rPr lang="en-US" smtClean="0"/>
              <a:t>3/18/2014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F20B39-687F-4228-8369-07CD0F85A0CE}" type="slidenum">
              <a:rPr lang="en-US" smtClean="0"/>
              <a:t>‹#›</a:t>
            </a:fld>
            <a:endParaRPr lang="en-US" dirty="0"/>
          </a:p>
        </p:txBody>
      </p:sp>
    </p:spTree>
    <p:extLst>
      <p:ext uri="{BB962C8B-B14F-4D97-AF65-F5344CB8AC3E}">
        <p14:creationId xmlns:p14="http://schemas.microsoft.com/office/powerpoint/2010/main" val="987556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977900"/>
            <a:ext cx="7315200" cy="37496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dirty="0"/>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Slide Number Placeholder 6"/>
          <p:cNvSpPr>
            <a:spLocks noGrp="1" noChangeArrowheads="1"/>
          </p:cNvSpPr>
          <p:nvPr>
            <p:ph type="sldNum" sz="quarter" idx="12"/>
          </p:nvPr>
        </p:nvSpPr>
        <p:spPr>
          <a:xfrm>
            <a:off x="10566400" y="6299200"/>
            <a:ext cx="1117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eaLnBrk="0" fontAlgn="base" hangingPunct="0">
              <a:spcBef>
                <a:spcPct val="0"/>
              </a:spcBef>
              <a:spcAft>
                <a:spcPct val="0"/>
              </a:spcAft>
            </a:pPr>
            <a:fld id="{0EEC3786-F208-4021-BA7C-AC9098241F19}" type="slidenum">
              <a:rPr lang="en-US" sz="2400">
                <a:solidFill>
                  <a:srgbClr val="000000"/>
                </a:solidFill>
                <a:latin typeface="Arial" panose="020B0604020202020204" pitchFamily="34" charset="0"/>
              </a:rPr>
              <a:pPr eaLnBrk="0" fontAlgn="base" hangingPunct="0">
                <a:spcBef>
                  <a:spcPct val="0"/>
                </a:spcBef>
                <a:spcAft>
                  <a:spcPct val="0"/>
                </a:spcAft>
              </a:pPr>
              <a:t>‹#›</a:t>
            </a:fld>
            <a:endParaRPr lang="en-US" sz="2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37223676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dirty="0"/>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10566400" y="6299200"/>
            <a:ext cx="1117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eaLnBrk="0" fontAlgn="base" hangingPunct="0">
              <a:spcBef>
                <a:spcPct val="0"/>
              </a:spcBef>
              <a:spcAft>
                <a:spcPct val="0"/>
              </a:spcAft>
            </a:pPr>
            <a:fld id="{15E7A51D-E9F5-4C1A-B921-DB7B4F0CC536}" type="slidenum">
              <a:rPr lang="en-US" sz="2400">
                <a:solidFill>
                  <a:srgbClr val="000000"/>
                </a:solidFill>
                <a:latin typeface="Arial" panose="020B0604020202020204" pitchFamily="34" charset="0"/>
              </a:rPr>
              <a:pPr eaLnBrk="0" fontAlgn="base" hangingPunct="0">
                <a:spcBef>
                  <a:spcPct val="0"/>
                </a:spcBef>
                <a:spcAft>
                  <a:spcPct val="0"/>
                </a:spcAft>
              </a:pPr>
              <a:t>‹#›</a:t>
            </a:fld>
            <a:endParaRPr lang="en-US" sz="2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5370157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90000" y="914400"/>
            <a:ext cx="2794000" cy="4953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8000" y="914400"/>
            <a:ext cx="8178800" cy="4953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dirty="0"/>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10566400" y="6299200"/>
            <a:ext cx="1117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eaLnBrk="0" fontAlgn="base" hangingPunct="0">
              <a:spcBef>
                <a:spcPct val="0"/>
              </a:spcBef>
              <a:spcAft>
                <a:spcPct val="0"/>
              </a:spcAft>
            </a:pPr>
            <a:fld id="{23C9C5DA-C2DF-4DCD-BB2E-256486905305}" type="slidenum">
              <a:rPr lang="en-US" sz="2400">
                <a:solidFill>
                  <a:srgbClr val="000000"/>
                </a:solidFill>
                <a:latin typeface="Arial" panose="020B0604020202020204" pitchFamily="34" charset="0"/>
              </a:rPr>
              <a:pPr eaLnBrk="0" fontAlgn="base" hangingPunct="0">
                <a:spcBef>
                  <a:spcPct val="0"/>
                </a:spcBef>
                <a:spcAft>
                  <a:spcPct val="0"/>
                </a:spcAft>
              </a:pPr>
              <a:t>‹#›</a:t>
            </a:fld>
            <a:endParaRPr lang="en-US" sz="2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012177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79C7BE-3A8D-4BE4-AA53-B39511B577EE}" type="datetimeFigureOut">
              <a:rPr lang="en-US" smtClean="0"/>
              <a:t>3/18/2014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F20B39-687F-4228-8369-07CD0F85A0CE}" type="slidenum">
              <a:rPr lang="en-US" smtClean="0"/>
              <a:t>‹#›</a:t>
            </a:fld>
            <a:endParaRPr lang="en-US" dirty="0"/>
          </a:p>
        </p:txBody>
      </p:sp>
    </p:spTree>
    <p:extLst>
      <p:ext uri="{BB962C8B-B14F-4D97-AF65-F5344CB8AC3E}">
        <p14:creationId xmlns:p14="http://schemas.microsoft.com/office/powerpoint/2010/main" val="3588499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79C7BE-3A8D-4BE4-AA53-B39511B577EE}" type="datetimeFigureOut">
              <a:rPr lang="en-US" smtClean="0"/>
              <a:t>3/18/2014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F20B39-687F-4228-8369-07CD0F85A0CE}" type="slidenum">
              <a:rPr lang="en-US" smtClean="0"/>
              <a:t>‹#›</a:t>
            </a:fld>
            <a:endParaRPr lang="en-US" dirty="0"/>
          </a:p>
        </p:txBody>
      </p:sp>
    </p:spTree>
    <p:extLst>
      <p:ext uri="{BB962C8B-B14F-4D97-AF65-F5344CB8AC3E}">
        <p14:creationId xmlns:p14="http://schemas.microsoft.com/office/powerpoint/2010/main" val="2899054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79C7BE-3A8D-4BE4-AA53-B39511B577EE}" type="datetimeFigureOut">
              <a:rPr lang="en-US" smtClean="0"/>
              <a:t>3/18/2014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BF20B39-687F-4228-8369-07CD0F85A0CE}" type="slidenum">
              <a:rPr lang="en-US" smtClean="0"/>
              <a:t>‹#›</a:t>
            </a:fld>
            <a:endParaRPr lang="en-US" dirty="0"/>
          </a:p>
        </p:txBody>
      </p:sp>
    </p:spTree>
    <p:extLst>
      <p:ext uri="{BB962C8B-B14F-4D97-AF65-F5344CB8AC3E}">
        <p14:creationId xmlns:p14="http://schemas.microsoft.com/office/powerpoint/2010/main" val="2290081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79C7BE-3A8D-4BE4-AA53-B39511B577EE}" type="datetimeFigureOut">
              <a:rPr lang="en-US" smtClean="0"/>
              <a:t>3/18/2014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BF20B39-687F-4228-8369-07CD0F85A0CE}" type="slidenum">
              <a:rPr lang="en-US" smtClean="0"/>
              <a:t>‹#›</a:t>
            </a:fld>
            <a:endParaRPr lang="en-US" dirty="0"/>
          </a:p>
        </p:txBody>
      </p:sp>
    </p:spTree>
    <p:extLst>
      <p:ext uri="{BB962C8B-B14F-4D97-AF65-F5344CB8AC3E}">
        <p14:creationId xmlns:p14="http://schemas.microsoft.com/office/powerpoint/2010/main" val="4186801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79C7BE-3A8D-4BE4-AA53-B39511B577EE}" type="datetimeFigureOut">
              <a:rPr lang="en-US" smtClean="0"/>
              <a:t>3/18/2014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BF20B39-687F-4228-8369-07CD0F85A0CE}" type="slidenum">
              <a:rPr lang="en-US" smtClean="0"/>
              <a:t>‹#›</a:t>
            </a:fld>
            <a:endParaRPr lang="en-US" dirty="0"/>
          </a:p>
        </p:txBody>
      </p:sp>
    </p:spTree>
    <p:extLst>
      <p:ext uri="{BB962C8B-B14F-4D97-AF65-F5344CB8AC3E}">
        <p14:creationId xmlns:p14="http://schemas.microsoft.com/office/powerpoint/2010/main" val="1584432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79C7BE-3A8D-4BE4-AA53-B39511B577EE}" type="datetimeFigureOut">
              <a:rPr lang="en-US" smtClean="0"/>
              <a:t>3/18/2014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F20B39-687F-4228-8369-07CD0F85A0CE}" type="slidenum">
              <a:rPr lang="en-US" smtClean="0"/>
              <a:t>‹#›</a:t>
            </a:fld>
            <a:endParaRPr lang="en-US" dirty="0"/>
          </a:p>
        </p:txBody>
      </p:sp>
    </p:spTree>
    <p:extLst>
      <p:ext uri="{BB962C8B-B14F-4D97-AF65-F5344CB8AC3E}">
        <p14:creationId xmlns:p14="http://schemas.microsoft.com/office/powerpoint/2010/main" val="2846086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79C7BE-3A8D-4BE4-AA53-B39511B577EE}" type="datetimeFigureOut">
              <a:rPr lang="en-US" smtClean="0"/>
              <a:t>3/18/2014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F20B39-687F-4228-8369-07CD0F85A0CE}" type="slidenum">
              <a:rPr lang="en-US" smtClean="0"/>
              <a:t>‹#›</a:t>
            </a:fld>
            <a:endParaRPr lang="en-US" dirty="0"/>
          </a:p>
        </p:txBody>
      </p:sp>
    </p:spTree>
    <p:extLst>
      <p:ext uri="{BB962C8B-B14F-4D97-AF65-F5344CB8AC3E}">
        <p14:creationId xmlns:p14="http://schemas.microsoft.com/office/powerpoint/2010/main" val="4245393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79C7BE-3A8D-4BE4-AA53-B39511B577EE}" type="datetimeFigureOut">
              <a:rPr lang="en-US" smtClean="0"/>
              <a:t>3/18/2014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F20B39-687F-4228-8369-07CD0F85A0CE}" type="slidenum">
              <a:rPr lang="en-US" smtClean="0"/>
              <a:t>‹#›</a:t>
            </a:fld>
            <a:endParaRPr lang="en-US" dirty="0"/>
          </a:p>
        </p:txBody>
      </p:sp>
    </p:spTree>
    <p:extLst>
      <p:ext uri="{BB962C8B-B14F-4D97-AF65-F5344CB8AC3E}">
        <p14:creationId xmlns:p14="http://schemas.microsoft.com/office/powerpoint/2010/main" val="3390874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powerpoint-C sub.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234" y="0"/>
            <a:ext cx="1218353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999067" y="914400"/>
            <a:ext cx="10566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999067" y="1981200"/>
            <a:ext cx="10566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9753600" y="6299200"/>
            <a:ext cx="1930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900" dirty="0">
                <a:solidFill>
                  <a:srgbClr val="002B5E"/>
                </a:solidFill>
                <a:latin typeface="Georgia" pitchFamily="75" charset="0"/>
                <a:ea typeface="ＭＳ Ｐゴシック" pitchFamily="75" charset="-128"/>
              </a:defRPr>
            </a:lvl1pPr>
          </a:lstStyle>
          <a:p>
            <a:pPr eaLnBrk="0" fontAlgn="base" hangingPunct="0">
              <a:spcBef>
                <a:spcPct val="0"/>
              </a:spcBef>
              <a:spcAft>
                <a:spcPct val="0"/>
              </a:spcAft>
              <a:defRPr/>
            </a:pPr>
            <a:endParaRPr lang="en-US" dirty="0"/>
          </a:p>
        </p:txBody>
      </p:sp>
      <p:sp>
        <p:nvSpPr>
          <p:cNvPr id="1029" name="Rectangle 5"/>
          <p:cNvSpPr>
            <a:spLocks noGrp="1" noChangeArrowheads="1"/>
          </p:cNvSpPr>
          <p:nvPr>
            <p:ph type="ftr" sz="quarter" idx="3"/>
          </p:nvPr>
        </p:nvSpPr>
        <p:spPr bwMode="auto">
          <a:xfrm>
            <a:off x="999067" y="6299200"/>
            <a:ext cx="8297333" cy="558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900">
                <a:solidFill>
                  <a:srgbClr val="002B5E"/>
                </a:solidFill>
                <a:latin typeface="Georgia" pitchFamily="75" charset="0"/>
                <a:ea typeface="ＭＳ Ｐゴシック" pitchFamily="75" charset="-128"/>
              </a:defRPr>
            </a:lvl1pPr>
          </a:lstStyle>
          <a:p>
            <a:pPr eaLnBrk="0" fontAlgn="base" hangingPunct="0">
              <a:spcBef>
                <a:spcPct val="0"/>
              </a:spcBef>
              <a:spcAft>
                <a:spcPct val="0"/>
              </a:spcAft>
              <a:defRPr/>
            </a:pPr>
            <a:endParaRPr lang="en-US" dirty="0"/>
          </a:p>
        </p:txBody>
      </p:sp>
      <p:sp>
        <p:nvSpPr>
          <p:cNvPr id="1031" name="TextBox 8"/>
          <p:cNvSpPr txBox="1">
            <a:spLocks noChangeArrowheads="1"/>
          </p:cNvSpPr>
          <p:nvPr userDrawn="1"/>
        </p:nvSpPr>
        <p:spPr bwMode="auto">
          <a:xfrm>
            <a:off x="5113867" y="254001"/>
            <a:ext cx="657013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eaLnBrk="0" fontAlgn="base" hangingPunct="0">
              <a:spcBef>
                <a:spcPct val="0"/>
              </a:spcBef>
              <a:spcAft>
                <a:spcPct val="0"/>
              </a:spcAft>
            </a:pPr>
            <a:r>
              <a:rPr lang="en-US" sz="1400" b="1" dirty="0">
                <a:solidFill>
                  <a:srgbClr val="FFFFFF"/>
                </a:solidFill>
                <a:latin typeface="Georgia" panose="02040502050405020303" pitchFamily="18" charset="0"/>
              </a:rPr>
              <a:t>University Center  For Social and Urban Research</a:t>
            </a:r>
          </a:p>
        </p:txBody>
      </p:sp>
    </p:spTree>
    <p:extLst>
      <p:ext uri="{BB962C8B-B14F-4D97-AF65-F5344CB8AC3E}">
        <p14:creationId xmlns:p14="http://schemas.microsoft.com/office/powerpoint/2010/main" val="33996752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sldNum="0" hdr="0" ftr="0"/>
  <p:txStyles>
    <p:titleStyle>
      <a:lvl1pPr algn="l" rtl="0" eaLnBrk="0" fontAlgn="base" hangingPunct="0">
        <a:spcBef>
          <a:spcPct val="0"/>
        </a:spcBef>
        <a:spcAft>
          <a:spcPct val="0"/>
        </a:spcAft>
        <a:defRPr sz="3600" b="1">
          <a:solidFill>
            <a:srgbClr val="948151"/>
          </a:solidFill>
          <a:latin typeface="+mj-lt"/>
          <a:ea typeface="+mj-ea"/>
          <a:cs typeface="+mj-cs"/>
        </a:defRPr>
      </a:lvl1pPr>
      <a:lvl2pPr algn="l" rtl="0" eaLnBrk="0" fontAlgn="base" hangingPunct="0">
        <a:spcBef>
          <a:spcPct val="0"/>
        </a:spcBef>
        <a:spcAft>
          <a:spcPct val="0"/>
        </a:spcAft>
        <a:defRPr sz="3600" b="1">
          <a:solidFill>
            <a:srgbClr val="948151"/>
          </a:solidFill>
          <a:latin typeface="Georgia" pitchFamily="-108" charset="0"/>
          <a:ea typeface="ＭＳ Ｐゴシック" pitchFamily="-108" charset="-128"/>
          <a:cs typeface="ＭＳ Ｐゴシック" pitchFamily="-108" charset="-128"/>
        </a:defRPr>
      </a:lvl2pPr>
      <a:lvl3pPr algn="l" rtl="0" eaLnBrk="0" fontAlgn="base" hangingPunct="0">
        <a:spcBef>
          <a:spcPct val="0"/>
        </a:spcBef>
        <a:spcAft>
          <a:spcPct val="0"/>
        </a:spcAft>
        <a:defRPr sz="3600" b="1">
          <a:solidFill>
            <a:srgbClr val="948151"/>
          </a:solidFill>
          <a:latin typeface="Georgia" pitchFamily="-108" charset="0"/>
          <a:ea typeface="ＭＳ Ｐゴシック" pitchFamily="-108" charset="-128"/>
          <a:cs typeface="ＭＳ Ｐゴシック" pitchFamily="-108" charset="-128"/>
        </a:defRPr>
      </a:lvl3pPr>
      <a:lvl4pPr algn="l" rtl="0" eaLnBrk="0" fontAlgn="base" hangingPunct="0">
        <a:spcBef>
          <a:spcPct val="0"/>
        </a:spcBef>
        <a:spcAft>
          <a:spcPct val="0"/>
        </a:spcAft>
        <a:defRPr sz="3600" b="1">
          <a:solidFill>
            <a:srgbClr val="948151"/>
          </a:solidFill>
          <a:latin typeface="Georgia" pitchFamily="-108" charset="0"/>
          <a:ea typeface="ＭＳ Ｐゴシック" pitchFamily="-108" charset="-128"/>
          <a:cs typeface="ＭＳ Ｐゴシック" pitchFamily="-108" charset="-128"/>
        </a:defRPr>
      </a:lvl4pPr>
      <a:lvl5pPr algn="l" rtl="0" eaLnBrk="0" fontAlgn="base" hangingPunct="0">
        <a:spcBef>
          <a:spcPct val="0"/>
        </a:spcBef>
        <a:spcAft>
          <a:spcPct val="0"/>
        </a:spcAft>
        <a:defRPr sz="3600" b="1">
          <a:solidFill>
            <a:srgbClr val="948151"/>
          </a:solidFill>
          <a:latin typeface="Georgia" pitchFamily="-108" charset="0"/>
          <a:ea typeface="ＭＳ Ｐゴシック" pitchFamily="-108" charset="-128"/>
          <a:cs typeface="ＭＳ Ｐゴシック" pitchFamily="-108" charset="-128"/>
        </a:defRPr>
      </a:lvl5pPr>
      <a:lvl6pPr marL="457200" algn="l" rtl="0" fontAlgn="base">
        <a:spcBef>
          <a:spcPct val="0"/>
        </a:spcBef>
        <a:spcAft>
          <a:spcPct val="0"/>
        </a:spcAft>
        <a:defRPr sz="4400">
          <a:solidFill>
            <a:srgbClr val="003E7E"/>
          </a:solidFill>
          <a:latin typeface="Georgia" pitchFamily="-108" charset="0"/>
          <a:ea typeface="ＭＳ Ｐゴシック" pitchFamily="-108" charset="-128"/>
          <a:cs typeface="ＭＳ Ｐゴシック" pitchFamily="-108" charset="-128"/>
        </a:defRPr>
      </a:lvl6pPr>
      <a:lvl7pPr marL="914400" algn="l" rtl="0" fontAlgn="base">
        <a:spcBef>
          <a:spcPct val="0"/>
        </a:spcBef>
        <a:spcAft>
          <a:spcPct val="0"/>
        </a:spcAft>
        <a:defRPr sz="4400">
          <a:solidFill>
            <a:srgbClr val="003E7E"/>
          </a:solidFill>
          <a:latin typeface="Georgia" pitchFamily="-108" charset="0"/>
          <a:ea typeface="ＭＳ Ｐゴシック" pitchFamily="-108" charset="-128"/>
          <a:cs typeface="ＭＳ Ｐゴシック" pitchFamily="-108" charset="-128"/>
        </a:defRPr>
      </a:lvl7pPr>
      <a:lvl8pPr marL="1371600" algn="l" rtl="0" fontAlgn="base">
        <a:spcBef>
          <a:spcPct val="0"/>
        </a:spcBef>
        <a:spcAft>
          <a:spcPct val="0"/>
        </a:spcAft>
        <a:defRPr sz="4400">
          <a:solidFill>
            <a:srgbClr val="003E7E"/>
          </a:solidFill>
          <a:latin typeface="Georgia" pitchFamily="-108" charset="0"/>
          <a:ea typeface="ＭＳ Ｐゴシック" pitchFamily="-108" charset="-128"/>
          <a:cs typeface="ＭＳ Ｐゴシック" pitchFamily="-108" charset="-128"/>
        </a:defRPr>
      </a:lvl8pPr>
      <a:lvl9pPr marL="1828800" algn="l" rtl="0" fontAlgn="base">
        <a:spcBef>
          <a:spcPct val="0"/>
        </a:spcBef>
        <a:spcAft>
          <a:spcPct val="0"/>
        </a:spcAft>
        <a:defRPr sz="4400">
          <a:solidFill>
            <a:srgbClr val="003E7E"/>
          </a:solidFill>
          <a:latin typeface="Georgia" pitchFamily="-108" charset="0"/>
          <a:ea typeface="ＭＳ Ｐゴシック" pitchFamily="-108" charset="-128"/>
          <a:cs typeface="ＭＳ Ｐゴシック" pitchFamily="-108" charset="-128"/>
        </a:defRPr>
      </a:lvl9pPr>
    </p:titleStyle>
    <p:bodyStyle>
      <a:lvl1pPr marL="342900" indent="-342900" algn="l" rtl="0" eaLnBrk="0" fontAlgn="base" hangingPunct="0">
        <a:spcBef>
          <a:spcPct val="20000"/>
        </a:spcBef>
        <a:spcAft>
          <a:spcPts val="600"/>
        </a:spcAft>
        <a:buClr>
          <a:srgbClr val="000000"/>
        </a:buClr>
        <a:buChar char="•"/>
        <a:defRPr sz="3200">
          <a:solidFill>
            <a:srgbClr val="002B5E"/>
          </a:solidFill>
          <a:latin typeface="+mn-lt"/>
          <a:ea typeface="+mn-ea"/>
          <a:cs typeface="+mn-cs"/>
        </a:defRPr>
      </a:lvl1pPr>
      <a:lvl2pPr marL="742950" indent="-285750" algn="l" rtl="0" eaLnBrk="0" fontAlgn="base" hangingPunct="0">
        <a:spcBef>
          <a:spcPct val="20000"/>
        </a:spcBef>
        <a:spcAft>
          <a:spcPts val="1200"/>
        </a:spcAft>
        <a:buClr>
          <a:srgbClr val="000000"/>
        </a:buClr>
        <a:buChar char="–"/>
        <a:defRPr sz="2800">
          <a:solidFill>
            <a:srgbClr val="002B5E"/>
          </a:solidFill>
          <a:latin typeface="+mn-lt"/>
          <a:ea typeface="+mn-ea"/>
        </a:defRPr>
      </a:lvl2pPr>
      <a:lvl3pPr marL="1143000" indent="-228600" algn="l" rtl="0" eaLnBrk="0" fontAlgn="base" hangingPunct="0">
        <a:spcBef>
          <a:spcPct val="20000"/>
        </a:spcBef>
        <a:spcAft>
          <a:spcPts val="1200"/>
        </a:spcAft>
        <a:buClr>
          <a:srgbClr val="000000"/>
        </a:buClr>
        <a:buChar char="•"/>
        <a:defRPr sz="2400">
          <a:solidFill>
            <a:srgbClr val="002B5E"/>
          </a:solidFill>
          <a:latin typeface="+mn-lt"/>
          <a:ea typeface="+mn-ea"/>
        </a:defRPr>
      </a:lvl3pPr>
      <a:lvl4pPr marL="1600200" indent="-228600" algn="l" rtl="0" eaLnBrk="0" fontAlgn="base" hangingPunct="0">
        <a:spcBef>
          <a:spcPct val="20000"/>
        </a:spcBef>
        <a:spcAft>
          <a:spcPts val="1200"/>
        </a:spcAft>
        <a:buClr>
          <a:srgbClr val="000000"/>
        </a:buClr>
        <a:buChar char="–"/>
        <a:defRPr sz="2000">
          <a:solidFill>
            <a:srgbClr val="002B5E"/>
          </a:solidFill>
          <a:latin typeface="+mn-lt"/>
          <a:ea typeface="+mn-ea"/>
        </a:defRPr>
      </a:lvl4pPr>
      <a:lvl5pPr marL="2057400" indent="-228600" algn="l" rtl="0" eaLnBrk="0" fontAlgn="base" hangingPunct="0">
        <a:spcBef>
          <a:spcPct val="20000"/>
        </a:spcBef>
        <a:spcAft>
          <a:spcPts val="1200"/>
        </a:spcAft>
        <a:buClr>
          <a:srgbClr val="000000"/>
        </a:buClr>
        <a:buChar char="»"/>
        <a:defRPr sz="2000">
          <a:solidFill>
            <a:srgbClr val="002B5E"/>
          </a:solidFill>
          <a:latin typeface="+mn-lt"/>
          <a:ea typeface="+mn-ea"/>
        </a:defRPr>
      </a:lvl5pPr>
      <a:lvl6pPr marL="2514600" indent="-228600" algn="l" rtl="0" fontAlgn="base">
        <a:spcBef>
          <a:spcPct val="20000"/>
        </a:spcBef>
        <a:spcAft>
          <a:spcPct val="0"/>
        </a:spcAft>
        <a:buChar char="»"/>
        <a:defRPr sz="2000">
          <a:solidFill>
            <a:srgbClr val="003E7E"/>
          </a:solidFill>
          <a:latin typeface="+mn-lt"/>
          <a:ea typeface="+mn-ea"/>
        </a:defRPr>
      </a:lvl6pPr>
      <a:lvl7pPr marL="2971800" indent="-228600" algn="l" rtl="0" fontAlgn="base">
        <a:spcBef>
          <a:spcPct val="20000"/>
        </a:spcBef>
        <a:spcAft>
          <a:spcPct val="0"/>
        </a:spcAft>
        <a:buChar char="»"/>
        <a:defRPr sz="2000">
          <a:solidFill>
            <a:srgbClr val="003E7E"/>
          </a:solidFill>
          <a:latin typeface="+mn-lt"/>
          <a:ea typeface="+mn-ea"/>
        </a:defRPr>
      </a:lvl7pPr>
      <a:lvl8pPr marL="3429000" indent="-228600" algn="l" rtl="0" fontAlgn="base">
        <a:spcBef>
          <a:spcPct val="20000"/>
        </a:spcBef>
        <a:spcAft>
          <a:spcPct val="0"/>
        </a:spcAft>
        <a:buChar char="»"/>
        <a:defRPr sz="2000">
          <a:solidFill>
            <a:srgbClr val="003E7E"/>
          </a:solidFill>
          <a:latin typeface="+mn-lt"/>
          <a:ea typeface="+mn-ea"/>
        </a:defRPr>
      </a:lvl8pPr>
      <a:lvl9pPr marL="3886200" indent="-228600" algn="l" rtl="0" fontAlgn="base">
        <a:spcBef>
          <a:spcPct val="20000"/>
        </a:spcBef>
        <a:spcAft>
          <a:spcPct val="0"/>
        </a:spcAft>
        <a:buChar char="»"/>
        <a:defRPr sz="2000">
          <a:solidFill>
            <a:srgbClr val="003E7E"/>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5.xml"/><Relationship Id="rId1" Type="http://schemas.openxmlformats.org/officeDocument/2006/relationships/vmlDrawing" Target="../drawings/vmlDrawing3.vml"/><Relationship Id="rId6" Type="http://schemas.openxmlformats.org/officeDocument/2006/relationships/image" Target="../media/image11.emf"/><Relationship Id="rId5" Type="http://schemas.openxmlformats.org/officeDocument/2006/relationships/package" Target="../embeddings/Microsoft_Word_Document2.docx"/><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package" Target="../embeddings/Microsoft_Excel_Worksheet1.xlsx"/><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5.xml"/><Relationship Id="rId5" Type="http://schemas.openxmlformats.org/officeDocument/2006/relationships/image" Target="../media/image7.jpe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8.xml"/><Relationship Id="rId1" Type="http://schemas.openxmlformats.org/officeDocument/2006/relationships/vmlDrawing" Target="../drawings/vmlDrawing2.vml"/><Relationship Id="rId5" Type="http://schemas.openxmlformats.org/officeDocument/2006/relationships/image" Target="../media/image8.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5" descr="title-slide.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2"/>
          <p:cNvSpPr>
            <a:spLocks noGrp="1" noChangeArrowheads="1"/>
          </p:cNvSpPr>
          <p:nvPr>
            <p:ph type="ctrTitle"/>
          </p:nvPr>
        </p:nvSpPr>
        <p:spPr>
          <a:xfrm>
            <a:off x="1705232" y="981676"/>
            <a:ext cx="7356390" cy="1563816"/>
          </a:xfrm>
        </p:spPr>
        <p:txBody>
          <a:bodyPr anchor="b">
            <a:normAutofit/>
          </a:bodyPr>
          <a:lstStyle/>
          <a:p>
            <a:pPr algn="l" eaLnBrk="1" hangingPunct="1"/>
            <a:r>
              <a:rPr lang="en-US" altLang="en-US" sz="2700" b="1" dirty="0" smtClean="0">
                <a:solidFill>
                  <a:schemeClr val="bg1"/>
                </a:solidFill>
              </a:rPr>
              <a:t>Connecting People and Place:  Improving Communities through Integrated Data Systems</a:t>
            </a:r>
            <a:r>
              <a:rPr lang="en-US" altLang="en-US" sz="3000" b="1" dirty="0" smtClean="0">
                <a:solidFill>
                  <a:schemeClr val="bg1"/>
                </a:solidFill>
              </a:rPr>
              <a:t/>
            </a:r>
            <a:br>
              <a:rPr lang="en-US" altLang="en-US" sz="3000" b="1" dirty="0" smtClean="0">
                <a:solidFill>
                  <a:schemeClr val="bg1"/>
                </a:solidFill>
              </a:rPr>
            </a:br>
            <a:r>
              <a:rPr lang="en-US" altLang="en-US" sz="1000" b="1" dirty="0" smtClean="0">
                <a:solidFill>
                  <a:schemeClr val="bg1"/>
                </a:solidFill>
              </a:rPr>
              <a:t/>
            </a:r>
            <a:br>
              <a:rPr lang="en-US" altLang="en-US" sz="1000" b="1" dirty="0" smtClean="0">
                <a:solidFill>
                  <a:schemeClr val="bg1"/>
                </a:solidFill>
              </a:rPr>
            </a:br>
            <a:r>
              <a:rPr lang="en-US" altLang="en-US" sz="3000" b="1" i="1" dirty="0" smtClean="0">
                <a:solidFill>
                  <a:schemeClr val="bg1"/>
                </a:solidFill>
              </a:rPr>
              <a:t>Public School Absenteeism in Pittsburgh, PA</a:t>
            </a:r>
          </a:p>
        </p:txBody>
      </p:sp>
      <p:sp>
        <p:nvSpPr>
          <p:cNvPr id="13316" name="Rectangle 3"/>
          <p:cNvSpPr>
            <a:spLocks noGrp="1" noChangeArrowheads="1"/>
          </p:cNvSpPr>
          <p:nvPr>
            <p:ph type="subTitle" idx="1"/>
          </p:nvPr>
        </p:nvSpPr>
        <p:spPr>
          <a:xfrm>
            <a:off x="1705232" y="2763789"/>
            <a:ext cx="7043352" cy="763379"/>
          </a:xfrm>
        </p:spPr>
        <p:txBody>
          <a:bodyPr>
            <a:normAutofit lnSpcReduction="10000"/>
          </a:bodyPr>
          <a:lstStyle/>
          <a:p>
            <a:pPr algn="l" eaLnBrk="1" hangingPunct="1">
              <a:spcAft>
                <a:spcPct val="0"/>
              </a:spcAft>
            </a:pPr>
            <a:r>
              <a:rPr lang="en-US" altLang="en-US" sz="2000" b="1" dirty="0" smtClean="0">
                <a:solidFill>
                  <a:srgbClr val="CCCC90"/>
                </a:solidFill>
              </a:rPr>
              <a:t>Cross-site Project of the National Neighborhood </a:t>
            </a:r>
          </a:p>
          <a:p>
            <a:pPr algn="l" eaLnBrk="1" hangingPunct="1">
              <a:spcAft>
                <a:spcPct val="0"/>
              </a:spcAft>
            </a:pPr>
            <a:r>
              <a:rPr lang="en-US" altLang="en-US" sz="2000" b="1" dirty="0" smtClean="0">
                <a:solidFill>
                  <a:srgbClr val="CCCC90"/>
                </a:solidFill>
              </a:rPr>
              <a:t>Indicators Partnership and Annie E. Casey Foundation</a:t>
            </a:r>
            <a:endParaRPr lang="en-US" altLang="en-US" sz="2000" b="1" dirty="0">
              <a:solidFill>
                <a:srgbClr val="CCCC90"/>
              </a:solidFill>
            </a:endParaRPr>
          </a:p>
        </p:txBody>
      </p:sp>
      <p:sp>
        <p:nvSpPr>
          <p:cNvPr id="13317" name="Rectangle 3"/>
          <p:cNvSpPr txBox="1">
            <a:spLocks noChangeArrowheads="1"/>
          </p:cNvSpPr>
          <p:nvPr/>
        </p:nvSpPr>
        <p:spPr bwMode="auto">
          <a:xfrm>
            <a:off x="1846305" y="3707023"/>
            <a:ext cx="6761206" cy="1861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Clr>
                <a:srgbClr val="000000"/>
              </a:buClr>
              <a:buChar char="•"/>
              <a:defRPr sz="3200">
                <a:solidFill>
                  <a:srgbClr val="002B5E"/>
                </a:solidFill>
                <a:latin typeface="Georgia" panose="02040502050405020303" pitchFamily="18" charset="0"/>
                <a:ea typeface="ＭＳ Ｐゴシック" panose="020B0600070205080204" pitchFamily="34" charset="-128"/>
              </a:defRPr>
            </a:lvl1pPr>
            <a:lvl2pPr marL="742950" indent="-285750">
              <a:spcBef>
                <a:spcPct val="20000"/>
              </a:spcBef>
              <a:spcAft>
                <a:spcPts val="1200"/>
              </a:spcAft>
              <a:buClr>
                <a:srgbClr val="000000"/>
              </a:buClr>
              <a:buChar char="–"/>
              <a:defRPr sz="2800">
                <a:solidFill>
                  <a:srgbClr val="002B5E"/>
                </a:solidFill>
                <a:latin typeface="Georgia" panose="02040502050405020303" pitchFamily="18" charset="0"/>
                <a:ea typeface="ＭＳ Ｐゴシック" panose="020B0600070205080204" pitchFamily="34" charset="-128"/>
              </a:defRPr>
            </a:lvl2pPr>
            <a:lvl3pPr marL="1143000" indent="-228600">
              <a:spcBef>
                <a:spcPct val="20000"/>
              </a:spcBef>
              <a:spcAft>
                <a:spcPts val="1200"/>
              </a:spcAft>
              <a:buClr>
                <a:srgbClr val="000000"/>
              </a:buClr>
              <a:buChar char="•"/>
              <a:defRPr sz="2400">
                <a:solidFill>
                  <a:srgbClr val="002B5E"/>
                </a:solidFill>
                <a:latin typeface="Georgia" panose="02040502050405020303" pitchFamily="18" charset="0"/>
                <a:ea typeface="ＭＳ Ｐゴシック" panose="020B0600070205080204" pitchFamily="34" charset="-128"/>
              </a:defRPr>
            </a:lvl3pPr>
            <a:lvl4pPr marL="1600200" indent="-228600">
              <a:spcBef>
                <a:spcPct val="20000"/>
              </a:spcBef>
              <a:spcAft>
                <a:spcPts val="1200"/>
              </a:spcAft>
              <a:buClr>
                <a:srgbClr val="000000"/>
              </a:buClr>
              <a:buChar char="–"/>
              <a:defRPr sz="2000">
                <a:solidFill>
                  <a:srgbClr val="002B5E"/>
                </a:solidFill>
                <a:latin typeface="Georgia" panose="02040502050405020303" pitchFamily="18" charset="0"/>
                <a:ea typeface="ＭＳ Ｐゴシック" panose="020B0600070205080204" pitchFamily="34" charset="-128"/>
              </a:defRPr>
            </a:lvl4pPr>
            <a:lvl5pPr marL="2057400" indent="-228600">
              <a:spcBef>
                <a:spcPct val="20000"/>
              </a:spcBef>
              <a:spcAft>
                <a:spcPts val="1200"/>
              </a:spcAft>
              <a:buClr>
                <a:srgbClr val="000000"/>
              </a:buClr>
              <a:buChar char="»"/>
              <a:defRPr sz="2000">
                <a:solidFill>
                  <a:srgbClr val="002B5E"/>
                </a:solidFill>
                <a:latin typeface="Georgia" panose="02040502050405020303" pitchFamily="18" charset="0"/>
                <a:ea typeface="ＭＳ Ｐゴシック" panose="020B0600070205080204" pitchFamily="34" charset="-128"/>
              </a:defRPr>
            </a:lvl5pPr>
            <a:lvl6pPr marL="2514600" indent="-228600" eaLnBrk="0" fontAlgn="base" hangingPunct="0">
              <a:spcBef>
                <a:spcPct val="20000"/>
              </a:spcBef>
              <a:spcAft>
                <a:spcPts val="1200"/>
              </a:spcAft>
              <a:buClr>
                <a:srgbClr val="000000"/>
              </a:buClr>
              <a:buChar char="»"/>
              <a:defRPr sz="2000">
                <a:solidFill>
                  <a:srgbClr val="002B5E"/>
                </a:solidFill>
                <a:latin typeface="Georgia" panose="02040502050405020303" pitchFamily="18" charset="0"/>
                <a:ea typeface="ＭＳ Ｐゴシック" panose="020B0600070205080204" pitchFamily="34" charset="-128"/>
              </a:defRPr>
            </a:lvl6pPr>
            <a:lvl7pPr marL="2971800" indent="-228600" eaLnBrk="0" fontAlgn="base" hangingPunct="0">
              <a:spcBef>
                <a:spcPct val="20000"/>
              </a:spcBef>
              <a:spcAft>
                <a:spcPts val="1200"/>
              </a:spcAft>
              <a:buClr>
                <a:srgbClr val="000000"/>
              </a:buClr>
              <a:buChar char="»"/>
              <a:defRPr sz="2000">
                <a:solidFill>
                  <a:srgbClr val="002B5E"/>
                </a:solidFill>
                <a:latin typeface="Georgia" panose="02040502050405020303" pitchFamily="18" charset="0"/>
                <a:ea typeface="ＭＳ Ｐゴシック" panose="020B0600070205080204" pitchFamily="34" charset="-128"/>
              </a:defRPr>
            </a:lvl7pPr>
            <a:lvl8pPr marL="3429000" indent="-228600" eaLnBrk="0" fontAlgn="base" hangingPunct="0">
              <a:spcBef>
                <a:spcPct val="20000"/>
              </a:spcBef>
              <a:spcAft>
                <a:spcPts val="1200"/>
              </a:spcAft>
              <a:buClr>
                <a:srgbClr val="000000"/>
              </a:buClr>
              <a:buChar char="»"/>
              <a:defRPr sz="2000">
                <a:solidFill>
                  <a:srgbClr val="002B5E"/>
                </a:solidFill>
                <a:latin typeface="Georgia" panose="02040502050405020303" pitchFamily="18" charset="0"/>
                <a:ea typeface="ＭＳ Ｐゴシック" panose="020B0600070205080204" pitchFamily="34" charset="-128"/>
              </a:defRPr>
            </a:lvl8pPr>
            <a:lvl9pPr marL="3886200" indent="-228600" eaLnBrk="0" fontAlgn="base" hangingPunct="0">
              <a:spcBef>
                <a:spcPct val="20000"/>
              </a:spcBef>
              <a:spcAft>
                <a:spcPts val="1200"/>
              </a:spcAft>
              <a:buClr>
                <a:srgbClr val="000000"/>
              </a:buClr>
              <a:buChar char="»"/>
              <a:defRPr sz="2000">
                <a:solidFill>
                  <a:srgbClr val="002B5E"/>
                </a:solidFill>
                <a:latin typeface="Georgia" panose="02040502050405020303" pitchFamily="18" charset="0"/>
                <a:ea typeface="ＭＳ Ｐゴシック" panose="020B0600070205080204" pitchFamily="34" charset="-128"/>
              </a:defRPr>
            </a:lvl9pPr>
          </a:lstStyle>
          <a:p>
            <a:pPr eaLnBrk="1" hangingPunct="1">
              <a:spcAft>
                <a:spcPct val="0"/>
              </a:spcAft>
              <a:buFontTx/>
              <a:buNone/>
            </a:pPr>
            <a:r>
              <a:rPr lang="en-US" altLang="en-US" sz="2400" b="1" dirty="0" smtClean="0">
                <a:solidFill>
                  <a:srgbClr val="CCCC90"/>
                </a:solidFill>
              </a:rPr>
              <a:t>Sabina Deitrick, PhD</a:t>
            </a:r>
          </a:p>
          <a:p>
            <a:pPr eaLnBrk="1" hangingPunct="1">
              <a:spcBef>
                <a:spcPts val="0"/>
              </a:spcBef>
              <a:spcAft>
                <a:spcPct val="0"/>
              </a:spcAft>
              <a:buFontTx/>
              <a:buNone/>
            </a:pPr>
            <a:r>
              <a:rPr lang="en-US" altLang="en-US" sz="2000" b="1" dirty="0" smtClean="0">
                <a:solidFill>
                  <a:srgbClr val="CCCC90"/>
                </a:solidFill>
                <a:latin typeface="+mn-lt"/>
              </a:rPr>
              <a:t>University </a:t>
            </a:r>
            <a:r>
              <a:rPr lang="en-US" altLang="en-US" sz="2000" b="1" dirty="0">
                <a:solidFill>
                  <a:srgbClr val="CCCC90"/>
                </a:solidFill>
                <a:latin typeface="+mn-lt"/>
              </a:rPr>
              <a:t>Center for Social and Urban </a:t>
            </a:r>
            <a:r>
              <a:rPr lang="en-US" altLang="en-US" sz="2000" b="1" dirty="0" smtClean="0">
                <a:solidFill>
                  <a:srgbClr val="CCCC90"/>
                </a:solidFill>
                <a:latin typeface="+mn-lt"/>
              </a:rPr>
              <a:t>Research</a:t>
            </a:r>
          </a:p>
          <a:p>
            <a:pPr eaLnBrk="1" hangingPunct="1">
              <a:spcBef>
                <a:spcPts val="0"/>
              </a:spcBef>
              <a:spcAft>
                <a:spcPct val="0"/>
              </a:spcAft>
              <a:buFontTx/>
              <a:buNone/>
            </a:pPr>
            <a:r>
              <a:rPr lang="en-US" altLang="en-US" sz="2000" b="1" dirty="0" smtClean="0">
                <a:solidFill>
                  <a:srgbClr val="CCCC90"/>
                </a:solidFill>
                <a:latin typeface="+mn-lt"/>
              </a:rPr>
              <a:t>University of Pittsburgh</a:t>
            </a:r>
          </a:p>
          <a:p>
            <a:pPr>
              <a:spcBef>
                <a:spcPts val="0"/>
              </a:spcBef>
              <a:spcAft>
                <a:spcPct val="0"/>
              </a:spcAft>
              <a:buNone/>
            </a:pPr>
            <a:r>
              <a:rPr lang="en-US" altLang="en-US" sz="2000" b="1" dirty="0" smtClean="0">
                <a:solidFill>
                  <a:srgbClr val="CCCC90"/>
                </a:solidFill>
                <a:latin typeface="+mn-lt"/>
              </a:rPr>
              <a:t>UAA annual meeting, </a:t>
            </a:r>
            <a:r>
              <a:rPr lang="en-US" altLang="en-US" sz="2000" b="1" dirty="0">
                <a:solidFill>
                  <a:srgbClr val="CCCC90"/>
                </a:solidFill>
                <a:latin typeface="+mn-lt"/>
              </a:rPr>
              <a:t>San Antonio, TX</a:t>
            </a:r>
          </a:p>
          <a:p>
            <a:pPr eaLnBrk="1" hangingPunct="1">
              <a:spcBef>
                <a:spcPts val="0"/>
              </a:spcBef>
              <a:spcAft>
                <a:spcPct val="0"/>
              </a:spcAft>
              <a:buFontTx/>
              <a:buNone/>
            </a:pPr>
            <a:r>
              <a:rPr lang="en-US" altLang="en-US" sz="2000" b="1" dirty="0" smtClean="0">
                <a:solidFill>
                  <a:srgbClr val="CCCC90"/>
                </a:solidFill>
                <a:latin typeface="+mn-lt"/>
              </a:rPr>
              <a:t>20 March 2014 </a:t>
            </a:r>
          </a:p>
        </p:txBody>
      </p:sp>
    </p:spTree>
    <p:extLst>
      <p:ext uri="{BB962C8B-B14F-4D97-AF65-F5344CB8AC3E}">
        <p14:creationId xmlns:p14="http://schemas.microsoft.com/office/powerpoint/2010/main" val="23420086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999067" y="914400"/>
            <a:ext cx="10566400" cy="510746"/>
          </a:xfrm>
        </p:spPr>
        <p:txBody>
          <a:bodyPr/>
          <a:lstStyle/>
          <a:p>
            <a:pPr eaLnBrk="1" hangingPunct="1"/>
            <a:r>
              <a:rPr lang="en-US" altLang="en-US" dirty="0" smtClean="0">
                <a:latin typeface="Calibri" panose="020F0502020204030204" pitchFamily="34" charset="0"/>
              </a:rPr>
              <a:t>Kids in Human Services</a:t>
            </a:r>
          </a:p>
        </p:txBody>
      </p:sp>
      <p:sp>
        <p:nvSpPr>
          <p:cNvPr id="3" name="Content Placeholder 2"/>
          <p:cNvSpPr>
            <a:spLocks noGrp="1"/>
          </p:cNvSpPr>
          <p:nvPr>
            <p:ph idx="1"/>
          </p:nvPr>
        </p:nvSpPr>
        <p:spPr>
          <a:xfrm>
            <a:off x="999067" y="1565189"/>
            <a:ext cx="10566400" cy="4302211"/>
          </a:xfrm>
        </p:spPr>
        <p:txBody>
          <a:bodyPr/>
          <a:lstStyle/>
          <a:p>
            <a:r>
              <a:rPr lang="en-US" sz="2800" dirty="0" smtClean="0">
                <a:latin typeface="Calibri" panose="020F0502020204030204" pitchFamily="34" charset="0"/>
              </a:rPr>
              <a:t>Prior involvement with Human Services</a:t>
            </a:r>
          </a:p>
          <a:p>
            <a:pPr lvl="1">
              <a:spcBef>
                <a:spcPts val="0"/>
              </a:spcBef>
              <a:spcAft>
                <a:spcPts val="600"/>
              </a:spcAft>
            </a:pPr>
            <a:r>
              <a:rPr lang="en-US" sz="2400" dirty="0" smtClean="0">
                <a:latin typeface="Calibri" panose="020F0502020204030204" pitchFamily="34" charset="0"/>
              </a:rPr>
              <a:t>53% of Pittsburgh Public Schools students</a:t>
            </a:r>
          </a:p>
          <a:p>
            <a:pPr lvl="1">
              <a:spcBef>
                <a:spcPts val="0"/>
              </a:spcBef>
              <a:spcAft>
                <a:spcPts val="600"/>
              </a:spcAft>
            </a:pPr>
            <a:r>
              <a:rPr lang="en-US" sz="2400" dirty="0" smtClean="0">
                <a:latin typeface="Calibri" panose="020F0502020204030204" pitchFamily="34" charset="0"/>
              </a:rPr>
              <a:t>60% of Woodland Hills School District</a:t>
            </a:r>
          </a:p>
          <a:p>
            <a:pPr lvl="1">
              <a:spcBef>
                <a:spcPts val="0"/>
              </a:spcBef>
              <a:spcAft>
                <a:spcPts val="600"/>
              </a:spcAft>
            </a:pPr>
            <a:r>
              <a:rPr lang="en-US" sz="2400" dirty="0" smtClean="0">
                <a:latin typeface="Calibri" panose="020F0502020204030204" pitchFamily="34" charset="0"/>
              </a:rPr>
              <a:t>64% of Clairton School District</a:t>
            </a:r>
          </a:p>
          <a:p>
            <a:r>
              <a:rPr lang="en-US" sz="2800" dirty="0" smtClean="0">
                <a:latin typeface="Calibri" panose="020F0502020204030204" pitchFamily="34" charset="0"/>
              </a:rPr>
              <a:t>Involvement with Human Services in past year (2012)</a:t>
            </a:r>
          </a:p>
          <a:p>
            <a:pPr lvl="1">
              <a:spcBef>
                <a:spcPts val="0"/>
              </a:spcBef>
              <a:spcAft>
                <a:spcPts val="600"/>
              </a:spcAft>
            </a:pPr>
            <a:r>
              <a:rPr lang="en-US" sz="2400" dirty="0" smtClean="0">
                <a:latin typeface="Calibri" panose="020F0502020204030204" pitchFamily="34" charset="0"/>
              </a:rPr>
              <a:t>36% Pittsburgh Public Schools</a:t>
            </a:r>
          </a:p>
          <a:p>
            <a:pPr lvl="1">
              <a:spcBef>
                <a:spcPts val="0"/>
              </a:spcBef>
              <a:spcAft>
                <a:spcPts val="0"/>
              </a:spcAft>
            </a:pPr>
            <a:r>
              <a:rPr lang="en-US" sz="2400" dirty="0" smtClean="0">
                <a:latin typeface="Calibri" panose="020F0502020204030204" pitchFamily="34" charset="0"/>
              </a:rPr>
              <a:t>46% for both Woodland Hills and Clairton students</a:t>
            </a:r>
            <a:endParaRPr lang="en-US" sz="2400" dirty="0">
              <a:latin typeface="Calibri" panose="020F0502020204030204" pitchFamily="34" charset="0"/>
            </a:endParaRPr>
          </a:p>
        </p:txBody>
      </p:sp>
    </p:spTree>
    <p:extLst>
      <p:ext uri="{BB962C8B-B14F-4D97-AF65-F5344CB8AC3E}">
        <p14:creationId xmlns:p14="http://schemas.microsoft.com/office/powerpoint/2010/main" val="20511632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dirty="0" smtClean="0">
                <a:latin typeface="Calibri" panose="020F0502020204030204" pitchFamily="34" charset="0"/>
              </a:rPr>
              <a:t>Preliminary Results</a:t>
            </a:r>
          </a:p>
        </p:txBody>
      </p:sp>
      <p:sp>
        <p:nvSpPr>
          <p:cNvPr id="14339" name="Rectangle 3"/>
          <p:cNvSpPr>
            <a:spLocks noGrp="1" noChangeArrowheads="1"/>
          </p:cNvSpPr>
          <p:nvPr>
            <p:ph idx="1"/>
          </p:nvPr>
        </p:nvSpPr>
        <p:spPr>
          <a:xfrm>
            <a:off x="2273300" y="1739900"/>
            <a:ext cx="7924800" cy="4419600"/>
          </a:xfrm>
        </p:spPr>
        <p:txBody>
          <a:bodyPr/>
          <a:lstStyle/>
          <a:p>
            <a:pPr eaLnBrk="1" hangingPunct="1"/>
            <a:r>
              <a:rPr lang="en-US" altLang="en-US" sz="2000" dirty="0" smtClean="0">
                <a:latin typeface="Calibri" panose="020F0502020204030204" pitchFamily="34" charset="0"/>
              </a:rPr>
              <a:t>Students with DHS involvement in 2012 were 41% -  85% more likely to have worse attendance than students who did not.</a:t>
            </a:r>
          </a:p>
          <a:p>
            <a:pPr eaLnBrk="1" hangingPunct="1"/>
            <a:r>
              <a:rPr lang="en-US" altLang="en-US" sz="2000" dirty="0" smtClean="0">
                <a:latin typeface="Calibri" panose="020F0502020204030204" pitchFamily="34" charset="0"/>
              </a:rPr>
              <a:t>Living in public housing was not a significant for K – 4</a:t>
            </a:r>
            <a:r>
              <a:rPr lang="en-US" altLang="en-US" sz="2000" baseline="30000" dirty="0" smtClean="0">
                <a:latin typeface="Calibri" panose="020F0502020204030204" pitchFamily="34" charset="0"/>
              </a:rPr>
              <a:t>th</a:t>
            </a:r>
            <a:r>
              <a:rPr lang="en-US" altLang="en-US" sz="2000" dirty="0" smtClean="0">
                <a:latin typeface="Calibri" panose="020F0502020204030204" pitchFamily="34" charset="0"/>
              </a:rPr>
              <a:t> graders, but students from 5</a:t>
            </a:r>
            <a:r>
              <a:rPr lang="en-US" altLang="en-US" sz="2000" baseline="30000" dirty="0" smtClean="0">
                <a:latin typeface="Calibri" panose="020F0502020204030204" pitchFamily="34" charset="0"/>
              </a:rPr>
              <a:t>th</a:t>
            </a:r>
            <a:r>
              <a:rPr lang="en-US" altLang="en-US" sz="2000" dirty="0" smtClean="0">
                <a:latin typeface="Calibri" panose="020F0502020204030204" pitchFamily="34" charset="0"/>
              </a:rPr>
              <a:t> – 12</a:t>
            </a:r>
            <a:r>
              <a:rPr lang="en-US" altLang="en-US" sz="2000" baseline="30000" dirty="0" smtClean="0">
                <a:latin typeface="Calibri" panose="020F0502020204030204" pitchFamily="34" charset="0"/>
              </a:rPr>
              <a:t>th</a:t>
            </a:r>
            <a:r>
              <a:rPr lang="en-US" altLang="en-US" sz="2000" dirty="0" smtClean="0">
                <a:latin typeface="Calibri" panose="020F0502020204030204" pitchFamily="34" charset="0"/>
              </a:rPr>
              <a:t> grade were 15% - 29% more likely to have worse attendance than those who did not.</a:t>
            </a:r>
          </a:p>
          <a:p>
            <a:pPr eaLnBrk="1" hangingPunct="1"/>
            <a:r>
              <a:rPr lang="en-US" altLang="en-US" sz="2000" dirty="0" smtClean="0">
                <a:latin typeface="Calibri" panose="020F0502020204030204" pitchFamily="34" charset="0"/>
              </a:rPr>
              <a:t>Students in 6</a:t>
            </a:r>
            <a:r>
              <a:rPr lang="en-US" altLang="en-US" sz="2000" baseline="30000" dirty="0" smtClean="0">
                <a:latin typeface="Calibri" panose="020F0502020204030204" pitchFamily="34" charset="0"/>
              </a:rPr>
              <a:t>th</a:t>
            </a:r>
            <a:r>
              <a:rPr lang="en-US" altLang="en-US" sz="2000" dirty="0" smtClean="0">
                <a:latin typeface="Calibri" panose="020F0502020204030204" pitchFamily="34" charset="0"/>
              </a:rPr>
              <a:t> – 12</a:t>
            </a:r>
            <a:r>
              <a:rPr lang="en-US" altLang="en-US" sz="2000" baseline="30000" dirty="0" smtClean="0">
                <a:latin typeface="Calibri" panose="020F0502020204030204" pitchFamily="34" charset="0"/>
              </a:rPr>
              <a:t>th</a:t>
            </a:r>
            <a:r>
              <a:rPr lang="en-US" altLang="en-US" sz="2000" dirty="0" smtClean="0">
                <a:latin typeface="Calibri" panose="020F0502020204030204" pitchFamily="34" charset="0"/>
              </a:rPr>
              <a:t> grades with juvenile justice involvement were 114% - 164% more likely to have worse attendance than those not involved in juvenile justice.</a:t>
            </a:r>
          </a:p>
          <a:p>
            <a:pPr eaLnBrk="1" hangingPunct="1"/>
            <a:r>
              <a:rPr lang="en-US" altLang="en-US" sz="2000" dirty="0" smtClean="0">
                <a:latin typeface="Calibri" panose="020F0502020204030204" pitchFamily="34" charset="0"/>
              </a:rPr>
              <a:t>While attendance by race of student (black/white) is significantly different, when accounting for other predictors, black students between 3</a:t>
            </a:r>
            <a:r>
              <a:rPr lang="en-US" altLang="en-US" sz="2000" baseline="30000" dirty="0" smtClean="0">
                <a:latin typeface="Calibri" panose="020F0502020204030204" pitchFamily="34" charset="0"/>
              </a:rPr>
              <a:t>rd</a:t>
            </a:r>
            <a:r>
              <a:rPr lang="en-US" altLang="en-US" sz="2000" dirty="0">
                <a:latin typeface="Calibri" panose="020F0502020204030204" pitchFamily="34" charset="0"/>
              </a:rPr>
              <a:t> </a:t>
            </a:r>
            <a:r>
              <a:rPr lang="en-US" altLang="en-US" sz="2000" dirty="0" smtClean="0">
                <a:latin typeface="Calibri" panose="020F0502020204030204" pitchFamily="34" charset="0"/>
              </a:rPr>
              <a:t>– 8</a:t>
            </a:r>
            <a:r>
              <a:rPr lang="en-US" altLang="en-US" sz="2000" baseline="30000" dirty="0" smtClean="0">
                <a:latin typeface="Calibri" panose="020F0502020204030204" pitchFamily="34" charset="0"/>
              </a:rPr>
              <a:t>th</a:t>
            </a:r>
            <a:r>
              <a:rPr lang="en-US" altLang="en-US" sz="2000" dirty="0" smtClean="0">
                <a:latin typeface="Calibri" panose="020F0502020204030204" pitchFamily="34" charset="0"/>
              </a:rPr>
              <a:t> grade were less likely to have worse attendance.</a:t>
            </a:r>
          </a:p>
          <a:p>
            <a:pPr eaLnBrk="1" hangingPunct="1"/>
            <a:endParaRPr lang="en-US" altLang="en-US" sz="2000" dirty="0">
              <a:latin typeface="Calibri" panose="020F0502020204030204" pitchFamily="34" charset="0"/>
            </a:endParaRPr>
          </a:p>
          <a:p>
            <a:pPr eaLnBrk="1" hangingPunct="1"/>
            <a:endParaRPr lang="en-US" altLang="en-US" sz="2000" dirty="0"/>
          </a:p>
        </p:txBody>
      </p:sp>
    </p:spTree>
    <p:extLst>
      <p:ext uri="{BB962C8B-B14F-4D97-AF65-F5344CB8AC3E}">
        <p14:creationId xmlns:p14="http://schemas.microsoft.com/office/powerpoint/2010/main" val="34226399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31802" y="823784"/>
            <a:ext cx="4750944" cy="568411"/>
          </a:xfrm>
        </p:spPr>
        <p:txBody>
          <a:bodyPr/>
          <a:lstStyle/>
          <a:p>
            <a:pPr eaLnBrk="1" hangingPunct="1"/>
            <a:r>
              <a:rPr lang="en-US" altLang="en-US" sz="2800" dirty="0" smtClean="0">
                <a:latin typeface="Calibri" panose="020F0502020204030204" pitchFamily="34" charset="0"/>
              </a:rPr>
              <a:t>Research Question Framework</a:t>
            </a:r>
          </a:p>
        </p:txBody>
      </p:sp>
      <p:graphicFrame>
        <p:nvGraphicFramePr>
          <p:cNvPr id="4" name="Table 3"/>
          <p:cNvGraphicFramePr>
            <a:graphicFrameLocks noGrp="1"/>
          </p:cNvGraphicFramePr>
          <p:nvPr>
            <p:extLst>
              <p:ext uri="{D42A27DB-BD31-4B8C-83A1-F6EECF244321}">
                <p14:modId xmlns:p14="http://schemas.microsoft.com/office/powerpoint/2010/main" val="2315196115"/>
              </p:ext>
            </p:extLst>
          </p:nvPr>
        </p:nvGraphicFramePr>
        <p:xfrm>
          <a:off x="2150076" y="1375719"/>
          <a:ext cx="8659341" cy="5209196"/>
        </p:xfrm>
        <a:graphic>
          <a:graphicData uri="http://schemas.openxmlformats.org/drawingml/2006/table">
            <a:tbl>
              <a:tblPr firstRow="1" firstCol="1" bandRow="1"/>
              <a:tblGrid>
                <a:gridCol w="1433383"/>
                <a:gridCol w="1367482"/>
                <a:gridCol w="1383956"/>
                <a:gridCol w="1490574"/>
                <a:gridCol w="1465798"/>
                <a:gridCol w="1518148"/>
              </a:tblGrid>
              <a:tr h="406990">
                <a:tc>
                  <a:txBody>
                    <a:bodyPr/>
                    <a:lstStyle/>
                    <a:p>
                      <a:pPr marL="0" marR="0">
                        <a:lnSpc>
                          <a:spcPct val="115000"/>
                        </a:lnSpc>
                        <a:spcBef>
                          <a:spcPts val="0"/>
                        </a:spcBef>
                        <a:spcAft>
                          <a:spcPts val="100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Factor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i="1" dirty="0">
                          <a:effectLst/>
                          <a:latin typeface="Times New Roman" panose="02020603050405020304" pitchFamily="18" charset="0"/>
                          <a:ea typeface="Calibri" panose="020F0502020204030204" pitchFamily="34" charset="0"/>
                          <a:cs typeface="Times New Roman" panose="02020603050405020304" pitchFamily="18" charset="0"/>
                        </a:rPr>
                        <a:t>Community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i="1" dirty="0">
                          <a:effectLst/>
                          <a:latin typeface="Times New Roman" panose="02020603050405020304" pitchFamily="18" charset="0"/>
                          <a:ea typeface="Calibri" panose="020F0502020204030204" pitchFamily="34" charset="0"/>
                          <a:cs typeface="Times New Roman" panose="02020603050405020304" pitchFamily="18" charset="0"/>
                        </a:rPr>
                        <a:t>School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i="1" dirty="0">
                          <a:effectLst/>
                          <a:latin typeface="Times New Roman" panose="02020603050405020304" pitchFamily="18" charset="0"/>
                          <a:ea typeface="Calibri" panose="020F0502020204030204" pitchFamily="34" charset="0"/>
                          <a:cs typeface="Times New Roman" panose="02020603050405020304" pitchFamily="18" charset="0"/>
                        </a:rPr>
                        <a:t>Property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i="1" dirty="0">
                          <a:effectLst/>
                          <a:latin typeface="Times New Roman" panose="02020603050405020304" pitchFamily="18" charset="0"/>
                          <a:ea typeface="Calibri" panose="020F0502020204030204" pitchFamily="34" charset="0"/>
                          <a:cs typeface="Times New Roman" panose="02020603050405020304" pitchFamily="18" charset="0"/>
                        </a:rPr>
                        <a:t>Family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1000"/>
                        </a:spcAft>
                      </a:pPr>
                      <a:r>
                        <a:rPr lang="en-US" sz="1600" b="1" i="1" dirty="0">
                          <a:effectLst/>
                          <a:latin typeface="Times New Roman" panose="02020603050405020304" pitchFamily="18" charset="0"/>
                          <a:ea typeface="Calibri" panose="020F0502020204030204" pitchFamily="34" charset="0"/>
                          <a:cs typeface="Times New Roman" panose="02020603050405020304" pitchFamily="18" charset="0"/>
                        </a:rPr>
                        <a:t>Student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6278">
                <a:tc>
                  <a:txBody>
                    <a:bodyPr/>
                    <a:lstStyle/>
                    <a:p>
                      <a:pPr marL="0" marR="0">
                        <a:lnSpc>
                          <a:spcPct val="115000"/>
                        </a:lnSpc>
                        <a:spcBef>
                          <a:spcPts val="0"/>
                        </a:spcBef>
                        <a:spcAft>
                          <a:spcPts val="1000"/>
                        </a:spcAft>
                      </a:pPr>
                      <a:r>
                        <a:rPr lang="en-US" sz="1600" b="1" i="1" dirty="0">
                          <a:effectLst/>
                          <a:latin typeface="Times New Roman" panose="02020603050405020304" pitchFamily="18" charset="0"/>
                          <a:ea typeface="Calibri" panose="020F0502020204030204" pitchFamily="34" charset="0"/>
                          <a:cs typeface="Times New Roman" panose="02020603050405020304" pitchFamily="18" charset="0"/>
                        </a:rPr>
                        <a:t>Safety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Crime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Ex-offenders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Incidents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Bullying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Building condition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Vacant property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Property condition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Code violations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Specific incidents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Involvement with justice system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Involvement with justice system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Walking paths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0987">
                <a:tc>
                  <a:txBody>
                    <a:bodyPr/>
                    <a:lstStyle/>
                    <a:p>
                      <a:pPr marL="0" marR="0">
                        <a:lnSpc>
                          <a:spcPct val="115000"/>
                        </a:lnSpc>
                        <a:spcBef>
                          <a:spcPts val="0"/>
                        </a:spcBef>
                        <a:spcAft>
                          <a:spcPts val="1000"/>
                        </a:spcAft>
                      </a:pPr>
                      <a:r>
                        <a:rPr lang="en-US" sz="1600" b="1" i="1" dirty="0">
                          <a:effectLst/>
                          <a:latin typeface="Times New Roman" panose="02020603050405020304" pitchFamily="18" charset="0"/>
                          <a:ea typeface="Calibri" panose="020F0502020204030204" pitchFamily="34" charset="0"/>
                          <a:cs typeface="Times New Roman" panose="02020603050405020304" pitchFamily="18" charset="0"/>
                        </a:rPr>
                        <a:t>Instability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Teacher turnover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Principal turnover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Tax delinquency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Foreclosure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Vacant property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Affordability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Home ownership status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Financial distress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Relocation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Homelessness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Change in composition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Parent in prison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Finances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School change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Mode of travel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6278">
                <a:tc>
                  <a:txBody>
                    <a:bodyPr/>
                    <a:lstStyle/>
                    <a:p>
                      <a:pPr marL="0" marR="0">
                        <a:lnSpc>
                          <a:spcPct val="115000"/>
                        </a:lnSpc>
                        <a:spcBef>
                          <a:spcPts val="0"/>
                        </a:spcBef>
                        <a:spcAft>
                          <a:spcPts val="1000"/>
                        </a:spcAft>
                      </a:pPr>
                      <a:r>
                        <a:rPr lang="en-US" sz="1600" b="1" i="1" dirty="0">
                          <a:effectLst/>
                          <a:latin typeface="Times New Roman" panose="02020603050405020304" pitchFamily="18" charset="0"/>
                          <a:ea typeface="Calibri" panose="020F0502020204030204" pitchFamily="34" charset="0"/>
                          <a:cs typeface="Times New Roman" panose="02020603050405020304" pitchFamily="18" charset="0"/>
                        </a:rPr>
                        <a:t>Health</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Pollution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Teen births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Food availability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Building condition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Age of housing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Housing condition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Public housing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Mode of travel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07848">
                <a:tc>
                  <a:txBody>
                    <a:bodyPr/>
                    <a:lstStyle/>
                    <a:p>
                      <a:pPr marL="0" marR="0">
                        <a:lnSpc>
                          <a:spcPct val="115000"/>
                        </a:lnSpc>
                        <a:spcBef>
                          <a:spcPts val="0"/>
                        </a:spcBef>
                        <a:spcAft>
                          <a:spcPts val="1000"/>
                        </a:spcAft>
                      </a:pPr>
                      <a:r>
                        <a:rPr lang="en-US" sz="1600" b="1" i="1" dirty="0">
                          <a:effectLst/>
                          <a:latin typeface="Times New Roman" panose="02020603050405020304" pitchFamily="18" charset="0"/>
                          <a:ea typeface="Calibri" panose="020F0502020204030204" pitchFamily="34" charset="0"/>
                          <a:cs typeface="Times New Roman" panose="02020603050405020304" pitchFamily="18" charset="0"/>
                        </a:rPr>
                        <a:t>School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Poverty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Race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Principal stability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Suspension policies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Teacher attendance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Student performance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Special education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Participation in school activities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Poverty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Race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Special education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4709">
                <a:tc>
                  <a:txBody>
                    <a:bodyPr/>
                    <a:lstStyle/>
                    <a:p>
                      <a:pPr marL="0" marR="0">
                        <a:lnSpc>
                          <a:spcPct val="115000"/>
                        </a:lnSpc>
                        <a:spcBef>
                          <a:spcPts val="0"/>
                        </a:spcBef>
                        <a:spcAft>
                          <a:spcPts val="1000"/>
                        </a:spcAft>
                      </a:pPr>
                      <a:r>
                        <a:rPr lang="en-US" sz="1600" b="1" i="1" dirty="0">
                          <a:effectLst/>
                          <a:latin typeface="Times New Roman" panose="02020603050405020304" pitchFamily="18" charset="0"/>
                          <a:ea typeface="Calibri" panose="020F0502020204030204" pitchFamily="34" charset="0"/>
                          <a:cs typeface="Times New Roman" panose="02020603050405020304" pitchFamily="18" charset="0"/>
                        </a:rPr>
                        <a:t>Employment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Labor force participation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Employed family members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Transit access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marR="0" indent="-9906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Work patterns and industry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2802" marR="528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415583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z="3200" dirty="0" smtClean="0">
                <a:latin typeface="Calibri" panose="020F0502020204030204" pitchFamily="34" charset="0"/>
              </a:rPr>
              <a:t>Human Services Data Sharing Community Stakeholders Group </a:t>
            </a:r>
          </a:p>
        </p:txBody>
      </p:sp>
      <p:graphicFrame>
        <p:nvGraphicFramePr>
          <p:cNvPr id="6" name="Object 5"/>
          <p:cNvGraphicFramePr>
            <a:graphicFrameLocks noChangeAspect="1"/>
          </p:cNvGraphicFramePr>
          <p:nvPr>
            <p:extLst>
              <p:ext uri="{D42A27DB-BD31-4B8C-83A1-F6EECF244321}">
                <p14:modId xmlns:p14="http://schemas.microsoft.com/office/powerpoint/2010/main" val="146681123"/>
              </p:ext>
            </p:extLst>
          </p:nvPr>
        </p:nvGraphicFramePr>
        <p:xfrm>
          <a:off x="3125788" y="1593850"/>
          <a:ext cx="5940425" cy="4641850"/>
        </p:xfrm>
        <a:graphic>
          <a:graphicData uri="http://schemas.openxmlformats.org/presentationml/2006/ole">
            <mc:AlternateContent xmlns:mc="http://schemas.openxmlformats.org/markup-compatibility/2006">
              <mc:Choice xmlns:v="urn:schemas-microsoft-com:vml" Requires="v">
                <p:oleObj spid="_x0000_s2063" name="Document" r:id="rId5" imgW="5946064" imgH="4981395" progId="Word.Document.12">
                  <p:embed/>
                </p:oleObj>
              </mc:Choice>
              <mc:Fallback>
                <p:oleObj name="Document" r:id="rId5" imgW="5946064" imgH="4981395" progId="Word.Document.12">
                  <p:embed/>
                  <p:pic>
                    <p:nvPicPr>
                      <p:cNvPr id="0" name=""/>
                      <p:cNvPicPr/>
                      <p:nvPr/>
                    </p:nvPicPr>
                    <p:blipFill>
                      <a:blip r:embed="rId6"/>
                      <a:stretch>
                        <a:fillRect/>
                      </a:stretch>
                    </p:blipFill>
                    <p:spPr>
                      <a:xfrm>
                        <a:off x="3125788" y="1593850"/>
                        <a:ext cx="5940425" cy="4641850"/>
                      </a:xfrm>
                      <a:prstGeom prst="rect">
                        <a:avLst/>
                      </a:prstGeom>
                    </p:spPr>
                  </p:pic>
                </p:oleObj>
              </mc:Fallback>
            </mc:AlternateContent>
          </a:graphicData>
        </a:graphic>
      </p:graphicFrame>
    </p:spTree>
    <p:extLst>
      <p:ext uri="{BB962C8B-B14F-4D97-AF65-F5344CB8AC3E}">
        <p14:creationId xmlns:p14="http://schemas.microsoft.com/office/powerpoint/2010/main" val="18565236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dirty="0" smtClean="0">
                <a:latin typeface="Calibri" panose="020F0502020204030204" pitchFamily="34" charset="0"/>
              </a:rPr>
              <a:t>Community engagement in research</a:t>
            </a:r>
          </a:p>
        </p:txBody>
      </p:sp>
      <p:sp>
        <p:nvSpPr>
          <p:cNvPr id="14339" name="Rectangle 3"/>
          <p:cNvSpPr>
            <a:spLocks noGrp="1" noChangeArrowheads="1"/>
          </p:cNvSpPr>
          <p:nvPr>
            <p:ph idx="1"/>
          </p:nvPr>
        </p:nvSpPr>
        <p:spPr>
          <a:xfrm>
            <a:off x="2273300" y="1739900"/>
            <a:ext cx="7924800" cy="4419600"/>
          </a:xfrm>
        </p:spPr>
        <p:txBody>
          <a:bodyPr/>
          <a:lstStyle/>
          <a:p>
            <a:pPr eaLnBrk="1" hangingPunct="1"/>
            <a:r>
              <a:rPr lang="en-US" altLang="en-US" sz="2000" b="1" dirty="0" smtClean="0">
                <a:latin typeface="Calibri" panose="020F0502020204030204" pitchFamily="34" charset="0"/>
              </a:rPr>
              <a:t>Steps engaged in so far and to be engaged in:</a:t>
            </a:r>
            <a:endParaRPr lang="en-US" altLang="en-US" sz="2000" b="1" dirty="0">
              <a:latin typeface="Calibri" panose="020F0502020204030204" pitchFamily="34" charset="0"/>
            </a:endParaRPr>
          </a:p>
          <a:p>
            <a:pPr lvl="1" eaLnBrk="1" hangingPunct="1">
              <a:spcAft>
                <a:spcPts val="600"/>
              </a:spcAft>
            </a:pPr>
            <a:r>
              <a:rPr lang="en-US" altLang="en-US" sz="1800" dirty="0" smtClean="0">
                <a:latin typeface="Calibri" panose="020F0502020204030204" pitchFamily="34" charset="0"/>
              </a:rPr>
              <a:t>Identification of primary intended users and formation of place-based design &amp; advisory group</a:t>
            </a:r>
          </a:p>
          <a:p>
            <a:pPr lvl="1" eaLnBrk="1" hangingPunct="1">
              <a:spcAft>
                <a:spcPts val="600"/>
              </a:spcAft>
            </a:pPr>
            <a:r>
              <a:rPr lang="en-US" altLang="en-US" sz="1800" dirty="0" smtClean="0">
                <a:latin typeface="Calibri" panose="020F0502020204030204" pitchFamily="34" charset="0"/>
              </a:rPr>
              <a:t>Situational analysis </a:t>
            </a:r>
            <a:endParaRPr lang="en-US" altLang="en-US" sz="1800" dirty="0">
              <a:latin typeface="Calibri" panose="020F0502020204030204" pitchFamily="34" charset="0"/>
            </a:endParaRPr>
          </a:p>
          <a:p>
            <a:pPr lvl="1" eaLnBrk="1" hangingPunct="1">
              <a:spcAft>
                <a:spcPts val="600"/>
              </a:spcAft>
            </a:pPr>
            <a:r>
              <a:rPr lang="en-US" altLang="en-US" sz="1800" dirty="0" smtClean="0">
                <a:latin typeface="Calibri" panose="020F0502020204030204" pitchFamily="34" charset="0"/>
              </a:rPr>
              <a:t>Focusing the inquiry</a:t>
            </a:r>
            <a:endParaRPr lang="en-US" altLang="en-US" sz="1800" dirty="0">
              <a:latin typeface="Calibri" panose="020F0502020204030204" pitchFamily="34" charset="0"/>
            </a:endParaRPr>
          </a:p>
          <a:p>
            <a:pPr eaLnBrk="1" hangingPunct="1"/>
            <a:r>
              <a:rPr lang="en-US" altLang="en-US" sz="2000" b="1" dirty="0" smtClean="0">
                <a:latin typeface="Calibri" panose="020F0502020204030204" pitchFamily="34" charset="0"/>
              </a:rPr>
              <a:t>Stakeholder engagement</a:t>
            </a:r>
          </a:p>
          <a:p>
            <a:pPr lvl="1" eaLnBrk="1" hangingPunct="1"/>
            <a:r>
              <a:rPr lang="en-US" altLang="en-US" sz="1600" dirty="0" smtClean="0">
                <a:latin typeface="Calibri" panose="020F0502020204030204" pitchFamily="34" charset="0"/>
              </a:rPr>
              <a:t>Partner interests</a:t>
            </a:r>
          </a:p>
          <a:p>
            <a:pPr lvl="1" eaLnBrk="1" hangingPunct="1"/>
            <a:r>
              <a:rPr lang="en-US" altLang="en-US" sz="1600" dirty="0" smtClean="0">
                <a:latin typeface="Calibri" panose="020F0502020204030204" pitchFamily="34" charset="0"/>
              </a:rPr>
              <a:t>Additional methods</a:t>
            </a:r>
          </a:p>
          <a:p>
            <a:pPr lvl="1" eaLnBrk="1" hangingPunct="1"/>
            <a:r>
              <a:rPr lang="en-US" altLang="en-US" sz="1600" dirty="0" smtClean="0">
                <a:latin typeface="Calibri" panose="020F0502020204030204" pitchFamily="34" charset="0"/>
              </a:rPr>
              <a:t>Connecting findings into district action systems for planning, policy, design and implementation</a:t>
            </a:r>
            <a:endParaRPr lang="en-US" altLang="en-US" sz="1600" dirty="0">
              <a:latin typeface="Calibri" panose="020F0502020204030204" pitchFamily="34" charset="0"/>
            </a:endParaRPr>
          </a:p>
        </p:txBody>
      </p:sp>
    </p:spTree>
    <p:extLst>
      <p:ext uri="{BB962C8B-B14F-4D97-AF65-F5344CB8AC3E}">
        <p14:creationId xmlns:p14="http://schemas.microsoft.com/office/powerpoint/2010/main" val="15870209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dirty="0" smtClean="0">
                <a:latin typeface="Calibri" panose="020F0502020204030204" pitchFamily="34" charset="0"/>
              </a:rPr>
              <a:t>This presentation:</a:t>
            </a:r>
          </a:p>
        </p:txBody>
      </p:sp>
      <p:sp>
        <p:nvSpPr>
          <p:cNvPr id="14339" name="Rectangle 3"/>
          <p:cNvSpPr>
            <a:spLocks noGrp="1" noChangeArrowheads="1"/>
          </p:cNvSpPr>
          <p:nvPr>
            <p:ph idx="1"/>
          </p:nvPr>
        </p:nvSpPr>
        <p:spPr>
          <a:xfrm>
            <a:off x="2273300" y="1739900"/>
            <a:ext cx="7924800" cy="4419600"/>
          </a:xfrm>
        </p:spPr>
        <p:txBody>
          <a:bodyPr/>
          <a:lstStyle/>
          <a:p>
            <a:pPr eaLnBrk="1" hangingPunct="1">
              <a:spcBef>
                <a:spcPts val="0"/>
              </a:spcBef>
            </a:pPr>
            <a:r>
              <a:rPr lang="en-US" altLang="en-US" sz="2800" b="1" dirty="0" smtClean="0">
                <a:latin typeface="Calibri" panose="020F0502020204030204" pitchFamily="34" charset="0"/>
              </a:rPr>
              <a:t>School Absenteeism and this project</a:t>
            </a:r>
          </a:p>
          <a:p>
            <a:pPr eaLnBrk="1" hangingPunct="1">
              <a:spcBef>
                <a:spcPts val="0"/>
              </a:spcBef>
            </a:pPr>
            <a:r>
              <a:rPr lang="en-US" altLang="en-US" sz="2800" b="1" dirty="0" smtClean="0">
                <a:latin typeface="Calibri" panose="020F0502020204030204" pitchFamily="34" charset="0"/>
              </a:rPr>
              <a:t>Integrated Data System</a:t>
            </a:r>
          </a:p>
          <a:p>
            <a:pPr lvl="1" eaLnBrk="1" hangingPunct="1">
              <a:spcBef>
                <a:spcPts val="0"/>
              </a:spcBef>
            </a:pPr>
            <a:r>
              <a:rPr lang="en-US" altLang="en-US" sz="2400" b="1" dirty="0" smtClean="0">
                <a:latin typeface="Calibri" panose="020F0502020204030204" pitchFamily="34" charset="0"/>
              </a:rPr>
              <a:t>Allegheny County Department of Human Services Data Warehouse</a:t>
            </a:r>
          </a:p>
          <a:p>
            <a:pPr lvl="1" eaLnBrk="1" hangingPunct="1">
              <a:spcBef>
                <a:spcPts val="0"/>
              </a:spcBef>
            </a:pPr>
            <a:r>
              <a:rPr lang="en-US" altLang="en-US" sz="2400" b="1" dirty="0" smtClean="0">
                <a:latin typeface="Calibri" panose="020F0502020204030204" pitchFamily="34" charset="0"/>
              </a:rPr>
              <a:t>Pittsburgh Neighborhood and Community Information System</a:t>
            </a:r>
          </a:p>
          <a:p>
            <a:pPr eaLnBrk="1" hangingPunct="1">
              <a:spcBef>
                <a:spcPts val="0"/>
              </a:spcBef>
            </a:pPr>
            <a:r>
              <a:rPr lang="en-US" altLang="en-US" sz="2800" b="1" dirty="0" smtClean="0">
                <a:latin typeface="Calibri" panose="020F0502020204030204" pitchFamily="34" charset="0"/>
              </a:rPr>
              <a:t>Early results</a:t>
            </a:r>
          </a:p>
          <a:p>
            <a:pPr eaLnBrk="1" hangingPunct="1">
              <a:spcBef>
                <a:spcPts val="0"/>
              </a:spcBef>
            </a:pPr>
            <a:r>
              <a:rPr lang="en-US" altLang="en-US" sz="2800" b="1" dirty="0" smtClean="0">
                <a:latin typeface="Calibri" panose="020F0502020204030204" pitchFamily="34" charset="0"/>
              </a:rPr>
              <a:t>Project going forward</a:t>
            </a:r>
            <a:endParaRPr lang="en-US" altLang="en-US" sz="2800" dirty="0">
              <a:latin typeface="Calibri" panose="020F0502020204030204" pitchFamily="34" charset="0"/>
            </a:endParaRPr>
          </a:p>
        </p:txBody>
      </p:sp>
      <p:pic>
        <p:nvPicPr>
          <p:cNvPr id="3" name="Picture 2"/>
          <p:cNvPicPr>
            <a:picLocks noChangeAspect="1"/>
          </p:cNvPicPr>
          <p:nvPr/>
        </p:nvPicPr>
        <p:blipFill>
          <a:blip r:embed="rId3"/>
          <a:stretch>
            <a:fillRect/>
          </a:stretch>
        </p:blipFill>
        <p:spPr>
          <a:xfrm>
            <a:off x="6522526" y="4390769"/>
            <a:ext cx="5463711" cy="1952366"/>
          </a:xfrm>
          <a:prstGeom prst="rect">
            <a:avLst/>
          </a:prstGeom>
        </p:spPr>
      </p:pic>
    </p:spTree>
    <p:extLst>
      <p:ext uri="{BB962C8B-B14F-4D97-AF65-F5344CB8AC3E}">
        <p14:creationId xmlns:p14="http://schemas.microsoft.com/office/powerpoint/2010/main" val="3701806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45989" y="914400"/>
            <a:ext cx="10429103" cy="685800"/>
          </a:xfrm>
        </p:spPr>
        <p:txBody>
          <a:bodyPr/>
          <a:lstStyle/>
          <a:p>
            <a:pPr eaLnBrk="1" hangingPunct="1"/>
            <a:r>
              <a:rPr lang="en-US" altLang="en-US" sz="2800" dirty="0" smtClean="0">
                <a:latin typeface="Calibri" panose="020F0502020204030204" pitchFamily="34" charset="0"/>
              </a:rPr>
              <a:t>Pittsburgh Public Schools Chronic Absenteeism  </a:t>
            </a:r>
          </a:p>
        </p:txBody>
      </p:sp>
      <p:graphicFrame>
        <p:nvGraphicFramePr>
          <p:cNvPr id="3" name="Object 2"/>
          <p:cNvGraphicFramePr>
            <a:graphicFrameLocks noChangeAspect="1"/>
          </p:cNvGraphicFramePr>
          <p:nvPr>
            <p:extLst>
              <p:ext uri="{D42A27DB-BD31-4B8C-83A1-F6EECF244321}">
                <p14:modId xmlns:p14="http://schemas.microsoft.com/office/powerpoint/2010/main" val="133168151"/>
              </p:ext>
            </p:extLst>
          </p:nvPr>
        </p:nvGraphicFramePr>
        <p:xfrm>
          <a:off x="1837762" y="1517650"/>
          <a:ext cx="7277663" cy="4603064"/>
        </p:xfrm>
        <a:graphic>
          <a:graphicData uri="http://schemas.openxmlformats.org/presentationml/2006/ole">
            <mc:AlternateContent xmlns:mc="http://schemas.openxmlformats.org/markup-compatibility/2006">
              <mc:Choice xmlns:v="urn:schemas-microsoft-com:vml" Requires="v">
                <p:oleObj spid="_x0000_s5135" name="Worksheet" r:id="rId5" imgW="6038822" imgH="3819420" progId="Excel.Sheet.12">
                  <p:embed/>
                </p:oleObj>
              </mc:Choice>
              <mc:Fallback>
                <p:oleObj name="Worksheet" r:id="rId5" imgW="6038822" imgH="3819420" progId="Excel.Sheet.12">
                  <p:embed/>
                  <p:pic>
                    <p:nvPicPr>
                      <p:cNvPr id="0" name=""/>
                      <p:cNvPicPr/>
                      <p:nvPr/>
                    </p:nvPicPr>
                    <p:blipFill>
                      <a:blip r:embed="rId6"/>
                      <a:stretch>
                        <a:fillRect/>
                      </a:stretch>
                    </p:blipFill>
                    <p:spPr>
                      <a:xfrm>
                        <a:off x="1837762" y="1517650"/>
                        <a:ext cx="7277663" cy="4603064"/>
                      </a:xfrm>
                      <a:prstGeom prst="rect">
                        <a:avLst/>
                      </a:prstGeom>
                    </p:spPr>
                  </p:pic>
                </p:oleObj>
              </mc:Fallback>
            </mc:AlternateContent>
          </a:graphicData>
        </a:graphic>
      </p:graphicFrame>
      <p:graphicFrame>
        <p:nvGraphicFramePr>
          <p:cNvPr id="4" name="Table 3"/>
          <p:cNvGraphicFramePr>
            <a:graphicFrameLocks noGrp="1"/>
          </p:cNvGraphicFramePr>
          <p:nvPr>
            <p:extLst>
              <p:ext uri="{D42A27DB-BD31-4B8C-83A1-F6EECF244321}">
                <p14:modId xmlns:p14="http://schemas.microsoft.com/office/powerpoint/2010/main" val="529213071"/>
              </p:ext>
            </p:extLst>
          </p:nvPr>
        </p:nvGraphicFramePr>
        <p:xfrm>
          <a:off x="9527698" y="5930214"/>
          <a:ext cx="2159000" cy="381000"/>
        </p:xfrm>
        <a:graphic>
          <a:graphicData uri="http://schemas.openxmlformats.org/drawingml/2006/table">
            <a:tbl>
              <a:tblPr/>
              <a:tblGrid>
                <a:gridCol w="2159000"/>
              </a:tblGrid>
              <a:tr h="190500">
                <a:tc>
                  <a:txBody>
                    <a:bodyPr/>
                    <a:lstStyle/>
                    <a:p>
                      <a:pPr algn="l" fontAlgn="b"/>
                      <a:r>
                        <a:rPr lang="en-US" sz="900" b="1" i="0" u="none" strike="noStrike" dirty="0">
                          <a:solidFill>
                            <a:srgbClr val="000000"/>
                          </a:solidFill>
                          <a:effectLst/>
                          <a:latin typeface="Calibri" panose="020F0502020204030204" pitchFamily="34" charset="0"/>
                        </a:rPr>
                        <a:t>School change in top 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E0B3"/>
                    </a:solidFill>
                  </a:tcPr>
                </a:tc>
              </a:tr>
              <a:tr h="190500">
                <a:tc>
                  <a:txBody>
                    <a:bodyPr/>
                    <a:lstStyle/>
                    <a:p>
                      <a:pPr algn="l" fontAlgn="b"/>
                      <a:r>
                        <a:rPr lang="en-US" sz="900" b="1" i="0" u="none" strike="noStrike" dirty="0">
                          <a:solidFill>
                            <a:srgbClr val="000000"/>
                          </a:solidFill>
                          <a:effectLst/>
                          <a:latin typeface="Calibri" panose="020F0502020204030204" pitchFamily="34" charset="0"/>
                        </a:rPr>
                        <a:t>School change in bottom 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CC"/>
                    </a:solidFill>
                  </a:tcPr>
                </a:tc>
              </a:tr>
            </a:tbl>
          </a:graphicData>
        </a:graphic>
      </p:graphicFrame>
    </p:spTree>
    <p:extLst>
      <p:ext uri="{BB962C8B-B14F-4D97-AF65-F5344CB8AC3E}">
        <p14:creationId xmlns:p14="http://schemas.microsoft.com/office/powerpoint/2010/main" val="35969283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3608" y="901700"/>
            <a:ext cx="10566400" cy="838200"/>
          </a:xfrm>
        </p:spPr>
        <p:txBody>
          <a:bodyPr/>
          <a:lstStyle/>
          <a:p>
            <a:pPr eaLnBrk="1" hangingPunct="1"/>
            <a:r>
              <a:rPr lang="en-US" altLang="en-US" dirty="0" smtClean="0">
                <a:latin typeface="Calibri" panose="020F0502020204030204" pitchFamily="34" charset="0"/>
              </a:rPr>
              <a:t>Policy problem:  School absenteeism</a:t>
            </a:r>
          </a:p>
        </p:txBody>
      </p:sp>
      <p:sp>
        <p:nvSpPr>
          <p:cNvPr id="14339" name="Rectangle 3"/>
          <p:cNvSpPr>
            <a:spLocks noGrp="1" noChangeArrowheads="1"/>
          </p:cNvSpPr>
          <p:nvPr>
            <p:ph idx="1"/>
          </p:nvPr>
        </p:nvSpPr>
        <p:spPr>
          <a:xfrm>
            <a:off x="2273300" y="1739899"/>
            <a:ext cx="7924800" cy="4908035"/>
          </a:xfrm>
        </p:spPr>
        <p:txBody>
          <a:bodyPr/>
          <a:lstStyle/>
          <a:p>
            <a:pPr eaLnBrk="1" hangingPunct="1"/>
            <a:r>
              <a:rPr lang="en-US" altLang="en-US" sz="2000" b="1" dirty="0" smtClean="0">
                <a:latin typeface="Calibri" panose="020F0502020204030204" pitchFamily="34" charset="0"/>
              </a:rPr>
              <a:t>Much work done on student attendance (Chang &amp; Romero, 2008)</a:t>
            </a:r>
          </a:p>
          <a:p>
            <a:pPr eaLnBrk="1" hangingPunct="1"/>
            <a:r>
              <a:rPr lang="en-US" altLang="en-US" sz="2000" b="1" dirty="0" smtClean="0">
                <a:latin typeface="Calibri" panose="020F0502020204030204" pitchFamily="34" charset="0"/>
              </a:rPr>
              <a:t>Chronic absenteeism (≥10% missed school days for any reason)</a:t>
            </a:r>
            <a:endParaRPr lang="en-US" altLang="en-US" sz="2000" b="1" dirty="0">
              <a:latin typeface="Calibri" panose="020F0502020204030204" pitchFamily="34" charset="0"/>
            </a:endParaRPr>
          </a:p>
          <a:p>
            <a:pPr lvl="1" eaLnBrk="1" hangingPunct="1">
              <a:spcAft>
                <a:spcPts val="600"/>
              </a:spcAft>
            </a:pPr>
            <a:r>
              <a:rPr lang="en-US" altLang="en-US" sz="1800" dirty="0" smtClean="0">
                <a:latin typeface="Calibri" panose="020F0502020204030204" pitchFamily="34" charset="0"/>
              </a:rPr>
              <a:t>Students miss learning opportunities</a:t>
            </a:r>
            <a:endParaRPr lang="en-US" altLang="en-US" sz="1800" dirty="0">
              <a:latin typeface="Calibri" panose="020F0502020204030204" pitchFamily="34" charset="0"/>
            </a:endParaRPr>
          </a:p>
          <a:p>
            <a:pPr lvl="1" eaLnBrk="1" hangingPunct="1">
              <a:spcAft>
                <a:spcPts val="600"/>
              </a:spcAft>
            </a:pPr>
            <a:r>
              <a:rPr lang="en-US" altLang="en-US" sz="1800" dirty="0" smtClean="0">
                <a:latin typeface="Calibri" panose="020F0502020204030204" pitchFamily="34" charset="0"/>
              </a:rPr>
              <a:t>School performance suffers as students progress through school</a:t>
            </a:r>
            <a:endParaRPr lang="en-US" altLang="en-US" sz="1800" dirty="0">
              <a:latin typeface="Calibri" panose="020F0502020204030204" pitchFamily="34" charset="0"/>
            </a:endParaRPr>
          </a:p>
          <a:p>
            <a:pPr lvl="1" eaLnBrk="1" hangingPunct="1">
              <a:spcAft>
                <a:spcPts val="600"/>
              </a:spcAft>
            </a:pPr>
            <a:r>
              <a:rPr lang="en-US" altLang="en-US" sz="1800" dirty="0" smtClean="0">
                <a:latin typeface="Calibri" panose="020F0502020204030204" pitchFamily="34" charset="0"/>
              </a:rPr>
              <a:t>Exhibit academic and other problems</a:t>
            </a:r>
          </a:p>
          <a:p>
            <a:pPr eaLnBrk="1" hangingPunct="1"/>
            <a:r>
              <a:rPr lang="en-US" altLang="en-US" sz="2000" b="1" dirty="0" smtClean="0">
                <a:latin typeface="Calibri" panose="020F0502020204030204" pitchFamily="34" charset="0"/>
              </a:rPr>
              <a:t>Traditional school views</a:t>
            </a:r>
          </a:p>
          <a:p>
            <a:pPr lvl="1" eaLnBrk="1" hangingPunct="1">
              <a:spcAft>
                <a:spcPts val="600"/>
              </a:spcAft>
            </a:pPr>
            <a:r>
              <a:rPr lang="en-US" altLang="en-US" sz="1800" dirty="0" smtClean="0">
                <a:latin typeface="Calibri" panose="020F0502020204030204" pitchFamily="34" charset="0"/>
              </a:rPr>
              <a:t>Truancy and “unlawful/unexcused” absences and policies</a:t>
            </a:r>
          </a:p>
          <a:p>
            <a:pPr lvl="1" eaLnBrk="1" hangingPunct="1">
              <a:spcAft>
                <a:spcPts val="600"/>
              </a:spcAft>
            </a:pPr>
            <a:r>
              <a:rPr lang="en-US" altLang="en-US" sz="1800" dirty="0" smtClean="0">
                <a:latin typeface="Calibri" panose="020F0502020204030204" pitchFamily="34" charset="0"/>
              </a:rPr>
              <a:t>“Average Daily Attendance” – doesn’t unveil individual impacts</a:t>
            </a:r>
          </a:p>
          <a:p>
            <a:pPr eaLnBrk="1" hangingPunct="1"/>
            <a:r>
              <a:rPr lang="en-US" altLang="en-US" sz="2000" b="1" dirty="0" smtClean="0">
                <a:latin typeface="Calibri" panose="020F0502020204030204" pitchFamily="34" charset="0"/>
              </a:rPr>
              <a:t>Awareness and “School Attendance Matters”</a:t>
            </a:r>
          </a:p>
          <a:p>
            <a:pPr lvl="1" eaLnBrk="1" hangingPunct="1"/>
            <a:r>
              <a:rPr lang="en-US" altLang="en-US" sz="1800" dirty="0" smtClean="0">
                <a:latin typeface="Calibri" panose="020F0502020204030204" pitchFamily="34" charset="0"/>
              </a:rPr>
              <a:t>Conference to build awareness and develop solutions among professionals</a:t>
            </a:r>
          </a:p>
          <a:p>
            <a:pPr lvl="1" eaLnBrk="1" hangingPunct="1"/>
            <a:r>
              <a:rPr lang="en-US" altLang="en-US" sz="1600" dirty="0" smtClean="0">
                <a:latin typeface="Calibri" panose="020F0502020204030204" pitchFamily="34" charset="0"/>
              </a:rPr>
              <a:t>October 2013 – University of Pittsburgh and Allegheny County United Way</a:t>
            </a:r>
          </a:p>
          <a:p>
            <a:pPr eaLnBrk="1" hangingPunct="1"/>
            <a:endParaRPr lang="en-US" altLang="en-US" sz="2000" b="1" dirty="0" smtClean="0">
              <a:latin typeface="Calibri" panose="020F0502020204030204" pitchFamily="34" charset="0"/>
            </a:endParaRPr>
          </a:p>
          <a:p>
            <a:pPr eaLnBrk="1" hangingPunct="1"/>
            <a:endParaRPr lang="en-US" altLang="en-US" sz="2000" dirty="0"/>
          </a:p>
        </p:txBody>
      </p:sp>
    </p:spTree>
    <p:extLst>
      <p:ext uri="{BB962C8B-B14F-4D97-AF65-F5344CB8AC3E}">
        <p14:creationId xmlns:p14="http://schemas.microsoft.com/office/powerpoint/2010/main" val="11443160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dirty="0" smtClean="0">
                <a:latin typeface="Calibri" panose="020F0502020204030204" pitchFamily="34" charset="0"/>
              </a:rPr>
              <a:t>Results of Action Plans to work together</a:t>
            </a:r>
          </a:p>
        </p:txBody>
      </p:sp>
      <p:sp>
        <p:nvSpPr>
          <p:cNvPr id="14339" name="Rectangle 3"/>
          <p:cNvSpPr>
            <a:spLocks noGrp="1" noChangeArrowheads="1"/>
          </p:cNvSpPr>
          <p:nvPr>
            <p:ph sz="half" idx="1"/>
          </p:nvPr>
        </p:nvSpPr>
        <p:spPr/>
        <p:txBody>
          <a:bodyPr/>
          <a:lstStyle/>
          <a:p>
            <a:pPr eaLnBrk="1" hangingPunct="1"/>
            <a:r>
              <a:rPr lang="en-US" altLang="en-US" sz="2000" b="1" dirty="0" smtClean="0">
                <a:latin typeface="Calibri" panose="020F0502020204030204" pitchFamily="34" charset="0"/>
              </a:rPr>
              <a:t>Top In-School Factors  </a:t>
            </a:r>
          </a:p>
          <a:p>
            <a:pPr marL="800100" lvl="1" indent="-342900" eaLnBrk="1" hangingPunct="1">
              <a:spcAft>
                <a:spcPts val="600"/>
              </a:spcAft>
              <a:buFont typeface="+mj-lt"/>
              <a:buAutoNum type="arabicPeriod"/>
            </a:pPr>
            <a:r>
              <a:rPr lang="en-US" altLang="en-US" sz="1800" dirty="0" smtClean="0">
                <a:latin typeface="Calibri" panose="020F0502020204030204" pitchFamily="34" charset="0"/>
              </a:rPr>
              <a:t>Bullying</a:t>
            </a:r>
          </a:p>
          <a:p>
            <a:pPr marL="800100" lvl="1" indent="-342900" eaLnBrk="1" hangingPunct="1">
              <a:spcAft>
                <a:spcPts val="600"/>
              </a:spcAft>
              <a:buFont typeface="+mj-lt"/>
              <a:buAutoNum type="arabicPeriod"/>
            </a:pPr>
            <a:r>
              <a:rPr lang="en-US" altLang="en-US" sz="1800" dirty="0" smtClean="0">
                <a:latin typeface="Calibri" panose="020F0502020204030204" pitchFamily="34" charset="0"/>
              </a:rPr>
              <a:t>Teacher/student relations </a:t>
            </a:r>
            <a:endParaRPr lang="en-US" altLang="en-US" sz="1800" dirty="0">
              <a:latin typeface="Calibri" panose="020F0502020204030204" pitchFamily="34" charset="0"/>
            </a:endParaRPr>
          </a:p>
          <a:p>
            <a:pPr marL="800100" lvl="1" indent="-342900" eaLnBrk="1" hangingPunct="1">
              <a:spcAft>
                <a:spcPts val="600"/>
              </a:spcAft>
              <a:buFont typeface="+mj-lt"/>
              <a:buAutoNum type="arabicPeriod"/>
            </a:pPr>
            <a:r>
              <a:rPr lang="en-US" altLang="en-US" sz="1800" dirty="0" smtClean="0">
                <a:latin typeface="Calibri" panose="020F0502020204030204" pitchFamily="34" charset="0"/>
              </a:rPr>
              <a:t>School structure/culture </a:t>
            </a:r>
          </a:p>
          <a:p>
            <a:pPr marL="800100" lvl="1" indent="-342900" eaLnBrk="1" hangingPunct="1">
              <a:spcAft>
                <a:spcPts val="600"/>
              </a:spcAft>
              <a:buFont typeface="+mj-lt"/>
              <a:buAutoNum type="arabicPeriod"/>
            </a:pPr>
            <a:r>
              <a:rPr lang="en-US" altLang="en-US" sz="1800" dirty="0" smtClean="0">
                <a:latin typeface="Calibri" panose="020F0502020204030204" pitchFamily="34" charset="0"/>
              </a:rPr>
              <a:t>Academics</a:t>
            </a:r>
          </a:p>
          <a:p>
            <a:pPr marL="800100" lvl="1" indent="-342900" eaLnBrk="1" hangingPunct="1">
              <a:spcAft>
                <a:spcPts val="600"/>
              </a:spcAft>
              <a:buFont typeface="+mj-lt"/>
              <a:buAutoNum type="arabicPeriod"/>
            </a:pPr>
            <a:r>
              <a:rPr lang="en-US" altLang="en-US" sz="1800" dirty="0" smtClean="0">
                <a:latin typeface="Calibri" panose="020F0502020204030204" pitchFamily="34" charset="0"/>
              </a:rPr>
              <a:t>Lack of transportation</a:t>
            </a:r>
            <a:r>
              <a:rPr lang="en-US" altLang="en-US" sz="1800" dirty="0">
                <a:latin typeface="Calibri" panose="020F0502020204030204" pitchFamily="34" charset="0"/>
              </a:rPr>
              <a:t/>
            </a:r>
            <a:br>
              <a:rPr lang="en-US" altLang="en-US" sz="1800" dirty="0">
                <a:latin typeface="Calibri" panose="020F0502020204030204" pitchFamily="34" charset="0"/>
              </a:rPr>
            </a:br>
            <a:endParaRPr lang="en-US" altLang="en-US" sz="1800" dirty="0">
              <a:latin typeface="Calibri" panose="020F0502020204030204" pitchFamily="34" charset="0"/>
            </a:endParaRPr>
          </a:p>
          <a:p>
            <a:pPr marL="0" indent="0" eaLnBrk="1" hangingPunct="1">
              <a:buNone/>
            </a:pPr>
            <a:endParaRPr lang="en-US" altLang="en-US" sz="2000" dirty="0"/>
          </a:p>
        </p:txBody>
      </p:sp>
      <p:sp>
        <p:nvSpPr>
          <p:cNvPr id="6" name="Rectangle 3"/>
          <p:cNvSpPr>
            <a:spLocks noGrp="1" noChangeArrowheads="1"/>
          </p:cNvSpPr>
          <p:nvPr>
            <p:ph sz="half" idx="1"/>
          </p:nvPr>
        </p:nvSpPr>
        <p:spPr>
          <a:xfrm>
            <a:off x="5994400" y="1886465"/>
            <a:ext cx="5486400" cy="3886200"/>
          </a:xfrm>
        </p:spPr>
        <p:txBody>
          <a:bodyPr/>
          <a:lstStyle/>
          <a:p>
            <a:pPr eaLnBrk="1" hangingPunct="1"/>
            <a:r>
              <a:rPr lang="en-US" altLang="en-US" sz="2000" b="1" dirty="0" smtClean="0">
                <a:latin typeface="Calibri" panose="020F0502020204030204" pitchFamily="34" charset="0"/>
              </a:rPr>
              <a:t>Top Out-of-School Factors</a:t>
            </a:r>
            <a:endParaRPr lang="en-US" altLang="en-US" sz="2000" b="1" dirty="0">
              <a:latin typeface="Calibri" panose="020F0502020204030204" pitchFamily="34" charset="0"/>
            </a:endParaRPr>
          </a:p>
          <a:p>
            <a:pPr marL="800100" lvl="1" indent="-342900" eaLnBrk="1" hangingPunct="1">
              <a:spcAft>
                <a:spcPts val="600"/>
              </a:spcAft>
              <a:buFont typeface="+mj-lt"/>
              <a:buAutoNum type="arabicPeriod"/>
            </a:pPr>
            <a:r>
              <a:rPr lang="en-US" altLang="en-US" sz="1800" dirty="0" smtClean="0">
                <a:latin typeface="Calibri" panose="020F0502020204030204" pitchFamily="34" charset="0"/>
              </a:rPr>
              <a:t>Lack of parent support/urgency</a:t>
            </a:r>
          </a:p>
          <a:p>
            <a:pPr marL="800100" lvl="1" indent="-342900" eaLnBrk="1" hangingPunct="1">
              <a:spcAft>
                <a:spcPts val="600"/>
              </a:spcAft>
              <a:buFont typeface="+mj-lt"/>
              <a:buAutoNum type="arabicPeriod"/>
            </a:pPr>
            <a:r>
              <a:rPr lang="en-US" altLang="en-US" sz="1800" dirty="0" smtClean="0">
                <a:latin typeface="Calibri" panose="020F0502020204030204" pitchFamily="34" charset="0"/>
              </a:rPr>
              <a:t>Basic needs not met</a:t>
            </a:r>
          </a:p>
          <a:p>
            <a:pPr marL="800100" lvl="1" indent="-342900" eaLnBrk="1" hangingPunct="1">
              <a:spcAft>
                <a:spcPts val="600"/>
              </a:spcAft>
              <a:buFont typeface="+mj-lt"/>
              <a:buAutoNum type="arabicPeriod"/>
            </a:pPr>
            <a:r>
              <a:rPr lang="en-US" altLang="en-US" sz="1800" dirty="0" smtClean="0">
                <a:latin typeface="Calibri" panose="020F0502020204030204" pitchFamily="34" charset="0"/>
              </a:rPr>
              <a:t>Home/family issues</a:t>
            </a:r>
          </a:p>
          <a:p>
            <a:pPr marL="800100" lvl="1" indent="-342900" eaLnBrk="1" hangingPunct="1">
              <a:spcAft>
                <a:spcPts val="600"/>
              </a:spcAft>
              <a:buFont typeface="+mj-lt"/>
              <a:buAutoNum type="arabicPeriod"/>
            </a:pPr>
            <a:r>
              <a:rPr lang="en-US" altLang="en-US" sz="1800" dirty="0" smtClean="0">
                <a:latin typeface="Calibri" panose="020F0502020204030204" pitchFamily="34" charset="0"/>
              </a:rPr>
              <a:t>Health issues (family included)</a:t>
            </a:r>
          </a:p>
          <a:p>
            <a:pPr marL="800100" lvl="1" indent="-342900" eaLnBrk="1" hangingPunct="1">
              <a:spcAft>
                <a:spcPts val="600"/>
              </a:spcAft>
              <a:buFont typeface="+mj-lt"/>
              <a:buAutoNum type="arabicPeriod"/>
            </a:pPr>
            <a:r>
              <a:rPr lang="en-US" altLang="en-US" sz="1800" dirty="0" smtClean="0">
                <a:latin typeface="Calibri" panose="020F0502020204030204" pitchFamily="34" charset="0"/>
              </a:rPr>
              <a:t>Violent/unsafe community</a:t>
            </a:r>
          </a:p>
          <a:p>
            <a:pPr marL="800100" lvl="1" indent="-342900" eaLnBrk="1" hangingPunct="1">
              <a:spcAft>
                <a:spcPts val="600"/>
              </a:spcAft>
              <a:buFont typeface="+mj-lt"/>
              <a:buAutoNum type="arabicPeriod"/>
            </a:pPr>
            <a:r>
              <a:rPr lang="en-US" altLang="en-US" sz="1800" dirty="0" smtClean="0">
                <a:latin typeface="Calibri" panose="020F0502020204030204" pitchFamily="34" charset="0"/>
              </a:rPr>
              <a:t>Lack of transportation </a:t>
            </a:r>
            <a:endParaRPr lang="en-US" altLang="en-US" sz="1800" dirty="0">
              <a:latin typeface="Calibri" panose="020F0502020204030204" pitchFamily="34" charset="0"/>
            </a:endParaRPr>
          </a:p>
          <a:p>
            <a:pPr marL="0" indent="0" eaLnBrk="1" hangingPunct="1">
              <a:buNone/>
            </a:pPr>
            <a:endParaRPr lang="en-US" altLang="en-US" sz="2000" dirty="0"/>
          </a:p>
        </p:txBody>
      </p:sp>
      <p:pic>
        <p:nvPicPr>
          <p:cNvPr id="7170" name="Picture 2" descr="http://www.readyfreddy.org/wp-content/uploads/2013/08/RFWordmarkWithFreddy44d4d2.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8317" y="5064727"/>
            <a:ext cx="4853031" cy="1415875"/>
          </a:xfrm>
          <a:prstGeom prst="rect">
            <a:avLst/>
          </a:prstGeom>
          <a:noFill/>
          <a:extLst>
            <a:ext uri="{909E8E84-426E-40DD-AFC4-6F175D3DCCD1}">
              <a14:hiddenFill xmlns:a14="http://schemas.microsoft.com/office/drawing/2010/main">
                <a:solidFill>
                  <a:srgbClr val="FFFFFF"/>
                </a:solidFill>
              </a14:hiddenFill>
            </a:ext>
          </a:extLst>
        </p:spPr>
      </p:pic>
      <p:pic>
        <p:nvPicPr>
          <p:cNvPr id="7174" name="Picture 6" descr="http://php.pghboe.net/news/wp-content/uploads/2011/08/hcv-log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92800" y="5064727"/>
            <a:ext cx="2328282" cy="1321785"/>
          </a:xfrm>
          <a:prstGeom prst="rect">
            <a:avLst/>
          </a:prstGeom>
          <a:noFill/>
          <a:extLst>
            <a:ext uri="{909E8E84-426E-40DD-AFC4-6F175D3DCCD1}">
              <a14:hiddenFill xmlns:a14="http://schemas.microsoft.com/office/drawing/2010/main">
                <a:solidFill>
                  <a:srgbClr val="FFFFFF"/>
                </a:solidFill>
              </a14:hiddenFill>
            </a:ext>
          </a:extLst>
        </p:spPr>
      </p:pic>
      <p:pic>
        <p:nvPicPr>
          <p:cNvPr id="7176" name="Picture 8" descr="http://www.readyfreddy.org/wp-content/uploads/2013/08/UW_logo.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18944" y="4614861"/>
            <a:ext cx="2590800" cy="1771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68697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2715" name="Object 11"/>
          <p:cNvGraphicFramePr>
            <a:graphicFrameLocks noChangeAspect="1"/>
          </p:cNvGraphicFramePr>
          <p:nvPr>
            <p:extLst>
              <p:ext uri="{D42A27DB-BD31-4B8C-83A1-F6EECF244321}">
                <p14:modId xmlns:p14="http://schemas.microsoft.com/office/powerpoint/2010/main" val="1823900559"/>
              </p:ext>
            </p:extLst>
          </p:nvPr>
        </p:nvGraphicFramePr>
        <p:xfrm>
          <a:off x="948351" y="1935076"/>
          <a:ext cx="8939630" cy="4539049"/>
        </p:xfrm>
        <a:graphic>
          <a:graphicData uri="http://schemas.openxmlformats.org/presentationml/2006/ole">
            <mc:AlternateContent xmlns:mc="http://schemas.openxmlformats.org/markup-compatibility/2006">
              <mc:Choice xmlns:v="urn:schemas-microsoft-com:vml" Requires="v">
                <p:oleObj spid="_x0000_s25617" name="Visio" r:id="rId4" imgW="15573375" imgH="7343775" progId="">
                  <p:embed/>
                </p:oleObj>
              </mc:Choice>
              <mc:Fallback>
                <p:oleObj name="Visio" r:id="rId4" imgW="15573375" imgH="7343775"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8351" y="1935076"/>
                        <a:ext cx="8939630" cy="4539049"/>
                      </a:xfrm>
                      <a:prstGeom prst="rect">
                        <a:avLst/>
                      </a:prstGeom>
                      <a:noFill/>
                      <a:extLst/>
                    </p:spPr>
                  </p:pic>
                </p:oleObj>
              </mc:Fallback>
            </mc:AlternateContent>
          </a:graphicData>
        </a:graphic>
      </p:graphicFrame>
      <p:sp>
        <p:nvSpPr>
          <p:cNvPr id="72716" name="TextBox 3"/>
          <p:cNvSpPr txBox="1">
            <a:spLocks noChangeArrowheads="1"/>
          </p:cNvSpPr>
          <p:nvPr/>
        </p:nvSpPr>
        <p:spPr bwMode="auto">
          <a:xfrm>
            <a:off x="10053638" y="3896626"/>
            <a:ext cx="633412" cy="307975"/>
          </a:xfrm>
          <a:prstGeom prst="rect">
            <a:avLst/>
          </a:prstGeom>
          <a:noFill/>
          <a:ln w="9525">
            <a:noFill/>
            <a:miter lim="800000"/>
            <a:headEnd/>
            <a:tailEnd/>
          </a:ln>
        </p:spPr>
        <p:txBody>
          <a:bodyPr>
            <a:spAutoFit/>
          </a:bodyPr>
          <a:lstStyle/>
          <a:p>
            <a:pPr algn="ctr"/>
            <a:r>
              <a:rPr lang="en-US" sz="700" dirty="0">
                <a:solidFill>
                  <a:srgbClr val="292929"/>
                </a:solidFill>
                <a:latin typeface="Verdana" pitchFamily="34" charset="0"/>
                <a:cs typeface="Arial" charset="0"/>
              </a:rPr>
              <a:t>PPS</a:t>
            </a:r>
          </a:p>
          <a:p>
            <a:pPr algn="ctr"/>
            <a:r>
              <a:rPr lang="en-US" sz="700" dirty="0">
                <a:solidFill>
                  <a:srgbClr val="292929"/>
                </a:solidFill>
                <a:latin typeface="Verdana" pitchFamily="34" charset="0"/>
                <a:cs typeface="Arial" charset="0"/>
              </a:rPr>
              <a:t>10/2009</a:t>
            </a:r>
          </a:p>
        </p:txBody>
      </p:sp>
      <p:sp>
        <p:nvSpPr>
          <p:cNvPr id="7" name="Title 1"/>
          <p:cNvSpPr txBox="1">
            <a:spLocks/>
          </p:cNvSpPr>
          <p:nvPr/>
        </p:nvSpPr>
        <p:spPr>
          <a:xfrm>
            <a:off x="2416176" y="1"/>
            <a:ext cx="8137525" cy="631825"/>
          </a:xfrm>
          <a:prstGeom prst="rect">
            <a:avLst/>
          </a:prstGeom>
          <a:noFill/>
          <a:ln w="9525">
            <a:noFill/>
            <a:miter lim="800000"/>
            <a:headEnd/>
            <a:tailEnd/>
          </a:ln>
        </p:spPr>
        <p:txBody>
          <a:bodyPr anchor="ctr">
            <a:normAutofit fontScale="97500"/>
          </a:bodyPr>
          <a:lstStyle>
            <a:lvl1pPr algn="ctr" eaLnBrk="0" fontAlgn="base" hangingPunct="0">
              <a:spcBef>
                <a:spcPct val="0"/>
              </a:spcBef>
              <a:spcAft>
                <a:spcPct val="0"/>
              </a:spcAft>
              <a:defRPr sz="3200" b="1" cap="all" baseline="0">
                <a:solidFill>
                  <a:srgbClr val="0070C0"/>
                </a:solidFill>
                <a:effectLst/>
                <a:latin typeface="Gill Sans MT Condensed" pitchFamily="34" charset="0"/>
                <a:ea typeface="+mj-ea"/>
                <a:cs typeface="+mj-cs"/>
              </a:defRPr>
            </a:lvl1pPr>
            <a:lvl2pPr algn="ctr" eaLnBrk="0" fontAlgn="base" hangingPunct="0">
              <a:spcBef>
                <a:spcPct val="0"/>
              </a:spcBef>
              <a:spcAft>
                <a:spcPct val="0"/>
              </a:spcAft>
              <a:defRPr sz="3200" b="1">
                <a:solidFill>
                  <a:srgbClr val="0070C0"/>
                </a:solidFill>
                <a:latin typeface="Gill Sans MT Condensed" pitchFamily="34" charset="0"/>
              </a:defRPr>
            </a:lvl2pPr>
            <a:lvl3pPr algn="ctr" eaLnBrk="0" fontAlgn="base" hangingPunct="0">
              <a:spcBef>
                <a:spcPct val="0"/>
              </a:spcBef>
              <a:spcAft>
                <a:spcPct val="0"/>
              </a:spcAft>
              <a:defRPr sz="3200" b="1">
                <a:solidFill>
                  <a:srgbClr val="0070C0"/>
                </a:solidFill>
                <a:latin typeface="Gill Sans MT Condensed" pitchFamily="34" charset="0"/>
              </a:defRPr>
            </a:lvl3pPr>
            <a:lvl4pPr algn="ctr" eaLnBrk="0" fontAlgn="base" hangingPunct="0">
              <a:spcBef>
                <a:spcPct val="0"/>
              </a:spcBef>
              <a:spcAft>
                <a:spcPct val="0"/>
              </a:spcAft>
              <a:defRPr sz="3200" b="1">
                <a:solidFill>
                  <a:srgbClr val="0070C0"/>
                </a:solidFill>
                <a:latin typeface="Gill Sans MT Condensed" pitchFamily="34" charset="0"/>
              </a:defRPr>
            </a:lvl4pPr>
            <a:lvl5pPr algn="ctr" eaLnBrk="0" fontAlgn="base" hangingPunct="0">
              <a:spcBef>
                <a:spcPct val="0"/>
              </a:spcBef>
              <a:spcAft>
                <a:spcPct val="0"/>
              </a:spcAft>
              <a:defRPr sz="3200" b="1">
                <a:solidFill>
                  <a:srgbClr val="0070C0"/>
                </a:solidFill>
                <a:latin typeface="Gill Sans MT Condensed" pitchFamily="34" charset="0"/>
              </a:defRPr>
            </a:lvl5pPr>
            <a:lvl6pPr marL="457200" fontAlgn="base">
              <a:spcBef>
                <a:spcPct val="0"/>
              </a:spcBef>
              <a:spcAft>
                <a:spcPct val="0"/>
              </a:spcAft>
              <a:defRPr sz="4300">
                <a:solidFill>
                  <a:srgbClr val="5C92B5"/>
                </a:solidFill>
                <a:latin typeface="Gill Sans MT" pitchFamily="34" charset="0"/>
              </a:defRPr>
            </a:lvl6pPr>
            <a:lvl7pPr marL="914400" fontAlgn="base">
              <a:spcBef>
                <a:spcPct val="0"/>
              </a:spcBef>
              <a:spcAft>
                <a:spcPct val="0"/>
              </a:spcAft>
              <a:defRPr sz="4300">
                <a:solidFill>
                  <a:srgbClr val="5C92B5"/>
                </a:solidFill>
                <a:latin typeface="Gill Sans MT" pitchFamily="34" charset="0"/>
              </a:defRPr>
            </a:lvl7pPr>
            <a:lvl8pPr marL="1371600" fontAlgn="base">
              <a:spcBef>
                <a:spcPct val="0"/>
              </a:spcBef>
              <a:spcAft>
                <a:spcPct val="0"/>
              </a:spcAft>
              <a:defRPr sz="4300">
                <a:solidFill>
                  <a:srgbClr val="5C92B5"/>
                </a:solidFill>
                <a:latin typeface="Gill Sans MT" pitchFamily="34" charset="0"/>
              </a:defRPr>
            </a:lvl8pPr>
            <a:lvl9pPr marL="1828800" fontAlgn="base">
              <a:spcBef>
                <a:spcPct val="0"/>
              </a:spcBef>
              <a:spcAft>
                <a:spcPct val="0"/>
              </a:spcAft>
              <a:defRPr sz="4300">
                <a:solidFill>
                  <a:srgbClr val="5C92B5"/>
                </a:solidFill>
                <a:latin typeface="Gill Sans MT" pitchFamily="34" charset="0"/>
              </a:defRPr>
            </a:lvl9pPr>
            <a:extLst/>
          </a:lstStyle>
          <a:p>
            <a:pPr>
              <a:defRPr/>
            </a:pPr>
            <a:r>
              <a:rPr lang="en-US" sz="2800" dirty="0">
                <a:solidFill>
                  <a:schemeClr val="accent6">
                    <a:lumMod val="75000"/>
                  </a:schemeClr>
                </a:solidFill>
                <a:latin typeface="Calibri" pitchFamily="34" charset="0"/>
                <a:cs typeface="Calibri" pitchFamily="34" charset="0"/>
              </a:rPr>
              <a:t>Data Warehouse Timeline</a:t>
            </a:r>
          </a:p>
        </p:txBody>
      </p:sp>
      <p:sp>
        <p:nvSpPr>
          <p:cNvPr id="6" name="Rectangle 2"/>
          <p:cNvSpPr txBox="1">
            <a:spLocks noChangeArrowheads="1"/>
          </p:cNvSpPr>
          <p:nvPr/>
        </p:nvSpPr>
        <p:spPr bwMode="auto">
          <a:xfrm>
            <a:off x="364754" y="963827"/>
            <a:ext cx="10566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b="1">
                <a:solidFill>
                  <a:srgbClr val="948151"/>
                </a:solidFill>
                <a:latin typeface="+mj-lt"/>
                <a:ea typeface="+mj-ea"/>
                <a:cs typeface="+mj-cs"/>
              </a:defRPr>
            </a:lvl1pPr>
            <a:lvl2pPr algn="l" rtl="0" eaLnBrk="0" fontAlgn="base" hangingPunct="0">
              <a:spcBef>
                <a:spcPct val="0"/>
              </a:spcBef>
              <a:spcAft>
                <a:spcPct val="0"/>
              </a:spcAft>
              <a:defRPr sz="3600" b="1">
                <a:solidFill>
                  <a:srgbClr val="948151"/>
                </a:solidFill>
                <a:latin typeface="Georgia" pitchFamily="-108" charset="0"/>
                <a:ea typeface="ＭＳ Ｐゴシック" pitchFamily="-108" charset="-128"/>
                <a:cs typeface="ＭＳ Ｐゴシック" pitchFamily="-108" charset="-128"/>
              </a:defRPr>
            </a:lvl2pPr>
            <a:lvl3pPr algn="l" rtl="0" eaLnBrk="0" fontAlgn="base" hangingPunct="0">
              <a:spcBef>
                <a:spcPct val="0"/>
              </a:spcBef>
              <a:spcAft>
                <a:spcPct val="0"/>
              </a:spcAft>
              <a:defRPr sz="3600" b="1">
                <a:solidFill>
                  <a:srgbClr val="948151"/>
                </a:solidFill>
                <a:latin typeface="Georgia" pitchFamily="-108" charset="0"/>
                <a:ea typeface="ＭＳ Ｐゴシック" pitchFamily="-108" charset="-128"/>
                <a:cs typeface="ＭＳ Ｐゴシック" pitchFamily="-108" charset="-128"/>
              </a:defRPr>
            </a:lvl3pPr>
            <a:lvl4pPr algn="l" rtl="0" eaLnBrk="0" fontAlgn="base" hangingPunct="0">
              <a:spcBef>
                <a:spcPct val="0"/>
              </a:spcBef>
              <a:spcAft>
                <a:spcPct val="0"/>
              </a:spcAft>
              <a:defRPr sz="3600" b="1">
                <a:solidFill>
                  <a:srgbClr val="948151"/>
                </a:solidFill>
                <a:latin typeface="Georgia" pitchFamily="-108" charset="0"/>
                <a:ea typeface="ＭＳ Ｐゴシック" pitchFamily="-108" charset="-128"/>
                <a:cs typeface="ＭＳ Ｐゴシック" pitchFamily="-108" charset="-128"/>
              </a:defRPr>
            </a:lvl4pPr>
            <a:lvl5pPr algn="l" rtl="0" eaLnBrk="0" fontAlgn="base" hangingPunct="0">
              <a:spcBef>
                <a:spcPct val="0"/>
              </a:spcBef>
              <a:spcAft>
                <a:spcPct val="0"/>
              </a:spcAft>
              <a:defRPr sz="3600" b="1">
                <a:solidFill>
                  <a:srgbClr val="948151"/>
                </a:solidFill>
                <a:latin typeface="Georgia" pitchFamily="-108" charset="0"/>
                <a:ea typeface="ＭＳ Ｐゴシック" pitchFamily="-108" charset="-128"/>
                <a:cs typeface="ＭＳ Ｐゴシック" pitchFamily="-108" charset="-128"/>
              </a:defRPr>
            </a:lvl5pPr>
            <a:lvl6pPr marL="457200" algn="l" rtl="0" fontAlgn="base">
              <a:spcBef>
                <a:spcPct val="0"/>
              </a:spcBef>
              <a:spcAft>
                <a:spcPct val="0"/>
              </a:spcAft>
              <a:defRPr sz="4400">
                <a:solidFill>
                  <a:srgbClr val="003E7E"/>
                </a:solidFill>
                <a:latin typeface="Georgia" pitchFamily="-108" charset="0"/>
                <a:ea typeface="ＭＳ Ｐゴシック" pitchFamily="-108" charset="-128"/>
                <a:cs typeface="ＭＳ Ｐゴシック" pitchFamily="-108" charset="-128"/>
              </a:defRPr>
            </a:lvl6pPr>
            <a:lvl7pPr marL="914400" algn="l" rtl="0" fontAlgn="base">
              <a:spcBef>
                <a:spcPct val="0"/>
              </a:spcBef>
              <a:spcAft>
                <a:spcPct val="0"/>
              </a:spcAft>
              <a:defRPr sz="4400">
                <a:solidFill>
                  <a:srgbClr val="003E7E"/>
                </a:solidFill>
                <a:latin typeface="Georgia" pitchFamily="-108" charset="0"/>
                <a:ea typeface="ＭＳ Ｐゴシック" pitchFamily="-108" charset="-128"/>
                <a:cs typeface="ＭＳ Ｐゴシック" pitchFamily="-108" charset="-128"/>
              </a:defRPr>
            </a:lvl7pPr>
            <a:lvl8pPr marL="1371600" algn="l" rtl="0" fontAlgn="base">
              <a:spcBef>
                <a:spcPct val="0"/>
              </a:spcBef>
              <a:spcAft>
                <a:spcPct val="0"/>
              </a:spcAft>
              <a:defRPr sz="4400">
                <a:solidFill>
                  <a:srgbClr val="003E7E"/>
                </a:solidFill>
                <a:latin typeface="Georgia" pitchFamily="-108" charset="0"/>
                <a:ea typeface="ＭＳ Ｐゴシック" pitchFamily="-108" charset="-128"/>
                <a:cs typeface="ＭＳ Ｐゴシック" pitchFamily="-108" charset="-128"/>
              </a:defRPr>
            </a:lvl8pPr>
            <a:lvl9pPr marL="1828800" algn="l" rtl="0" fontAlgn="base">
              <a:spcBef>
                <a:spcPct val="0"/>
              </a:spcBef>
              <a:spcAft>
                <a:spcPct val="0"/>
              </a:spcAft>
              <a:defRPr sz="4400">
                <a:solidFill>
                  <a:srgbClr val="003E7E"/>
                </a:solidFill>
                <a:latin typeface="Georgia" pitchFamily="-108" charset="0"/>
                <a:ea typeface="ＭＳ Ｐゴシック" pitchFamily="-108" charset="-128"/>
                <a:cs typeface="ＭＳ Ｐゴシック" pitchFamily="-108" charset="-128"/>
              </a:defRPr>
            </a:lvl9pPr>
          </a:lstStyle>
          <a:p>
            <a:pPr eaLnBrk="1" hangingPunct="1"/>
            <a:r>
              <a:rPr lang="en-US" altLang="en-US" sz="3200" kern="0" dirty="0" smtClean="0">
                <a:latin typeface="Calibri" panose="020F0502020204030204" pitchFamily="34" charset="0"/>
              </a:rPr>
              <a:t>Allegheny County Department of Human Services Data Warehouse </a:t>
            </a:r>
          </a:p>
        </p:txBody>
      </p:sp>
      <p:sp>
        <p:nvSpPr>
          <p:cNvPr id="8" name="AutoShape 19"/>
          <p:cNvSpPr>
            <a:spLocks noChangeArrowheads="1"/>
          </p:cNvSpPr>
          <p:nvPr/>
        </p:nvSpPr>
        <p:spPr bwMode="auto">
          <a:xfrm>
            <a:off x="9798908" y="3072842"/>
            <a:ext cx="2030627" cy="1647568"/>
          </a:xfrm>
          <a:prstGeom prst="roundRect">
            <a:avLst>
              <a:gd name="adj" fmla="val 16667"/>
            </a:avLst>
          </a:prstGeom>
          <a:solidFill>
            <a:schemeClr val="accent6">
              <a:lumMod val="75000"/>
            </a:schemeClr>
          </a:solidFill>
          <a:ln w="9525">
            <a:noFill/>
            <a:round/>
            <a:headEnd/>
            <a:tailEnd/>
          </a:ln>
        </p:spPr>
        <p:txBody>
          <a:bodyPr wrap="none"/>
          <a:lstStyle/>
          <a:p>
            <a:pPr algn="ctr"/>
            <a:r>
              <a:rPr lang="en-US" sz="1000" dirty="0" smtClean="0">
                <a:solidFill>
                  <a:schemeClr val="bg1">
                    <a:lumMod val="95000"/>
                  </a:schemeClr>
                </a:solidFill>
                <a:latin typeface="Calibri" pitchFamily="34" charset="0"/>
              </a:rPr>
              <a:t>DHS signed a MOU </a:t>
            </a:r>
          </a:p>
          <a:p>
            <a:pPr algn="ctr"/>
            <a:r>
              <a:rPr lang="en-US" sz="1000" dirty="0" smtClean="0">
                <a:solidFill>
                  <a:schemeClr val="bg1">
                    <a:lumMod val="95000"/>
                  </a:schemeClr>
                </a:solidFill>
                <a:latin typeface="Calibri" pitchFamily="34" charset="0"/>
              </a:rPr>
              <a:t>with the three school districts:</a:t>
            </a:r>
          </a:p>
          <a:p>
            <a:pPr marL="171450" indent="-171450">
              <a:buFont typeface="Arial" panose="020B0604020202020204" pitchFamily="34" charset="0"/>
              <a:buChar char="•"/>
            </a:pPr>
            <a:r>
              <a:rPr lang="en-US" sz="1000" dirty="0" smtClean="0">
                <a:solidFill>
                  <a:schemeClr val="bg1">
                    <a:lumMod val="95000"/>
                  </a:schemeClr>
                </a:solidFill>
                <a:latin typeface="Calibri" pitchFamily="34" charset="0"/>
              </a:rPr>
              <a:t>Directory information</a:t>
            </a:r>
          </a:p>
          <a:p>
            <a:pPr marL="171450" indent="-171450">
              <a:buFont typeface="Arial" panose="020B0604020202020204" pitchFamily="34" charset="0"/>
              <a:buChar char="•"/>
            </a:pPr>
            <a:r>
              <a:rPr lang="en-US" sz="1000" dirty="0" smtClean="0">
                <a:solidFill>
                  <a:schemeClr val="bg1">
                    <a:lumMod val="95000"/>
                  </a:schemeClr>
                </a:solidFill>
                <a:latin typeface="Calibri" pitchFamily="34" charset="0"/>
              </a:rPr>
              <a:t>Educational outcomes for kids:</a:t>
            </a:r>
          </a:p>
          <a:p>
            <a:pPr marL="274320" lvl="1" indent="-171450">
              <a:buFont typeface="Wingdings" panose="05000000000000000000" pitchFamily="2" charset="2"/>
              <a:buChar char="§"/>
            </a:pPr>
            <a:r>
              <a:rPr lang="en-US" sz="1000" dirty="0" smtClean="0">
                <a:solidFill>
                  <a:schemeClr val="bg1">
                    <a:lumMod val="95000"/>
                  </a:schemeClr>
                </a:solidFill>
                <a:latin typeface="Calibri" pitchFamily="34" charset="0"/>
              </a:rPr>
              <a:t>DHS is legal custodian</a:t>
            </a:r>
          </a:p>
          <a:p>
            <a:pPr marL="274320" lvl="1" indent="-171450">
              <a:buFont typeface="Wingdings" panose="05000000000000000000" pitchFamily="2" charset="2"/>
              <a:buChar char="§"/>
            </a:pPr>
            <a:r>
              <a:rPr lang="en-US" sz="1000" dirty="0" smtClean="0">
                <a:solidFill>
                  <a:schemeClr val="bg1">
                    <a:lumMod val="95000"/>
                  </a:schemeClr>
                </a:solidFill>
                <a:latin typeface="Calibri" pitchFamily="34" charset="0"/>
              </a:rPr>
              <a:t>All other kids action research </a:t>
            </a:r>
          </a:p>
          <a:p>
            <a:pPr marL="560070" lvl="2"/>
            <a:r>
              <a:rPr lang="en-US" sz="1000" dirty="0" smtClean="0">
                <a:solidFill>
                  <a:schemeClr val="bg1">
                    <a:lumMod val="95000"/>
                  </a:schemeClr>
                </a:solidFill>
                <a:latin typeface="Calibri" pitchFamily="34" charset="0"/>
              </a:rPr>
              <a:t>agreement </a:t>
            </a:r>
          </a:p>
          <a:p>
            <a:pPr marL="171450" indent="-171450">
              <a:buFont typeface="Arial" panose="020B0604020202020204" pitchFamily="34" charset="0"/>
              <a:buChar char="•"/>
            </a:pPr>
            <a:r>
              <a:rPr lang="en-US" sz="1000" dirty="0" smtClean="0">
                <a:solidFill>
                  <a:schemeClr val="bg1">
                    <a:lumMod val="95000"/>
                  </a:schemeClr>
                </a:solidFill>
                <a:latin typeface="Calibri" pitchFamily="34" charset="0"/>
              </a:rPr>
              <a:t>Consent</a:t>
            </a:r>
            <a:endParaRPr lang="en-US" sz="1000" dirty="0">
              <a:solidFill>
                <a:schemeClr val="bg1">
                  <a:lumMod val="95000"/>
                </a:schemeClr>
              </a:solidFill>
              <a:latin typeface="Calibri" pitchFamily="34" charset="0"/>
            </a:endParaRPr>
          </a:p>
        </p:txBody>
      </p:sp>
    </p:spTree>
    <p:extLst>
      <p:ext uri="{BB962C8B-B14F-4D97-AF65-F5344CB8AC3E}">
        <p14:creationId xmlns:p14="http://schemas.microsoft.com/office/powerpoint/2010/main" val="5839645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Title 1"/>
          <p:cNvSpPr>
            <a:spLocks noGrp="1"/>
          </p:cNvSpPr>
          <p:nvPr>
            <p:ph type="title"/>
          </p:nvPr>
        </p:nvSpPr>
        <p:spPr>
          <a:xfrm>
            <a:off x="2454276" y="38100"/>
            <a:ext cx="8137525" cy="457200"/>
          </a:xfrm>
        </p:spPr>
        <p:txBody>
          <a:bodyPr>
            <a:normAutofit fontScale="90000"/>
          </a:bodyPr>
          <a:lstStyle/>
          <a:p>
            <a:r>
              <a:rPr lang="en-US" sz="2800" dirty="0">
                <a:solidFill>
                  <a:schemeClr val="accent6">
                    <a:lumMod val="75000"/>
                  </a:schemeClr>
                </a:solidFill>
                <a:latin typeface="Calibri" pitchFamily="34" charset="0"/>
                <a:cs typeface="Calibri" pitchFamily="34" charset="0"/>
              </a:rPr>
              <a:t>DATA WAREHOUSE DATA SOURCES</a:t>
            </a:r>
          </a:p>
        </p:txBody>
      </p:sp>
      <p:sp>
        <p:nvSpPr>
          <p:cNvPr id="91139" name="Rectangle 5"/>
          <p:cNvSpPr txBox="1">
            <a:spLocks noChangeArrowheads="1"/>
          </p:cNvSpPr>
          <p:nvPr/>
        </p:nvSpPr>
        <p:spPr bwMode="auto">
          <a:xfrm>
            <a:off x="3134390" y="1791454"/>
            <a:ext cx="4038600" cy="4436351"/>
          </a:xfrm>
          <a:prstGeom prst="rect">
            <a:avLst/>
          </a:prstGeom>
          <a:noFill/>
          <a:ln w="9525">
            <a:noFill/>
            <a:miter lim="800000"/>
            <a:headEnd/>
            <a:tailEnd/>
          </a:ln>
        </p:spPr>
        <p:txBody>
          <a:bodyPr/>
          <a:lstStyle/>
          <a:p>
            <a:pPr marL="365125" indent="-282575" eaLnBrk="0" hangingPunct="0">
              <a:lnSpc>
                <a:spcPct val="80000"/>
              </a:lnSpc>
              <a:spcBef>
                <a:spcPts val="600"/>
              </a:spcBef>
              <a:buClr>
                <a:srgbClr val="0070C0"/>
              </a:buClr>
              <a:buSzPct val="80000"/>
              <a:buFont typeface="Wingdings 2" pitchFamily="18" charset="2"/>
              <a:buChar char=""/>
            </a:pPr>
            <a:r>
              <a:rPr lang="en-US" dirty="0">
                <a:latin typeface="Calibri" pitchFamily="34" charset="0"/>
                <a:cs typeface="Calibri" pitchFamily="34" charset="0"/>
              </a:rPr>
              <a:t>Allegheny County Housing Authority </a:t>
            </a:r>
          </a:p>
          <a:p>
            <a:pPr marL="365125" indent="-282575" eaLnBrk="0" hangingPunct="0">
              <a:lnSpc>
                <a:spcPct val="80000"/>
              </a:lnSpc>
              <a:spcBef>
                <a:spcPts val="600"/>
              </a:spcBef>
              <a:buClr>
                <a:srgbClr val="0070C0"/>
              </a:buClr>
              <a:buSzPct val="80000"/>
              <a:buFont typeface="Wingdings 2" pitchFamily="18" charset="2"/>
              <a:buChar char=""/>
            </a:pPr>
            <a:r>
              <a:rPr lang="en-US" dirty="0">
                <a:latin typeface="Calibri" pitchFamily="34" charset="0"/>
                <a:cs typeface="Calibri" pitchFamily="34" charset="0"/>
              </a:rPr>
              <a:t>Allegheny County Jail </a:t>
            </a:r>
          </a:p>
          <a:p>
            <a:pPr marL="365125" indent="-282575" eaLnBrk="0" hangingPunct="0">
              <a:lnSpc>
                <a:spcPct val="80000"/>
              </a:lnSpc>
              <a:spcBef>
                <a:spcPts val="600"/>
              </a:spcBef>
              <a:buClr>
                <a:srgbClr val="0070C0"/>
              </a:buClr>
              <a:buSzPct val="80000"/>
              <a:buFont typeface="Wingdings 2" pitchFamily="18" charset="2"/>
              <a:buChar char=""/>
            </a:pPr>
            <a:r>
              <a:rPr lang="en-US" dirty="0">
                <a:latin typeface="Calibri" pitchFamily="34" charset="0"/>
                <a:cs typeface="Calibri" pitchFamily="34" charset="0"/>
              </a:rPr>
              <a:t>Allegheny County Medical </a:t>
            </a:r>
            <a:br>
              <a:rPr lang="en-US" dirty="0">
                <a:latin typeface="Calibri" pitchFamily="34" charset="0"/>
                <a:cs typeface="Calibri" pitchFamily="34" charset="0"/>
              </a:rPr>
            </a:br>
            <a:r>
              <a:rPr lang="en-US" dirty="0">
                <a:latin typeface="Calibri" pitchFamily="34" charset="0"/>
                <a:cs typeface="Calibri" pitchFamily="34" charset="0"/>
              </a:rPr>
              <a:t>Examiner’s Office</a:t>
            </a:r>
          </a:p>
          <a:p>
            <a:pPr marL="365125" indent="-282575" eaLnBrk="0" hangingPunct="0">
              <a:lnSpc>
                <a:spcPct val="80000"/>
              </a:lnSpc>
              <a:spcBef>
                <a:spcPts val="600"/>
              </a:spcBef>
              <a:buClr>
                <a:srgbClr val="0070C0"/>
              </a:buClr>
              <a:buSzPct val="80000"/>
              <a:buFont typeface="Wingdings 2" pitchFamily="18" charset="2"/>
              <a:buChar char=""/>
            </a:pPr>
            <a:r>
              <a:rPr lang="en-US" dirty="0">
                <a:latin typeface="Calibri" pitchFamily="34" charset="0"/>
                <a:cs typeface="Calibri" pitchFamily="34" charset="0"/>
              </a:rPr>
              <a:t>Department of Public Welfare </a:t>
            </a:r>
          </a:p>
          <a:p>
            <a:pPr marL="365125" indent="-282575" eaLnBrk="0" hangingPunct="0">
              <a:lnSpc>
                <a:spcPct val="80000"/>
              </a:lnSpc>
              <a:spcBef>
                <a:spcPts val="600"/>
              </a:spcBef>
              <a:buClr>
                <a:srgbClr val="0070C0"/>
              </a:buClr>
              <a:buSzPct val="80000"/>
              <a:buFont typeface="Wingdings 2" pitchFamily="18" charset="2"/>
              <a:buChar char=""/>
            </a:pPr>
            <a:r>
              <a:rPr lang="en-US" dirty="0">
                <a:latin typeface="Calibri" pitchFamily="34" charset="0"/>
                <a:cs typeface="Calibri" pitchFamily="34" charset="0"/>
              </a:rPr>
              <a:t>Housing Authority City of Pittsburgh </a:t>
            </a:r>
          </a:p>
          <a:p>
            <a:pPr marL="365125" indent="-282575" eaLnBrk="0" hangingPunct="0">
              <a:lnSpc>
                <a:spcPct val="80000"/>
              </a:lnSpc>
              <a:spcBef>
                <a:spcPts val="600"/>
              </a:spcBef>
              <a:buClr>
                <a:srgbClr val="0070C0"/>
              </a:buClr>
              <a:buSzPct val="80000"/>
              <a:buFont typeface="Wingdings 2" pitchFamily="18" charset="2"/>
              <a:buChar char=""/>
            </a:pPr>
            <a:r>
              <a:rPr lang="en-US" dirty="0">
                <a:latin typeface="Calibri" pitchFamily="34" charset="0"/>
                <a:cs typeface="Calibri" pitchFamily="34" charset="0"/>
              </a:rPr>
              <a:t>Juvenile Probation </a:t>
            </a:r>
          </a:p>
          <a:p>
            <a:pPr marL="365125" indent="-282575" eaLnBrk="0" hangingPunct="0">
              <a:lnSpc>
                <a:spcPct val="80000"/>
              </a:lnSpc>
              <a:spcBef>
                <a:spcPts val="600"/>
              </a:spcBef>
              <a:buClr>
                <a:srgbClr val="0070C0"/>
              </a:buClr>
              <a:buSzPct val="80000"/>
              <a:buFont typeface="Wingdings 2" pitchFamily="18" charset="2"/>
              <a:buChar char=""/>
            </a:pPr>
            <a:r>
              <a:rPr lang="en-US" dirty="0">
                <a:latin typeface="Calibri" pitchFamily="34" charset="0"/>
                <a:cs typeface="Calibri" pitchFamily="34" charset="0"/>
              </a:rPr>
              <a:t>Pittsburgh Public Schools</a:t>
            </a:r>
          </a:p>
          <a:p>
            <a:pPr marL="365125" indent="-282575" eaLnBrk="0" hangingPunct="0">
              <a:lnSpc>
                <a:spcPct val="80000"/>
              </a:lnSpc>
              <a:spcBef>
                <a:spcPts val="600"/>
              </a:spcBef>
              <a:buClr>
                <a:srgbClr val="0070C0"/>
              </a:buClr>
              <a:buSzPct val="80000"/>
              <a:buFont typeface="Wingdings 2" pitchFamily="18" charset="2"/>
              <a:buChar char=""/>
            </a:pPr>
            <a:r>
              <a:rPr lang="en-US" dirty="0">
                <a:latin typeface="Calibri" pitchFamily="34" charset="0"/>
                <a:cs typeface="Calibri" pitchFamily="34" charset="0"/>
              </a:rPr>
              <a:t>Clairton Public Schools</a:t>
            </a:r>
          </a:p>
          <a:p>
            <a:pPr marL="365125" indent="-282575" eaLnBrk="0" hangingPunct="0">
              <a:lnSpc>
                <a:spcPct val="80000"/>
              </a:lnSpc>
              <a:spcBef>
                <a:spcPts val="600"/>
              </a:spcBef>
              <a:buClr>
                <a:srgbClr val="0070C0"/>
              </a:buClr>
              <a:buSzPct val="80000"/>
              <a:buFont typeface="Wingdings 2" pitchFamily="18" charset="2"/>
              <a:buChar char=""/>
            </a:pPr>
            <a:r>
              <a:rPr lang="en-US" dirty="0">
                <a:latin typeface="Calibri" pitchFamily="34" charset="0"/>
                <a:cs typeface="Calibri" pitchFamily="34" charset="0"/>
              </a:rPr>
              <a:t>Pre-trial Services</a:t>
            </a:r>
          </a:p>
          <a:p>
            <a:pPr marL="365125" indent="-282575" eaLnBrk="0" hangingPunct="0">
              <a:lnSpc>
                <a:spcPct val="80000"/>
              </a:lnSpc>
              <a:spcBef>
                <a:spcPts val="600"/>
              </a:spcBef>
              <a:buClr>
                <a:srgbClr val="0070C0"/>
              </a:buClr>
              <a:buSzPct val="80000"/>
              <a:buFont typeface="Wingdings 2" pitchFamily="18" charset="2"/>
              <a:buChar char=""/>
            </a:pPr>
            <a:r>
              <a:rPr lang="en-US" dirty="0">
                <a:latin typeface="Calibri" pitchFamily="34" charset="0"/>
                <a:cs typeface="Calibri" pitchFamily="34" charset="0"/>
              </a:rPr>
              <a:t>Adult Probation</a:t>
            </a:r>
          </a:p>
          <a:p>
            <a:pPr marL="365125" indent="-282575" eaLnBrk="0" hangingPunct="0">
              <a:lnSpc>
                <a:spcPct val="80000"/>
              </a:lnSpc>
              <a:spcBef>
                <a:spcPts val="600"/>
              </a:spcBef>
              <a:buClr>
                <a:srgbClr val="0070C0"/>
              </a:buClr>
              <a:buSzPct val="80000"/>
              <a:buFont typeface="Wingdings 2" pitchFamily="18" charset="2"/>
              <a:buChar char=""/>
            </a:pPr>
            <a:r>
              <a:rPr lang="en-US" dirty="0">
                <a:latin typeface="Calibri" pitchFamily="34" charset="0"/>
                <a:cs typeface="Calibri" pitchFamily="34" charset="0"/>
              </a:rPr>
              <a:t>Adult/family </a:t>
            </a:r>
            <a:r>
              <a:rPr lang="en-US" dirty="0" smtClean="0">
                <a:latin typeface="Calibri" pitchFamily="34" charset="0"/>
                <a:cs typeface="Calibri" pitchFamily="34" charset="0"/>
              </a:rPr>
              <a:t>court</a:t>
            </a:r>
          </a:p>
          <a:p>
            <a:pPr marL="365125" indent="-282575" eaLnBrk="0" hangingPunct="0">
              <a:lnSpc>
                <a:spcPct val="80000"/>
              </a:lnSpc>
              <a:spcBef>
                <a:spcPts val="600"/>
              </a:spcBef>
              <a:buClr>
                <a:schemeClr val="accent1"/>
              </a:buClr>
              <a:buSzPct val="80000"/>
              <a:buFont typeface="Wingdings 2" pitchFamily="18" charset="2"/>
              <a:buChar char=""/>
            </a:pPr>
            <a:r>
              <a:rPr lang="en-US" dirty="0" smtClean="0">
                <a:latin typeface="Calibri" pitchFamily="34" charset="0"/>
                <a:cs typeface="Calibri" pitchFamily="34" charset="0"/>
              </a:rPr>
              <a:t>Aging</a:t>
            </a:r>
          </a:p>
          <a:p>
            <a:pPr marL="365125" indent="-282575" eaLnBrk="0" hangingPunct="0">
              <a:lnSpc>
                <a:spcPct val="80000"/>
              </a:lnSpc>
              <a:spcBef>
                <a:spcPts val="600"/>
              </a:spcBef>
              <a:buClr>
                <a:schemeClr val="accent1"/>
              </a:buClr>
              <a:buSzPct val="80000"/>
              <a:buFont typeface="Wingdings 2" pitchFamily="18" charset="2"/>
              <a:buChar char=""/>
            </a:pPr>
            <a:r>
              <a:rPr lang="en-US" dirty="0" smtClean="0">
                <a:latin typeface="Calibri" pitchFamily="34" charset="0"/>
                <a:cs typeface="Calibri" pitchFamily="34" charset="0"/>
              </a:rPr>
              <a:t>Children, Youth and Families </a:t>
            </a:r>
          </a:p>
          <a:p>
            <a:pPr marL="365125" indent="-282575" eaLnBrk="0" hangingPunct="0">
              <a:lnSpc>
                <a:spcPct val="80000"/>
              </a:lnSpc>
              <a:spcBef>
                <a:spcPts val="600"/>
              </a:spcBef>
              <a:buClr>
                <a:schemeClr val="accent1"/>
              </a:buClr>
              <a:buSzPct val="80000"/>
              <a:buFont typeface="Wingdings 2" pitchFamily="18" charset="2"/>
              <a:buChar char=""/>
            </a:pPr>
            <a:r>
              <a:rPr lang="en-US" dirty="0" smtClean="0">
                <a:latin typeface="Calibri" pitchFamily="34" charset="0"/>
                <a:cs typeface="Calibri" pitchFamily="34" charset="0"/>
              </a:rPr>
              <a:t>Community Service Block Grant</a:t>
            </a:r>
          </a:p>
          <a:p>
            <a:pPr marL="82550" eaLnBrk="0" hangingPunct="0">
              <a:lnSpc>
                <a:spcPct val="80000"/>
              </a:lnSpc>
              <a:spcBef>
                <a:spcPts val="600"/>
              </a:spcBef>
              <a:buClr>
                <a:srgbClr val="0070C0"/>
              </a:buClr>
              <a:buSzPct val="80000"/>
            </a:pPr>
            <a:endParaRPr lang="en-US" sz="1600" dirty="0">
              <a:latin typeface="Calibri" pitchFamily="34" charset="0"/>
              <a:cs typeface="Calibri" pitchFamily="34" charset="0"/>
            </a:endParaRPr>
          </a:p>
          <a:p>
            <a:pPr marL="365125" indent="-282575" eaLnBrk="0" hangingPunct="0">
              <a:lnSpc>
                <a:spcPct val="80000"/>
              </a:lnSpc>
              <a:spcBef>
                <a:spcPts val="600"/>
              </a:spcBef>
              <a:buClr>
                <a:srgbClr val="0070C0"/>
              </a:buClr>
              <a:buSzPct val="80000"/>
              <a:buFont typeface="Wingdings 2" pitchFamily="18" charset="2"/>
              <a:buChar char=""/>
            </a:pPr>
            <a:endParaRPr lang="en-US" sz="1600" dirty="0">
              <a:latin typeface="Calibri" pitchFamily="34" charset="0"/>
              <a:cs typeface="Calibri" pitchFamily="34" charset="0"/>
            </a:endParaRPr>
          </a:p>
          <a:p>
            <a:pPr marL="365125" indent="-282575" eaLnBrk="0" hangingPunct="0">
              <a:lnSpc>
                <a:spcPct val="80000"/>
              </a:lnSpc>
              <a:spcBef>
                <a:spcPts val="600"/>
              </a:spcBef>
              <a:buClr>
                <a:srgbClr val="0070C0"/>
              </a:buClr>
              <a:buSzPct val="80000"/>
              <a:buFont typeface="Wingdings 2" pitchFamily="18" charset="2"/>
              <a:buChar char=""/>
            </a:pPr>
            <a:endParaRPr lang="en-US" sz="1600" dirty="0">
              <a:latin typeface="Calibri" pitchFamily="34" charset="0"/>
              <a:cs typeface="Calibri" pitchFamily="34" charset="0"/>
            </a:endParaRPr>
          </a:p>
          <a:p>
            <a:pPr marL="82550" eaLnBrk="0" hangingPunct="0">
              <a:lnSpc>
                <a:spcPct val="80000"/>
              </a:lnSpc>
              <a:spcBef>
                <a:spcPts val="600"/>
              </a:spcBef>
              <a:buClr>
                <a:srgbClr val="0070C0"/>
              </a:buClr>
              <a:buSzPct val="80000"/>
            </a:pPr>
            <a:endParaRPr lang="en-US" sz="1600" dirty="0">
              <a:latin typeface="Gill Sans MT" pitchFamily="34" charset="0"/>
            </a:endParaRPr>
          </a:p>
          <a:p>
            <a:pPr marL="365125" indent="-282575" eaLnBrk="0" hangingPunct="0">
              <a:lnSpc>
                <a:spcPct val="80000"/>
              </a:lnSpc>
              <a:spcBef>
                <a:spcPts val="600"/>
              </a:spcBef>
              <a:buClr>
                <a:srgbClr val="0070C0"/>
              </a:buClr>
              <a:buSzPct val="80000"/>
              <a:buFont typeface="Wingdings 2" pitchFamily="18" charset="2"/>
              <a:buChar char=""/>
            </a:pPr>
            <a:endParaRPr lang="en-US" sz="1600" dirty="0">
              <a:latin typeface="Gill Sans MT" pitchFamily="34" charset="0"/>
            </a:endParaRPr>
          </a:p>
          <a:p>
            <a:pPr marL="365125" indent="-282575" eaLnBrk="0" hangingPunct="0">
              <a:lnSpc>
                <a:spcPct val="80000"/>
              </a:lnSpc>
              <a:spcBef>
                <a:spcPts val="600"/>
              </a:spcBef>
              <a:buClr>
                <a:srgbClr val="0070C0"/>
              </a:buClr>
              <a:buSzPct val="80000"/>
              <a:buFont typeface="Wingdings 2" pitchFamily="18" charset="2"/>
              <a:buChar char=""/>
            </a:pPr>
            <a:endParaRPr lang="en-US" sz="1600" dirty="0">
              <a:latin typeface="Gill Sans MT" pitchFamily="34" charset="0"/>
            </a:endParaRPr>
          </a:p>
        </p:txBody>
      </p:sp>
      <p:sp>
        <p:nvSpPr>
          <p:cNvPr id="91140" name="Rectangle 6"/>
          <p:cNvSpPr txBox="1">
            <a:spLocks noChangeArrowheads="1"/>
          </p:cNvSpPr>
          <p:nvPr/>
        </p:nvSpPr>
        <p:spPr bwMode="auto">
          <a:xfrm>
            <a:off x="7319320" y="1855340"/>
            <a:ext cx="4038600" cy="4586650"/>
          </a:xfrm>
          <a:prstGeom prst="rect">
            <a:avLst/>
          </a:prstGeom>
          <a:noFill/>
          <a:ln w="9525">
            <a:noFill/>
            <a:miter lim="800000"/>
            <a:headEnd/>
            <a:tailEnd/>
          </a:ln>
        </p:spPr>
        <p:txBody>
          <a:bodyPr/>
          <a:lstStyle/>
          <a:p>
            <a:pPr marL="365125" indent="-282575" eaLnBrk="0" hangingPunct="0">
              <a:lnSpc>
                <a:spcPct val="80000"/>
              </a:lnSpc>
              <a:spcBef>
                <a:spcPts val="600"/>
              </a:spcBef>
              <a:buClr>
                <a:schemeClr val="accent1"/>
              </a:buClr>
              <a:buSzPct val="80000"/>
              <a:buFont typeface="Wingdings 2" pitchFamily="18" charset="2"/>
              <a:buChar char=""/>
            </a:pPr>
            <a:r>
              <a:rPr lang="en-US" dirty="0" smtClean="0">
                <a:latin typeface="Calibri" pitchFamily="34" charset="0"/>
                <a:cs typeface="Calibri" pitchFamily="34" charset="0"/>
              </a:rPr>
              <a:t>Drug </a:t>
            </a:r>
            <a:r>
              <a:rPr lang="en-US" dirty="0">
                <a:latin typeface="Calibri" pitchFamily="34" charset="0"/>
                <a:cs typeface="Calibri" pitchFamily="34" charset="0"/>
              </a:rPr>
              <a:t>&amp; Alcohol </a:t>
            </a:r>
          </a:p>
          <a:p>
            <a:pPr marL="365125" indent="-282575" eaLnBrk="0" hangingPunct="0">
              <a:lnSpc>
                <a:spcPct val="80000"/>
              </a:lnSpc>
              <a:spcBef>
                <a:spcPts val="600"/>
              </a:spcBef>
              <a:buClr>
                <a:schemeClr val="accent1"/>
              </a:buClr>
              <a:buSzPct val="80000"/>
              <a:buFont typeface="Wingdings 2" pitchFamily="18" charset="2"/>
              <a:buChar char=""/>
            </a:pPr>
            <a:r>
              <a:rPr lang="en-US" dirty="0">
                <a:latin typeface="Calibri" pitchFamily="34" charset="0"/>
                <a:cs typeface="Calibri" pitchFamily="34" charset="0"/>
              </a:rPr>
              <a:t>Early Intervention </a:t>
            </a:r>
          </a:p>
          <a:p>
            <a:pPr marL="365125" indent="-282575" eaLnBrk="0" hangingPunct="0">
              <a:lnSpc>
                <a:spcPct val="80000"/>
              </a:lnSpc>
              <a:spcBef>
                <a:spcPts val="600"/>
              </a:spcBef>
              <a:buClr>
                <a:schemeClr val="accent1"/>
              </a:buClr>
              <a:buSzPct val="80000"/>
              <a:buFont typeface="Wingdings 2" pitchFamily="18" charset="2"/>
              <a:buChar char=""/>
            </a:pPr>
            <a:r>
              <a:rPr lang="en-US" dirty="0">
                <a:latin typeface="Calibri" pitchFamily="34" charset="0"/>
                <a:cs typeface="Calibri" pitchFamily="34" charset="0"/>
              </a:rPr>
              <a:t>Family Support Centers</a:t>
            </a:r>
          </a:p>
          <a:p>
            <a:pPr marL="365125" indent="-282575" eaLnBrk="0" hangingPunct="0">
              <a:lnSpc>
                <a:spcPct val="80000"/>
              </a:lnSpc>
              <a:spcBef>
                <a:spcPts val="600"/>
              </a:spcBef>
              <a:buClr>
                <a:schemeClr val="accent1"/>
              </a:buClr>
              <a:buSzPct val="80000"/>
              <a:buFont typeface="Wingdings 2" pitchFamily="18" charset="2"/>
              <a:buChar char=""/>
            </a:pPr>
            <a:r>
              <a:rPr lang="en-US" dirty="0">
                <a:latin typeface="Calibri" pitchFamily="34" charset="0"/>
                <a:cs typeface="Calibri" pitchFamily="34" charset="0"/>
              </a:rPr>
              <a:t>HeadStart </a:t>
            </a:r>
          </a:p>
          <a:p>
            <a:pPr marL="365125" indent="-282575" eaLnBrk="0" hangingPunct="0">
              <a:lnSpc>
                <a:spcPct val="80000"/>
              </a:lnSpc>
              <a:spcBef>
                <a:spcPts val="600"/>
              </a:spcBef>
              <a:buClr>
                <a:schemeClr val="accent1"/>
              </a:buClr>
              <a:buSzPct val="80000"/>
              <a:buFont typeface="Wingdings 2" pitchFamily="18" charset="2"/>
              <a:buChar char=""/>
            </a:pPr>
            <a:r>
              <a:rPr lang="en-US" dirty="0">
                <a:latin typeface="Calibri" pitchFamily="34" charset="0"/>
                <a:cs typeface="Calibri" pitchFamily="34" charset="0"/>
              </a:rPr>
              <a:t>Human Services Development Fund </a:t>
            </a:r>
          </a:p>
          <a:p>
            <a:pPr marL="365125" indent="-282575" eaLnBrk="0" hangingPunct="0">
              <a:lnSpc>
                <a:spcPct val="80000"/>
              </a:lnSpc>
              <a:spcBef>
                <a:spcPts val="600"/>
              </a:spcBef>
              <a:buClr>
                <a:schemeClr val="accent1"/>
              </a:buClr>
              <a:buSzPct val="80000"/>
              <a:buFont typeface="Wingdings 2" pitchFamily="18" charset="2"/>
              <a:buChar char=""/>
            </a:pPr>
            <a:r>
              <a:rPr lang="en-US" dirty="0">
                <a:latin typeface="Calibri" pitchFamily="34" charset="0"/>
                <a:cs typeface="Calibri" pitchFamily="34" charset="0"/>
              </a:rPr>
              <a:t>Homeless/Housing </a:t>
            </a:r>
          </a:p>
          <a:p>
            <a:pPr marL="365125" indent="-282575" eaLnBrk="0" hangingPunct="0">
              <a:lnSpc>
                <a:spcPct val="80000"/>
              </a:lnSpc>
              <a:spcBef>
                <a:spcPts val="600"/>
              </a:spcBef>
              <a:buClr>
                <a:schemeClr val="accent1"/>
              </a:buClr>
              <a:buSzPct val="80000"/>
              <a:buFont typeface="Wingdings 2" pitchFamily="18" charset="2"/>
              <a:buChar char=""/>
            </a:pPr>
            <a:r>
              <a:rPr lang="en-US" dirty="0">
                <a:latin typeface="Calibri" pitchFamily="34" charset="0"/>
                <a:cs typeface="Calibri" pitchFamily="34" charset="0"/>
              </a:rPr>
              <a:t>Low Income House Energy Assistance Program</a:t>
            </a:r>
          </a:p>
          <a:p>
            <a:pPr marL="365125" indent="-282575" eaLnBrk="0" hangingPunct="0">
              <a:lnSpc>
                <a:spcPct val="80000"/>
              </a:lnSpc>
              <a:spcBef>
                <a:spcPts val="600"/>
              </a:spcBef>
              <a:buClr>
                <a:schemeClr val="accent1"/>
              </a:buClr>
              <a:buSzPct val="80000"/>
              <a:buFont typeface="Wingdings 2" pitchFamily="18" charset="2"/>
              <a:buChar char=""/>
            </a:pPr>
            <a:r>
              <a:rPr lang="en-US" dirty="0">
                <a:latin typeface="Calibri" pitchFamily="34" charset="0"/>
                <a:cs typeface="Calibri" pitchFamily="34" charset="0"/>
              </a:rPr>
              <a:t>Maximum Participation Project </a:t>
            </a:r>
          </a:p>
          <a:p>
            <a:pPr marL="365125" indent="-282575" eaLnBrk="0" hangingPunct="0">
              <a:lnSpc>
                <a:spcPct val="80000"/>
              </a:lnSpc>
              <a:spcBef>
                <a:spcPts val="600"/>
              </a:spcBef>
              <a:buClr>
                <a:schemeClr val="accent1"/>
              </a:buClr>
              <a:buSzPct val="80000"/>
              <a:buFont typeface="Wingdings 2" pitchFamily="18" charset="2"/>
              <a:buChar char=""/>
            </a:pPr>
            <a:r>
              <a:rPr lang="en-US" dirty="0">
                <a:latin typeface="Calibri" pitchFamily="34" charset="0"/>
                <a:cs typeface="Calibri" pitchFamily="34" charset="0"/>
              </a:rPr>
              <a:t>Medical Assistance Transportation Program</a:t>
            </a:r>
          </a:p>
          <a:p>
            <a:pPr marL="365125" indent="-282575" eaLnBrk="0" hangingPunct="0">
              <a:lnSpc>
                <a:spcPct val="80000"/>
              </a:lnSpc>
              <a:spcBef>
                <a:spcPts val="600"/>
              </a:spcBef>
              <a:buClr>
                <a:schemeClr val="accent1"/>
              </a:buClr>
              <a:buSzPct val="80000"/>
              <a:buFont typeface="Wingdings 2" pitchFamily="18" charset="2"/>
              <a:buChar char=""/>
            </a:pPr>
            <a:r>
              <a:rPr lang="en-US" dirty="0">
                <a:latin typeface="Calibri" pitchFamily="34" charset="0"/>
                <a:cs typeface="Calibri" pitchFamily="34" charset="0"/>
              </a:rPr>
              <a:t>Mental Health </a:t>
            </a:r>
          </a:p>
          <a:p>
            <a:pPr marL="365125" indent="-282575" eaLnBrk="0" hangingPunct="0">
              <a:lnSpc>
                <a:spcPct val="80000"/>
              </a:lnSpc>
              <a:spcBef>
                <a:spcPts val="600"/>
              </a:spcBef>
              <a:buClr>
                <a:schemeClr val="accent1"/>
              </a:buClr>
              <a:buSzPct val="80000"/>
              <a:buFont typeface="Wingdings 2" pitchFamily="18" charset="2"/>
              <a:buChar char=""/>
            </a:pPr>
            <a:r>
              <a:rPr lang="en-US" dirty="0">
                <a:latin typeface="Calibri" pitchFamily="34" charset="0"/>
                <a:cs typeface="Calibri" pitchFamily="34" charset="0"/>
              </a:rPr>
              <a:t>Mental Retardation </a:t>
            </a:r>
          </a:p>
          <a:p>
            <a:pPr marL="365125" indent="-282575" eaLnBrk="0" hangingPunct="0">
              <a:lnSpc>
                <a:spcPct val="80000"/>
              </a:lnSpc>
              <a:spcBef>
                <a:spcPts val="600"/>
              </a:spcBef>
              <a:buClr>
                <a:schemeClr val="accent1"/>
              </a:buClr>
              <a:buSzPct val="80000"/>
              <a:buFont typeface="Wingdings 2" pitchFamily="18" charset="2"/>
              <a:buChar char=""/>
            </a:pPr>
            <a:r>
              <a:rPr lang="en-US" dirty="0">
                <a:latin typeface="Calibri" pitchFamily="34" charset="0"/>
                <a:cs typeface="Calibri" pitchFamily="34" charset="0"/>
              </a:rPr>
              <a:t>System of Care Initiative </a:t>
            </a:r>
          </a:p>
          <a:p>
            <a:pPr marL="82550" eaLnBrk="0" hangingPunct="0">
              <a:lnSpc>
                <a:spcPct val="80000"/>
              </a:lnSpc>
              <a:spcBef>
                <a:spcPts val="600"/>
              </a:spcBef>
              <a:buClr>
                <a:schemeClr val="accent1"/>
              </a:buClr>
              <a:buSzPct val="80000"/>
            </a:pPr>
            <a:endParaRPr lang="en-US" dirty="0">
              <a:latin typeface="Calibri" pitchFamily="34" charset="0"/>
              <a:cs typeface="Calibri" pitchFamily="34" charset="0"/>
            </a:endParaRPr>
          </a:p>
          <a:p>
            <a:pPr marL="365125" indent="-282575" eaLnBrk="0" hangingPunct="0">
              <a:lnSpc>
                <a:spcPct val="80000"/>
              </a:lnSpc>
              <a:spcBef>
                <a:spcPts val="600"/>
              </a:spcBef>
              <a:buClr>
                <a:schemeClr val="accent1"/>
              </a:buClr>
              <a:buSzPct val="80000"/>
              <a:buFont typeface="Wingdings 2" pitchFamily="18" charset="2"/>
              <a:buChar char=""/>
            </a:pPr>
            <a:endParaRPr lang="en-US" sz="1600" dirty="0">
              <a:latin typeface="Calibri" pitchFamily="34" charset="0"/>
              <a:cs typeface="Calibri" pitchFamily="34" charset="0"/>
            </a:endParaRPr>
          </a:p>
        </p:txBody>
      </p:sp>
      <p:sp>
        <p:nvSpPr>
          <p:cNvPr id="6" name="Rectangle 2"/>
          <p:cNvSpPr txBox="1">
            <a:spLocks noChangeArrowheads="1"/>
          </p:cNvSpPr>
          <p:nvPr/>
        </p:nvSpPr>
        <p:spPr bwMode="auto">
          <a:xfrm>
            <a:off x="364754" y="963827"/>
            <a:ext cx="10566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b="1">
                <a:solidFill>
                  <a:srgbClr val="948151"/>
                </a:solidFill>
                <a:latin typeface="+mj-lt"/>
                <a:ea typeface="+mj-ea"/>
                <a:cs typeface="+mj-cs"/>
              </a:defRPr>
            </a:lvl1pPr>
            <a:lvl2pPr algn="l" rtl="0" eaLnBrk="0" fontAlgn="base" hangingPunct="0">
              <a:spcBef>
                <a:spcPct val="0"/>
              </a:spcBef>
              <a:spcAft>
                <a:spcPct val="0"/>
              </a:spcAft>
              <a:defRPr sz="3600" b="1">
                <a:solidFill>
                  <a:srgbClr val="948151"/>
                </a:solidFill>
                <a:latin typeface="Georgia" pitchFamily="-108" charset="0"/>
                <a:ea typeface="ＭＳ Ｐゴシック" pitchFamily="-108" charset="-128"/>
                <a:cs typeface="ＭＳ Ｐゴシック" pitchFamily="-108" charset="-128"/>
              </a:defRPr>
            </a:lvl2pPr>
            <a:lvl3pPr algn="l" rtl="0" eaLnBrk="0" fontAlgn="base" hangingPunct="0">
              <a:spcBef>
                <a:spcPct val="0"/>
              </a:spcBef>
              <a:spcAft>
                <a:spcPct val="0"/>
              </a:spcAft>
              <a:defRPr sz="3600" b="1">
                <a:solidFill>
                  <a:srgbClr val="948151"/>
                </a:solidFill>
                <a:latin typeface="Georgia" pitchFamily="-108" charset="0"/>
                <a:ea typeface="ＭＳ Ｐゴシック" pitchFamily="-108" charset="-128"/>
                <a:cs typeface="ＭＳ Ｐゴシック" pitchFamily="-108" charset="-128"/>
              </a:defRPr>
            </a:lvl3pPr>
            <a:lvl4pPr algn="l" rtl="0" eaLnBrk="0" fontAlgn="base" hangingPunct="0">
              <a:spcBef>
                <a:spcPct val="0"/>
              </a:spcBef>
              <a:spcAft>
                <a:spcPct val="0"/>
              </a:spcAft>
              <a:defRPr sz="3600" b="1">
                <a:solidFill>
                  <a:srgbClr val="948151"/>
                </a:solidFill>
                <a:latin typeface="Georgia" pitchFamily="-108" charset="0"/>
                <a:ea typeface="ＭＳ Ｐゴシック" pitchFamily="-108" charset="-128"/>
                <a:cs typeface="ＭＳ Ｐゴシック" pitchFamily="-108" charset="-128"/>
              </a:defRPr>
            </a:lvl4pPr>
            <a:lvl5pPr algn="l" rtl="0" eaLnBrk="0" fontAlgn="base" hangingPunct="0">
              <a:spcBef>
                <a:spcPct val="0"/>
              </a:spcBef>
              <a:spcAft>
                <a:spcPct val="0"/>
              </a:spcAft>
              <a:defRPr sz="3600" b="1">
                <a:solidFill>
                  <a:srgbClr val="948151"/>
                </a:solidFill>
                <a:latin typeface="Georgia" pitchFamily="-108" charset="0"/>
                <a:ea typeface="ＭＳ Ｐゴシック" pitchFamily="-108" charset="-128"/>
                <a:cs typeface="ＭＳ Ｐゴシック" pitchFamily="-108" charset="-128"/>
              </a:defRPr>
            </a:lvl5pPr>
            <a:lvl6pPr marL="457200" algn="l" rtl="0" fontAlgn="base">
              <a:spcBef>
                <a:spcPct val="0"/>
              </a:spcBef>
              <a:spcAft>
                <a:spcPct val="0"/>
              </a:spcAft>
              <a:defRPr sz="4400">
                <a:solidFill>
                  <a:srgbClr val="003E7E"/>
                </a:solidFill>
                <a:latin typeface="Georgia" pitchFamily="-108" charset="0"/>
                <a:ea typeface="ＭＳ Ｐゴシック" pitchFamily="-108" charset="-128"/>
                <a:cs typeface="ＭＳ Ｐゴシック" pitchFamily="-108" charset="-128"/>
              </a:defRPr>
            </a:lvl6pPr>
            <a:lvl7pPr marL="914400" algn="l" rtl="0" fontAlgn="base">
              <a:spcBef>
                <a:spcPct val="0"/>
              </a:spcBef>
              <a:spcAft>
                <a:spcPct val="0"/>
              </a:spcAft>
              <a:defRPr sz="4400">
                <a:solidFill>
                  <a:srgbClr val="003E7E"/>
                </a:solidFill>
                <a:latin typeface="Georgia" pitchFamily="-108" charset="0"/>
                <a:ea typeface="ＭＳ Ｐゴシック" pitchFamily="-108" charset="-128"/>
                <a:cs typeface="ＭＳ Ｐゴシック" pitchFamily="-108" charset="-128"/>
              </a:defRPr>
            </a:lvl7pPr>
            <a:lvl8pPr marL="1371600" algn="l" rtl="0" fontAlgn="base">
              <a:spcBef>
                <a:spcPct val="0"/>
              </a:spcBef>
              <a:spcAft>
                <a:spcPct val="0"/>
              </a:spcAft>
              <a:defRPr sz="4400">
                <a:solidFill>
                  <a:srgbClr val="003E7E"/>
                </a:solidFill>
                <a:latin typeface="Georgia" pitchFamily="-108" charset="0"/>
                <a:ea typeface="ＭＳ Ｐゴシック" pitchFamily="-108" charset="-128"/>
                <a:cs typeface="ＭＳ Ｐゴシック" pitchFamily="-108" charset="-128"/>
              </a:defRPr>
            </a:lvl8pPr>
            <a:lvl9pPr marL="1828800" algn="l" rtl="0" fontAlgn="base">
              <a:spcBef>
                <a:spcPct val="0"/>
              </a:spcBef>
              <a:spcAft>
                <a:spcPct val="0"/>
              </a:spcAft>
              <a:defRPr sz="4400">
                <a:solidFill>
                  <a:srgbClr val="003E7E"/>
                </a:solidFill>
                <a:latin typeface="Georgia" pitchFamily="-108" charset="0"/>
                <a:ea typeface="ＭＳ Ｐゴシック" pitchFamily="-108" charset="-128"/>
                <a:cs typeface="ＭＳ Ｐゴシック" pitchFamily="-108" charset="-128"/>
              </a:defRPr>
            </a:lvl9pPr>
          </a:lstStyle>
          <a:p>
            <a:pPr eaLnBrk="1" hangingPunct="1"/>
            <a:r>
              <a:rPr lang="en-US" altLang="en-US" sz="3200" kern="0" dirty="0" smtClean="0">
                <a:latin typeface="Calibri" panose="020F0502020204030204" pitchFamily="34" charset="0"/>
              </a:rPr>
              <a:t>Allegheny County Department of Human Services Data Warehouse</a:t>
            </a:r>
          </a:p>
        </p:txBody>
      </p:sp>
      <p:sp>
        <p:nvSpPr>
          <p:cNvPr id="2" name="TextBox 1"/>
          <p:cNvSpPr txBox="1"/>
          <p:nvPr/>
        </p:nvSpPr>
        <p:spPr>
          <a:xfrm>
            <a:off x="304800" y="6299200"/>
            <a:ext cx="5774724" cy="307777"/>
          </a:xfrm>
          <a:prstGeom prst="rect">
            <a:avLst/>
          </a:prstGeom>
          <a:noFill/>
        </p:spPr>
        <p:txBody>
          <a:bodyPr wrap="square" rtlCol="0">
            <a:spAutoFit/>
          </a:bodyPr>
          <a:lstStyle/>
          <a:p>
            <a:r>
              <a:rPr lang="en-US" sz="1400" dirty="0" smtClean="0"/>
              <a:t>Source:  Allegheny County Department of Human Services</a:t>
            </a:r>
            <a:endParaRPr lang="en-US" sz="1400" dirty="0"/>
          </a:p>
        </p:txBody>
      </p:sp>
    </p:spTree>
    <p:extLst>
      <p:ext uri="{BB962C8B-B14F-4D97-AF65-F5344CB8AC3E}">
        <p14:creationId xmlns:p14="http://schemas.microsoft.com/office/powerpoint/2010/main" val="5425054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984" y="914400"/>
            <a:ext cx="11046483" cy="823784"/>
          </a:xfrm>
        </p:spPr>
        <p:txBody>
          <a:bodyPr/>
          <a:lstStyle/>
          <a:p>
            <a:r>
              <a:rPr lang="en-US" sz="3200" dirty="0" smtClean="0">
                <a:latin typeface="Calibri" panose="020F0502020204030204" pitchFamily="34" charset="0"/>
              </a:rPr>
              <a:t>Connecting People and Place -- Data Sharing between DHS Data Warehouse and PNCIS</a:t>
            </a:r>
            <a:endParaRPr lang="en-US" sz="3200" dirty="0">
              <a:latin typeface="Calibri" panose="020F0502020204030204" pitchFamily="34" charset="0"/>
            </a:endParaRPr>
          </a:p>
        </p:txBody>
      </p:sp>
      <p:pic>
        <p:nvPicPr>
          <p:cNvPr id="5" name="Picture 4"/>
          <p:cNvPicPr/>
          <p:nvPr/>
        </p:nvPicPr>
        <p:blipFill>
          <a:blip r:embed="rId3"/>
          <a:stretch>
            <a:fillRect/>
          </a:stretch>
        </p:blipFill>
        <p:spPr>
          <a:xfrm>
            <a:off x="3018367" y="1879600"/>
            <a:ext cx="6527800" cy="4876800"/>
          </a:xfrm>
          <a:prstGeom prst="rect">
            <a:avLst/>
          </a:prstGeom>
        </p:spPr>
      </p:pic>
    </p:spTree>
    <p:extLst>
      <p:ext uri="{BB962C8B-B14F-4D97-AF65-F5344CB8AC3E}">
        <p14:creationId xmlns:p14="http://schemas.microsoft.com/office/powerpoint/2010/main" val="30225506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0165" y="714273"/>
            <a:ext cx="7247238" cy="54842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5-Point Star 7"/>
          <p:cNvSpPr/>
          <p:nvPr/>
        </p:nvSpPr>
        <p:spPr>
          <a:xfrm>
            <a:off x="7216580" y="3538486"/>
            <a:ext cx="152400" cy="125021"/>
          </a:xfrm>
          <a:prstGeom prst="star5">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1" name="5-Point Star 10"/>
          <p:cNvSpPr/>
          <p:nvPr/>
        </p:nvSpPr>
        <p:spPr>
          <a:xfrm>
            <a:off x="8386377" y="3538486"/>
            <a:ext cx="152400" cy="125021"/>
          </a:xfrm>
          <a:prstGeom prst="star5">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5-Point Star 11"/>
          <p:cNvSpPr/>
          <p:nvPr/>
        </p:nvSpPr>
        <p:spPr>
          <a:xfrm>
            <a:off x="8146660" y="4914598"/>
            <a:ext cx="152400" cy="125021"/>
          </a:xfrm>
          <a:prstGeom prst="star5">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ular Callout 8"/>
          <p:cNvSpPr/>
          <p:nvPr/>
        </p:nvSpPr>
        <p:spPr>
          <a:xfrm>
            <a:off x="2300368" y="2529017"/>
            <a:ext cx="1752600" cy="1617765"/>
          </a:xfrm>
          <a:prstGeom prst="wedgeRectCallout">
            <a:avLst>
              <a:gd name="adj1" fmla="val 231372"/>
              <a:gd name="adj2" fmla="val 17176"/>
            </a:avLst>
          </a:prstGeom>
          <a:solidFill>
            <a:schemeClr val="bg1">
              <a:lumMod val="85000"/>
            </a:schemeClr>
          </a:solidFill>
          <a:ln>
            <a:solidFill>
              <a:schemeClr val="tx1">
                <a:lumMod val="75000"/>
                <a:lumOff val="2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prstClr val="black"/>
                </a:solidFill>
              </a:rPr>
              <a:t>Pittsburgh Public Schools</a:t>
            </a:r>
          </a:p>
          <a:p>
            <a:r>
              <a:rPr lang="en-US" sz="1100" dirty="0" smtClean="0">
                <a:solidFill>
                  <a:prstClr val="black"/>
                </a:solidFill>
              </a:rPr>
              <a:t>Students</a:t>
            </a:r>
            <a:r>
              <a:rPr lang="en-US" sz="1100" dirty="0">
                <a:solidFill>
                  <a:prstClr val="black"/>
                </a:solidFill>
              </a:rPr>
              <a:t>:  26,292; free or reduced lunch = 70%</a:t>
            </a:r>
          </a:p>
          <a:p>
            <a:r>
              <a:rPr lang="en-US" sz="1100" dirty="0">
                <a:solidFill>
                  <a:prstClr val="black"/>
                </a:solidFill>
              </a:rPr>
              <a:t>Schools:  56</a:t>
            </a:r>
          </a:p>
          <a:p>
            <a:r>
              <a:rPr lang="en-US" sz="1100" dirty="0">
                <a:solidFill>
                  <a:prstClr val="black"/>
                </a:solidFill>
              </a:rPr>
              <a:t>   K-5=23; K-8=14; 6-8=7</a:t>
            </a:r>
            <a:r>
              <a:rPr lang="en-US" sz="1100" dirty="0" smtClean="0">
                <a:solidFill>
                  <a:prstClr val="black"/>
                </a:solidFill>
              </a:rPr>
              <a:t>; high </a:t>
            </a:r>
            <a:r>
              <a:rPr lang="en-US" sz="1100" dirty="0">
                <a:solidFill>
                  <a:prstClr val="black"/>
                </a:solidFill>
              </a:rPr>
              <a:t>schools=4; other=8 </a:t>
            </a:r>
          </a:p>
        </p:txBody>
      </p:sp>
      <p:sp>
        <p:nvSpPr>
          <p:cNvPr id="14" name="Rectangular Callout 13"/>
          <p:cNvSpPr/>
          <p:nvPr/>
        </p:nvSpPr>
        <p:spPr>
          <a:xfrm>
            <a:off x="9258300" y="3518890"/>
            <a:ext cx="1752600" cy="1582635"/>
          </a:xfrm>
          <a:prstGeom prst="wedgeRectCallout">
            <a:avLst>
              <a:gd name="adj1" fmla="val -111711"/>
              <a:gd name="adj2" fmla="val 40364"/>
            </a:avLst>
          </a:prstGeom>
          <a:solidFill>
            <a:schemeClr val="bg1">
              <a:lumMod val="85000"/>
              <a:alpha val="90000"/>
            </a:schemeClr>
          </a:solidFill>
          <a:ln>
            <a:solidFill>
              <a:schemeClr val="tx1">
                <a:lumMod val="75000"/>
                <a:lumOff val="2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prstClr val="black"/>
                </a:solidFill>
              </a:rPr>
              <a:t>Clairton City School District</a:t>
            </a:r>
          </a:p>
          <a:p>
            <a:pPr algn="ctr"/>
            <a:endParaRPr lang="en-US" sz="1200" dirty="0">
              <a:solidFill>
                <a:prstClr val="black"/>
              </a:solidFill>
            </a:endParaRPr>
          </a:p>
          <a:p>
            <a:r>
              <a:rPr lang="en-US" sz="1100" dirty="0">
                <a:solidFill>
                  <a:prstClr val="black"/>
                </a:solidFill>
              </a:rPr>
              <a:t>Students: 792; free or reduced lunch = 87%</a:t>
            </a:r>
          </a:p>
          <a:p>
            <a:r>
              <a:rPr lang="en-US" sz="1100" dirty="0">
                <a:solidFill>
                  <a:prstClr val="black"/>
                </a:solidFill>
              </a:rPr>
              <a:t>Schools: </a:t>
            </a:r>
            <a:r>
              <a:rPr lang="en-US" sz="1100" dirty="0" smtClean="0">
                <a:solidFill>
                  <a:prstClr val="black"/>
                </a:solidFill>
              </a:rPr>
              <a:t>Elementary </a:t>
            </a:r>
            <a:r>
              <a:rPr lang="en-US" sz="1100" dirty="0">
                <a:solidFill>
                  <a:prstClr val="black"/>
                </a:solidFill>
              </a:rPr>
              <a:t>and middle/high school)</a:t>
            </a:r>
          </a:p>
          <a:p>
            <a:r>
              <a:rPr lang="en-US" sz="1100" dirty="0">
                <a:solidFill>
                  <a:prstClr val="black"/>
                </a:solidFill>
              </a:rPr>
              <a:t>  </a:t>
            </a:r>
          </a:p>
        </p:txBody>
      </p:sp>
      <p:sp>
        <p:nvSpPr>
          <p:cNvPr id="15" name="Rectangular Callout 14"/>
          <p:cNvSpPr/>
          <p:nvPr/>
        </p:nvSpPr>
        <p:spPr>
          <a:xfrm>
            <a:off x="9258300" y="1324813"/>
            <a:ext cx="1752600" cy="1731818"/>
          </a:xfrm>
          <a:prstGeom prst="wedgeRectCallout">
            <a:avLst>
              <a:gd name="adj1" fmla="val -96428"/>
              <a:gd name="adj2" fmla="val 83710"/>
            </a:avLst>
          </a:prstGeom>
          <a:solidFill>
            <a:schemeClr val="bg1">
              <a:lumMod val="85000"/>
            </a:schemeClr>
          </a:solidFill>
          <a:ln>
            <a:solidFill>
              <a:schemeClr val="tx1">
                <a:lumMod val="75000"/>
                <a:lumOff val="2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prstClr val="black"/>
                </a:solidFill>
              </a:rPr>
              <a:t>Woodland Hills School District</a:t>
            </a:r>
          </a:p>
          <a:p>
            <a:pPr algn="ctr"/>
            <a:endParaRPr lang="en-US" sz="1200" dirty="0">
              <a:solidFill>
                <a:prstClr val="black"/>
              </a:solidFill>
            </a:endParaRPr>
          </a:p>
          <a:p>
            <a:r>
              <a:rPr lang="en-US" sz="1100" dirty="0">
                <a:solidFill>
                  <a:prstClr val="black"/>
                </a:solidFill>
              </a:rPr>
              <a:t>Students: 3,992; free or reduced lunch = 70%</a:t>
            </a:r>
          </a:p>
          <a:p>
            <a:r>
              <a:rPr lang="en-US" sz="1100" dirty="0">
                <a:solidFill>
                  <a:prstClr val="black"/>
                </a:solidFill>
              </a:rPr>
              <a:t>Schools: 8</a:t>
            </a:r>
          </a:p>
          <a:p>
            <a:r>
              <a:rPr lang="en-US" sz="1100" dirty="0">
                <a:solidFill>
                  <a:prstClr val="black"/>
                </a:solidFill>
              </a:rPr>
              <a:t>   K-6=5; K-8=1; 7-8=1; </a:t>
            </a:r>
          </a:p>
          <a:p>
            <a:r>
              <a:rPr lang="en-US" sz="1100" dirty="0">
                <a:solidFill>
                  <a:prstClr val="black"/>
                </a:solidFill>
              </a:rPr>
              <a:t>   high school=1</a:t>
            </a:r>
          </a:p>
        </p:txBody>
      </p:sp>
      <p:sp>
        <p:nvSpPr>
          <p:cNvPr id="10" name="TextBox 9"/>
          <p:cNvSpPr txBox="1"/>
          <p:nvPr/>
        </p:nvSpPr>
        <p:spPr>
          <a:xfrm>
            <a:off x="1796473" y="6373584"/>
            <a:ext cx="3643946" cy="246221"/>
          </a:xfrm>
          <a:prstGeom prst="rect">
            <a:avLst/>
          </a:prstGeom>
          <a:noFill/>
        </p:spPr>
        <p:txBody>
          <a:bodyPr wrap="none" rtlCol="0">
            <a:spAutoFit/>
          </a:bodyPr>
          <a:lstStyle/>
          <a:p>
            <a:r>
              <a:rPr lang="en-US" sz="1000" dirty="0">
                <a:solidFill>
                  <a:prstClr val="black"/>
                </a:solidFill>
              </a:rPr>
              <a:t>Source: PA Department of Education 2012-13 School-Year Profiles </a:t>
            </a:r>
          </a:p>
        </p:txBody>
      </p:sp>
      <p:sp>
        <p:nvSpPr>
          <p:cNvPr id="13" name="Rectangle 2"/>
          <p:cNvSpPr txBox="1">
            <a:spLocks noChangeArrowheads="1"/>
          </p:cNvSpPr>
          <p:nvPr/>
        </p:nvSpPr>
        <p:spPr>
          <a:xfrm>
            <a:off x="249424" y="889686"/>
            <a:ext cx="3012760" cy="838200"/>
          </a:xfrm>
          <a:prstGeom prst="rect">
            <a:avLst/>
          </a:prstGeom>
        </p:spPr>
        <p:txBody>
          <a:bodyPr/>
          <a:lstStyle>
            <a:lvl1pPr algn="l" rtl="0" eaLnBrk="0" fontAlgn="base" hangingPunct="0">
              <a:spcBef>
                <a:spcPct val="0"/>
              </a:spcBef>
              <a:spcAft>
                <a:spcPct val="0"/>
              </a:spcAft>
              <a:defRPr sz="3600" b="1">
                <a:solidFill>
                  <a:srgbClr val="948151"/>
                </a:solidFill>
                <a:latin typeface="+mj-lt"/>
                <a:ea typeface="+mj-ea"/>
                <a:cs typeface="+mj-cs"/>
              </a:defRPr>
            </a:lvl1pPr>
            <a:lvl2pPr algn="l" rtl="0" eaLnBrk="0" fontAlgn="base" hangingPunct="0">
              <a:spcBef>
                <a:spcPct val="0"/>
              </a:spcBef>
              <a:spcAft>
                <a:spcPct val="0"/>
              </a:spcAft>
              <a:defRPr sz="3600" b="1">
                <a:solidFill>
                  <a:srgbClr val="948151"/>
                </a:solidFill>
                <a:latin typeface="Georgia" pitchFamily="-108" charset="0"/>
                <a:ea typeface="ＭＳ Ｐゴシック" pitchFamily="-108" charset="-128"/>
                <a:cs typeface="ＭＳ Ｐゴシック" pitchFamily="-108" charset="-128"/>
              </a:defRPr>
            </a:lvl2pPr>
            <a:lvl3pPr algn="l" rtl="0" eaLnBrk="0" fontAlgn="base" hangingPunct="0">
              <a:spcBef>
                <a:spcPct val="0"/>
              </a:spcBef>
              <a:spcAft>
                <a:spcPct val="0"/>
              </a:spcAft>
              <a:defRPr sz="3600" b="1">
                <a:solidFill>
                  <a:srgbClr val="948151"/>
                </a:solidFill>
                <a:latin typeface="Georgia" pitchFamily="-108" charset="0"/>
                <a:ea typeface="ＭＳ Ｐゴシック" pitchFamily="-108" charset="-128"/>
                <a:cs typeface="ＭＳ Ｐゴシック" pitchFamily="-108" charset="-128"/>
              </a:defRPr>
            </a:lvl3pPr>
            <a:lvl4pPr algn="l" rtl="0" eaLnBrk="0" fontAlgn="base" hangingPunct="0">
              <a:spcBef>
                <a:spcPct val="0"/>
              </a:spcBef>
              <a:spcAft>
                <a:spcPct val="0"/>
              </a:spcAft>
              <a:defRPr sz="3600" b="1">
                <a:solidFill>
                  <a:srgbClr val="948151"/>
                </a:solidFill>
                <a:latin typeface="Georgia" pitchFamily="-108" charset="0"/>
                <a:ea typeface="ＭＳ Ｐゴシック" pitchFamily="-108" charset="-128"/>
                <a:cs typeface="ＭＳ Ｐゴシック" pitchFamily="-108" charset="-128"/>
              </a:defRPr>
            </a:lvl4pPr>
            <a:lvl5pPr algn="l" rtl="0" eaLnBrk="0" fontAlgn="base" hangingPunct="0">
              <a:spcBef>
                <a:spcPct val="0"/>
              </a:spcBef>
              <a:spcAft>
                <a:spcPct val="0"/>
              </a:spcAft>
              <a:defRPr sz="3600" b="1">
                <a:solidFill>
                  <a:srgbClr val="948151"/>
                </a:solidFill>
                <a:latin typeface="Georgia" pitchFamily="-108" charset="0"/>
                <a:ea typeface="ＭＳ Ｐゴシック" pitchFamily="-108" charset="-128"/>
                <a:cs typeface="ＭＳ Ｐゴシック" pitchFamily="-108" charset="-128"/>
              </a:defRPr>
            </a:lvl5pPr>
            <a:lvl6pPr marL="457200" algn="l" rtl="0" fontAlgn="base">
              <a:spcBef>
                <a:spcPct val="0"/>
              </a:spcBef>
              <a:spcAft>
                <a:spcPct val="0"/>
              </a:spcAft>
              <a:defRPr sz="4400">
                <a:solidFill>
                  <a:srgbClr val="003E7E"/>
                </a:solidFill>
                <a:latin typeface="Georgia" pitchFamily="-108" charset="0"/>
                <a:ea typeface="ＭＳ Ｐゴシック" pitchFamily="-108" charset="-128"/>
                <a:cs typeface="ＭＳ Ｐゴシック" pitchFamily="-108" charset="-128"/>
              </a:defRPr>
            </a:lvl6pPr>
            <a:lvl7pPr marL="914400" algn="l" rtl="0" fontAlgn="base">
              <a:spcBef>
                <a:spcPct val="0"/>
              </a:spcBef>
              <a:spcAft>
                <a:spcPct val="0"/>
              </a:spcAft>
              <a:defRPr sz="4400">
                <a:solidFill>
                  <a:srgbClr val="003E7E"/>
                </a:solidFill>
                <a:latin typeface="Georgia" pitchFamily="-108" charset="0"/>
                <a:ea typeface="ＭＳ Ｐゴシック" pitchFamily="-108" charset="-128"/>
                <a:cs typeface="ＭＳ Ｐゴシック" pitchFamily="-108" charset="-128"/>
              </a:defRPr>
            </a:lvl7pPr>
            <a:lvl8pPr marL="1371600" algn="l" rtl="0" fontAlgn="base">
              <a:spcBef>
                <a:spcPct val="0"/>
              </a:spcBef>
              <a:spcAft>
                <a:spcPct val="0"/>
              </a:spcAft>
              <a:defRPr sz="4400">
                <a:solidFill>
                  <a:srgbClr val="003E7E"/>
                </a:solidFill>
                <a:latin typeface="Georgia" pitchFamily="-108" charset="0"/>
                <a:ea typeface="ＭＳ Ｐゴシック" pitchFamily="-108" charset="-128"/>
                <a:cs typeface="ＭＳ Ｐゴシック" pitchFamily="-108" charset="-128"/>
              </a:defRPr>
            </a:lvl8pPr>
            <a:lvl9pPr marL="1828800" algn="l" rtl="0" fontAlgn="base">
              <a:spcBef>
                <a:spcPct val="0"/>
              </a:spcBef>
              <a:spcAft>
                <a:spcPct val="0"/>
              </a:spcAft>
              <a:defRPr sz="4400">
                <a:solidFill>
                  <a:srgbClr val="003E7E"/>
                </a:solidFill>
                <a:latin typeface="Georgia" pitchFamily="-108" charset="0"/>
                <a:ea typeface="ＭＳ Ｐゴシック" pitchFamily="-108" charset="-128"/>
                <a:cs typeface="ＭＳ Ｐゴシック" pitchFamily="-108" charset="-128"/>
              </a:defRPr>
            </a:lvl9pPr>
          </a:lstStyle>
          <a:p>
            <a:pPr eaLnBrk="1" hangingPunct="1"/>
            <a:r>
              <a:rPr lang="en-US" altLang="en-US" sz="2000" kern="0" dirty="0" smtClean="0">
                <a:latin typeface="Calibri" panose="020F0502020204030204" pitchFamily="34" charset="0"/>
              </a:rPr>
              <a:t>Allegheny County School Districts in Study</a:t>
            </a:r>
          </a:p>
        </p:txBody>
      </p:sp>
    </p:spTree>
    <p:extLst>
      <p:ext uri="{BB962C8B-B14F-4D97-AF65-F5344CB8AC3E}">
        <p14:creationId xmlns:p14="http://schemas.microsoft.com/office/powerpoint/2010/main" val="24732716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Georgia"/>
        <a:ea typeface="ＭＳ Ｐゴシック"/>
        <a:cs typeface="ＭＳ Ｐゴシック"/>
      </a:majorFont>
      <a:minorFont>
        <a:latin typeface="Georgia"/>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8" charset="0"/>
            <a:ea typeface="ＭＳ Ｐゴシック" pitchFamily="-108" charset="-128"/>
            <a:cs typeface="ＭＳ Ｐゴシック" pitchFamily="-10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8" charset="0"/>
            <a:ea typeface="ＭＳ Ｐゴシック" pitchFamily="-108" charset="-128"/>
            <a:cs typeface="ＭＳ Ｐゴシック" pitchFamily="-10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366</TotalTime>
  <Words>1023</Words>
  <Application>Microsoft Office PowerPoint</Application>
  <PresentationFormat>Custom</PresentationFormat>
  <Paragraphs>223</Paragraphs>
  <Slides>14</Slides>
  <Notes>14</Notes>
  <HiddenSlides>0</HiddenSlides>
  <MMClips>0</MMClips>
  <ScaleCrop>false</ScaleCrop>
  <HeadingPairs>
    <vt:vector size="6" baseType="variant">
      <vt:variant>
        <vt:lpstr>Theme</vt:lpstr>
      </vt:variant>
      <vt:variant>
        <vt:i4>2</vt:i4>
      </vt:variant>
      <vt:variant>
        <vt:lpstr>Embedded OLE Servers</vt:lpstr>
      </vt:variant>
      <vt:variant>
        <vt:i4>3</vt:i4>
      </vt:variant>
      <vt:variant>
        <vt:lpstr>Slide Titles</vt:lpstr>
      </vt:variant>
      <vt:variant>
        <vt:i4>14</vt:i4>
      </vt:variant>
    </vt:vector>
  </HeadingPairs>
  <TitlesOfParts>
    <vt:vector size="19" baseType="lpstr">
      <vt:lpstr>Office Theme</vt:lpstr>
      <vt:lpstr>Blank Presentation</vt:lpstr>
      <vt:lpstr>Worksheet</vt:lpstr>
      <vt:lpstr>Visio</vt:lpstr>
      <vt:lpstr>Document</vt:lpstr>
      <vt:lpstr>Connecting People and Place:  Improving Communities through Integrated Data Systems  Public School Absenteeism in Pittsburgh, PA</vt:lpstr>
      <vt:lpstr>This presentation:</vt:lpstr>
      <vt:lpstr>Pittsburgh Public Schools Chronic Absenteeism  </vt:lpstr>
      <vt:lpstr>Policy problem:  School absenteeism</vt:lpstr>
      <vt:lpstr>Results of Action Plans to work together</vt:lpstr>
      <vt:lpstr>PowerPoint Presentation</vt:lpstr>
      <vt:lpstr>DATA WAREHOUSE DATA SOURCES</vt:lpstr>
      <vt:lpstr>Connecting People and Place -- Data Sharing between DHS Data Warehouse and PNCIS</vt:lpstr>
      <vt:lpstr>PowerPoint Presentation</vt:lpstr>
      <vt:lpstr>Kids in Human Services</vt:lpstr>
      <vt:lpstr>Preliminary Results</vt:lpstr>
      <vt:lpstr>Research Question Framework</vt:lpstr>
      <vt:lpstr>Human Services Data Sharing Community Stakeholders Group </vt:lpstr>
      <vt:lpstr>Community engagement in research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Connecting People and Place:   Improving Communities through Integrated Data Systems</dc:title>
  <dc:creator>Deitrick, Sabina</dc:creator>
  <cp:lastModifiedBy>Deitrick, Sabina Eva</cp:lastModifiedBy>
  <cp:revision>24</cp:revision>
  <cp:lastPrinted>2014-03-18T13:55:41Z</cp:lastPrinted>
  <dcterms:created xsi:type="dcterms:W3CDTF">2014-03-17T16:59:50Z</dcterms:created>
  <dcterms:modified xsi:type="dcterms:W3CDTF">2014-03-18T17:38:01Z</dcterms:modified>
</cp:coreProperties>
</file>