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3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Will share our work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5" name="Shape 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y="1200150" x="457200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2" type="body"/>
          </p:nvPr>
        </p:nvSpPr>
        <p:spPr>
          <a:xfrm>
            <a:off y="1200150" x="4692273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 txBox="1"/>
          <p:nvPr>
            <p:ph idx="1" type="body"/>
          </p:nvPr>
        </p:nvSpPr>
        <p:spPr>
          <a:xfrm>
            <a:off y="4406309" x="457200"/>
            <a:ext cy="51952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media/image01.png" Type="http://schemas.openxmlformats.org/officeDocument/2006/relationships/image" Id="rId2"/><Relationship Target="../media/image00.png" Type="http://schemas.openxmlformats.org/officeDocument/2006/relationships/image" Id="rId1"/><Relationship Target="../slideLayouts/slideLayout2.xml" Type="http://schemas.openxmlformats.org/officeDocument/2006/relationships/slideLayout" Id="rId4"/><Relationship Target="../slideLayouts/slideLayout1.xml" Type="http://schemas.openxmlformats.org/officeDocument/2006/relationships/slideLayout" Id="rId3"/><Relationship Target="../theme/theme2.xml" Type="http://schemas.openxmlformats.org/officeDocument/2006/relationships/theme" Id="rId9"/><Relationship Target="../slideLayouts/slideLayout4.xml" Type="http://schemas.openxmlformats.org/officeDocument/2006/relationships/slideLayout" Id="rId6"/><Relationship Target="../slideLayouts/slideLayout3.xml" Type="http://schemas.openxmlformats.org/officeDocument/2006/relationships/slideLayout" Id="rId5"/><Relationship Target="../slideLayouts/slideLayout6.xml" Type="http://schemas.openxmlformats.org/officeDocument/2006/relationships/slideLayout" Id="rId8"/><Relationship Target="../slideLayouts/slideLayout5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7" name="Shape 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y="4572875" x="45450"/>
            <a:ext cy="504825" cx="2466975"/>
          </a:xfrm>
          <a:prstGeom prst="rect">
            <a:avLst/>
          </a:prstGeom>
        </p:spPr>
      </p:pic>
      <p:pic>
        <p:nvPicPr>
          <p:cNvPr id="8" name="Shape 8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y="4552887" x="6978325"/>
            <a:ext cy="544800" cx="2055049"/>
          </a:xfrm>
          <a:prstGeom prst="rect">
            <a:avLst/>
          </a:prstGeom>
        </p:spPr>
      </p:pic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png" Type="http://schemas.openxmlformats.org/officeDocument/2006/relationships/image" Id="rId4"/><Relationship Target="../media/image04.png" Type="http://schemas.openxmlformats.org/officeDocument/2006/relationships/image" Id="rId3"/><Relationship Target="../media/image01.png" Type="http://schemas.openxmlformats.org/officeDocument/2006/relationships/image" Id="rId5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4"/><Relationship Target="../media/image06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" name="Shape 25"/>
          <p:cNvSpPr/>
          <p:nvPr/>
        </p:nvSpPr>
        <p:spPr>
          <a:xfrm>
            <a:off y="4491800" x="53475"/>
            <a:ext cy="588299" cx="90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y="2067650" x="160425"/>
            <a:ext cy="2914200" cx="3306300"/>
          </a:xfrm>
          <a:prstGeom prst="hear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ctrTitle"/>
          </p:nvPr>
        </p:nvSpPr>
        <p:spPr>
          <a:xfrm>
            <a:off y="380197" x="685800"/>
            <a:ext cy="8585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Community Profiles</a:t>
            </a:r>
          </a:p>
        </p:txBody>
      </p:sp>
      <p:sp>
        <p:nvSpPr>
          <p:cNvPr id="28" name="Shape 28"/>
          <p:cNvSpPr txBox="1"/>
          <p:nvPr>
            <p:ph idx="1" type="subTitle"/>
          </p:nvPr>
        </p:nvSpPr>
        <p:spPr>
          <a:xfrm>
            <a:off y="1260825" x="117750"/>
            <a:ext cy="784799" cx="8908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Providence/Pittsburgh Cross-City Collaboration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June 19, 2014</a:t>
            </a:r>
          </a:p>
        </p:txBody>
      </p:sp>
      <p:pic>
        <p:nvPicPr>
          <p:cNvPr id="29" name="Shape 2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758700" x="6488532"/>
            <a:ext cy="1532099" cx="1532125"/>
          </a:xfrm>
          <a:prstGeom prst="rect">
            <a:avLst/>
          </a:prstGeom>
        </p:spPr>
      </p:pic>
      <p:pic>
        <p:nvPicPr>
          <p:cNvPr id="30" name="Shape 3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935175" x="685787"/>
            <a:ext cy="504825" cx="2466975"/>
          </a:xfrm>
          <a:prstGeom prst="rect">
            <a:avLst/>
          </a:prstGeom>
        </p:spPr>
      </p:pic>
      <p:pic>
        <p:nvPicPr>
          <p:cNvPr id="31" name="Shape 3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3439987" x="685787"/>
            <a:ext cy="544800" cx="20550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y="0" x="457200"/>
            <a:ext cy="6593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Site taxonomy 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768275" x="89050"/>
            <a:ext cy="3802124" cx="5653775"/>
          </a:xfrm>
          <a:prstGeom prst="rect">
            <a:avLst/>
          </a:prstGeom>
        </p:spPr>
      </p:pic>
      <p:sp>
        <p:nvSpPr>
          <p:cNvPr id="93" name="Shape 93"/>
          <p:cNvSpPr/>
          <p:nvPr/>
        </p:nvSpPr>
        <p:spPr>
          <a:xfrm>
            <a:off y="976275" x="4371675"/>
            <a:ext cy="434999" cx="993600"/>
          </a:xfrm>
          <a:prstGeom prst="ellipse">
            <a:avLst/>
          </a:prstGeom>
          <a:noFill/>
          <a:ln w="19050" cap="flat">
            <a:solidFill>
              <a:srgbClr val="FF99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/>
        </p:nvSpPr>
        <p:spPr>
          <a:xfrm>
            <a:off y="3053725" x="1592825"/>
            <a:ext cy="434999" cx="993600"/>
          </a:xfrm>
          <a:prstGeom prst="ellipse">
            <a:avLst/>
          </a:prstGeom>
          <a:noFill/>
          <a:ln w="19050" cap="flat">
            <a:solidFill>
              <a:srgbClr val="FF99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/>
        </p:nvSpPr>
        <p:spPr>
          <a:xfrm>
            <a:off y="4204300" x="1592825"/>
            <a:ext cy="434999" cx="993600"/>
          </a:xfrm>
          <a:prstGeom prst="ellipse">
            <a:avLst/>
          </a:prstGeom>
          <a:noFill/>
          <a:ln w="19050" cap="flat">
            <a:solidFill>
              <a:srgbClr val="FF99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/>
        </p:nvSpPr>
        <p:spPr>
          <a:xfrm>
            <a:off y="3590250" x="1592825"/>
            <a:ext cy="434999" cx="993600"/>
          </a:xfrm>
          <a:prstGeom prst="ellipse">
            <a:avLst/>
          </a:prstGeom>
          <a:noFill/>
          <a:ln w="19050" cap="flat">
            <a:solidFill>
              <a:srgbClr val="FF99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97" name="Shape 97"/>
          <p:cNvCxnSpPr/>
          <p:nvPr/>
        </p:nvCxnSpPr>
        <p:spPr>
          <a:xfrm rot="10800000" flipH="1">
            <a:off y="1210725" x="5454350"/>
            <a:ext cy="53399" cx="13010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98" name="Shape 98"/>
          <p:cNvCxnSpPr/>
          <p:nvPr/>
        </p:nvCxnSpPr>
        <p:spPr>
          <a:xfrm rot="10800000" flipH="1">
            <a:off y="2910199" x="2656775"/>
            <a:ext cy="339600" cx="4179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99" name="Shape 99"/>
          <p:cNvCxnSpPr>
            <a:stCxn id="95" idx="6"/>
          </p:cNvCxnSpPr>
          <p:nvPr/>
        </p:nvCxnSpPr>
        <p:spPr>
          <a:xfrm rot="10800000" flipH="1">
            <a:off y="4327299" x="2586425"/>
            <a:ext cy="94500" cx="4266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100" name="Shape 100"/>
          <p:cNvCxnSpPr/>
          <p:nvPr/>
        </p:nvCxnSpPr>
        <p:spPr>
          <a:xfrm rot="10800000" flipH="1">
            <a:off y="3596574" x="2694200"/>
            <a:ext cy="171900" cx="41504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101" name="Shape 101"/>
          <p:cNvSpPr txBox="1"/>
          <p:nvPr/>
        </p:nvSpPr>
        <p:spPr>
          <a:xfrm>
            <a:off y="829125" x="6970150"/>
            <a:ext cy="434999" cx="2013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3600" lang="en"/>
              <a:t>Domain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y="2618725" x="6970150"/>
            <a:ext cy="434999" cx="2013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600" lang="en">
                <a:solidFill>
                  <a:srgbClr val="434343"/>
                </a:solidFill>
              </a:rPr>
              <a:t>Subdomain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y="3333475" x="7014675"/>
            <a:ext cy="434999" cx="1505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200" lang="en">
                <a:solidFill>
                  <a:srgbClr val="666666"/>
                </a:solidFill>
              </a:rPr>
              <a:t>Group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y="4048225" x="7041375"/>
            <a:ext cy="434999" cx="1451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600" lang="en">
                <a:solidFill>
                  <a:srgbClr val="999999"/>
                </a:solidFill>
              </a:rPr>
              <a:t>Indicator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Providence/Pittsburgh partnership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Build on 1st edition of product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Adapt to additional geography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Add API retrieval capability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Additional years available in comparison tables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Print-friendly formats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Site layout and navigation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Easy upload via administrative interface (CSV or API)</a:t>
            </a:r>
          </a:p>
          <a:p>
            <a:pPr algn="l" rtl="0" lvl="0" marR="0" indent="-381000" marL="4572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●"/>
            </a:pPr>
            <a:r>
              <a:rPr lang="en"/>
              <a:t>Improvement to code and documentation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Demo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Future directions for the site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Incorporate additional functionality from other open source projects like Census Reporter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Data displays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Graphs/charts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Reliability Index for MOEs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More...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Help needed from NNIP partners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Collecting user stories?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Reporting use statistics?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Training models (train the trainers)?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How have your profiles been used?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Users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Data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Applications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Indicator ideas welcome!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y="107950" x="457200"/>
            <a:ext cy="6407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Providence Plan Profiles History</a:t>
            </a:r>
          </a:p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701050" x="1687100"/>
            <a:ext cy="680399" cx="1084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2007</a:t>
            </a:r>
          </a:p>
        </p:txBody>
      </p:sp>
      <p:pic>
        <p:nvPicPr>
          <p:cNvPr id="38" name="Shape 3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381450" x="82874"/>
            <a:ext cy="3654024" cx="5080124"/>
          </a:xfrm>
          <a:prstGeom prst="rect">
            <a:avLst/>
          </a:prstGeom>
          <a:ln w="9525" cap="flat">
            <a:solidFill>
              <a:srgbClr val="434343"/>
            </a:solidFill>
            <a:prstDash val="solid"/>
            <a:round/>
            <a:headEnd w="med" len="med" type="none"/>
            <a:tailEnd w="med" len="med" type="none"/>
          </a:ln>
        </p:spPr>
      </p:pic>
      <p:pic>
        <p:nvPicPr>
          <p:cNvPr id="39" name="Shape 3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381450" x="5374100"/>
            <a:ext cy="3654025" cx="3538580"/>
          </a:xfrm>
          <a:prstGeom prst="rect">
            <a:avLst/>
          </a:prstGeom>
        </p:spPr>
      </p:pic>
      <p:sp>
        <p:nvSpPr>
          <p:cNvPr id="40" name="Shape 40"/>
          <p:cNvSpPr txBox="1"/>
          <p:nvPr>
            <p:ph idx="2" type="body"/>
          </p:nvPr>
        </p:nvSpPr>
        <p:spPr>
          <a:xfrm>
            <a:off y="720850" x="6782250"/>
            <a:ext cy="640799" cx="116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2013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Pittsburgh situation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Great demand for profiles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Many ad-hoc requests from community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Several neighborhood-specific reports for funders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Not operating efficiently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No software development capacity</a:t>
            </a:r>
          </a:p>
          <a:p>
            <a:pPr lvl="0" indent="0" marL="45720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y="250503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Our interest in the Providence Plan </a:t>
            </a:r>
          </a:p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Open source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Rely on experience of Providence Plan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Opportunities for broad cross-city collaboration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3" name="Shape 5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858475" x="3689675"/>
            <a:ext cy="2216449" cx="2951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y="342753" x="421575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Partnership with Allegheny County Department of Human Services</a:t>
            </a:r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Funded through Human Services Integration Fund ($112,000)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Visualizing community information important to internal and external audiences 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Relieves burden of external requests for info.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y="342753" x="421575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sz="3000" lang="en"/>
              <a:t>Allegheny County Department of Human Services: Integrated Data System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y="1267675" x="467600"/>
            <a:ext cy="2930400" cx="2680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b="1" sz="1100" lang="en">
                <a:solidFill>
                  <a:schemeClr val="dk1"/>
                </a:solidFill>
              </a:rPr>
              <a:t>Internal Sources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chemeClr val="dk1"/>
                </a:solidFill>
              </a:rPr>
              <a:t>Aging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chemeClr val="dk1"/>
                </a:solidFill>
              </a:rPr>
              <a:t>Children, Youth and Families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chemeClr val="dk1"/>
                </a:solidFill>
              </a:rPr>
              <a:t>Community Service Block Grant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chemeClr val="dk1"/>
                </a:solidFill>
              </a:rPr>
              <a:t>Drug &amp; Alcohol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chemeClr val="dk1"/>
                </a:solidFill>
              </a:rPr>
              <a:t>Early Intervention (partial)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chemeClr val="dk1"/>
                </a:solidFill>
              </a:rPr>
              <a:t>Family Support Centers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chemeClr val="dk1"/>
                </a:solidFill>
              </a:rPr>
              <a:t>HeadStart (partial)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chemeClr val="dk1"/>
                </a:solidFill>
              </a:rPr>
              <a:t>Human Services Development Fund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chemeClr val="dk1"/>
                </a:solidFill>
              </a:rPr>
              <a:t>Homeless/Housing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chemeClr val="dk1"/>
                </a:solidFill>
              </a:rPr>
              <a:t>Low Income House Energy Assistance Program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chemeClr val="dk1"/>
                </a:solidFill>
              </a:rPr>
              <a:t>Medical Assistance Transportation Program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chemeClr val="dk1"/>
                </a:solidFill>
              </a:rPr>
              <a:t>Mental Health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chemeClr val="dk1"/>
                </a:solidFill>
              </a:rPr>
              <a:t>Intellectual Disabilities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chemeClr val="dk1"/>
                </a:solidFill>
              </a:rPr>
              <a:t>System of Care Initiative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100"/>
          </a:p>
        </p:txBody>
      </p:sp>
      <p:sp>
        <p:nvSpPr>
          <p:cNvPr id="66" name="Shape 66"/>
          <p:cNvSpPr txBox="1"/>
          <p:nvPr/>
        </p:nvSpPr>
        <p:spPr>
          <a:xfrm>
            <a:off y="1167250" x="3382200"/>
            <a:ext cy="3304200" cx="237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8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b="1" sz="1100" lang="en">
                <a:solidFill>
                  <a:schemeClr val="dk1"/>
                </a:solidFill>
              </a:rPr>
              <a:t>External Sources</a:t>
            </a:r>
          </a:p>
          <a:p>
            <a:pPr rtl="0" lvl="0">
              <a:lnSpc>
                <a:spcPct val="8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rgbClr val="0070C0"/>
                </a:solidFill>
              </a:rPr>
              <a:t></a:t>
            </a:r>
            <a:r>
              <a:rPr sz="1100" lang="en">
                <a:solidFill>
                  <a:schemeClr val="dk1"/>
                </a:solidFill>
              </a:rPr>
              <a:t>Allegheny County Housing Authority</a:t>
            </a:r>
          </a:p>
          <a:p>
            <a:pPr rtl="0" lvl="0">
              <a:lnSpc>
                <a:spcPct val="8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rgbClr val="0070C0"/>
                </a:solidFill>
              </a:rPr>
              <a:t></a:t>
            </a:r>
            <a:r>
              <a:rPr sz="1100" lang="en">
                <a:solidFill>
                  <a:schemeClr val="dk1"/>
                </a:solidFill>
              </a:rPr>
              <a:t>Allegheny County Jail</a:t>
            </a:r>
          </a:p>
          <a:p>
            <a:pPr rtl="0" lvl="0">
              <a:lnSpc>
                <a:spcPct val="8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rgbClr val="0070C0"/>
                </a:solidFill>
              </a:rPr>
              <a:t></a:t>
            </a:r>
            <a:r>
              <a:rPr sz="1100" lang="en">
                <a:solidFill>
                  <a:schemeClr val="dk1"/>
                </a:solidFill>
              </a:rPr>
              <a:t>Allegheny County Medical</a:t>
            </a:r>
          </a:p>
          <a:p>
            <a:pPr rtl="0" lvl="0">
              <a:lnSpc>
                <a:spcPct val="8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chemeClr val="dk1"/>
                </a:solidFill>
              </a:rPr>
              <a:t>Examiner’s Office</a:t>
            </a:r>
          </a:p>
          <a:p>
            <a:pPr rtl="0" lvl="0">
              <a:lnSpc>
                <a:spcPct val="8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rgbClr val="0070C0"/>
                </a:solidFill>
              </a:rPr>
              <a:t></a:t>
            </a:r>
            <a:r>
              <a:rPr sz="1100" lang="en">
                <a:solidFill>
                  <a:schemeClr val="dk1"/>
                </a:solidFill>
              </a:rPr>
              <a:t>Department of Public Welfare</a:t>
            </a:r>
          </a:p>
          <a:p>
            <a:pPr rtl="0" lvl="0">
              <a:lnSpc>
                <a:spcPct val="8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rgbClr val="0070C0"/>
                </a:solidFill>
              </a:rPr>
              <a:t></a:t>
            </a:r>
            <a:r>
              <a:rPr sz="1100" lang="en">
                <a:solidFill>
                  <a:schemeClr val="dk1"/>
                </a:solidFill>
              </a:rPr>
              <a:t>Housing Authority City of Pittsburgh</a:t>
            </a:r>
          </a:p>
          <a:p>
            <a:pPr rtl="0" lvl="0">
              <a:lnSpc>
                <a:spcPct val="8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rgbClr val="0070C0"/>
                </a:solidFill>
              </a:rPr>
              <a:t></a:t>
            </a:r>
            <a:r>
              <a:rPr sz="1100" lang="en">
                <a:solidFill>
                  <a:schemeClr val="dk1"/>
                </a:solidFill>
              </a:rPr>
              <a:t>Juvenile Probation</a:t>
            </a:r>
          </a:p>
          <a:p>
            <a:pPr rtl="0" lvl="0">
              <a:lnSpc>
                <a:spcPct val="8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rgbClr val="0070C0"/>
                </a:solidFill>
              </a:rPr>
              <a:t></a:t>
            </a:r>
            <a:r>
              <a:rPr sz="1100" lang="en">
                <a:solidFill>
                  <a:schemeClr val="dk1"/>
                </a:solidFill>
              </a:rPr>
              <a:t>Pittsburgh Public Schools + 12 additional County School Districts</a:t>
            </a:r>
          </a:p>
          <a:p>
            <a:pPr rtl="0" lvl="0">
              <a:lnSpc>
                <a:spcPct val="8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rgbClr val="0070C0"/>
                </a:solidFill>
              </a:rPr>
              <a:t></a:t>
            </a:r>
            <a:r>
              <a:rPr sz="1100" lang="en">
                <a:solidFill>
                  <a:schemeClr val="dk1"/>
                </a:solidFill>
              </a:rPr>
              <a:t>Pre-trial Services</a:t>
            </a:r>
          </a:p>
          <a:p>
            <a:pPr rtl="0" lvl="0">
              <a:lnSpc>
                <a:spcPct val="8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rgbClr val="0070C0"/>
                </a:solidFill>
              </a:rPr>
              <a:t></a:t>
            </a:r>
            <a:r>
              <a:rPr sz="1100" lang="en">
                <a:solidFill>
                  <a:schemeClr val="dk1"/>
                </a:solidFill>
              </a:rPr>
              <a:t>Adult/family court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100"/>
          </a:p>
        </p:txBody>
      </p:sp>
      <p:sp>
        <p:nvSpPr>
          <p:cNvPr id="67" name="Shape 67"/>
          <p:cNvSpPr txBox="1"/>
          <p:nvPr/>
        </p:nvSpPr>
        <p:spPr>
          <a:xfrm>
            <a:off y="1163775" x="6005950"/>
            <a:ext cy="1797600" cx="27431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8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b="1" sz="1100" lang="en">
                <a:solidFill>
                  <a:schemeClr val="dk1"/>
                </a:solidFill>
              </a:rPr>
              <a:t>Potential Data Sources</a:t>
            </a:r>
          </a:p>
          <a:p>
            <a:pPr rtl="0" lvl="0">
              <a:lnSpc>
                <a:spcPct val="8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rgbClr val="0070C0"/>
                </a:solidFill>
              </a:rPr>
              <a:t></a:t>
            </a:r>
            <a:r>
              <a:rPr sz="1100" lang="en">
                <a:solidFill>
                  <a:schemeClr val="dk1"/>
                </a:solidFill>
              </a:rPr>
              <a:t>Health Department</a:t>
            </a:r>
          </a:p>
          <a:p>
            <a:pPr rtl="0" lvl="0">
              <a:lnSpc>
                <a:spcPct val="8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rgbClr val="0070C0"/>
                </a:solidFill>
              </a:rPr>
              <a:t></a:t>
            </a:r>
            <a:r>
              <a:rPr sz="1100" lang="en">
                <a:solidFill>
                  <a:schemeClr val="dk1"/>
                </a:solidFill>
              </a:rPr>
              <a:t>Vital Statistics Data</a:t>
            </a:r>
          </a:p>
          <a:p>
            <a:pPr rtl="0" lvl="0">
              <a:lnSpc>
                <a:spcPct val="8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rgbClr val="0070C0"/>
                </a:solidFill>
              </a:rPr>
              <a:t></a:t>
            </a:r>
            <a:r>
              <a:rPr sz="1100" lang="en">
                <a:solidFill>
                  <a:schemeClr val="dk1"/>
                </a:solidFill>
              </a:rPr>
              <a:t>Early Childhood (PELICAN)</a:t>
            </a:r>
          </a:p>
          <a:p>
            <a:pPr rtl="0" lvl="0">
              <a:lnSpc>
                <a:spcPct val="8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rgbClr val="0070C0"/>
                </a:solidFill>
              </a:rPr>
              <a:t></a:t>
            </a:r>
            <a:r>
              <a:rPr sz="1100" lang="en">
                <a:solidFill>
                  <a:schemeClr val="dk1"/>
                </a:solidFill>
              </a:rPr>
              <a:t>Post Secondary Education</a:t>
            </a:r>
          </a:p>
          <a:p>
            <a:pPr rtl="0" lvl="0">
              <a:lnSpc>
                <a:spcPct val="8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rgbClr val="0070C0"/>
                </a:solidFill>
              </a:rPr>
              <a:t></a:t>
            </a:r>
            <a:r>
              <a:rPr sz="1100" lang="en">
                <a:solidFill>
                  <a:schemeClr val="dk1"/>
                </a:solidFill>
              </a:rPr>
              <a:t>Employment &amp; Training</a:t>
            </a:r>
          </a:p>
          <a:p>
            <a:pPr rtl="0" lvl="0">
              <a:lnSpc>
                <a:spcPct val="8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rgbClr val="0070C0"/>
                </a:solidFill>
              </a:rPr>
              <a:t></a:t>
            </a:r>
            <a:r>
              <a:rPr sz="1100" lang="en">
                <a:solidFill>
                  <a:schemeClr val="dk1"/>
                </a:solidFill>
              </a:rPr>
              <a:t>Adult Probation (forthcoming)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y="93200" x="457200"/>
            <a:ext cy="857400" cx="85085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"/>
              <a:t>Indicator selection process in Pittsburgh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721900" x="457200"/>
            <a:ext cy="38741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Step 1: Top-down 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NNIP Shared Indicators Framework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Scans of other cities in NNIP and CIC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Common requests to DHS &amp; UCSUR (and Providence Plan)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Regional priorities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Available data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Step 2: Bottom-up (this summer)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Roundtables of domain experts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Public input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y="133674" x="528500"/>
            <a:ext cy="909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Indicator creation process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1203150" x="457200"/>
            <a:ext cy="3722700" cx="8098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Handled through the administrative console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Just a few minutes per indicator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Multiple years and geographies at the same time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Several denominators for same indicator</a:t>
            </a:r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Metadata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CSV file format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477628" x="169325"/>
            <a:ext cy="1994421" cx="8428348"/>
          </a:xfrm>
          <a:prstGeom prst="rect">
            <a:avLst/>
          </a:prstGeom>
        </p:spPr>
      </p:pic>
      <p:sp>
        <p:nvSpPr>
          <p:cNvPr id="86" name="Shape 86"/>
          <p:cNvSpPr txBox="1"/>
          <p:nvPr/>
        </p:nvSpPr>
        <p:spPr>
          <a:xfrm>
            <a:off y="1194225" x="338675"/>
            <a:ext cy="1283399" cx="6862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/>
              <a:t>Required fields in </a:t>
            </a:r>
            <a:r>
              <a:rPr b="1" sz="2400" lang="en">
                <a:solidFill>
                  <a:srgbClr val="073763"/>
                </a:solidFill>
              </a:rPr>
              <a:t>BLUE</a:t>
            </a:r>
            <a:r>
              <a:rPr sz="2400" lang="en">
                <a:solidFill>
                  <a:srgbClr val="073763"/>
                </a:solidFill>
              </a:rPr>
              <a:t> </a:t>
            </a:r>
            <a:r>
              <a:rPr sz="2400" lang="en"/>
              <a:t>(4)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Indicator fields in </a:t>
            </a:r>
            <a:r>
              <a:rPr b="1" sz="2400" lang="en">
                <a:solidFill>
                  <a:srgbClr val="B27A15"/>
                </a:solidFill>
              </a:rPr>
              <a:t>TAN</a:t>
            </a:r>
          </a:p>
          <a:p>
            <a:pPr>
              <a:spcBef>
                <a:spcPts val="0"/>
              </a:spcBef>
              <a:buNone/>
            </a:pPr>
            <a:r>
              <a:rPr sz="2400" lang="en"/>
              <a:t>Table includes </a:t>
            </a:r>
            <a:r>
              <a:rPr b="1" sz="2400" lang="en" i="1"/>
              <a:t>all</a:t>
            </a:r>
            <a:r>
              <a:rPr sz="2400" lang="en"/>
              <a:t> levels of geography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