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7" r:id="rId2"/>
    <p:sldMasterId id="2147483677" r:id="rId3"/>
  </p:sldMasterIdLst>
  <p:notesMasterIdLst>
    <p:notesMasterId r:id="rId15"/>
  </p:notesMasterIdLst>
  <p:sldIdLst>
    <p:sldId id="265" r:id="rId4"/>
    <p:sldId id="276" r:id="rId5"/>
    <p:sldId id="270" r:id="rId6"/>
    <p:sldId id="272" r:id="rId7"/>
    <p:sldId id="274" r:id="rId8"/>
    <p:sldId id="269" r:id="rId9"/>
    <p:sldId id="271" r:id="rId10"/>
    <p:sldId id="266" r:id="rId11"/>
    <p:sldId id="268" r:id="rId12"/>
    <p:sldId id="275" r:id="rId13"/>
    <p:sldId id="267" r:id="rId14"/>
  </p:sldIdLst>
  <p:sldSz cx="9144000" cy="6858000" type="screen4x3"/>
  <p:notesSz cx="6858000" cy="91011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F4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1457" autoAdjust="0"/>
  </p:normalViewPr>
  <p:slideViewPr>
    <p:cSldViewPr>
      <p:cViewPr>
        <p:scale>
          <a:sx n="57" d="100"/>
          <a:sy n="57" d="100"/>
        </p:scale>
        <p:origin x="-1746" y="-72"/>
      </p:cViewPr>
      <p:guideLst>
        <p:guide orient="horz" pos="2160"/>
        <p:guide pos="2880"/>
      </p:guideLst>
    </p:cSldViewPr>
  </p:slideViewPr>
  <p:notesTextViewPr>
    <p:cViewPr>
      <p:scale>
        <a:sx n="1" d="1"/>
        <a:sy n="1" d="1"/>
      </p:scale>
      <p:origin x="0" y="72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5057"/>
          </a:xfrm>
          <a:prstGeom prst="rect">
            <a:avLst/>
          </a:prstGeom>
        </p:spPr>
        <p:txBody>
          <a:bodyPr vert="horz" lIns="91183" tIns="45592" rIns="91183" bIns="45592" rtlCol="0"/>
          <a:lstStyle>
            <a:lvl1pPr algn="l">
              <a:defRPr sz="1200"/>
            </a:lvl1pPr>
          </a:lstStyle>
          <a:p>
            <a:endParaRPr lang="en-US"/>
          </a:p>
        </p:txBody>
      </p:sp>
      <p:sp>
        <p:nvSpPr>
          <p:cNvPr id="3" name="Date Placeholder 2"/>
          <p:cNvSpPr>
            <a:spLocks noGrp="1"/>
          </p:cNvSpPr>
          <p:nvPr>
            <p:ph type="dt" idx="1"/>
          </p:nvPr>
        </p:nvSpPr>
        <p:spPr>
          <a:xfrm>
            <a:off x="3884613" y="0"/>
            <a:ext cx="2971800" cy="455057"/>
          </a:xfrm>
          <a:prstGeom prst="rect">
            <a:avLst/>
          </a:prstGeom>
        </p:spPr>
        <p:txBody>
          <a:bodyPr vert="horz" lIns="91183" tIns="45592" rIns="91183" bIns="45592" rtlCol="0"/>
          <a:lstStyle>
            <a:lvl1pPr algn="r">
              <a:defRPr sz="1200"/>
            </a:lvl1pPr>
          </a:lstStyle>
          <a:p>
            <a:fld id="{E637BCD7-4316-4148-A4FB-4DB7F5F94C6F}" type="datetimeFigureOut">
              <a:rPr lang="en-US" smtClean="0"/>
              <a:t>4/2/2014</a:t>
            </a:fld>
            <a:endParaRPr lang="en-US"/>
          </a:p>
        </p:txBody>
      </p:sp>
      <p:sp>
        <p:nvSpPr>
          <p:cNvPr id="4" name="Slide Image Placeholder 3"/>
          <p:cNvSpPr>
            <a:spLocks noGrp="1" noRot="1" noChangeAspect="1"/>
          </p:cNvSpPr>
          <p:nvPr>
            <p:ph type="sldImg" idx="2"/>
          </p:nvPr>
        </p:nvSpPr>
        <p:spPr>
          <a:xfrm>
            <a:off x="1154113" y="682625"/>
            <a:ext cx="4549775" cy="3413125"/>
          </a:xfrm>
          <a:prstGeom prst="rect">
            <a:avLst/>
          </a:prstGeom>
          <a:noFill/>
          <a:ln w="12700">
            <a:solidFill>
              <a:prstClr val="black"/>
            </a:solidFill>
          </a:ln>
        </p:spPr>
        <p:txBody>
          <a:bodyPr vert="horz" lIns="91183" tIns="45592" rIns="91183" bIns="45592" rtlCol="0" anchor="ctr"/>
          <a:lstStyle/>
          <a:p>
            <a:endParaRPr lang="en-US"/>
          </a:p>
        </p:txBody>
      </p:sp>
      <p:sp>
        <p:nvSpPr>
          <p:cNvPr id="5" name="Notes Placeholder 4"/>
          <p:cNvSpPr>
            <a:spLocks noGrp="1"/>
          </p:cNvSpPr>
          <p:nvPr>
            <p:ph type="body" sz="quarter" idx="3"/>
          </p:nvPr>
        </p:nvSpPr>
        <p:spPr>
          <a:xfrm>
            <a:off x="685800" y="4323041"/>
            <a:ext cx="5486400" cy="4095512"/>
          </a:xfrm>
          <a:prstGeom prst="rect">
            <a:avLst/>
          </a:prstGeom>
        </p:spPr>
        <p:txBody>
          <a:bodyPr vert="horz" lIns="91183" tIns="45592" rIns="91183" bIns="4559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44502"/>
            <a:ext cx="2971800" cy="455057"/>
          </a:xfrm>
          <a:prstGeom prst="rect">
            <a:avLst/>
          </a:prstGeom>
        </p:spPr>
        <p:txBody>
          <a:bodyPr vert="horz" lIns="91183" tIns="45592" rIns="91183" bIns="45592"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44502"/>
            <a:ext cx="2971800" cy="455057"/>
          </a:xfrm>
          <a:prstGeom prst="rect">
            <a:avLst/>
          </a:prstGeom>
        </p:spPr>
        <p:txBody>
          <a:bodyPr vert="horz" lIns="91183" tIns="45592" rIns="91183" bIns="45592" rtlCol="0" anchor="b"/>
          <a:lstStyle>
            <a:lvl1pPr algn="r">
              <a:defRPr sz="1200"/>
            </a:lvl1pPr>
          </a:lstStyle>
          <a:p>
            <a:fld id="{D16664C3-7DD3-4016-97E0-F0BF5982A2A4}" type="slidenum">
              <a:rPr lang="en-US" smtClean="0"/>
              <a:t>‹#›</a:t>
            </a:fld>
            <a:endParaRPr lang="en-US"/>
          </a:p>
        </p:txBody>
      </p:sp>
    </p:spTree>
    <p:extLst>
      <p:ext uri="{BB962C8B-B14F-4D97-AF65-F5344CB8AC3E}">
        <p14:creationId xmlns:p14="http://schemas.microsoft.com/office/powerpoint/2010/main" val="14473076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We have thought through communications a number of ways. First, we have worked with consultants on our message around who we are and what we do. That helped us articulate clearly our strengths and the impacts we have had.  We also go to great lengths to make our reports compelling in a number of ways:</a:t>
            </a:r>
          </a:p>
          <a:p>
            <a:pPr eaLnBrk="1" hangingPunct="1">
              <a:spcBef>
                <a:spcPct val="0"/>
              </a:spcBef>
            </a:pPr>
            <a:r>
              <a:rPr lang="en-US" dirty="0" smtClean="0"/>
              <a:t>	- We create clear and easy to read graphics that go through a formal process and are not just off the shelf Excel graphics.</a:t>
            </a:r>
          </a:p>
          <a:p>
            <a:pPr eaLnBrk="1" hangingPunct="1">
              <a:spcBef>
                <a:spcPct val="0"/>
              </a:spcBef>
            </a:pPr>
            <a:r>
              <a:rPr lang="en-US" dirty="0" smtClean="0"/>
              <a:t>	- We work diligently on writing for a lay audience in a manner that makes the data engaging and accessible.</a:t>
            </a:r>
          </a:p>
          <a:p>
            <a:pPr eaLnBrk="1" hangingPunct="1">
              <a:spcBef>
                <a:spcPct val="0"/>
              </a:spcBef>
            </a:pPr>
            <a:r>
              <a:rPr lang="en-US" dirty="0" smtClean="0"/>
              <a:t>	- But the two things I want to focus on here, are our recently completed new website and our use of the media to expand the impact of our reports.</a:t>
            </a:r>
          </a:p>
        </p:txBody>
      </p:sp>
      <p:sp>
        <p:nvSpPr>
          <p:cNvPr id="225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AB3AE8C1-6337-4DD6-86AE-71BA0FDAFCF8}" type="slidenum">
              <a:rPr lang="en-US">
                <a:solidFill>
                  <a:srgbClr val="000000"/>
                </a:solidFill>
              </a:rPr>
              <a:pPr>
                <a:defRPr/>
              </a:pPr>
              <a:t>1</a:t>
            </a:fld>
            <a:endParaRPr lang="en-US">
              <a:solidFill>
                <a:srgbClr val="000000"/>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Shape 40"/>
          <p:cNvSpPr>
            <a:spLocks noGrp="1" noRot="1" noChangeAspect="1"/>
          </p:cNvSpPr>
          <p:nvPr>
            <p:ph type="sldImg" idx="2"/>
          </p:nvPr>
        </p:nvSpPr>
        <p:spPr>
          <a:xfrm>
            <a:off x="1154113" y="682625"/>
            <a:ext cx="4549775" cy="34131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1" name="Shape 41"/>
          <p:cNvSpPr txBox="1">
            <a:spLocks noGrp="1"/>
          </p:cNvSpPr>
          <p:nvPr>
            <p:ph type="body" idx="1"/>
          </p:nvPr>
        </p:nvSpPr>
        <p:spPr>
          <a:xfrm>
            <a:off x="685801" y="4323041"/>
            <a:ext cx="5486399" cy="4095512"/>
          </a:xfrm>
          <a:prstGeom prst="rect">
            <a:avLst/>
          </a:prstGeom>
        </p:spPr>
        <p:txBody>
          <a:bodyPr lIns="91168" tIns="91168" rIns="91168" bIns="91168" anchor="t" anchorCtr="0">
            <a:noAutofit/>
          </a:bodyPr>
          <a:lstStyle/>
          <a:p>
            <a:pPr marL="171450" indent="-171450">
              <a:buFontTx/>
              <a:buChar char="-"/>
            </a:pPr>
            <a:r>
              <a:rPr lang="en-US" dirty="0" smtClean="0"/>
              <a:t>As lagniappe as we say (or that 13th bagel included in a baker's dozen), we have started to dabble in social media informed by what others partners are doing. We use our own twitter accounts, try to post regularly, and follow (And recruit followers) in our specific topics that we work in. So my colleague Vicki who works on Youth is trying to build a following amongst the whole community working to serve youth. One of the main reasons why we have started to engage so thoroughly in twitter is because it is a medium that is much more widely-used in the African American community and has the possibility to reach a wider, more diverse audience.</a:t>
            </a:r>
          </a:p>
          <a:p>
            <a:pPr marL="171450" indent="-171450">
              <a:buFontTx/>
              <a:buChar char="-"/>
            </a:pPr>
            <a:endParaRPr lang="en-US" dirty="0" smtClean="0"/>
          </a:p>
          <a:p>
            <a:pPr marL="171450" indent="-171450">
              <a:buFontTx/>
              <a:buChar char="-"/>
            </a:pPr>
            <a:r>
              <a:rPr lang="en-US" dirty="0" smtClean="0"/>
              <a:t>If</a:t>
            </a:r>
            <a:r>
              <a:rPr lang="en-US" baseline="0" dirty="0" smtClean="0"/>
              <a:t> this is of interest to people, I’d be happy to take any questions about this strategy as well.</a:t>
            </a:r>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225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AB3AE8C1-6337-4DD6-86AE-71BA0FDAFCF8}" type="slidenum">
              <a:rPr lang="en-US">
                <a:solidFill>
                  <a:srgbClr val="000000"/>
                </a:solidFill>
              </a:rPr>
              <a:pPr>
                <a:defRPr/>
              </a:pPr>
              <a:t>11</a:t>
            </a:fld>
            <a:endParaRPr lang="en-US">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Shape 40"/>
          <p:cNvSpPr>
            <a:spLocks noGrp="1" noRot="1" noChangeAspect="1"/>
          </p:cNvSpPr>
          <p:nvPr>
            <p:ph type="sldImg" idx="2"/>
          </p:nvPr>
        </p:nvSpPr>
        <p:spPr>
          <a:xfrm>
            <a:off x="1154113" y="682625"/>
            <a:ext cx="4549775" cy="34131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1" name="Shape 41"/>
          <p:cNvSpPr txBox="1">
            <a:spLocks noGrp="1"/>
          </p:cNvSpPr>
          <p:nvPr>
            <p:ph type="body" idx="1"/>
          </p:nvPr>
        </p:nvSpPr>
        <p:spPr>
          <a:xfrm>
            <a:off x="685801" y="4323041"/>
            <a:ext cx="5486399" cy="4095512"/>
          </a:xfrm>
          <a:prstGeom prst="rect">
            <a:avLst/>
          </a:prstGeom>
        </p:spPr>
        <p:txBody>
          <a:bodyPr lIns="91168" tIns="91168" rIns="91168" bIns="91168" anchor="t" anchorCtr="0">
            <a:noAutofit/>
          </a:bodyPr>
          <a:lstStyle/>
          <a:p>
            <a:r>
              <a:rPr lang="en-US" sz="1200" dirty="0" smtClean="0">
                <a:solidFill>
                  <a:schemeClr val="bg1"/>
                </a:solidFill>
              </a:rPr>
              <a:t>We started our work to redesign our website with an audience analysis. In that analysis,</a:t>
            </a:r>
            <a:r>
              <a:rPr lang="en-US" sz="1200" baseline="0" dirty="0" smtClean="0">
                <a:solidFill>
                  <a:schemeClr val="bg1"/>
                </a:solidFill>
              </a:rPr>
              <a:t> we determined we have</a:t>
            </a:r>
            <a:r>
              <a:rPr lang="en-US" dirty="0" smtClean="0"/>
              <a:t> several distinct audiences.</a:t>
            </a:r>
          </a:p>
          <a:p>
            <a:endParaRPr lang="en-US" dirty="0" smtClean="0"/>
          </a:p>
          <a:p>
            <a:r>
              <a:rPr lang="en-US" dirty="0" smtClean="0"/>
              <a:t>1. </a:t>
            </a:r>
            <a:r>
              <a:rPr lang="en-US" dirty="0" err="1" smtClean="0"/>
              <a:t>Decisionmakers</a:t>
            </a:r>
            <a:r>
              <a:rPr lang="en-US" dirty="0" smtClean="0"/>
              <a:t> (nonprofit, public, and private </a:t>
            </a:r>
            <a:r>
              <a:rPr lang="en-US" dirty="0" err="1" smtClean="0"/>
              <a:t>decisionmakers</a:t>
            </a:r>
            <a:r>
              <a:rPr lang="en-US" dirty="0" smtClean="0"/>
              <a:t> for all issues we study)</a:t>
            </a:r>
          </a:p>
          <a:p>
            <a:r>
              <a:rPr lang="en-US" dirty="0" smtClean="0"/>
              <a:t>2. Media (they come to us looking for data points and fact checking, and we build relationships with them so that they  will be interested in disseminating our research when we release it)</a:t>
            </a:r>
          </a:p>
          <a:p>
            <a:r>
              <a:rPr lang="en-US" dirty="0" smtClean="0"/>
              <a:t>3. Funders (they what info about who we are and what we do to help decide whether to fund us, and they want our website to be a place where they can point to the work they have funded)</a:t>
            </a:r>
          </a:p>
          <a:p>
            <a:r>
              <a:rPr lang="en-US" dirty="0" smtClean="0"/>
              <a:t>4. Community members and community-focused nonprofits (these are people primarily interested in the neighborhood data and by providing this data to them effectively and efficiently we bolster our credibility with the community)</a:t>
            </a:r>
          </a:p>
          <a:p>
            <a:endParaRPr lang="en-US" dirty="0" smtClean="0"/>
          </a:p>
          <a:p>
            <a:r>
              <a:rPr lang="en-US" dirty="0" smtClean="0"/>
              <a:t>We do have other audiences that go to our website</a:t>
            </a:r>
            <a:r>
              <a:rPr lang="en-US" baseline="0" dirty="0" smtClean="0"/>
              <a:t> such as students or peers from around the country, but they are not a primary audience of our work.</a:t>
            </a:r>
            <a:endParaRPr lang="en-US" dirty="0" smtClean="0"/>
          </a:p>
          <a:p>
            <a:pPr marL="0" indent="0">
              <a:buNone/>
            </a:pPr>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Shape 40"/>
          <p:cNvSpPr>
            <a:spLocks noGrp="1" noRot="1" noChangeAspect="1"/>
          </p:cNvSpPr>
          <p:nvPr>
            <p:ph type="sldImg" idx="2"/>
          </p:nvPr>
        </p:nvSpPr>
        <p:spPr>
          <a:xfrm>
            <a:off x="1154113" y="682625"/>
            <a:ext cx="4549775" cy="34131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1" name="Shape 41"/>
          <p:cNvSpPr txBox="1">
            <a:spLocks noGrp="1"/>
          </p:cNvSpPr>
          <p:nvPr>
            <p:ph type="body" idx="1"/>
          </p:nvPr>
        </p:nvSpPr>
        <p:spPr>
          <a:xfrm>
            <a:off x="685801" y="4323041"/>
            <a:ext cx="5486399" cy="4095512"/>
          </a:xfrm>
          <a:prstGeom prst="rect">
            <a:avLst/>
          </a:prstGeom>
        </p:spPr>
        <p:txBody>
          <a:bodyPr lIns="91168" tIns="91168" rIns="91168" bIns="91168" anchor="t" anchorCtr="0">
            <a:noAutofit/>
          </a:bodyPr>
          <a:lstStyle/>
          <a:p>
            <a:r>
              <a:rPr lang="en-US" dirty="0" smtClean="0"/>
              <a:t>And, in that process, we determined that we have several key objectives.</a:t>
            </a:r>
          </a:p>
          <a:p>
            <a:endParaRPr lang="en-US" dirty="0" smtClean="0"/>
          </a:p>
          <a:p>
            <a:r>
              <a:rPr lang="en-US" dirty="0" smtClean="0"/>
              <a:t>Key objectives of the web site:</a:t>
            </a:r>
          </a:p>
          <a:p>
            <a:pPr marL="228600" indent="-228600">
              <a:buAutoNum type="arabicPeriod"/>
            </a:pPr>
            <a:r>
              <a:rPr lang="en-US" dirty="0" smtClean="0"/>
              <a:t>To ensure that our web site extends our limited human resources...we designed some key elements to answer 80% of the questions visitors have (neighborhood stats, Katrina facts for features).  Ask Vicki is available to receive custom questions for the remaining 20% of visitor questions. The information architecture of our web site is critical in that key pieces of high demand data must be easy to find and usable for visitors with lower technical capabilities--to ensure that the web site is fulfilling its role of efficiently disseminating high demand/low impact data (and users are not "asking Vicki" for data that is already on the web site).</a:t>
            </a:r>
          </a:p>
          <a:p>
            <a:pPr marL="228600" indent="-228600">
              <a:buAutoNum type="arabicPeriod"/>
            </a:pPr>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Shape 40"/>
          <p:cNvSpPr>
            <a:spLocks noGrp="1" noRot="1" noChangeAspect="1"/>
          </p:cNvSpPr>
          <p:nvPr>
            <p:ph type="sldImg" idx="2"/>
          </p:nvPr>
        </p:nvSpPr>
        <p:spPr>
          <a:xfrm>
            <a:off x="1154113" y="682625"/>
            <a:ext cx="4549775" cy="34131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1" name="Shape 41"/>
          <p:cNvSpPr txBox="1">
            <a:spLocks noGrp="1"/>
          </p:cNvSpPr>
          <p:nvPr>
            <p:ph type="body" idx="1"/>
          </p:nvPr>
        </p:nvSpPr>
        <p:spPr>
          <a:xfrm>
            <a:off x="685801" y="4323041"/>
            <a:ext cx="5486399" cy="4095512"/>
          </a:xfrm>
          <a:prstGeom prst="rect">
            <a:avLst/>
          </a:prstGeom>
        </p:spPr>
        <p:txBody>
          <a:bodyPr lIns="91168" tIns="91168" rIns="91168" bIns="91168" anchor="t" anchorCtr="0">
            <a:noAutofit/>
          </a:bodyPr>
          <a:lstStyle/>
          <a:p>
            <a:pPr marL="0" indent="0">
              <a:buNone/>
            </a:pPr>
            <a:r>
              <a:rPr lang="en-US" dirty="0" smtClean="0"/>
              <a:t>2. To enable incidental learning...where someone who came for one piece of information would find something related that they didn’t know would be useful. For instance, someone coming to look for blight research may stumble upon our report on affordable housing and understand some of the interconnections between the two (and have a better understanding of the housing/land use landscape).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Shape 40"/>
          <p:cNvSpPr>
            <a:spLocks noGrp="1" noRot="1" noChangeAspect="1"/>
          </p:cNvSpPr>
          <p:nvPr>
            <p:ph type="sldImg" idx="2"/>
          </p:nvPr>
        </p:nvSpPr>
        <p:spPr>
          <a:xfrm>
            <a:off x="1154113" y="682625"/>
            <a:ext cx="4549775" cy="34131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1" name="Shape 41"/>
          <p:cNvSpPr txBox="1">
            <a:spLocks noGrp="1"/>
          </p:cNvSpPr>
          <p:nvPr>
            <p:ph type="body" idx="1"/>
          </p:nvPr>
        </p:nvSpPr>
        <p:spPr>
          <a:xfrm>
            <a:off x="685801" y="4323041"/>
            <a:ext cx="5486399" cy="4095512"/>
          </a:xfrm>
          <a:prstGeom prst="rect">
            <a:avLst/>
          </a:prstGeom>
        </p:spPr>
        <p:txBody>
          <a:bodyPr lIns="91168" tIns="91168" rIns="91168" bIns="91168" anchor="t" anchorCtr="0">
            <a:noAutofit/>
          </a:bodyPr>
          <a:lstStyle/>
          <a:p>
            <a:pPr marL="0" indent="0">
              <a:buNone/>
            </a:pPr>
            <a:r>
              <a:rPr lang="en-US" dirty="0" smtClean="0"/>
              <a:t>3. To promote the use of our research to </a:t>
            </a:r>
            <a:r>
              <a:rPr lang="en-US" dirty="0" err="1" smtClean="0"/>
              <a:t>decisionmakers</a:t>
            </a:r>
            <a:r>
              <a:rPr lang="en-US" dirty="0" smtClean="0"/>
              <a:t> and community members so that more people are aware of the city/regional context and can better identify opportunities and key challenges to address.</a:t>
            </a:r>
          </a:p>
          <a:p>
            <a:pPr marL="228600" indent="-228600">
              <a:buAutoNum type="arabicPeriod"/>
            </a:pPr>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Shape 40"/>
          <p:cNvSpPr>
            <a:spLocks noGrp="1" noRot="1" noChangeAspect="1"/>
          </p:cNvSpPr>
          <p:nvPr>
            <p:ph type="sldImg" idx="2"/>
          </p:nvPr>
        </p:nvSpPr>
        <p:spPr>
          <a:xfrm>
            <a:off x="1154113" y="682625"/>
            <a:ext cx="4549775" cy="34131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1" name="Shape 41"/>
          <p:cNvSpPr txBox="1">
            <a:spLocks noGrp="1"/>
          </p:cNvSpPr>
          <p:nvPr>
            <p:ph type="body" idx="1"/>
          </p:nvPr>
        </p:nvSpPr>
        <p:spPr>
          <a:xfrm>
            <a:off x="685801" y="4323041"/>
            <a:ext cx="5486399" cy="4095512"/>
          </a:xfrm>
          <a:prstGeom prst="rect">
            <a:avLst/>
          </a:prstGeom>
        </p:spPr>
        <p:txBody>
          <a:bodyPr lIns="91168" tIns="91168" rIns="91168" bIns="91168" anchor="t" anchorCtr="0">
            <a:noAutofit/>
          </a:bodyPr>
          <a:lstStyle/>
          <a:p>
            <a:r>
              <a:rPr lang="en-US" dirty="0" smtClean="0"/>
              <a:t>We meet these objectives by</a:t>
            </a:r>
            <a:r>
              <a:rPr lang="en-US" baseline="0" dirty="0" smtClean="0"/>
              <a:t> creating a website with these key functions.</a:t>
            </a:r>
          </a:p>
          <a:p>
            <a:endParaRPr lang="en-US" dirty="0" smtClean="0"/>
          </a:p>
          <a:p>
            <a:r>
              <a:rPr lang="en-US" dirty="0" smtClean="0"/>
              <a:t>1. It efficiently disseminates high demand/low impact data to interested parties and community members using minimal staff resources, such as:</a:t>
            </a:r>
          </a:p>
          <a:p>
            <a:r>
              <a:rPr lang="en-US" dirty="0" smtClean="0"/>
              <a:t>	a. Neighborhood level stats</a:t>
            </a:r>
          </a:p>
          <a:p>
            <a:r>
              <a:rPr lang="en-US" dirty="0" smtClean="0"/>
              <a:t>	b. Frequently requested stats on Katrina impact and recovery</a:t>
            </a:r>
          </a:p>
          <a:p>
            <a:r>
              <a:rPr lang="en-US" dirty="0" smtClean="0"/>
              <a:t>2. It provides a place for our high impact data analysis to be made readily available so </a:t>
            </a:r>
            <a:r>
              <a:rPr lang="en-US" dirty="0" err="1" smtClean="0"/>
              <a:t>decisionmakers</a:t>
            </a:r>
            <a:r>
              <a:rPr lang="en-US" dirty="0" smtClean="0"/>
              <a:t> can find it after they've heard about it from broadcast media or in-person presentations, specifically:</a:t>
            </a:r>
          </a:p>
          <a:p>
            <a:r>
              <a:rPr lang="en-US" dirty="0" smtClean="0"/>
              <a:t>	a. The New Orleans Index</a:t>
            </a:r>
          </a:p>
          <a:p>
            <a:r>
              <a:rPr lang="en-US" dirty="0" smtClean="0"/>
              <a:t>	b. Action-oriented research on demographic trends, economic trends, housing, and more topics in future.</a:t>
            </a:r>
          </a:p>
          <a:p>
            <a:r>
              <a:rPr lang="en-US" dirty="0" smtClean="0"/>
              <a:t>3. It provides key information about who we are and what we do for funders and others who want to understand our background, history, motivations, and purposes.</a:t>
            </a:r>
          </a:p>
          <a:p>
            <a:r>
              <a:rPr lang="en-US" dirty="0" smtClean="0"/>
              <a:t>4. It enables media to effectively and quickly contact us, so that we build relationships with them.</a:t>
            </a:r>
          </a:p>
          <a:p>
            <a:r>
              <a:rPr lang="en-US" dirty="0" smtClean="0"/>
              <a:t>5. It builds our credibility with the community by not only publishing their most frequently requested neighborhood level stats, but also by allowing them to ask questions from a real person via "Ask Vicki."</a:t>
            </a: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Shape 40"/>
          <p:cNvSpPr>
            <a:spLocks noGrp="1" noRot="1" noChangeAspect="1"/>
          </p:cNvSpPr>
          <p:nvPr>
            <p:ph type="sldImg" idx="2"/>
          </p:nvPr>
        </p:nvSpPr>
        <p:spPr>
          <a:xfrm>
            <a:off x="1154113" y="682625"/>
            <a:ext cx="4549775" cy="34131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1" name="Shape 41"/>
          <p:cNvSpPr txBox="1">
            <a:spLocks noGrp="1"/>
          </p:cNvSpPr>
          <p:nvPr>
            <p:ph type="body" idx="1"/>
          </p:nvPr>
        </p:nvSpPr>
        <p:spPr>
          <a:xfrm>
            <a:off x="685801" y="4323041"/>
            <a:ext cx="5486399" cy="4095512"/>
          </a:xfrm>
          <a:prstGeom prst="rect">
            <a:avLst/>
          </a:prstGeom>
        </p:spPr>
        <p:txBody>
          <a:bodyPr lIns="91168" tIns="91168" rIns="91168" bIns="91168" anchor="t" anchorCtr="0">
            <a:noAutofit/>
          </a:bodyPr>
          <a:lstStyle/>
          <a:p>
            <a:r>
              <a:rPr lang="en-US" dirty="0" smtClean="0"/>
              <a:t>With our website redesign, we focused on our first three audiences mentioned earlier, while making sure that we maintained all of the key functions and objectives. We also believe that we have made it even easier for community members and community-focused nonprofits by grouping all of this basic data they might want together in one section of the website.</a:t>
            </a:r>
          </a:p>
          <a:p>
            <a:endParaRPr lang="en-US" dirty="0" smtClean="0"/>
          </a:p>
          <a:p>
            <a:pPr marL="171450" indent="-171450">
              <a:buFontTx/>
              <a:buChar char="-"/>
            </a:pPr>
            <a:r>
              <a:rPr lang="en-US" dirty="0" smtClean="0"/>
              <a:t>For both the visual redesign and information architecture of the website, we leveraged a lot of the work that NNIP partners are doing. We recognized that it had been 8 years since our last update and it was time for another. </a:t>
            </a:r>
          </a:p>
          <a:p>
            <a:pPr marL="171450" indent="-171450">
              <a:buFontTx/>
              <a:buChar char="-"/>
            </a:pPr>
            <a:endParaRPr lang="en-US" dirty="0" smtClean="0"/>
          </a:p>
          <a:p>
            <a:pPr marL="171450" indent="-171450">
              <a:buFontTx/>
              <a:buChar char="-"/>
            </a:pPr>
            <a:r>
              <a:rPr lang="en-US" dirty="0" smtClean="0"/>
              <a:t>Moreover, the impetus for the website redesign was the change in our brand and a bit to our target audience. Our work has expanded beyond New Orleans to include all of Southeast Louisiana. We needed a new website and brand that conveyed that we covered more than just New Orleans. We needed to do this to gain credibility in the surrounding areas so that we are not seen as outsiders. </a:t>
            </a:r>
          </a:p>
          <a:p>
            <a:pPr marL="171450" indent="-171450">
              <a:buFontTx/>
              <a:buChar char="-"/>
            </a:pPr>
            <a:r>
              <a:rPr lang="en-US" smtClean="0"/>
              <a:t>So </a:t>
            </a:r>
            <a:r>
              <a:rPr lang="en-US" dirty="0" smtClean="0"/>
              <a:t>we have changed our name to the Data Center. </a:t>
            </a:r>
          </a:p>
          <a:p>
            <a:r>
              <a:rPr lang="en-US" dirty="0" smtClean="0"/>
              <a:t>	- As our target audience expanded, we knew we needed a new brand. And, because we have these two distinct main user groups of </a:t>
            </a:r>
            <a:r>
              <a:rPr lang="en-US" dirty="0" err="1" smtClean="0"/>
              <a:t>decisionmakers</a:t>
            </a:r>
            <a:r>
              <a:rPr lang="en-US" dirty="0" smtClean="0"/>
              <a:t> and community members, we contemplated splitting into two websites so that the research and analysis could be one page and the baseline data on the other. But, we recognized that indeed there is a lot of crossover between the two groups. Often people working in City Hall or other organizations may need the baseline data while their bosses want the research! So, we wanted to include everything on one website.</a:t>
            </a:r>
          </a:p>
          <a:p>
            <a:endParaRPr lang="en-US" dirty="0" smtClean="0"/>
          </a:p>
          <a:p>
            <a:r>
              <a:rPr lang="en-US" dirty="0" smtClean="0"/>
              <a:t>[walk through home</a:t>
            </a:r>
            <a:r>
              <a:rPr lang="en-US" baseline="0" dirty="0" smtClean="0"/>
              <a:t> page]. And the website is mobile enabled so that it automatically adjusts based on the user’s screen size. This is critical as we’ve seen the percent of users coming from a mobile device increase by 1% each month such that it was 19% in January of this year.</a:t>
            </a:r>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Shape 40"/>
          <p:cNvSpPr>
            <a:spLocks noGrp="1" noRot="1" noChangeAspect="1"/>
          </p:cNvSpPr>
          <p:nvPr>
            <p:ph type="sldImg" idx="2"/>
          </p:nvPr>
        </p:nvSpPr>
        <p:spPr>
          <a:xfrm>
            <a:off x="1154113" y="682625"/>
            <a:ext cx="4549775" cy="34131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1" name="Shape 41"/>
          <p:cNvSpPr txBox="1">
            <a:spLocks noGrp="1"/>
          </p:cNvSpPr>
          <p:nvPr>
            <p:ph type="body" idx="1"/>
          </p:nvPr>
        </p:nvSpPr>
        <p:spPr>
          <a:xfrm>
            <a:off x="685801" y="4323041"/>
            <a:ext cx="5486399" cy="4095512"/>
          </a:xfrm>
          <a:prstGeom prst="rect">
            <a:avLst/>
          </a:prstGeom>
        </p:spPr>
        <p:txBody>
          <a:bodyPr lIns="91168" tIns="91168" rIns="91168" bIns="91168" anchor="t" anchorCtr="0">
            <a:noAutofit/>
          </a:bodyPr>
          <a:lstStyle/>
          <a:p>
            <a:r>
              <a:rPr lang="en-US" dirty="0" smtClean="0"/>
              <a:t>While data on the digital divide isn't as widely available as we'd like, we know that roughly 30-40% of households in New Orleans lack internet in the home. So a web-only dissemination method is incomplete.</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We see the website as only 25% of that strategy and use presentations and meetings in the community</a:t>
            </a:r>
            <a:r>
              <a:rPr lang="en-US" baseline="0" dirty="0" smtClean="0"/>
              <a:t> to further disseminate data. However, we know media also play a critical role in closing the digital divide and reaching across our community.</a:t>
            </a:r>
            <a:endParaRPr lang="en-US" dirty="0" smtClean="0"/>
          </a:p>
          <a:p>
            <a:endParaRPr lang="en-US" dirty="0" smtClean="0"/>
          </a:p>
          <a:p>
            <a:r>
              <a:rPr lang="en-US" dirty="0" smtClean="0"/>
              <a:t>And, we know that different media outlets have different audiences. So exposure on the different media outlets is critical to democratizing data and analysis. For example, the local NPR station is a great way to inform local funders and board members while local </a:t>
            </a:r>
            <a:r>
              <a:rPr lang="en-US" dirty="0" err="1" smtClean="0"/>
              <a:t>tv</a:t>
            </a:r>
            <a:r>
              <a:rPr lang="en-US" dirty="0" smtClean="0"/>
              <a:t> and talk radio tend to reach grassroots and neighborhood folks. To help expand our reach of</a:t>
            </a:r>
            <a:r>
              <a:rPr lang="en-US" baseline="0" dirty="0" smtClean="0"/>
              <a:t> our</a:t>
            </a:r>
            <a:r>
              <a:rPr lang="en-US" dirty="0" smtClean="0"/>
              <a:t> reports, we spend a little bit of time (roughly an hour) culling email addresses from local media websites. Then we send out a news release out whenever we release a new report or analysis. We have found that while they might not cover the great accomplishments of the organization, they do cover the findings from the report.</a:t>
            </a: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Shape 40"/>
          <p:cNvSpPr>
            <a:spLocks noGrp="1" noRot="1" noChangeAspect="1"/>
          </p:cNvSpPr>
          <p:nvPr>
            <p:ph type="sldImg" idx="2"/>
          </p:nvPr>
        </p:nvSpPr>
        <p:spPr>
          <a:xfrm>
            <a:off x="1154113" y="682625"/>
            <a:ext cx="4549775" cy="34131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1" name="Shape 41"/>
          <p:cNvSpPr txBox="1">
            <a:spLocks noGrp="1"/>
          </p:cNvSpPr>
          <p:nvPr>
            <p:ph type="body" idx="1"/>
          </p:nvPr>
        </p:nvSpPr>
        <p:spPr>
          <a:xfrm>
            <a:off x="685801" y="4323041"/>
            <a:ext cx="5486399" cy="4095512"/>
          </a:xfrm>
          <a:prstGeom prst="rect">
            <a:avLst/>
          </a:prstGeom>
        </p:spPr>
        <p:txBody>
          <a:bodyPr lIns="91168" tIns="91168" rIns="91168" bIns="91168" anchor="t" anchorCtr="0">
            <a:noAutofit/>
          </a:bodyPr>
          <a:lstStyle/>
          <a:p>
            <a:r>
              <a:rPr lang="en-US" dirty="0" smtClean="0"/>
              <a:t>And, we know that reporters are people too. We of course are nice to them and are extremely responsive for fact checking type requests. We have found that media tend to expect and require a fast response, so when we are contacted by media we respond right away. We have found that they are always on a deadline of "today" and that our motto of "anytime, anywhere" works the best.</a:t>
            </a:r>
          </a:p>
          <a:p>
            <a:r>
              <a:rPr lang="en-US" dirty="0" smtClean="0"/>
              <a:t>	- And, we find that sending them occasional emails complementing them on their coverage helps to strengthen the relationship, motivating them to interview us in the future.</a:t>
            </a:r>
          </a:p>
          <a:p>
            <a:r>
              <a:rPr lang="en-US" dirty="0" smtClean="0"/>
              <a:t>	- The more they like the more they'll cover your reports. Be responsive, complementary, and polite.</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We also have started a</a:t>
            </a:r>
            <a:r>
              <a:rPr lang="en-US" baseline="0" dirty="0" smtClean="0"/>
              <a:t> monthly show with our local NPR, and have established a relationship between a local online newspaper and our NPR radio station. For that, we provide them with some additional data support when necessary and help them do more in-depth coverage of local issues that are often highlighted in our reports.</a:t>
            </a:r>
            <a:endParaRPr lang="en-US" dirty="0" smtClean="0"/>
          </a:p>
          <a:p>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D6CE1B0-2ED5-4262-AFC7-FA883F371179}" type="datetimeFigureOut">
              <a:rPr lang="en-US" smtClean="0"/>
              <a:t>4/2/2014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3FF4EF-CE57-4C37-A7A5-1D45BB31ECBF}" type="slidenum">
              <a:rPr lang="en-US" smtClean="0"/>
              <a:t>‹#›</a:t>
            </a:fld>
            <a:endParaRPr lang="en-US"/>
          </a:p>
        </p:txBody>
      </p:sp>
    </p:spTree>
    <p:extLst>
      <p:ext uri="{BB962C8B-B14F-4D97-AF65-F5344CB8AC3E}">
        <p14:creationId xmlns:p14="http://schemas.microsoft.com/office/powerpoint/2010/main" val="2753745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6CE1B0-2ED5-4262-AFC7-FA883F371179}" type="datetimeFigureOut">
              <a:rPr lang="en-US" smtClean="0"/>
              <a:t>4/2/2014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3FF4EF-CE57-4C37-A7A5-1D45BB31ECBF}" type="slidenum">
              <a:rPr lang="en-US" smtClean="0"/>
              <a:t>‹#›</a:t>
            </a:fld>
            <a:endParaRPr lang="en-US"/>
          </a:p>
        </p:txBody>
      </p:sp>
    </p:spTree>
    <p:extLst>
      <p:ext uri="{BB962C8B-B14F-4D97-AF65-F5344CB8AC3E}">
        <p14:creationId xmlns:p14="http://schemas.microsoft.com/office/powerpoint/2010/main" val="1789276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6CE1B0-2ED5-4262-AFC7-FA883F371179}" type="datetimeFigureOut">
              <a:rPr lang="en-US" smtClean="0"/>
              <a:t>4/2/2014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3FF4EF-CE57-4C37-A7A5-1D45BB31ECBF}" type="slidenum">
              <a:rPr lang="en-US" smtClean="0"/>
              <a:t>‹#›</a:t>
            </a:fld>
            <a:endParaRPr lang="en-US"/>
          </a:p>
        </p:txBody>
      </p:sp>
    </p:spTree>
    <p:extLst>
      <p:ext uri="{BB962C8B-B14F-4D97-AF65-F5344CB8AC3E}">
        <p14:creationId xmlns:p14="http://schemas.microsoft.com/office/powerpoint/2010/main" val="36099075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
        <p:nvSpPr>
          <p:cNvPr id="9" name="Text Placeholder 8"/>
          <p:cNvSpPr>
            <a:spLocks noGrp="1"/>
          </p:cNvSpPr>
          <p:nvPr>
            <p:ph type="body" sz="quarter" idx="10"/>
          </p:nvPr>
        </p:nvSpPr>
        <p:spPr>
          <a:xfrm>
            <a:off x="457200" y="6172200"/>
            <a:ext cx="8229600" cy="304800"/>
          </a:xfrm>
        </p:spPr>
        <p:txBody>
          <a:bodyPr>
            <a:noAutofit/>
          </a:bodyPr>
          <a:lstStyle>
            <a:lvl1pPr>
              <a:defRPr sz="1200" b="0">
                <a:solidFill>
                  <a:schemeClr val="bg1">
                    <a:lumMod val="50000"/>
                  </a:schemeClr>
                </a:solidFill>
              </a:defRPr>
            </a:lvl1pPr>
            <a:lvl2pPr>
              <a:defRPr sz="1200" b="0">
                <a:solidFill>
                  <a:schemeClr val="bg1">
                    <a:lumMod val="50000"/>
                  </a:schemeClr>
                </a:solidFill>
              </a:defRPr>
            </a:lvl2pPr>
            <a:lvl3pPr>
              <a:buNone/>
              <a:defRPr sz="1200" b="0">
                <a:solidFill>
                  <a:schemeClr val="bg1">
                    <a:lumMod val="50000"/>
                  </a:schemeClr>
                </a:solidFill>
              </a:defRPr>
            </a:lvl3pPr>
            <a:lvl4pPr>
              <a:buNone/>
              <a:defRPr sz="1200" b="0">
                <a:solidFill>
                  <a:schemeClr val="bg1">
                    <a:lumMod val="50000"/>
                  </a:schemeClr>
                </a:solidFill>
              </a:defRPr>
            </a:lvl4pPr>
            <a:lvl5pPr>
              <a:buNone/>
              <a:defRPr sz="1200" b="0">
                <a:solidFill>
                  <a:schemeClr val="bg1">
                    <a:lumMod val="50000"/>
                  </a:schemeClr>
                </a:solidFill>
              </a:defRPr>
            </a:lvl5pPr>
          </a:lstStyle>
          <a:p>
            <a:pPr lvl="0"/>
            <a:r>
              <a:rPr lang="en-US" dirty="0" smtClean="0"/>
              <a:t>Click to edit Master text styles</a:t>
            </a:r>
          </a:p>
        </p:txBody>
      </p:sp>
    </p:spTree>
    <p:extLst>
      <p:ext uri="{BB962C8B-B14F-4D97-AF65-F5344CB8AC3E}">
        <p14:creationId xmlns:p14="http://schemas.microsoft.com/office/powerpoint/2010/main" val="4025672951"/>
      </p:ext>
    </p:extLst>
  </p:cSld>
  <p:clrMapOvr>
    <a:masterClrMapping/>
  </p:clrMapOvr>
  <p:transition spd="slow" advClick="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ext Placeholder 8"/>
          <p:cNvSpPr>
            <a:spLocks noGrp="1"/>
          </p:cNvSpPr>
          <p:nvPr>
            <p:ph type="body" sz="quarter" idx="13"/>
          </p:nvPr>
        </p:nvSpPr>
        <p:spPr>
          <a:xfrm>
            <a:off x="457200" y="6172200"/>
            <a:ext cx="8229600" cy="304800"/>
          </a:xfrm>
        </p:spPr>
        <p:txBody>
          <a:bodyPr>
            <a:noAutofit/>
          </a:bodyPr>
          <a:lstStyle>
            <a:lvl1pPr>
              <a:defRPr sz="1200" b="0">
                <a:solidFill>
                  <a:schemeClr val="bg1">
                    <a:lumMod val="50000"/>
                  </a:schemeClr>
                </a:solidFill>
              </a:defRPr>
            </a:lvl1pPr>
            <a:lvl2pPr>
              <a:defRPr sz="1200" b="0">
                <a:solidFill>
                  <a:schemeClr val="bg1">
                    <a:lumMod val="50000"/>
                  </a:schemeClr>
                </a:solidFill>
              </a:defRPr>
            </a:lvl2pPr>
            <a:lvl3pPr>
              <a:buNone/>
              <a:defRPr sz="1200" b="0">
                <a:solidFill>
                  <a:schemeClr val="bg1">
                    <a:lumMod val="50000"/>
                  </a:schemeClr>
                </a:solidFill>
              </a:defRPr>
            </a:lvl3pPr>
            <a:lvl4pPr>
              <a:buNone/>
              <a:defRPr sz="1200" b="0">
                <a:solidFill>
                  <a:schemeClr val="bg1">
                    <a:lumMod val="50000"/>
                  </a:schemeClr>
                </a:solidFill>
              </a:defRPr>
            </a:lvl4pPr>
            <a:lvl5pPr>
              <a:buNone/>
              <a:defRPr sz="1200" b="0">
                <a:solidFill>
                  <a:schemeClr val="bg1">
                    <a:lumMod val="50000"/>
                  </a:schemeClr>
                </a:solidFill>
              </a:defRPr>
            </a:lvl5pPr>
          </a:lstStyle>
          <a:p>
            <a:pPr lvl="0"/>
            <a:r>
              <a:rPr lang="en-US" dirty="0" smtClean="0"/>
              <a:t>Click to edit Master text styles</a:t>
            </a:r>
          </a:p>
        </p:txBody>
      </p:sp>
    </p:spTree>
    <p:extLst>
      <p:ext uri="{BB962C8B-B14F-4D97-AF65-F5344CB8AC3E}">
        <p14:creationId xmlns:p14="http://schemas.microsoft.com/office/powerpoint/2010/main" val="3806179211"/>
      </p:ext>
    </p:extLst>
  </p:cSld>
  <p:clrMapOvr>
    <a:masterClrMapping/>
  </p:clrMapOvr>
  <p:transition spd="slow" advClick="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Text Placeholder 8"/>
          <p:cNvSpPr>
            <a:spLocks noGrp="1"/>
          </p:cNvSpPr>
          <p:nvPr>
            <p:ph type="body" sz="quarter" idx="13"/>
          </p:nvPr>
        </p:nvSpPr>
        <p:spPr>
          <a:xfrm>
            <a:off x="457200" y="6172200"/>
            <a:ext cx="8229600" cy="304800"/>
          </a:xfrm>
        </p:spPr>
        <p:txBody>
          <a:bodyPr>
            <a:noAutofit/>
          </a:bodyPr>
          <a:lstStyle>
            <a:lvl1pPr>
              <a:defRPr sz="1200" b="0">
                <a:solidFill>
                  <a:schemeClr val="bg1">
                    <a:lumMod val="50000"/>
                  </a:schemeClr>
                </a:solidFill>
              </a:defRPr>
            </a:lvl1pPr>
            <a:lvl2pPr>
              <a:defRPr sz="1200" b="0">
                <a:solidFill>
                  <a:schemeClr val="bg1">
                    <a:lumMod val="50000"/>
                  </a:schemeClr>
                </a:solidFill>
              </a:defRPr>
            </a:lvl2pPr>
            <a:lvl3pPr>
              <a:buNone/>
              <a:defRPr sz="1200" b="0">
                <a:solidFill>
                  <a:schemeClr val="bg1">
                    <a:lumMod val="50000"/>
                  </a:schemeClr>
                </a:solidFill>
              </a:defRPr>
            </a:lvl3pPr>
            <a:lvl4pPr>
              <a:buNone/>
              <a:defRPr sz="1200" b="0">
                <a:solidFill>
                  <a:schemeClr val="bg1">
                    <a:lumMod val="50000"/>
                  </a:schemeClr>
                </a:solidFill>
              </a:defRPr>
            </a:lvl4pPr>
            <a:lvl5pPr>
              <a:buNone/>
              <a:defRPr sz="1200" b="0">
                <a:solidFill>
                  <a:schemeClr val="bg1">
                    <a:lumMod val="50000"/>
                  </a:schemeClr>
                </a:solidFill>
              </a:defRPr>
            </a:lvl5pPr>
          </a:lstStyle>
          <a:p>
            <a:pPr lvl="0"/>
            <a:r>
              <a:rPr lang="en-US" dirty="0" smtClean="0"/>
              <a:t>Click to edit Master text styles</a:t>
            </a:r>
          </a:p>
        </p:txBody>
      </p:sp>
    </p:spTree>
    <p:extLst>
      <p:ext uri="{BB962C8B-B14F-4D97-AF65-F5344CB8AC3E}">
        <p14:creationId xmlns:p14="http://schemas.microsoft.com/office/powerpoint/2010/main" val="3938063227"/>
      </p:ext>
    </p:extLst>
  </p:cSld>
  <p:clrMapOvr>
    <a:masterClrMapping/>
  </p:clrMapOvr>
  <p:transition spd="slow" advClick="0"/>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fontAlgn="base">
              <a:spcBef>
                <a:spcPct val="0"/>
              </a:spcBef>
              <a:spcAft>
                <a:spcPct val="0"/>
              </a:spcAft>
              <a:defRPr/>
            </a:pPr>
            <a:fld id="{232E23AD-6A9B-4A2C-A4FC-DAFDCC663CA9}" type="datetimeFigureOut">
              <a:rPr lang="en-US">
                <a:solidFill>
                  <a:prstClr val="black"/>
                </a:solidFill>
                <a:latin typeface="Arial" charset="0"/>
              </a:rPr>
              <a:pPr fontAlgn="base">
                <a:spcBef>
                  <a:spcPct val="0"/>
                </a:spcBef>
                <a:spcAft>
                  <a:spcPct val="0"/>
                </a:spcAft>
                <a:defRPr/>
              </a:pPr>
              <a:t>4/2/2014</a:t>
            </a:fld>
            <a:endParaRPr lang="en-US">
              <a:solidFill>
                <a:prstClr val="black"/>
              </a:solidFill>
              <a:latin typeface="Arial" charset="0"/>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fontAlgn="base">
              <a:spcBef>
                <a:spcPct val="0"/>
              </a:spcBef>
              <a:spcAft>
                <a:spcPct val="0"/>
              </a:spcAft>
              <a:defRPr/>
            </a:pPr>
            <a:endParaRPr lang="en-US">
              <a:solidFill>
                <a:prstClr val="black"/>
              </a:solidFill>
              <a:latin typeface="Arial" charset="0"/>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fontAlgn="base">
              <a:spcBef>
                <a:spcPct val="0"/>
              </a:spcBef>
              <a:spcAft>
                <a:spcPct val="0"/>
              </a:spcAft>
              <a:defRPr/>
            </a:pPr>
            <a:fld id="{58D7B1B5-682E-4E64-B6A3-0BA940CC7977}" type="slidenum">
              <a:rPr lang="en-US">
                <a:solidFill>
                  <a:prstClr val="black"/>
                </a:solidFill>
                <a:latin typeface="Arial" charset="0"/>
              </a:rPr>
              <a:pPr fontAlgn="base">
                <a:spcBef>
                  <a:spcPct val="0"/>
                </a:spcBef>
                <a:spcAft>
                  <a:spcPct val="0"/>
                </a:spcAft>
                <a:defRPr/>
              </a:pPr>
              <a:t>‹#›</a:t>
            </a:fld>
            <a:endParaRPr lang="en-US">
              <a:solidFill>
                <a:prstClr val="black"/>
              </a:solidFill>
              <a:latin typeface="Arial" charset="0"/>
            </a:endParaRPr>
          </a:p>
        </p:txBody>
      </p:sp>
    </p:spTree>
    <p:extLst>
      <p:ext uri="{BB962C8B-B14F-4D97-AF65-F5344CB8AC3E}">
        <p14:creationId xmlns:p14="http://schemas.microsoft.com/office/powerpoint/2010/main" val="602201162"/>
      </p:ext>
    </p:extLst>
  </p:cSld>
  <p:clrMapOvr>
    <a:masterClrMapping/>
  </p:clrMapOvr>
  <p:transition spd="slow" advClick="0"/>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
        <p:nvSpPr>
          <p:cNvPr id="9" name="Text Placeholder 8"/>
          <p:cNvSpPr>
            <a:spLocks noGrp="1"/>
          </p:cNvSpPr>
          <p:nvPr>
            <p:ph type="body" sz="quarter" idx="10"/>
          </p:nvPr>
        </p:nvSpPr>
        <p:spPr>
          <a:xfrm>
            <a:off x="457200" y="6172200"/>
            <a:ext cx="8229600" cy="304800"/>
          </a:xfrm>
        </p:spPr>
        <p:txBody>
          <a:bodyPr>
            <a:noAutofit/>
          </a:bodyPr>
          <a:lstStyle>
            <a:lvl1pPr>
              <a:defRPr sz="1200" b="0">
                <a:solidFill>
                  <a:schemeClr val="bg1">
                    <a:lumMod val="50000"/>
                  </a:schemeClr>
                </a:solidFill>
              </a:defRPr>
            </a:lvl1pPr>
            <a:lvl2pPr>
              <a:defRPr sz="1200" b="0">
                <a:solidFill>
                  <a:schemeClr val="bg1">
                    <a:lumMod val="50000"/>
                  </a:schemeClr>
                </a:solidFill>
              </a:defRPr>
            </a:lvl2pPr>
            <a:lvl3pPr>
              <a:buNone/>
              <a:defRPr sz="1200" b="0">
                <a:solidFill>
                  <a:schemeClr val="bg1">
                    <a:lumMod val="50000"/>
                  </a:schemeClr>
                </a:solidFill>
              </a:defRPr>
            </a:lvl3pPr>
            <a:lvl4pPr>
              <a:buNone/>
              <a:defRPr sz="1200" b="0">
                <a:solidFill>
                  <a:schemeClr val="bg1">
                    <a:lumMod val="50000"/>
                  </a:schemeClr>
                </a:solidFill>
              </a:defRPr>
            </a:lvl4pPr>
            <a:lvl5pPr>
              <a:buNone/>
              <a:defRPr sz="1200" b="0">
                <a:solidFill>
                  <a:schemeClr val="bg1">
                    <a:lumMod val="50000"/>
                  </a:schemeClr>
                </a:solidFill>
              </a:defRPr>
            </a:lvl5pPr>
          </a:lstStyle>
          <a:p>
            <a:pPr lvl="0"/>
            <a:r>
              <a:rPr lang="en-US" dirty="0" smtClean="0"/>
              <a:t>Click to edit Master text styles</a:t>
            </a:r>
          </a:p>
        </p:txBody>
      </p:sp>
    </p:spTree>
    <p:extLst>
      <p:ext uri="{BB962C8B-B14F-4D97-AF65-F5344CB8AC3E}">
        <p14:creationId xmlns:p14="http://schemas.microsoft.com/office/powerpoint/2010/main" val="1207095885"/>
      </p:ext>
    </p:extLst>
  </p:cSld>
  <p:clrMapOvr>
    <a:masterClrMapping/>
  </p:clrMapOvr>
  <p:transition spd="slow"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0"/>
        <p:cNvGrpSpPr/>
        <p:nvPr/>
      </p:nvGrpSpPr>
      <p:grpSpPr>
        <a:xfrm>
          <a:off x="0" y="0"/>
          <a:ext cx="0" cy="0"/>
          <a:chOff x="0" y="0"/>
          <a:chExt cx="0" cy="0"/>
        </a:xfrm>
      </p:grpSpPr>
      <p:sp>
        <p:nvSpPr>
          <p:cNvPr id="11" name="Shape 11"/>
          <p:cNvSpPr txBox="1">
            <a:spLocks noGrp="1"/>
          </p:cNvSpPr>
          <p:nvPr>
            <p:ph type="title"/>
          </p:nvPr>
        </p:nvSpPr>
        <p:spPr>
          <a:xfrm>
            <a:off x="457200" y="274637"/>
            <a:ext cx="8229600" cy="1143000"/>
          </a:xfrm>
          <a:prstGeom prst="rect">
            <a:avLst/>
          </a:prstGeom>
        </p:spPr>
        <p:txBody>
          <a:bodyPr lIns="91425" tIns="91425" rIns="91425" bIns="91425" anchor="b"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12" name="Shape 12"/>
          <p:cNvSpPr txBox="1">
            <a:spLocks noGrp="1"/>
          </p:cNvSpPr>
          <p:nvPr>
            <p:ph type="body" idx="1"/>
          </p:nvPr>
        </p:nvSpPr>
        <p:spPr>
          <a:xfrm>
            <a:off x="457200" y="1600200"/>
            <a:ext cx="8229600" cy="4967700"/>
          </a:xfrm>
          <a:prstGeom prst="rect">
            <a:avLst/>
          </a:prstGeom>
        </p:spPr>
        <p:txBody>
          <a:bodyPr lIns="91425" tIns="91425" rIns="91425" bIns="91425" anchor="t" anchorCtr="0"/>
          <a:lstStyle>
            <a:lvl1pPr>
              <a:defRPr/>
            </a:lvl1pPr>
            <a:lvl2pPr indent="457200">
              <a:defRPr/>
            </a:lvl2pPr>
            <a:lvl3pPr indent="914400">
              <a:defRPr/>
            </a:lvl3pPr>
            <a:lvl4pPr indent="1371600">
              <a:defRPr/>
            </a:lvl4pPr>
            <a:lvl5pPr>
              <a:defRPr/>
            </a:lvl5pPr>
            <a:lvl6pPr>
              <a:defRPr/>
            </a:lvl6pPr>
            <a:lvl7pPr>
              <a:defRPr/>
            </a:lvl7pPr>
            <a:lvl8pPr>
              <a:defRPr/>
            </a:lvl8pPr>
            <a:lvl9pPr>
              <a:defRPr/>
            </a:lvl9pPr>
          </a:lstStyle>
          <a:p>
            <a:endParaRPr/>
          </a:p>
        </p:txBody>
      </p:sp>
    </p:spTree>
    <p:extLst>
      <p:ext uri="{BB962C8B-B14F-4D97-AF65-F5344CB8AC3E}">
        <p14:creationId xmlns:p14="http://schemas.microsoft.com/office/powerpoint/2010/main" val="30107111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
        <p:nvSpPr>
          <p:cNvPr id="9" name="Text Placeholder 8"/>
          <p:cNvSpPr>
            <a:spLocks noGrp="1"/>
          </p:cNvSpPr>
          <p:nvPr>
            <p:ph type="body" sz="quarter" idx="10"/>
          </p:nvPr>
        </p:nvSpPr>
        <p:spPr>
          <a:xfrm>
            <a:off x="457200" y="6172200"/>
            <a:ext cx="8229600" cy="304800"/>
          </a:xfrm>
        </p:spPr>
        <p:txBody>
          <a:bodyPr>
            <a:noAutofit/>
          </a:bodyPr>
          <a:lstStyle>
            <a:lvl1pPr>
              <a:defRPr sz="1200" b="0">
                <a:solidFill>
                  <a:schemeClr val="bg1">
                    <a:lumMod val="50000"/>
                  </a:schemeClr>
                </a:solidFill>
              </a:defRPr>
            </a:lvl1pPr>
            <a:lvl2pPr>
              <a:defRPr sz="1200" b="0">
                <a:solidFill>
                  <a:schemeClr val="bg1">
                    <a:lumMod val="50000"/>
                  </a:schemeClr>
                </a:solidFill>
              </a:defRPr>
            </a:lvl2pPr>
            <a:lvl3pPr>
              <a:buNone/>
              <a:defRPr sz="1200" b="0">
                <a:solidFill>
                  <a:schemeClr val="bg1">
                    <a:lumMod val="50000"/>
                  </a:schemeClr>
                </a:solidFill>
              </a:defRPr>
            </a:lvl3pPr>
            <a:lvl4pPr>
              <a:buNone/>
              <a:defRPr sz="1200" b="0">
                <a:solidFill>
                  <a:schemeClr val="bg1">
                    <a:lumMod val="50000"/>
                  </a:schemeClr>
                </a:solidFill>
              </a:defRPr>
            </a:lvl4pPr>
            <a:lvl5pPr>
              <a:buNone/>
              <a:defRPr sz="1200" b="0">
                <a:solidFill>
                  <a:schemeClr val="bg1">
                    <a:lumMod val="50000"/>
                  </a:schemeClr>
                </a:solidFill>
              </a:defRPr>
            </a:lvl5pPr>
          </a:lstStyle>
          <a:p>
            <a:pPr lvl="0"/>
            <a:r>
              <a:rPr lang="en-US" dirty="0" smtClean="0"/>
              <a:t>Click to edit Master text styles</a:t>
            </a:r>
          </a:p>
        </p:txBody>
      </p:sp>
    </p:spTree>
    <p:extLst>
      <p:ext uri="{BB962C8B-B14F-4D97-AF65-F5344CB8AC3E}">
        <p14:creationId xmlns:p14="http://schemas.microsoft.com/office/powerpoint/2010/main" val="32876583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ext Placeholder 8"/>
          <p:cNvSpPr>
            <a:spLocks noGrp="1"/>
          </p:cNvSpPr>
          <p:nvPr>
            <p:ph type="body" sz="quarter" idx="13"/>
          </p:nvPr>
        </p:nvSpPr>
        <p:spPr>
          <a:xfrm>
            <a:off x="457200" y="6172200"/>
            <a:ext cx="8229600" cy="304800"/>
          </a:xfrm>
        </p:spPr>
        <p:txBody>
          <a:bodyPr>
            <a:noAutofit/>
          </a:bodyPr>
          <a:lstStyle>
            <a:lvl1pPr>
              <a:defRPr sz="1200" b="0">
                <a:solidFill>
                  <a:schemeClr val="bg1">
                    <a:lumMod val="50000"/>
                  </a:schemeClr>
                </a:solidFill>
              </a:defRPr>
            </a:lvl1pPr>
            <a:lvl2pPr>
              <a:defRPr sz="1200" b="0">
                <a:solidFill>
                  <a:schemeClr val="bg1">
                    <a:lumMod val="50000"/>
                  </a:schemeClr>
                </a:solidFill>
              </a:defRPr>
            </a:lvl2pPr>
            <a:lvl3pPr>
              <a:buNone/>
              <a:defRPr sz="1200" b="0">
                <a:solidFill>
                  <a:schemeClr val="bg1">
                    <a:lumMod val="50000"/>
                  </a:schemeClr>
                </a:solidFill>
              </a:defRPr>
            </a:lvl3pPr>
            <a:lvl4pPr>
              <a:buNone/>
              <a:defRPr sz="1200" b="0">
                <a:solidFill>
                  <a:schemeClr val="bg1">
                    <a:lumMod val="50000"/>
                  </a:schemeClr>
                </a:solidFill>
              </a:defRPr>
            </a:lvl4pPr>
            <a:lvl5pPr>
              <a:buNone/>
              <a:defRPr sz="1200" b="0">
                <a:solidFill>
                  <a:schemeClr val="bg1">
                    <a:lumMod val="50000"/>
                  </a:schemeClr>
                </a:solidFill>
              </a:defRPr>
            </a:lvl5pPr>
          </a:lstStyle>
          <a:p>
            <a:pPr lvl="0"/>
            <a:r>
              <a:rPr lang="en-US" dirty="0" smtClean="0"/>
              <a:t>Click to edit Master text styles</a:t>
            </a:r>
          </a:p>
        </p:txBody>
      </p:sp>
    </p:spTree>
    <p:extLst>
      <p:ext uri="{BB962C8B-B14F-4D97-AF65-F5344CB8AC3E}">
        <p14:creationId xmlns:p14="http://schemas.microsoft.com/office/powerpoint/2010/main" val="40784310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6CE1B0-2ED5-4262-AFC7-FA883F371179}" type="datetimeFigureOut">
              <a:rPr lang="en-US" smtClean="0"/>
              <a:t>4/2/2014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3FF4EF-CE57-4C37-A7A5-1D45BB31ECBF}" type="slidenum">
              <a:rPr lang="en-US" smtClean="0"/>
              <a:t>‹#›</a:t>
            </a:fld>
            <a:endParaRPr lang="en-US"/>
          </a:p>
        </p:txBody>
      </p:sp>
    </p:spTree>
    <p:extLst>
      <p:ext uri="{BB962C8B-B14F-4D97-AF65-F5344CB8AC3E}">
        <p14:creationId xmlns:p14="http://schemas.microsoft.com/office/powerpoint/2010/main" val="11361516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146" indent="0">
              <a:buNone/>
              <a:defRPr sz="2000" b="1"/>
            </a:lvl2pPr>
            <a:lvl3pPr marL="914293" indent="0">
              <a:buNone/>
              <a:defRPr sz="1800" b="1"/>
            </a:lvl3pPr>
            <a:lvl4pPr marL="1371440" indent="0">
              <a:buNone/>
              <a:defRPr sz="1600" b="1"/>
            </a:lvl4pPr>
            <a:lvl5pPr marL="1828586" indent="0">
              <a:buNone/>
              <a:defRPr sz="1600" b="1"/>
            </a:lvl5pPr>
            <a:lvl6pPr marL="2285733" indent="0">
              <a:buNone/>
              <a:defRPr sz="1600" b="1"/>
            </a:lvl6pPr>
            <a:lvl7pPr marL="2742879" indent="0">
              <a:buNone/>
              <a:defRPr sz="1600" b="1"/>
            </a:lvl7pPr>
            <a:lvl8pPr marL="3200026" indent="0">
              <a:buNone/>
              <a:defRPr sz="1600" b="1"/>
            </a:lvl8pPr>
            <a:lvl9pPr marL="3657172"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146" indent="0">
              <a:buNone/>
              <a:defRPr sz="2000" b="1"/>
            </a:lvl2pPr>
            <a:lvl3pPr marL="914293" indent="0">
              <a:buNone/>
              <a:defRPr sz="1800" b="1"/>
            </a:lvl3pPr>
            <a:lvl4pPr marL="1371440" indent="0">
              <a:buNone/>
              <a:defRPr sz="1600" b="1"/>
            </a:lvl4pPr>
            <a:lvl5pPr marL="1828586" indent="0">
              <a:buNone/>
              <a:defRPr sz="1600" b="1"/>
            </a:lvl5pPr>
            <a:lvl6pPr marL="2285733" indent="0">
              <a:buNone/>
              <a:defRPr sz="1600" b="1"/>
            </a:lvl6pPr>
            <a:lvl7pPr marL="2742879" indent="0">
              <a:buNone/>
              <a:defRPr sz="1600" b="1"/>
            </a:lvl7pPr>
            <a:lvl8pPr marL="3200026" indent="0">
              <a:buNone/>
              <a:defRPr sz="1600" b="1"/>
            </a:lvl8pPr>
            <a:lvl9pPr marL="3657172"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Text Placeholder 8"/>
          <p:cNvSpPr>
            <a:spLocks noGrp="1"/>
          </p:cNvSpPr>
          <p:nvPr>
            <p:ph type="body" sz="quarter" idx="13"/>
          </p:nvPr>
        </p:nvSpPr>
        <p:spPr>
          <a:xfrm>
            <a:off x="457200" y="6172200"/>
            <a:ext cx="8229600" cy="304800"/>
          </a:xfrm>
        </p:spPr>
        <p:txBody>
          <a:bodyPr>
            <a:noAutofit/>
          </a:bodyPr>
          <a:lstStyle>
            <a:lvl1pPr>
              <a:defRPr sz="1200" b="0">
                <a:solidFill>
                  <a:schemeClr val="bg1">
                    <a:lumMod val="50000"/>
                  </a:schemeClr>
                </a:solidFill>
              </a:defRPr>
            </a:lvl1pPr>
            <a:lvl2pPr>
              <a:defRPr sz="1200" b="0">
                <a:solidFill>
                  <a:schemeClr val="bg1">
                    <a:lumMod val="50000"/>
                  </a:schemeClr>
                </a:solidFill>
              </a:defRPr>
            </a:lvl2pPr>
            <a:lvl3pPr>
              <a:buNone/>
              <a:defRPr sz="1200" b="0">
                <a:solidFill>
                  <a:schemeClr val="bg1">
                    <a:lumMod val="50000"/>
                  </a:schemeClr>
                </a:solidFill>
              </a:defRPr>
            </a:lvl3pPr>
            <a:lvl4pPr>
              <a:buNone/>
              <a:defRPr sz="1200" b="0">
                <a:solidFill>
                  <a:schemeClr val="bg1">
                    <a:lumMod val="50000"/>
                  </a:schemeClr>
                </a:solidFill>
              </a:defRPr>
            </a:lvl4pPr>
            <a:lvl5pPr>
              <a:buNone/>
              <a:defRPr sz="1200" b="0">
                <a:solidFill>
                  <a:schemeClr val="bg1">
                    <a:lumMod val="50000"/>
                  </a:schemeClr>
                </a:solidFill>
              </a:defRPr>
            </a:lvl5pPr>
          </a:lstStyle>
          <a:p>
            <a:pPr lvl="0"/>
            <a:r>
              <a:rPr lang="en-US" dirty="0" smtClean="0"/>
              <a:t>Click to edit Master text styles</a:t>
            </a:r>
          </a:p>
        </p:txBody>
      </p:sp>
    </p:spTree>
    <p:extLst>
      <p:ext uri="{BB962C8B-B14F-4D97-AF65-F5344CB8AC3E}">
        <p14:creationId xmlns:p14="http://schemas.microsoft.com/office/powerpoint/2010/main" val="28680824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a:xfrm>
            <a:off x="457200" y="6356350"/>
            <a:ext cx="2133600" cy="365125"/>
          </a:xfrm>
          <a:prstGeom prst="rect">
            <a:avLst/>
          </a:prstGeom>
        </p:spPr>
        <p:txBody>
          <a:bodyPr lIns="91429" tIns="45714" rIns="91429" bIns="45714"/>
          <a:lstStyle>
            <a:lvl1pPr defTabSz="914293" fontAlgn="auto">
              <a:spcBef>
                <a:spcPts val="0"/>
              </a:spcBef>
              <a:spcAft>
                <a:spcPts val="0"/>
              </a:spcAft>
              <a:defRPr>
                <a:solidFill>
                  <a:prstClr val="black"/>
                </a:solidFill>
                <a:latin typeface="+mn-lt"/>
                <a:cs typeface="+mn-cs"/>
              </a:defRPr>
            </a:lvl1pPr>
          </a:lstStyle>
          <a:p>
            <a:pPr>
              <a:defRPr/>
            </a:pPr>
            <a:fld id="{76C5B635-B771-405E-B7A4-C108F61404A5}" type="datetime1">
              <a:rPr lang="en-US"/>
              <a:pPr>
                <a:defRPr/>
              </a:pPr>
              <a:t>4/2/2014</a:t>
            </a:fld>
            <a:endParaRPr lang="en-US"/>
          </a:p>
        </p:txBody>
      </p:sp>
      <p:sp>
        <p:nvSpPr>
          <p:cNvPr id="6" name="Footer Placeholder 4"/>
          <p:cNvSpPr>
            <a:spLocks noGrp="1"/>
          </p:cNvSpPr>
          <p:nvPr>
            <p:ph type="ftr" sz="quarter" idx="11"/>
          </p:nvPr>
        </p:nvSpPr>
        <p:spPr>
          <a:xfrm>
            <a:off x="3124200" y="6356350"/>
            <a:ext cx="2895600" cy="365125"/>
          </a:xfrm>
          <a:prstGeom prst="rect">
            <a:avLst/>
          </a:prstGeom>
        </p:spPr>
        <p:txBody>
          <a:bodyPr lIns="91429" tIns="45714" rIns="91429" bIns="45714"/>
          <a:lstStyle>
            <a:lvl1pPr defTabSz="914293" fontAlgn="auto">
              <a:spcBef>
                <a:spcPts val="0"/>
              </a:spcBef>
              <a:spcAft>
                <a:spcPts val="0"/>
              </a:spcAft>
              <a:defRPr>
                <a:solidFill>
                  <a:prstClr val="black"/>
                </a:solidFill>
                <a:latin typeface="+mn-lt"/>
                <a:cs typeface="+mn-cs"/>
              </a:defRPr>
            </a:lvl1pPr>
          </a:lstStyle>
          <a:p>
            <a:pPr>
              <a:defRPr/>
            </a:pPr>
            <a:endParaRPr lang="en-US"/>
          </a:p>
        </p:txBody>
      </p:sp>
      <p:sp>
        <p:nvSpPr>
          <p:cNvPr id="7" name="Slide Number Placeholder 5"/>
          <p:cNvSpPr>
            <a:spLocks noGrp="1"/>
          </p:cNvSpPr>
          <p:nvPr>
            <p:ph type="sldNum" sz="quarter" idx="12"/>
          </p:nvPr>
        </p:nvSpPr>
        <p:spPr>
          <a:xfrm>
            <a:off x="6553200" y="6356350"/>
            <a:ext cx="2133600" cy="365125"/>
          </a:xfrm>
          <a:prstGeom prst="rect">
            <a:avLst/>
          </a:prstGeom>
        </p:spPr>
        <p:txBody>
          <a:bodyPr lIns="91429" tIns="45714" rIns="91429" bIns="45714"/>
          <a:lstStyle>
            <a:lvl1pPr defTabSz="914293" fontAlgn="auto">
              <a:spcBef>
                <a:spcPts val="0"/>
              </a:spcBef>
              <a:spcAft>
                <a:spcPts val="0"/>
              </a:spcAft>
              <a:defRPr>
                <a:solidFill>
                  <a:prstClr val="black"/>
                </a:solidFill>
                <a:latin typeface="+mn-lt"/>
                <a:cs typeface="+mn-cs"/>
              </a:defRPr>
            </a:lvl1pPr>
          </a:lstStyle>
          <a:p>
            <a:pPr>
              <a:defRPr/>
            </a:pPr>
            <a:fld id="{1A541E63-4F18-4EAD-834F-B60BDB0765C9}" type="slidenum">
              <a:rPr lang="en-US"/>
              <a:pPr>
                <a:defRPr/>
              </a:pPr>
              <a:t>‹#›</a:t>
            </a:fld>
            <a:endParaRPr lang="en-US"/>
          </a:p>
        </p:txBody>
      </p:sp>
    </p:spTree>
    <p:extLst>
      <p:ext uri="{BB962C8B-B14F-4D97-AF65-F5344CB8AC3E}">
        <p14:creationId xmlns:p14="http://schemas.microsoft.com/office/powerpoint/2010/main" val="2775600000"/>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lIns="91429" tIns="45714" rIns="91429" bIns="45714"/>
          <a:lstStyle>
            <a:lvl1pPr defTabSz="914293" fontAlgn="auto">
              <a:spcBef>
                <a:spcPts val="0"/>
              </a:spcBef>
              <a:spcAft>
                <a:spcPts val="0"/>
              </a:spcAft>
              <a:defRPr>
                <a:solidFill>
                  <a:prstClr val="black"/>
                </a:solidFill>
                <a:latin typeface="+mn-lt"/>
                <a:cs typeface="+mn-cs"/>
              </a:defRPr>
            </a:lvl1pPr>
          </a:lstStyle>
          <a:p>
            <a:pPr>
              <a:defRPr/>
            </a:pPr>
            <a:fld id="{CDB56DD3-6EC9-41C9-B14A-E73797F32B0E}" type="datetime1">
              <a:rPr lang="en-US"/>
              <a:pPr>
                <a:defRPr/>
              </a:pPr>
              <a:t>4/2/2014</a:t>
            </a:fld>
            <a:endParaRPr lang="en-US"/>
          </a:p>
        </p:txBody>
      </p:sp>
      <p:sp>
        <p:nvSpPr>
          <p:cNvPr id="3" name="Footer Placeholder 4"/>
          <p:cNvSpPr>
            <a:spLocks noGrp="1"/>
          </p:cNvSpPr>
          <p:nvPr>
            <p:ph type="ftr" sz="quarter" idx="11"/>
          </p:nvPr>
        </p:nvSpPr>
        <p:spPr>
          <a:xfrm>
            <a:off x="3124200" y="6356350"/>
            <a:ext cx="2895600" cy="365125"/>
          </a:xfrm>
          <a:prstGeom prst="rect">
            <a:avLst/>
          </a:prstGeom>
        </p:spPr>
        <p:txBody>
          <a:bodyPr lIns="91429" tIns="45714" rIns="91429" bIns="45714"/>
          <a:lstStyle>
            <a:lvl1pPr defTabSz="914293" fontAlgn="auto">
              <a:spcBef>
                <a:spcPts val="0"/>
              </a:spcBef>
              <a:spcAft>
                <a:spcPts val="0"/>
              </a:spcAft>
              <a:defRPr>
                <a:solidFill>
                  <a:prstClr val="black"/>
                </a:solidFill>
                <a:latin typeface="+mn-lt"/>
                <a:cs typeface="+mn-cs"/>
              </a:defRPr>
            </a:lvl1pPr>
          </a:lstStyle>
          <a:p>
            <a:pPr>
              <a:defRPr/>
            </a:pPr>
            <a:endParaRPr lang="en-US"/>
          </a:p>
        </p:txBody>
      </p:sp>
      <p:sp>
        <p:nvSpPr>
          <p:cNvPr id="4" name="Slide Number Placeholder 5"/>
          <p:cNvSpPr>
            <a:spLocks noGrp="1"/>
          </p:cNvSpPr>
          <p:nvPr>
            <p:ph type="sldNum" sz="quarter" idx="12"/>
          </p:nvPr>
        </p:nvSpPr>
        <p:spPr>
          <a:xfrm>
            <a:off x="6553200" y="6356350"/>
            <a:ext cx="2133600" cy="365125"/>
          </a:xfrm>
          <a:prstGeom prst="rect">
            <a:avLst/>
          </a:prstGeom>
        </p:spPr>
        <p:txBody>
          <a:bodyPr lIns="91429" tIns="45714" rIns="91429" bIns="45714"/>
          <a:lstStyle>
            <a:lvl1pPr defTabSz="914293" fontAlgn="auto">
              <a:spcBef>
                <a:spcPts val="0"/>
              </a:spcBef>
              <a:spcAft>
                <a:spcPts val="0"/>
              </a:spcAft>
              <a:defRPr>
                <a:solidFill>
                  <a:prstClr val="black"/>
                </a:solidFill>
                <a:latin typeface="+mn-lt"/>
                <a:cs typeface="+mn-cs"/>
              </a:defRPr>
            </a:lvl1pPr>
          </a:lstStyle>
          <a:p>
            <a:pPr>
              <a:defRPr/>
            </a:pPr>
            <a:fld id="{51C7115A-30BE-42B6-89C9-063DADF371D6}" type="slidenum">
              <a:rPr lang="en-US"/>
              <a:pPr>
                <a:defRPr/>
              </a:pPr>
              <a:t>‹#›</a:t>
            </a:fld>
            <a:endParaRPr lang="en-US"/>
          </a:p>
        </p:txBody>
      </p:sp>
    </p:spTree>
    <p:extLst>
      <p:ext uri="{BB962C8B-B14F-4D97-AF65-F5344CB8AC3E}">
        <p14:creationId xmlns:p14="http://schemas.microsoft.com/office/powerpoint/2010/main" val="1786248830"/>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3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ext Placeholder 8"/>
          <p:cNvSpPr>
            <a:spLocks noGrp="1"/>
          </p:cNvSpPr>
          <p:nvPr>
            <p:ph type="body" sz="quarter" idx="13"/>
          </p:nvPr>
        </p:nvSpPr>
        <p:spPr>
          <a:xfrm>
            <a:off x="457200" y="6172200"/>
            <a:ext cx="8229600" cy="304800"/>
          </a:xfrm>
        </p:spPr>
        <p:txBody>
          <a:bodyPr>
            <a:noAutofit/>
          </a:bodyPr>
          <a:lstStyle>
            <a:lvl1pPr>
              <a:defRPr sz="1200" b="0">
                <a:solidFill>
                  <a:schemeClr val="bg1">
                    <a:lumMod val="50000"/>
                  </a:schemeClr>
                </a:solidFill>
              </a:defRPr>
            </a:lvl1pPr>
            <a:lvl2pPr>
              <a:defRPr sz="1200" b="0">
                <a:solidFill>
                  <a:schemeClr val="bg1">
                    <a:lumMod val="50000"/>
                  </a:schemeClr>
                </a:solidFill>
              </a:defRPr>
            </a:lvl2pPr>
            <a:lvl3pPr>
              <a:buNone/>
              <a:defRPr sz="1200" b="0">
                <a:solidFill>
                  <a:schemeClr val="bg1">
                    <a:lumMod val="50000"/>
                  </a:schemeClr>
                </a:solidFill>
              </a:defRPr>
            </a:lvl3pPr>
            <a:lvl4pPr>
              <a:buNone/>
              <a:defRPr sz="1200" b="0">
                <a:solidFill>
                  <a:schemeClr val="bg1">
                    <a:lumMod val="50000"/>
                  </a:schemeClr>
                </a:solidFill>
              </a:defRPr>
            </a:lvl4pPr>
            <a:lvl5pPr>
              <a:buNone/>
              <a:defRPr sz="1200" b="0">
                <a:solidFill>
                  <a:schemeClr val="bg1">
                    <a:lumMod val="50000"/>
                  </a:schemeClr>
                </a:solidFill>
              </a:defRPr>
            </a:lvl5pPr>
          </a:lstStyle>
          <a:p>
            <a:pPr lvl="0"/>
            <a:r>
              <a:rPr lang="en-US" dirty="0" smtClean="0"/>
              <a:t>Click to edit Master text styles</a:t>
            </a:r>
          </a:p>
        </p:txBody>
      </p:sp>
    </p:spTree>
    <p:extLst>
      <p:ext uri="{BB962C8B-B14F-4D97-AF65-F5344CB8AC3E}">
        <p14:creationId xmlns:p14="http://schemas.microsoft.com/office/powerpoint/2010/main" val="303642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ext Placeholder 8"/>
          <p:cNvSpPr>
            <a:spLocks noGrp="1"/>
          </p:cNvSpPr>
          <p:nvPr>
            <p:ph type="body" sz="quarter" idx="13"/>
          </p:nvPr>
        </p:nvSpPr>
        <p:spPr>
          <a:xfrm>
            <a:off x="457200" y="6172200"/>
            <a:ext cx="8229600" cy="304800"/>
          </a:xfrm>
        </p:spPr>
        <p:txBody>
          <a:bodyPr>
            <a:noAutofit/>
          </a:bodyPr>
          <a:lstStyle>
            <a:lvl1pPr>
              <a:defRPr sz="1200" b="0">
                <a:solidFill>
                  <a:schemeClr val="bg1">
                    <a:lumMod val="50000"/>
                  </a:schemeClr>
                </a:solidFill>
              </a:defRPr>
            </a:lvl1pPr>
            <a:lvl2pPr>
              <a:defRPr sz="1200" b="0">
                <a:solidFill>
                  <a:schemeClr val="bg1">
                    <a:lumMod val="50000"/>
                  </a:schemeClr>
                </a:solidFill>
              </a:defRPr>
            </a:lvl2pPr>
            <a:lvl3pPr>
              <a:buNone/>
              <a:defRPr sz="1200" b="0">
                <a:solidFill>
                  <a:schemeClr val="bg1">
                    <a:lumMod val="50000"/>
                  </a:schemeClr>
                </a:solidFill>
              </a:defRPr>
            </a:lvl3pPr>
            <a:lvl4pPr>
              <a:buNone/>
              <a:defRPr sz="1200" b="0">
                <a:solidFill>
                  <a:schemeClr val="bg1">
                    <a:lumMod val="50000"/>
                  </a:schemeClr>
                </a:solidFill>
              </a:defRPr>
            </a:lvl4pPr>
            <a:lvl5pPr>
              <a:buNone/>
              <a:defRPr sz="1200" b="0">
                <a:solidFill>
                  <a:schemeClr val="bg1">
                    <a:lumMod val="50000"/>
                  </a:schemeClr>
                </a:solidFill>
              </a:defRPr>
            </a:lvl5pPr>
          </a:lstStyle>
          <a:p>
            <a:pPr lvl="0"/>
            <a:r>
              <a:rPr lang="en-US" dirty="0" smtClean="0"/>
              <a:t>Click to edit Master text styles</a:t>
            </a:r>
          </a:p>
        </p:txBody>
      </p:sp>
    </p:spTree>
    <p:extLst>
      <p:ext uri="{BB962C8B-B14F-4D97-AF65-F5344CB8AC3E}">
        <p14:creationId xmlns:p14="http://schemas.microsoft.com/office/powerpoint/2010/main" val="1322296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0"/>
        <p:cNvGrpSpPr/>
        <p:nvPr/>
      </p:nvGrpSpPr>
      <p:grpSpPr>
        <a:xfrm>
          <a:off x="0" y="0"/>
          <a:ext cx="0" cy="0"/>
          <a:chOff x="0" y="0"/>
          <a:chExt cx="0" cy="0"/>
        </a:xfrm>
      </p:grpSpPr>
      <p:sp>
        <p:nvSpPr>
          <p:cNvPr id="11" name="Shape 11"/>
          <p:cNvSpPr txBox="1">
            <a:spLocks noGrp="1"/>
          </p:cNvSpPr>
          <p:nvPr>
            <p:ph type="title"/>
          </p:nvPr>
        </p:nvSpPr>
        <p:spPr>
          <a:xfrm>
            <a:off x="457200" y="274637"/>
            <a:ext cx="8229600" cy="1143000"/>
          </a:xfrm>
          <a:prstGeom prst="rect">
            <a:avLst/>
          </a:prstGeom>
        </p:spPr>
        <p:txBody>
          <a:bodyPr lIns="91425" tIns="91425" rIns="91425" bIns="91425" anchor="b"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12" name="Shape 12"/>
          <p:cNvSpPr txBox="1">
            <a:spLocks noGrp="1"/>
          </p:cNvSpPr>
          <p:nvPr>
            <p:ph type="body" idx="1"/>
          </p:nvPr>
        </p:nvSpPr>
        <p:spPr>
          <a:xfrm>
            <a:off x="457200" y="1600200"/>
            <a:ext cx="8229600" cy="4967700"/>
          </a:xfrm>
          <a:prstGeom prst="rect">
            <a:avLst/>
          </a:prstGeom>
        </p:spPr>
        <p:txBody>
          <a:bodyPr lIns="91425" tIns="91425" rIns="91425" bIns="91425" anchor="t" anchorCtr="0"/>
          <a:lstStyle>
            <a:lvl1pPr>
              <a:defRPr/>
            </a:lvl1pPr>
            <a:lvl2pPr indent="457200">
              <a:defRPr/>
            </a:lvl2pPr>
            <a:lvl3pPr indent="914400">
              <a:defRPr/>
            </a:lvl3pPr>
            <a:lvl4pPr indent="1371600">
              <a:defRPr/>
            </a:lvl4pPr>
            <a:lvl5pPr>
              <a:defRPr/>
            </a:lvl5pPr>
            <a:lvl6pPr>
              <a:defRPr/>
            </a:lvl6pPr>
            <a:lvl7pPr>
              <a:defRPr/>
            </a:lvl7pPr>
            <a:lvl8pPr>
              <a:defRPr/>
            </a:lvl8pPr>
            <a:lvl9pPr>
              <a:defRPr/>
            </a:lvl9pPr>
          </a:lstStyle>
          <a:p>
            <a:endParaRPr/>
          </a:p>
        </p:txBody>
      </p:sp>
    </p:spTree>
    <p:extLst>
      <p:ext uri="{BB962C8B-B14F-4D97-AF65-F5344CB8AC3E}">
        <p14:creationId xmlns:p14="http://schemas.microsoft.com/office/powerpoint/2010/main" val="30107111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6CE1B0-2ED5-4262-AFC7-FA883F371179}" type="datetimeFigureOut">
              <a:rPr lang="en-US" smtClean="0"/>
              <a:t>4/2/2014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3FF4EF-CE57-4C37-A7A5-1D45BB31ECBF}" type="slidenum">
              <a:rPr lang="en-US" smtClean="0"/>
              <a:t>‹#›</a:t>
            </a:fld>
            <a:endParaRPr lang="en-US"/>
          </a:p>
        </p:txBody>
      </p:sp>
    </p:spTree>
    <p:extLst>
      <p:ext uri="{BB962C8B-B14F-4D97-AF65-F5344CB8AC3E}">
        <p14:creationId xmlns:p14="http://schemas.microsoft.com/office/powerpoint/2010/main" val="22319868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D6CE1B0-2ED5-4262-AFC7-FA883F371179}" type="datetimeFigureOut">
              <a:rPr lang="en-US" smtClean="0"/>
              <a:t>4/2/2014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3FF4EF-CE57-4C37-A7A5-1D45BB31ECBF}" type="slidenum">
              <a:rPr lang="en-US" smtClean="0"/>
              <a:t>‹#›</a:t>
            </a:fld>
            <a:endParaRPr lang="en-US"/>
          </a:p>
        </p:txBody>
      </p:sp>
    </p:spTree>
    <p:extLst>
      <p:ext uri="{BB962C8B-B14F-4D97-AF65-F5344CB8AC3E}">
        <p14:creationId xmlns:p14="http://schemas.microsoft.com/office/powerpoint/2010/main" val="41119442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D6CE1B0-2ED5-4262-AFC7-FA883F371179}" type="datetimeFigureOut">
              <a:rPr lang="en-US" smtClean="0"/>
              <a:t>4/2/2014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43FF4EF-CE57-4C37-A7A5-1D45BB31ECBF}" type="slidenum">
              <a:rPr lang="en-US" smtClean="0"/>
              <a:t>‹#›</a:t>
            </a:fld>
            <a:endParaRPr lang="en-US"/>
          </a:p>
        </p:txBody>
      </p:sp>
    </p:spTree>
    <p:extLst>
      <p:ext uri="{BB962C8B-B14F-4D97-AF65-F5344CB8AC3E}">
        <p14:creationId xmlns:p14="http://schemas.microsoft.com/office/powerpoint/2010/main" val="7046503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D6CE1B0-2ED5-4262-AFC7-FA883F371179}" type="datetimeFigureOut">
              <a:rPr lang="en-US" smtClean="0"/>
              <a:t>4/2/2014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43FF4EF-CE57-4C37-A7A5-1D45BB31ECBF}" type="slidenum">
              <a:rPr lang="en-US" smtClean="0"/>
              <a:t>‹#›</a:t>
            </a:fld>
            <a:endParaRPr lang="en-US"/>
          </a:p>
        </p:txBody>
      </p:sp>
    </p:spTree>
    <p:extLst>
      <p:ext uri="{BB962C8B-B14F-4D97-AF65-F5344CB8AC3E}">
        <p14:creationId xmlns:p14="http://schemas.microsoft.com/office/powerpoint/2010/main" val="38889694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6CE1B0-2ED5-4262-AFC7-FA883F371179}" type="datetimeFigureOut">
              <a:rPr lang="en-US" smtClean="0"/>
              <a:t>4/2/2014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43FF4EF-CE57-4C37-A7A5-1D45BB31ECBF}" type="slidenum">
              <a:rPr lang="en-US" smtClean="0"/>
              <a:t>‹#›</a:t>
            </a:fld>
            <a:endParaRPr lang="en-US"/>
          </a:p>
        </p:txBody>
      </p:sp>
    </p:spTree>
    <p:extLst>
      <p:ext uri="{BB962C8B-B14F-4D97-AF65-F5344CB8AC3E}">
        <p14:creationId xmlns:p14="http://schemas.microsoft.com/office/powerpoint/2010/main" val="30479844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6CE1B0-2ED5-4262-AFC7-FA883F371179}" type="datetimeFigureOut">
              <a:rPr lang="en-US" smtClean="0"/>
              <a:t>4/2/2014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3FF4EF-CE57-4C37-A7A5-1D45BB31ECBF}" type="slidenum">
              <a:rPr lang="en-US" smtClean="0"/>
              <a:t>‹#›</a:t>
            </a:fld>
            <a:endParaRPr lang="en-US"/>
          </a:p>
        </p:txBody>
      </p:sp>
    </p:spTree>
    <p:extLst>
      <p:ext uri="{BB962C8B-B14F-4D97-AF65-F5344CB8AC3E}">
        <p14:creationId xmlns:p14="http://schemas.microsoft.com/office/powerpoint/2010/main" val="4434030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6CE1B0-2ED5-4262-AFC7-FA883F371179}" type="datetimeFigureOut">
              <a:rPr lang="en-US" smtClean="0"/>
              <a:t>4/2/2014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3FF4EF-CE57-4C37-A7A5-1D45BB31ECBF}" type="slidenum">
              <a:rPr lang="en-US" smtClean="0"/>
              <a:t>‹#›</a:t>
            </a:fld>
            <a:endParaRPr lang="en-US"/>
          </a:p>
        </p:txBody>
      </p:sp>
    </p:spTree>
    <p:extLst>
      <p:ext uri="{BB962C8B-B14F-4D97-AF65-F5344CB8AC3E}">
        <p14:creationId xmlns:p14="http://schemas.microsoft.com/office/powerpoint/2010/main" val="10724665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5" Type="http://schemas.openxmlformats.org/officeDocument/2006/relationships/slideLayout" Target="../slideLayouts/slideLayout22.xml"/><Relationship Id="rId4" Type="http://schemas.openxmlformats.org/officeDocument/2006/relationships/slideLayout" Target="../slideLayouts/slideLayout21.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6CE1B0-2ED5-4262-AFC7-FA883F371179}" type="datetimeFigureOut">
              <a:rPr lang="en-US" smtClean="0"/>
              <a:t>4/2/2014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3FF4EF-CE57-4C37-A7A5-1D45BB31ECBF}" type="slidenum">
              <a:rPr lang="en-US" smtClean="0"/>
              <a:t>‹#›</a:t>
            </a:fld>
            <a:endParaRPr lang="en-US"/>
          </a:p>
        </p:txBody>
      </p:sp>
    </p:spTree>
    <p:extLst>
      <p:ext uri="{BB962C8B-B14F-4D97-AF65-F5344CB8AC3E}">
        <p14:creationId xmlns:p14="http://schemas.microsoft.com/office/powerpoint/2010/main" val="18447583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457200" y="274638"/>
            <a:ext cx="8229600" cy="1143000"/>
          </a:xfrm>
          <a:prstGeom prst="rect">
            <a:avLst/>
          </a:prstGeom>
          <a:solidFill>
            <a:srgbClr val="15096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051"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2"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0"/>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2492429290"/>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3" r:id="rId5"/>
    <p:sldLayoutId id="2147483675" r:id="rId6"/>
  </p:sldLayoutIdLst>
  <p:transition spd="slow" advClick="0"/>
  <p:txStyles>
    <p:titleStyle>
      <a:lvl1pPr algn="l" rtl="0" eaLnBrk="0" fontAlgn="base" hangingPunct="0">
        <a:spcBef>
          <a:spcPct val="0"/>
        </a:spcBef>
        <a:spcAft>
          <a:spcPct val="0"/>
        </a:spcAft>
        <a:defRPr sz="2400" kern="1200">
          <a:solidFill>
            <a:schemeClr val="bg1"/>
          </a:solidFill>
          <a:latin typeface="+mj-lt"/>
          <a:ea typeface="+mj-ea"/>
          <a:cs typeface="+mj-cs"/>
        </a:defRPr>
      </a:lvl1pPr>
      <a:lvl2pPr algn="l" rtl="0" eaLnBrk="0" fontAlgn="base" hangingPunct="0">
        <a:spcBef>
          <a:spcPct val="0"/>
        </a:spcBef>
        <a:spcAft>
          <a:spcPct val="0"/>
        </a:spcAft>
        <a:defRPr sz="2400">
          <a:solidFill>
            <a:schemeClr val="bg1"/>
          </a:solidFill>
          <a:latin typeface="Calibri" pitchFamily="34" charset="0"/>
        </a:defRPr>
      </a:lvl2pPr>
      <a:lvl3pPr algn="l" rtl="0" eaLnBrk="0" fontAlgn="base" hangingPunct="0">
        <a:spcBef>
          <a:spcPct val="0"/>
        </a:spcBef>
        <a:spcAft>
          <a:spcPct val="0"/>
        </a:spcAft>
        <a:defRPr sz="2400">
          <a:solidFill>
            <a:schemeClr val="bg1"/>
          </a:solidFill>
          <a:latin typeface="Calibri" pitchFamily="34" charset="0"/>
        </a:defRPr>
      </a:lvl3pPr>
      <a:lvl4pPr algn="l" rtl="0" eaLnBrk="0" fontAlgn="base" hangingPunct="0">
        <a:spcBef>
          <a:spcPct val="0"/>
        </a:spcBef>
        <a:spcAft>
          <a:spcPct val="0"/>
        </a:spcAft>
        <a:defRPr sz="2400">
          <a:solidFill>
            <a:schemeClr val="bg1"/>
          </a:solidFill>
          <a:latin typeface="Calibri" pitchFamily="34" charset="0"/>
        </a:defRPr>
      </a:lvl4pPr>
      <a:lvl5pPr algn="l" rtl="0" eaLnBrk="0" fontAlgn="base" hangingPunct="0">
        <a:spcBef>
          <a:spcPct val="0"/>
        </a:spcBef>
        <a:spcAft>
          <a:spcPct val="0"/>
        </a:spcAft>
        <a:defRPr sz="2400">
          <a:solidFill>
            <a:schemeClr val="bg1"/>
          </a:solidFill>
          <a:latin typeface="Calibri" pitchFamily="34" charset="0"/>
        </a:defRPr>
      </a:lvl5pPr>
      <a:lvl6pPr marL="457200" algn="l" rtl="0" fontAlgn="base">
        <a:spcBef>
          <a:spcPct val="0"/>
        </a:spcBef>
        <a:spcAft>
          <a:spcPct val="0"/>
        </a:spcAft>
        <a:defRPr sz="2400">
          <a:solidFill>
            <a:schemeClr val="bg1"/>
          </a:solidFill>
          <a:latin typeface="Calibri" pitchFamily="34" charset="0"/>
        </a:defRPr>
      </a:lvl6pPr>
      <a:lvl7pPr marL="914400" algn="l" rtl="0" fontAlgn="base">
        <a:spcBef>
          <a:spcPct val="0"/>
        </a:spcBef>
        <a:spcAft>
          <a:spcPct val="0"/>
        </a:spcAft>
        <a:defRPr sz="2400">
          <a:solidFill>
            <a:schemeClr val="bg1"/>
          </a:solidFill>
          <a:latin typeface="Calibri" pitchFamily="34" charset="0"/>
        </a:defRPr>
      </a:lvl7pPr>
      <a:lvl8pPr marL="1371600" algn="l" rtl="0" fontAlgn="base">
        <a:spcBef>
          <a:spcPct val="0"/>
        </a:spcBef>
        <a:spcAft>
          <a:spcPct val="0"/>
        </a:spcAft>
        <a:defRPr sz="2400">
          <a:solidFill>
            <a:schemeClr val="bg1"/>
          </a:solidFill>
          <a:latin typeface="Calibri" pitchFamily="34" charset="0"/>
        </a:defRPr>
      </a:lvl8pPr>
      <a:lvl9pPr marL="1828800" algn="l" rtl="0" fontAlgn="base">
        <a:spcBef>
          <a:spcPct val="0"/>
        </a:spcBef>
        <a:spcAft>
          <a:spcPct val="0"/>
        </a:spcAft>
        <a:defRPr sz="2400">
          <a:solidFill>
            <a:schemeClr val="bg1"/>
          </a:solidFill>
          <a:latin typeface="Calibri" pitchFamily="34" charset="0"/>
        </a:defRPr>
      </a:lvl9pPr>
    </p:titleStyle>
    <p:bodyStyle>
      <a:lvl1pPr marL="342900" indent="-342900" algn="l" rtl="0" eaLnBrk="0" fontAlgn="base" hangingPunct="0">
        <a:spcBef>
          <a:spcPct val="20000"/>
        </a:spcBef>
        <a:spcAft>
          <a:spcPct val="0"/>
        </a:spcAft>
        <a:buFont typeface="Arial" charset="0"/>
        <a:defRPr sz="2000" b="1"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defRPr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457200" y="274638"/>
            <a:ext cx="8229600" cy="1143000"/>
          </a:xfrm>
          <a:prstGeom prst="rect">
            <a:avLst/>
          </a:prstGeom>
          <a:solidFill>
            <a:srgbClr val="150967"/>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anchor="ctr"/>
          <a:lstStyle/>
          <a:p>
            <a:pPr algn="ctr" defTabSz="914293">
              <a:defRPr/>
            </a:pPr>
            <a:endParaRPr lang="en-US">
              <a:solidFill>
                <a:prstClr val="white"/>
              </a:solidFill>
            </a:endParaRPr>
          </a:p>
        </p:txBody>
      </p:sp>
      <p:sp>
        <p:nvSpPr>
          <p:cNvPr id="2051"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9" tIns="45714" rIns="91429" bIns="45714" numCol="1" anchor="ctr" anchorCtr="0" compatLnSpc="1">
            <a:prstTxWarp prst="textNoShape">
              <a:avLst/>
            </a:prstTxWarp>
          </a:bodyPr>
          <a:lstStyle/>
          <a:p>
            <a:pPr lvl="0"/>
            <a:r>
              <a:rPr lang="en-US" altLang="en-US" smtClean="0"/>
              <a:t>Click to edit Master title style</a:t>
            </a:r>
          </a:p>
        </p:txBody>
      </p:sp>
      <p:sp>
        <p:nvSpPr>
          <p:cNvPr id="2052"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9" tIns="45714" rIns="91429" bIns="45714" numCol="1" anchor="t" anchorCtr="0" compatLnSpc="1">
            <a:prstTxWarp prst="textNoShape">
              <a:avLst/>
            </a:prstTxWarp>
          </a:bodyPr>
          <a:lstStyle/>
          <a:p>
            <a:pPr lvl="0"/>
            <a:r>
              <a:rPr lang="en-US" altLang="en-US" smtClean="0"/>
              <a:t>Click to edit Master text styles</a:t>
            </a:r>
          </a:p>
          <a:p>
            <a:pPr lvl="0"/>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extLst>
      <p:ext uri="{BB962C8B-B14F-4D97-AF65-F5344CB8AC3E}">
        <p14:creationId xmlns:p14="http://schemas.microsoft.com/office/powerpoint/2010/main" val="3118200029"/>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Lst>
  <p:txStyles>
    <p:titleStyle>
      <a:lvl1pPr algn="l" rtl="0" eaLnBrk="0" fontAlgn="base" hangingPunct="0">
        <a:spcBef>
          <a:spcPct val="0"/>
        </a:spcBef>
        <a:spcAft>
          <a:spcPct val="0"/>
        </a:spcAft>
        <a:defRPr sz="2400" kern="1200">
          <a:solidFill>
            <a:schemeClr val="bg1"/>
          </a:solidFill>
          <a:latin typeface="+mj-lt"/>
          <a:ea typeface="+mj-ea"/>
          <a:cs typeface="+mj-cs"/>
        </a:defRPr>
      </a:lvl1pPr>
      <a:lvl2pPr algn="l" rtl="0" eaLnBrk="0" fontAlgn="base" hangingPunct="0">
        <a:spcBef>
          <a:spcPct val="0"/>
        </a:spcBef>
        <a:spcAft>
          <a:spcPct val="0"/>
        </a:spcAft>
        <a:defRPr sz="2400">
          <a:solidFill>
            <a:schemeClr val="bg1"/>
          </a:solidFill>
          <a:latin typeface="Calibri" pitchFamily="34" charset="0"/>
        </a:defRPr>
      </a:lvl2pPr>
      <a:lvl3pPr algn="l" rtl="0" eaLnBrk="0" fontAlgn="base" hangingPunct="0">
        <a:spcBef>
          <a:spcPct val="0"/>
        </a:spcBef>
        <a:spcAft>
          <a:spcPct val="0"/>
        </a:spcAft>
        <a:defRPr sz="2400">
          <a:solidFill>
            <a:schemeClr val="bg1"/>
          </a:solidFill>
          <a:latin typeface="Calibri" pitchFamily="34" charset="0"/>
        </a:defRPr>
      </a:lvl3pPr>
      <a:lvl4pPr algn="l" rtl="0" eaLnBrk="0" fontAlgn="base" hangingPunct="0">
        <a:spcBef>
          <a:spcPct val="0"/>
        </a:spcBef>
        <a:spcAft>
          <a:spcPct val="0"/>
        </a:spcAft>
        <a:defRPr sz="2400">
          <a:solidFill>
            <a:schemeClr val="bg1"/>
          </a:solidFill>
          <a:latin typeface="Calibri" pitchFamily="34" charset="0"/>
        </a:defRPr>
      </a:lvl4pPr>
      <a:lvl5pPr algn="l" rtl="0" eaLnBrk="0" fontAlgn="base" hangingPunct="0">
        <a:spcBef>
          <a:spcPct val="0"/>
        </a:spcBef>
        <a:spcAft>
          <a:spcPct val="0"/>
        </a:spcAft>
        <a:defRPr sz="2400">
          <a:solidFill>
            <a:schemeClr val="bg1"/>
          </a:solidFill>
          <a:latin typeface="Calibri" pitchFamily="34" charset="0"/>
        </a:defRPr>
      </a:lvl5pPr>
      <a:lvl6pPr marL="457146" algn="l" rtl="0" fontAlgn="base">
        <a:spcBef>
          <a:spcPct val="0"/>
        </a:spcBef>
        <a:spcAft>
          <a:spcPct val="0"/>
        </a:spcAft>
        <a:defRPr sz="2400">
          <a:solidFill>
            <a:schemeClr val="bg1"/>
          </a:solidFill>
          <a:latin typeface="Calibri" pitchFamily="34" charset="0"/>
        </a:defRPr>
      </a:lvl6pPr>
      <a:lvl7pPr marL="914293" algn="l" rtl="0" fontAlgn="base">
        <a:spcBef>
          <a:spcPct val="0"/>
        </a:spcBef>
        <a:spcAft>
          <a:spcPct val="0"/>
        </a:spcAft>
        <a:defRPr sz="2400">
          <a:solidFill>
            <a:schemeClr val="bg1"/>
          </a:solidFill>
          <a:latin typeface="Calibri" pitchFamily="34" charset="0"/>
        </a:defRPr>
      </a:lvl7pPr>
      <a:lvl8pPr marL="1371440" algn="l" rtl="0" fontAlgn="base">
        <a:spcBef>
          <a:spcPct val="0"/>
        </a:spcBef>
        <a:spcAft>
          <a:spcPct val="0"/>
        </a:spcAft>
        <a:defRPr sz="2400">
          <a:solidFill>
            <a:schemeClr val="bg1"/>
          </a:solidFill>
          <a:latin typeface="Calibri" pitchFamily="34" charset="0"/>
        </a:defRPr>
      </a:lvl8pPr>
      <a:lvl9pPr marL="1828586" algn="l" rtl="0" fontAlgn="base">
        <a:spcBef>
          <a:spcPct val="0"/>
        </a:spcBef>
        <a:spcAft>
          <a:spcPct val="0"/>
        </a:spcAft>
        <a:defRPr sz="2400">
          <a:solidFill>
            <a:schemeClr val="bg1"/>
          </a:solidFill>
          <a:latin typeface="Calibri" pitchFamily="34" charset="0"/>
        </a:defRPr>
      </a:lvl9pPr>
    </p:titleStyle>
    <p:bodyStyle>
      <a:lvl1pPr marL="341313" indent="-341313" algn="l" rtl="0" eaLnBrk="0" fontAlgn="base" hangingPunct="0">
        <a:spcBef>
          <a:spcPct val="20000"/>
        </a:spcBef>
        <a:spcAft>
          <a:spcPct val="0"/>
        </a:spcAft>
        <a:buFont typeface="Arial" pitchFamily="34" charset="0"/>
        <a:defRPr sz="2000" b="1" kern="1200">
          <a:solidFill>
            <a:schemeClr val="tx1"/>
          </a:solidFill>
          <a:latin typeface="+mn-lt"/>
          <a:ea typeface="+mn-ea"/>
          <a:cs typeface="+mn-cs"/>
        </a:defRPr>
      </a:lvl1pPr>
      <a:lvl2pPr marL="741363" indent="-284163" algn="l" rtl="0" eaLnBrk="0" fontAlgn="base" hangingPunct="0">
        <a:spcBef>
          <a:spcPct val="20000"/>
        </a:spcBef>
        <a:spcAft>
          <a:spcPct val="0"/>
        </a:spcAft>
        <a:buFont typeface="Arial" pitchFamily="34" charset="0"/>
        <a:defRPr kern="1200">
          <a:solidFill>
            <a:schemeClr val="tx1"/>
          </a:solidFill>
          <a:latin typeface="+mn-lt"/>
          <a:ea typeface="+mn-ea"/>
          <a:cs typeface="+mn-cs"/>
        </a:defRPr>
      </a:lvl2pPr>
      <a:lvl3pPr marL="1141413" indent="-227013"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598613" indent="-227013"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5813" indent="-227013"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93" rtl="0" eaLnBrk="1" latinLnBrk="0" hangingPunct="1">
        <a:defRPr sz="1800" kern="1200">
          <a:solidFill>
            <a:schemeClr val="tx1"/>
          </a:solidFill>
          <a:latin typeface="+mn-lt"/>
          <a:ea typeface="+mn-ea"/>
          <a:cs typeface="+mn-cs"/>
        </a:defRPr>
      </a:lvl1pPr>
      <a:lvl2pPr marL="457146" algn="l" defTabSz="914293" rtl="0" eaLnBrk="1" latinLnBrk="0" hangingPunct="1">
        <a:defRPr sz="1800" kern="1200">
          <a:solidFill>
            <a:schemeClr val="tx1"/>
          </a:solidFill>
          <a:latin typeface="+mn-lt"/>
          <a:ea typeface="+mn-ea"/>
          <a:cs typeface="+mn-cs"/>
        </a:defRPr>
      </a:lvl2pPr>
      <a:lvl3pPr marL="914293" algn="l" defTabSz="914293" rtl="0" eaLnBrk="1" latinLnBrk="0" hangingPunct="1">
        <a:defRPr sz="1800" kern="1200">
          <a:solidFill>
            <a:schemeClr val="tx1"/>
          </a:solidFill>
          <a:latin typeface="+mn-lt"/>
          <a:ea typeface="+mn-ea"/>
          <a:cs typeface="+mn-cs"/>
        </a:defRPr>
      </a:lvl3pPr>
      <a:lvl4pPr marL="1371440" algn="l" defTabSz="914293" rtl="0" eaLnBrk="1" latinLnBrk="0" hangingPunct="1">
        <a:defRPr sz="1800" kern="1200">
          <a:solidFill>
            <a:schemeClr val="tx1"/>
          </a:solidFill>
          <a:latin typeface="+mn-lt"/>
          <a:ea typeface="+mn-ea"/>
          <a:cs typeface="+mn-cs"/>
        </a:defRPr>
      </a:lvl4pPr>
      <a:lvl5pPr marL="1828586" algn="l" defTabSz="914293" rtl="0" eaLnBrk="1" latinLnBrk="0" hangingPunct="1">
        <a:defRPr sz="1800" kern="1200">
          <a:solidFill>
            <a:schemeClr val="tx1"/>
          </a:solidFill>
          <a:latin typeface="+mn-lt"/>
          <a:ea typeface="+mn-ea"/>
          <a:cs typeface="+mn-cs"/>
        </a:defRPr>
      </a:lvl5pPr>
      <a:lvl6pPr marL="2285733" algn="l" defTabSz="914293" rtl="0" eaLnBrk="1" latinLnBrk="0" hangingPunct="1">
        <a:defRPr sz="1800" kern="1200">
          <a:solidFill>
            <a:schemeClr val="tx1"/>
          </a:solidFill>
          <a:latin typeface="+mn-lt"/>
          <a:ea typeface="+mn-ea"/>
          <a:cs typeface="+mn-cs"/>
        </a:defRPr>
      </a:lvl6pPr>
      <a:lvl7pPr marL="2742879" algn="l" defTabSz="914293" rtl="0" eaLnBrk="1" latinLnBrk="0" hangingPunct="1">
        <a:defRPr sz="1800" kern="1200">
          <a:solidFill>
            <a:schemeClr val="tx1"/>
          </a:solidFill>
          <a:latin typeface="+mn-lt"/>
          <a:ea typeface="+mn-ea"/>
          <a:cs typeface="+mn-cs"/>
        </a:defRPr>
      </a:lvl7pPr>
      <a:lvl8pPr marL="3200026" algn="l" defTabSz="914293" rtl="0" eaLnBrk="1" latinLnBrk="0" hangingPunct="1">
        <a:defRPr sz="1800" kern="1200">
          <a:solidFill>
            <a:schemeClr val="tx1"/>
          </a:solidFill>
          <a:latin typeface="+mn-lt"/>
          <a:ea typeface="+mn-ea"/>
          <a:cs typeface="+mn-cs"/>
        </a:defRPr>
      </a:lvl8pPr>
      <a:lvl9pPr marL="3657172" algn="l" defTabSz="91429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7.jpeg"/><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Box 1"/>
          <p:cNvSpPr txBox="1">
            <a:spLocks noChangeArrowheads="1"/>
          </p:cNvSpPr>
          <p:nvPr/>
        </p:nvSpPr>
        <p:spPr bwMode="auto">
          <a:xfrm>
            <a:off x="304800" y="609600"/>
            <a:ext cx="8834120" cy="2308134"/>
          </a:xfrm>
          <a:prstGeom prst="rect">
            <a:avLst/>
          </a:prstGeom>
          <a:solidFill>
            <a:srgbClr val="002F45"/>
          </a:solidFill>
          <a:ln w="9525">
            <a:noFill/>
            <a:miter lim="800000"/>
            <a:headEnd/>
            <a:tailEnd/>
          </a:ln>
          <a:effectLst>
            <a:outerShdw blurRad="50800" dist="38100" dir="5400000" algn="t" rotWithShape="0">
              <a:prstClr val="black">
                <a:alpha val="40000"/>
              </a:prstClr>
            </a:outerShdw>
          </a:effectLst>
        </p:spPr>
        <p:txBody>
          <a:bodyPr wrap="square" lIns="91250" tIns="45626" rIns="91250" bIns="45626">
            <a:spAutoFit/>
          </a:bodyPr>
          <a:lstStyle/>
          <a:p>
            <a:pPr defTabSz="912526" fontAlgn="auto">
              <a:spcBef>
                <a:spcPts val="0"/>
              </a:spcBef>
              <a:spcAft>
                <a:spcPts val="0"/>
              </a:spcAft>
              <a:defRPr/>
            </a:pPr>
            <a:r>
              <a:rPr lang="en-US" sz="4800" dirty="0" smtClean="0">
                <a:solidFill>
                  <a:prstClr val="white"/>
                </a:solidFill>
                <a:latin typeface="Verdana" panose="020B0604030504040204" pitchFamily="34" charset="0"/>
                <a:ea typeface="Verdana" panose="020B0604030504040204" pitchFamily="34" charset="0"/>
                <a:cs typeface="Verdana" panose="020B0604030504040204" pitchFamily="34" charset="0"/>
              </a:rPr>
              <a:t>Strategic Communications:</a:t>
            </a:r>
          </a:p>
          <a:p>
            <a:pPr defTabSz="912526" fontAlgn="auto">
              <a:spcBef>
                <a:spcPts val="0"/>
              </a:spcBef>
              <a:spcAft>
                <a:spcPts val="0"/>
              </a:spcAft>
              <a:defRPr/>
            </a:pPr>
            <a:r>
              <a:rPr lang="en-US" sz="4800" dirty="0" smtClean="0">
                <a:solidFill>
                  <a:prstClr val="white"/>
                </a:solidFill>
                <a:latin typeface="Verdana" panose="020B0604030504040204" pitchFamily="34" charset="0"/>
                <a:ea typeface="Verdana" panose="020B0604030504040204" pitchFamily="34" charset="0"/>
                <a:cs typeface="Verdana" panose="020B0604030504040204" pitchFamily="34" charset="0"/>
              </a:rPr>
              <a:t>Our use of media and our new website</a:t>
            </a:r>
            <a:endParaRPr lang="en-US" sz="2400"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p:txBody>
      </p:sp>
      <p:sp>
        <p:nvSpPr>
          <p:cNvPr id="19460" name="Rectangle 5"/>
          <p:cNvSpPr>
            <a:spLocks noChangeArrowheads="1"/>
          </p:cNvSpPr>
          <p:nvPr/>
        </p:nvSpPr>
        <p:spPr bwMode="auto">
          <a:xfrm>
            <a:off x="4625561" y="3581400"/>
            <a:ext cx="3810000" cy="1200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50" tIns="45626" rIns="91250" bIns="45626">
            <a:spAutoFit/>
          </a:bodyPr>
          <a:lstStyle/>
          <a:p>
            <a:pPr defTabSz="911225" fontAlgn="base">
              <a:spcBef>
                <a:spcPct val="0"/>
              </a:spcBef>
              <a:spcAft>
                <a:spcPct val="0"/>
              </a:spcAft>
            </a:pPr>
            <a:r>
              <a:rPr lang="en-US" dirty="0" smtClean="0">
                <a:solidFill>
                  <a:srgbClr val="000000"/>
                </a:solidFill>
                <a:latin typeface="Verdana" panose="020B0604030504040204" pitchFamily="34" charset="0"/>
                <a:ea typeface="Verdana" panose="020B0604030504040204" pitchFamily="34" charset="0"/>
                <a:cs typeface="Verdana" panose="020B0604030504040204" pitchFamily="34" charset="0"/>
              </a:rPr>
              <a:t>Presented by: </a:t>
            </a:r>
          </a:p>
          <a:p>
            <a:pPr defTabSz="911225" fontAlgn="base">
              <a:spcBef>
                <a:spcPct val="0"/>
              </a:spcBef>
              <a:spcAft>
                <a:spcPct val="0"/>
              </a:spcAft>
            </a:pPr>
            <a:r>
              <a:rPr lang="en-US" sz="3600" b="1" dirty="0" smtClean="0">
                <a:solidFill>
                  <a:srgbClr val="002F45"/>
                </a:solidFill>
                <a:latin typeface="Verdana" panose="020B0604030504040204" pitchFamily="34" charset="0"/>
                <a:ea typeface="Verdana" panose="020B0604030504040204" pitchFamily="34" charset="0"/>
                <a:cs typeface="Verdana" panose="020B0604030504040204" pitchFamily="34" charset="0"/>
              </a:rPr>
              <a:t>Ben Horwitz</a:t>
            </a:r>
          </a:p>
          <a:p>
            <a:pPr defTabSz="911225" fontAlgn="base">
              <a:spcBef>
                <a:spcPct val="0"/>
              </a:spcBef>
              <a:spcAft>
                <a:spcPct val="0"/>
              </a:spcAft>
            </a:pPr>
            <a:r>
              <a:rPr lang="en-US" dirty="0" smtClean="0">
                <a:latin typeface="Verdana" panose="020B0604030504040204" pitchFamily="34" charset="0"/>
                <a:ea typeface="Verdana" panose="020B0604030504040204" pitchFamily="34" charset="0"/>
                <a:cs typeface="Verdana" panose="020B0604030504040204" pitchFamily="34" charset="0"/>
              </a:rPr>
              <a:t>April 4, 2014</a:t>
            </a: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7466" t="21945" r="7284" b="20549"/>
          <a:stretch/>
        </p:blipFill>
        <p:spPr>
          <a:xfrm>
            <a:off x="4625561" y="4991099"/>
            <a:ext cx="4337878" cy="1828800"/>
          </a:xfrm>
          <a:prstGeom prst="rect">
            <a:avLst/>
          </a:prstGeom>
        </p:spPr>
      </p:pic>
    </p:spTree>
    <p:extLst>
      <p:ext uri="{BB962C8B-B14F-4D97-AF65-F5344CB8AC3E}">
        <p14:creationId xmlns:p14="http://schemas.microsoft.com/office/powerpoint/2010/main" val="2919167143"/>
      </p:ext>
    </p:extLst>
  </p:cSld>
  <p:clrMapOvr>
    <a:masterClrMapping/>
  </p:clrMapOvr>
  <p:transition spd="slow" advClick="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5"/>
        <p:cNvGrpSpPr/>
        <p:nvPr/>
      </p:nvGrpSpPr>
      <p:grpSpPr>
        <a:xfrm>
          <a:off x="0" y="0"/>
          <a:ext cx="0" cy="0"/>
          <a:chOff x="0" y="0"/>
          <a:chExt cx="0" cy="0"/>
        </a:xfrm>
      </p:grpSpPr>
      <p:sp>
        <p:nvSpPr>
          <p:cNvPr id="6" name="Title 5"/>
          <p:cNvSpPr>
            <a:spLocks noGrp="1"/>
          </p:cNvSpPr>
          <p:nvPr>
            <p:ph type="title"/>
          </p:nvPr>
        </p:nvSpPr>
        <p:spPr>
          <a:solidFill>
            <a:srgbClr val="002F45"/>
          </a:solidFill>
        </p:spPr>
        <p:txBody>
          <a:bodyPr>
            <a:noAutofit/>
          </a:bodyPr>
          <a:lstStyle/>
          <a:p>
            <a:pPr algn="l"/>
            <a:r>
              <a:rPr lang="en-US" sz="2800" dirty="0" smtClean="0">
                <a:solidFill>
                  <a:schemeClr val="bg1"/>
                </a:solidFill>
              </a:rPr>
              <a:t>We’ve also dabbled a bit into twitter.</a:t>
            </a:r>
            <a:endParaRPr lang="en-US" sz="2800" dirty="0">
              <a:solidFill>
                <a:schemeClr val="bg1"/>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4" y="1466850"/>
            <a:ext cx="4109253" cy="32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1466850"/>
            <a:ext cx="4055878" cy="32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4464" y="4672566"/>
            <a:ext cx="4059936" cy="20107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1"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53000" y="4800600"/>
            <a:ext cx="4023360" cy="20079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48654836"/>
      </p:ext>
    </p:extLst>
  </p:cSld>
  <p:clrMapOvr>
    <a:masterClrMapping/>
  </p:clrMapOvr>
  <p:transition spd="slow">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Box 1"/>
          <p:cNvSpPr txBox="1">
            <a:spLocks noChangeArrowheads="1"/>
          </p:cNvSpPr>
          <p:nvPr/>
        </p:nvSpPr>
        <p:spPr bwMode="auto">
          <a:xfrm>
            <a:off x="304800" y="609600"/>
            <a:ext cx="8834120" cy="2308134"/>
          </a:xfrm>
          <a:prstGeom prst="rect">
            <a:avLst/>
          </a:prstGeom>
          <a:solidFill>
            <a:srgbClr val="002F45"/>
          </a:solidFill>
          <a:ln w="9525">
            <a:noFill/>
            <a:miter lim="800000"/>
            <a:headEnd/>
            <a:tailEnd/>
          </a:ln>
          <a:effectLst>
            <a:outerShdw blurRad="50800" dist="38100" dir="5400000" algn="t" rotWithShape="0">
              <a:prstClr val="black">
                <a:alpha val="40000"/>
              </a:prstClr>
            </a:outerShdw>
          </a:effectLst>
        </p:spPr>
        <p:txBody>
          <a:bodyPr wrap="square" lIns="91250" tIns="45626" rIns="91250" bIns="45626">
            <a:spAutoFit/>
          </a:bodyPr>
          <a:lstStyle/>
          <a:p>
            <a:pPr defTabSz="912526" fontAlgn="auto">
              <a:spcBef>
                <a:spcPts val="0"/>
              </a:spcBef>
              <a:spcAft>
                <a:spcPts val="0"/>
              </a:spcAft>
              <a:defRPr/>
            </a:pPr>
            <a:r>
              <a:rPr lang="en-US" sz="4800" dirty="0" smtClean="0">
                <a:solidFill>
                  <a:prstClr val="white"/>
                </a:solidFill>
                <a:latin typeface="Verdana" panose="020B0604030504040204" pitchFamily="34" charset="0"/>
                <a:ea typeface="Verdana" panose="020B0604030504040204" pitchFamily="34" charset="0"/>
                <a:cs typeface="Verdana" panose="020B0604030504040204" pitchFamily="34" charset="0"/>
              </a:rPr>
              <a:t>Strategic Communications:</a:t>
            </a:r>
          </a:p>
          <a:p>
            <a:pPr defTabSz="912526" fontAlgn="auto">
              <a:spcBef>
                <a:spcPts val="0"/>
              </a:spcBef>
              <a:spcAft>
                <a:spcPts val="0"/>
              </a:spcAft>
              <a:defRPr/>
            </a:pPr>
            <a:r>
              <a:rPr lang="en-US" sz="4800" dirty="0" smtClean="0">
                <a:solidFill>
                  <a:prstClr val="white"/>
                </a:solidFill>
                <a:latin typeface="Verdana" panose="020B0604030504040204" pitchFamily="34" charset="0"/>
                <a:ea typeface="Verdana" panose="020B0604030504040204" pitchFamily="34" charset="0"/>
                <a:cs typeface="Verdana" panose="020B0604030504040204" pitchFamily="34" charset="0"/>
              </a:rPr>
              <a:t>Our use of media and our new website</a:t>
            </a:r>
            <a:endParaRPr lang="en-US" sz="2400"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p:txBody>
      </p:sp>
      <p:sp>
        <p:nvSpPr>
          <p:cNvPr id="19460" name="Rectangle 5"/>
          <p:cNvSpPr>
            <a:spLocks noChangeArrowheads="1"/>
          </p:cNvSpPr>
          <p:nvPr/>
        </p:nvSpPr>
        <p:spPr bwMode="auto">
          <a:xfrm>
            <a:off x="4625561" y="3581400"/>
            <a:ext cx="3810000" cy="1200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50" tIns="45626" rIns="91250" bIns="45626">
            <a:spAutoFit/>
          </a:bodyPr>
          <a:lstStyle/>
          <a:p>
            <a:pPr defTabSz="911225" fontAlgn="base">
              <a:spcBef>
                <a:spcPct val="0"/>
              </a:spcBef>
              <a:spcAft>
                <a:spcPct val="0"/>
              </a:spcAft>
            </a:pPr>
            <a:r>
              <a:rPr lang="en-US" dirty="0" smtClean="0">
                <a:solidFill>
                  <a:srgbClr val="000000"/>
                </a:solidFill>
                <a:latin typeface="Verdana" panose="020B0604030504040204" pitchFamily="34" charset="0"/>
                <a:ea typeface="Verdana" panose="020B0604030504040204" pitchFamily="34" charset="0"/>
                <a:cs typeface="Verdana" panose="020B0604030504040204" pitchFamily="34" charset="0"/>
              </a:rPr>
              <a:t>Presented by: </a:t>
            </a:r>
          </a:p>
          <a:p>
            <a:pPr defTabSz="911225" fontAlgn="base">
              <a:spcBef>
                <a:spcPct val="0"/>
              </a:spcBef>
              <a:spcAft>
                <a:spcPct val="0"/>
              </a:spcAft>
            </a:pPr>
            <a:r>
              <a:rPr lang="en-US" sz="3600" b="1" dirty="0" smtClean="0">
                <a:solidFill>
                  <a:srgbClr val="002F45"/>
                </a:solidFill>
                <a:latin typeface="Verdana" panose="020B0604030504040204" pitchFamily="34" charset="0"/>
                <a:ea typeface="Verdana" panose="020B0604030504040204" pitchFamily="34" charset="0"/>
                <a:cs typeface="Verdana" panose="020B0604030504040204" pitchFamily="34" charset="0"/>
              </a:rPr>
              <a:t>Ben Horwitz</a:t>
            </a:r>
          </a:p>
          <a:p>
            <a:pPr defTabSz="911225" fontAlgn="base">
              <a:spcBef>
                <a:spcPct val="0"/>
              </a:spcBef>
              <a:spcAft>
                <a:spcPct val="0"/>
              </a:spcAft>
            </a:pPr>
            <a:r>
              <a:rPr lang="en-US" dirty="0" smtClean="0">
                <a:latin typeface="Verdana" panose="020B0604030504040204" pitchFamily="34" charset="0"/>
                <a:ea typeface="Verdana" panose="020B0604030504040204" pitchFamily="34" charset="0"/>
                <a:cs typeface="Verdana" panose="020B0604030504040204" pitchFamily="34" charset="0"/>
              </a:rPr>
              <a:t>April 4, 2014</a:t>
            </a: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7466" t="21945" r="7284" b="20549"/>
          <a:stretch/>
        </p:blipFill>
        <p:spPr>
          <a:xfrm>
            <a:off x="4625561" y="4991099"/>
            <a:ext cx="4337878" cy="1828800"/>
          </a:xfrm>
          <a:prstGeom prst="rect">
            <a:avLst/>
          </a:prstGeom>
        </p:spPr>
      </p:pic>
    </p:spTree>
    <p:extLst>
      <p:ext uri="{BB962C8B-B14F-4D97-AF65-F5344CB8AC3E}">
        <p14:creationId xmlns:p14="http://schemas.microsoft.com/office/powerpoint/2010/main" val="4241128236"/>
      </p:ext>
    </p:extLst>
  </p:cSld>
  <p:clrMapOvr>
    <a:masterClrMapping/>
  </p:clrMapOvr>
  <p:transition spd="slow" advClick="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5"/>
        <p:cNvGrpSpPr/>
        <p:nvPr/>
      </p:nvGrpSpPr>
      <p:grpSpPr>
        <a:xfrm>
          <a:off x="0" y="0"/>
          <a:ext cx="0" cy="0"/>
          <a:chOff x="0" y="0"/>
          <a:chExt cx="0" cy="0"/>
        </a:xfrm>
      </p:grpSpPr>
      <p:sp>
        <p:nvSpPr>
          <p:cNvPr id="6" name="Title 5"/>
          <p:cNvSpPr>
            <a:spLocks noGrp="1"/>
          </p:cNvSpPr>
          <p:nvPr>
            <p:ph type="title"/>
          </p:nvPr>
        </p:nvSpPr>
        <p:spPr>
          <a:solidFill>
            <a:srgbClr val="002F45"/>
          </a:solidFill>
        </p:spPr>
        <p:txBody>
          <a:bodyPr>
            <a:noAutofit/>
          </a:bodyPr>
          <a:lstStyle/>
          <a:p>
            <a:pPr algn="l"/>
            <a:r>
              <a:rPr lang="en-US" sz="2400" dirty="0" smtClean="0">
                <a:solidFill>
                  <a:schemeClr val="bg1"/>
                </a:solidFill>
              </a:rPr>
              <a:t>We started our work to redesign our website with an audience analysis.</a:t>
            </a:r>
            <a:endParaRPr lang="en-US" sz="2400" dirty="0">
              <a:solidFill>
                <a:schemeClr val="bg1"/>
              </a:solidFill>
            </a:endParaRPr>
          </a:p>
        </p:txBody>
      </p:sp>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2591" y="1447800"/>
            <a:ext cx="5067808" cy="5303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03163783"/>
      </p:ext>
    </p:extLst>
  </p:cSld>
  <p:clrMapOvr>
    <a:masterClrMapping/>
  </p:clrMapOvr>
  <p:transition spd="slow">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5"/>
        <p:cNvGrpSpPr/>
        <p:nvPr/>
      </p:nvGrpSpPr>
      <p:grpSpPr>
        <a:xfrm>
          <a:off x="0" y="0"/>
          <a:ext cx="0" cy="0"/>
          <a:chOff x="0" y="0"/>
          <a:chExt cx="0" cy="0"/>
        </a:xfrm>
      </p:grpSpPr>
      <p:sp>
        <p:nvSpPr>
          <p:cNvPr id="6" name="Title 5"/>
          <p:cNvSpPr>
            <a:spLocks noGrp="1"/>
          </p:cNvSpPr>
          <p:nvPr>
            <p:ph type="title"/>
          </p:nvPr>
        </p:nvSpPr>
        <p:spPr>
          <a:solidFill>
            <a:srgbClr val="002F45"/>
          </a:solidFill>
        </p:spPr>
        <p:txBody>
          <a:bodyPr>
            <a:noAutofit/>
          </a:bodyPr>
          <a:lstStyle/>
          <a:p>
            <a:pPr algn="l"/>
            <a:r>
              <a:rPr lang="en-US" sz="2400" dirty="0" smtClean="0">
                <a:solidFill>
                  <a:schemeClr val="bg1"/>
                </a:solidFill>
              </a:rPr>
              <a:t>Our key objectives of our website include leveraging our limited resources and enabling incidental learning.</a:t>
            </a:r>
            <a:endParaRPr lang="en-US" sz="2400" dirty="0">
              <a:solidFill>
                <a:schemeClr val="bg1"/>
              </a:solidFill>
            </a:endParaRPr>
          </a:p>
        </p:txBody>
      </p:sp>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2591" y="1447800"/>
            <a:ext cx="5067808" cy="5303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Rectangle 12"/>
          <p:cNvSpPr/>
          <p:nvPr/>
        </p:nvSpPr>
        <p:spPr>
          <a:xfrm>
            <a:off x="3200400" y="5562600"/>
            <a:ext cx="2209800" cy="1066800"/>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5445642" y="5181600"/>
            <a:ext cx="1654757" cy="1676400"/>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410200" y="1447800"/>
            <a:ext cx="400115" cy="1524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81676847"/>
      </p:ext>
    </p:extLst>
  </p:cSld>
  <p:clrMapOvr>
    <a:masterClrMapping/>
  </p:clrMapOvr>
  <p:transition spd="slow">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5"/>
        <p:cNvGrpSpPr/>
        <p:nvPr/>
      </p:nvGrpSpPr>
      <p:grpSpPr>
        <a:xfrm>
          <a:off x="0" y="0"/>
          <a:ext cx="0" cy="0"/>
          <a:chOff x="0" y="0"/>
          <a:chExt cx="0" cy="0"/>
        </a:xfrm>
      </p:grpSpPr>
      <p:sp>
        <p:nvSpPr>
          <p:cNvPr id="6" name="Title 5"/>
          <p:cNvSpPr>
            <a:spLocks noGrp="1"/>
          </p:cNvSpPr>
          <p:nvPr>
            <p:ph type="title"/>
          </p:nvPr>
        </p:nvSpPr>
        <p:spPr>
          <a:solidFill>
            <a:srgbClr val="002F45"/>
          </a:solidFill>
        </p:spPr>
        <p:txBody>
          <a:bodyPr>
            <a:noAutofit/>
          </a:bodyPr>
          <a:lstStyle/>
          <a:p>
            <a:pPr algn="l"/>
            <a:r>
              <a:rPr lang="en-US" sz="2400" dirty="0" smtClean="0">
                <a:solidFill>
                  <a:schemeClr val="bg1"/>
                </a:solidFill>
              </a:rPr>
              <a:t>Our key objectives of our website include leveraging our limited resources and enabling incidental learning.</a:t>
            </a:r>
            <a:endParaRPr lang="en-US" sz="2400" dirty="0">
              <a:solidFill>
                <a:schemeClr val="bg1"/>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1554480"/>
            <a:ext cx="2608990" cy="5303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3200400" y="1554480"/>
            <a:ext cx="2608990" cy="1036320"/>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193312" y="4227504"/>
            <a:ext cx="2608990" cy="1106495"/>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10924951"/>
      </p:ext>
    </p:extLst>
  </p:cSld>
  <p:clrMapOvr>
    <a:masterClrMapping/>
  </p:clrMapOvr>
  <p:transition spd="slow">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5"/>
        <p:cNvGrpSpPr/>
        <p:nvPr/>
      </p:nvGrpSpPr>
      <p:grpSpPr>
        <a:xfrm>
          <a:off x="0" y="0"/>
          <a:ext cx="0" cy="0"/>
          <a:chOff x="0" y="0"/>
          <a:chExt cx="0" cy="0"/>
        </a:xfrm>
      </p:grpSpPr>
      <p:sp>
        <p:nvSpPr>
          <p:cNvPr id="6" name="Title 5"/>
          <p:cNvSpPr>
            <a:spLocks noGrp="1"/>
          </p:cNvSpPr>
          <p:nvPr>
            <p:ph type="title"/>
          </p:nvPr>
        </p:nvSpPr>
        <p:spPr>
          <a:solidFill>
            <a:srgbClr val="002F45"/>
          </a:solidFill>
        </p:spPr>
        <p:txBody>
          <a:bodyPr>
            <a:noAutofit/>
          </a:bodyPr>
          <a:lstStyle/>
          <a:p>
            <a:pPr algn="l"/>
            <a:r>
              <a:rPr lang="en-US" sz="2400" dirty="0" smtClean="0">
                <a:solidFill>
                  <a:schemeClr val="bg1"/>
                </a:solidFill>
              </a:rPr>
              <a:t>Our key objectives of our website include leveraging our limited resources and enabling incidental learning.</a:t>
            </a:r>
            <a:endParaRPr lang="en-US" sz="2400" dirty="0">
              <a:solidFill>
                <a:schemeClr val="bg1"/>
              </a:solidFill>
            </a:endParaRPr>
          </a:p>
        </p:txBody>
      </p:sp>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2591" y="1447800"/>
            <a:ext cx="5067808" cy="5303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Rectangle 12"/>
          <p:cNvSpPr/>
          <p:nvPr/>
        </p:nvSpPr>
        <p:spPr>
          <a:xfrm>
            <a:off x="3200400" y="5562600"/>
            <a:ext cx="2209800" cy="1066800"/>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5445642" y="1828800"/>
            <a:ext cx="1654757" cy="1143000"/>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200400" y="2514600"/>
            <a:ext cx="2209800" cy="2286000"/>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50674848"/>
      </p:ext>
    </p:extLst>
  </p:cSld>
  <p:clrMapOvr>
    <a:masterClrMapping/>
  </p:clrMapOvr>
  <p:transition spd="slow">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5"/>
        <p:cNvGrpSpPr/>
        <p:nvPr/>
      </p:nvGrpSpPr>
      <p:grpSpPr>
        <a:xfrm>
          <a:off x="0" y="0"/>
          <a:ext cx="0" cy="0"/>
          <a:chOff x="0" y="0"/>
          <a:chExt cx="0" cy="0"/>
        </a:xfrm>
      </p:grpSpPr>
      <p:sp>
        <p:nvSpPr>
          <p:cNvPr id="6" name="Title 5"/>
          <p:cNvSpPr>
            <a:spLocks noGrp="1"/>
          </p:cNvSpPr>
          <p:nvPr>
            <p:ph type="title"/>
          </p:nvPr>
        </p:nvSpPr>
        <p:spPr>
          <a:solidFill>
            <a:srgbClr val="002F45"/>
          </a:solidFill>
        </p:spPr>
        <p:txBody>
          <a:bodyPr>
            <a:noAutofit/>
          </a:bodyPr>
          <a:lstStyle/>
          <a:p>
            <a:pPr algn="l"/>
            <a:r>
              <a:rPr lang="en-US" sz="2800" dirty="0" smtClean="0">
                <a:solidFill>
                  <a:schemeClr val="bg1"/>
                </a:solidFill>
              </a:rPr>
              <a:t>The website has several key functions such as providing a location for our reports.</a:t>
            </a:r>
            <a:endParaRPr lang="en-US" sz="2800" dirty="0">
              <a:solidFill>
                <a:schemeClr val="bg1"/>
              </a:solidFill>
            </a:endParaRP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2591" y="1447800"/>
            <a:ext cx="5067808" cy="5303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3200400" y="5562600"/>
            <a:ext cx="2209800" cy="1066800"/>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445642" y="5181600"/>
            <a:ext cx="1654757" cy="1676400"/>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445642" y="1600200"/>
            <a:ext cx="1654757" cy="1295400"/>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943285" y="1447800"/>
            <a:ext cx="400115" cy="1524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477000" y="1446028"/>
            <a:ext cx="623399" cy="1524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flipH="1">
            <a:off x="2032590" y="3810000"/>
            <a:ext cx="1091609" cy="3048000"/>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Arrow Connector 15"/>
          <p:cNvCxnSpPr/>
          <p:nvPr/>
        </p:nvCxnSpPr>
        <p:spPr>
          <a:xfrm flipV="1">
            <a:off x="1600200" y="1524000"/>
            <a:ext cx="2343085" cy="304800"/>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457200" y="1676400"/>
            <a:ext cx="1217000" cy="261610"/>
          </a:xfrm>
          <a:prstGeom prst="rect">
            <a:avLst/>
          </a:prstGeom>
          <a:noFill/>
        </p:spPr>
        <p:txBody>
          <a:bodyPr wrap="none" rtlCol="0">
            <a:spAutoFit/>
          </a:bodyPr>
          <a:lstStyle/>
          <a:p>
            <a:r>
              <a:rPr lang="en-US" sz="1100" dirty="0" smtClean="0"/>
              <a:t>3. Who we are</a:t>
            </a:r>
            <a:endParaRPr lang="en-US" sz="1100" dirty="0"/>
          </a:p>
        </p:txBody>
      </p:sp>
      <p:sp>
        <p:nvSpPr>
          <p:cNvPr id="18" name="TextBox 17"/>
          <p:cNvSpPr txBox="1"/>
          <p:nvPr/>
        </p:nvSpPr>
        <p:spPr>
          <a:xfrm>
            <a:off x="457200" y="4724400"/>
            <a:ext cx="1087157" cy="261610"/>
          </a:xfrm>
          <a:prstGeom prst="rect">
            <a:avLst/>
          </a:prstGeom>
          <a:noFill/>
        </p:spPr>
        <p:txBody>
          <a:bodyPr wrap="none" rtlCol="0">
            <a:spAutoFit/>
          </a:bodyPr>
          <a:lstStyle/>
          <a:p>
            <a:r>
              <a:rPr lang="en-US" sz="1100" dirty="0" smtClean="0"/>
              <a:t>5. Credibility</a:t>
            </a:r>
            <a:endParaRPr lang="en-US" sz="1100" dirty="0"/>
          </a:p>
        </p:txBody>
      </p:sp>
      <p:cxnSp>
        <p:nvCxnSpPr>
          <p:cNvPr id="20" name="Straight Arrow Connector 19"/>
          <p:cNvCxnSpPr>
            <a:stCxn id="18" idx="3"/>
          </p:cNvCxnSpPr>
          <p:nvPr/>
        </p:nvCxnSpPr>
        <p:spPr>
          <a:xfrm flipV="1">
            <a:off x="1544357" y="4724400"/>
            <a:ext cx="488233" cy="130805"/>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a:off x="7100399" y="5562600"/>
            <a:ext cx="672001" cy="0"/>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7772400" y="5431794"/>
            <a:ext cx="1423788" cy="430887"/>
          </a:xfrm>
          <a:prstGeom prst="rect">
            <a:avLst/>
          </a:prstGeom>
          <a:noFill/>
        </p:spPr>
        <p:txBody>
          <a:bodyPr wrap="none" rtlCol="0">
            <a:spAutoFit/>
          </a:bodyPr>
          <a:lstStyle/>
          <a:p>
            <a:pPr marL="228600" indent="-228600">
              <a:buAutoNum type="arabicPeriod"/>
            </a:pPr>
            <a:r>
              <a:rPr lang="en-US" sz="1100" dirty="0" smtClean="0"/>
              <a:t>High demand/</a:t>
            </a:r>
          </a:p>
          <a:p>
            <a:r>
              <a:rPr lang="en-US" sz="1100" dirty="0" smtClean="0"/>
              <a:t>low impact</a:t>
            </a:r>
            <a:endParaRPr lang="en-US" sz="1100" dirty="0"/>
          </a:p>
        </p:txBody>
      </p:sp>
      <p:sp>
        <p:nvSpPr>
          <p:cNvPr id="24" name="TextBox 23"/>
          <p:cNvSpPr txBox="1"/>
          <p:nvPr/>
        </p:nvSpPr>
        <p:spPr>
          <a:xfrm>
            <a:off x="7543800" y="2247900"/>
            <a:ext cx="1226618" cy="430887"/>
          </a:xfrm>
          <a:prstGeom prst="rect">
            <a:avLst/>
          </a:prstGeom>
          <a:noFill/>
        </p:spPr>
        <p:txBody>
          <a:bodyPr wrap="none" rtlCol="0">
            <a:spAutoFit/>
          </a:bodyPr>
          <a:lstStyle/>
          <a:p>
            <a:r>
              <a:rPr lang="en-US" sz="1100" dirty="0" smtClean="0"/>
              <a:t>2. High impact</a:t>
            </a:r>
          </a:p>
          <a:p>
            <a:r>
              <a:rPr lang="en-US" sz="1100" dirty="0" smtClean="0"/>
              <a:t>data analysis</a:t>
            </a:r>
            <a:endParaRPr lang="en-US" sz="1100" dirty="0"/>
          </a:p>
        </p:txBody>
      </p:sp>
      <p:cxnSp>
        <p:nvCxnSpPr>
          <p:cNvPr id="26" name="Straight Arrow Connector 25"/>
          <p:cNvCxnSpPr>
            <a:stCxn id="24" idx="1"/>
          </p:cNvCxnSpPr>
          <p:nvPr/>
        </p:nvCxnSpPr>
        <p:spPr>
          <a:xfrm flipH="1" flipV="1">
            <a:off x="7100399" y="2362200"/>
            <a:ext cx="443401" cy="101144"/>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H="1" flipV="1">
            <a:off x="7100399" y="1522228"/>
            <a:ext cx="595801" cy="1772"/>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7772400" y="1432737"/>
            <a:ext cx="788999" cy="261610"/>
          </a:xfrm>
          <a:prstGeom prst="rect">
            <a:avLst/>
          </a:prstGeom>
          <a:noFill/>
        </p:spPr>
        <p:txBody>
          <a:bodyPr wrap="none" rtlCol="0">
            <a:spAutoFit/>
          </a:bodyPr>
          <a:lstStyle/>
          <a:p>
            <a:r>
              <a:rPr lang="en-US" sz="1100" dirty="0" smtClean="0"/>
              <a:t>4. Media</a:t>
            </a:r>
            <a:endParaRPr lang="en-US" sz="1100" dirty="0"/>
          </a:p>
        </p:txBody>
      </p:sp>
      <p:sp>
        <p:nvSpPr>
          <p:cNvPr id="21" name="Rectangle 20"/>
          <p:cNvSpPr/>
          <p:nvPr/>
        </p:nvSpPr>
        <p:spPr>
          <a:xfrm flipH="1">
            <a:off x="5380074" y="1418560"/>
            <a:ext cx="334925" cy="144982"/>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92463512"/>
      </p:ext>
    </p:extLst>
  </p:cSld>
  <p:clrMapOvr>
    <a:masterClrMapping/>
  </p:clrMapOvr>
  <p:transition spd="slow">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5"/>
        <p:cNvGrpSpPr/>
        <p:nvPr/>
      </p:nvGrpSpPr>
      <p:grpSpPr>
        <a:xfrm>
          <a:off x="0" y="0"/>
          <a:ext cx="0" cy="0"/>
          <a:chOff x="0" y="0"/>
          <a:chExt cx="0" cy="0"/>
        </a:xfrm>
      </p:grpSpPr>
      <p:sp>
        <p:nvSpPr>
          <p:cNvPr id="6" name="Title 5"/>
          <p:cNvSpPr>
            <a:spLocks noGrp="1"/>
          </p:cNvSpPr>
          <p:nvPr>
            <p:ph type="title"/>
          </p:nvPr>
        </p:nvSpPr>
        <p:spPr>
          <a:solidFill>
            <a:srgbClr val="002F45"/>
          </a:solidFill>
        </p:spPr>
        <p:txBody>
          <a:bodyPr>
            <a:noAutofit/>
          </a:bodyPr>
          <a:lstStyle/>
          <a:p>
            <a:pPr algn="l"/>
            <a:r>
              <a:rPr lang="en-US" sz="2800" dirty="0" smtClean="0">
                <a:solidFill>
                  <a:schemeClr val="bg1"/>
                </a:solidFill>
              </a:rPr>
              <a:t>Our new website leverages a lot of the work that NNIP partners are doing.</a:t>
            </a:r>
            <a:endParaRPr lang="en-US" sz="2800" dirty="0">
              <a:solidFill>
                <a:schemeClr val="bg1"/>
              </a:solidFil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1447800"/>
            <a:ext cx="3884414" cy="5303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304800" y="2590799"/>
            <a:ext cx="1687129" cy="307777"/>
          </a:xfrm>
          <a:prstGeom prst="rect">
            <a:avLst/>
          </a:prstGeom>
          <a:noFill/>
        </p:spPr>
        <p:txBody>
          <a:bodyPr wrap="none" rtlCol="0">
            <a:spAutoFit/>
          </a:bodyPr>
          <a:lstStyle/>
          <a:p>
            <a:r>
              <a:rPr lang="en-US" sz="1400" dirty="0" smtClean="0"/>
              <a:t>Featured reports</a:t>
            </a:r>
            <a:endParaRPr lang="en-US" sz="1400" dirty="0"/>
          </a:p>
        </p:txBody>
      </p:sp>
      <p:sp>
        <p:nvSpPr>
          <p:cNvPr id="5" name="TextBox 4"/>
          <p:cNvSpPr txBox="1"/>
          <p:nvPr/>
        </p:nvSpPr>
        <p:spPr>
          <a:xfrm>
            <a:off x="63843" y="5029200"/>
            <a:ext cx="2502608" cy="307777"/>
          </a:xfrm>
          <a:prstGeom prst="rect">
            <a:avLst/>
          </a:prstGeom>
          <a:noFill/>
        </p:spPr>
        <p:txBody>
          <a:bodyPr wrap="none" rtlCol="0">
            <a:spAutoFit/>
          </a:bodyPr>
          <a:lstStyle/>
          <a:p>
            <a:r>
              <a:rPr lang="en-US" sz="1400" dirty="0" smtClean="0"/>
              <a:t>Go to research categories</a:t>
            </a:r>
            <a:endParaRPr lang="en-US" sz="1400" dirty="0"/>
          </a:p>
        </p:txBody>
      </p:sp>
      <p:sp>
        <p:nvSpPr>
          <p:cNvPr id="7" name="TextBox 6"/>
          <p:cNvSpPr txBox="1"/>
          <p:nvPr/>
        </p:nvSpPr>
        <p:spPr>
          <a:xfrm>
            <a:off x="6641392" y="4888921"/>
            <a:ext cx="1324402" cy="307777"/>
          </a:xfrm>
          <a:prstGeom prst="rect">
            <a:avLst/>
          </a:prstGeom>
          <a:noFill/>
        </p:spPr>
        <p:txBody>
          <a:bodyPr wrap="none" rtlCol="0">
            <a:spAutoFit/>
          </a:bodyPr>
          <a:lstStyle/>
          <a:p>
            <a:r>
              <a:rPr lang="en-US" sz="1400" dirty="0" smtClean="0"/>
              <a:t>E-newsletter</a:t>
            </a:r>
            <a:endParaRPr lang="en-US" sz="1400" dirty="0"/>
          </a:p>
        </p:txBody>
      </p:sp>
      <p:cxnSp>
        <p:nvCxnSpPr>
          <p:cNvPr id="4" name="Straight Arrow Connector 3"/>
          <p:cNvCxnSpPr/>
          <p:nvPr/>
        </p:nvCxnSpPr>
        <p:spPr>
          <a:xfrm>
            <a:off x="1148364" y="2898576"/>
            <a:ext cx="1418087" cy="530424"/>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5" idx="2"/>
          </p:cNvCxnSpPr>
          <p:nvPr/>
        </p:nvCxnSpPr>
        <p:spPr>
          <a:xfrm>
            <a:off x="1315147" y="5336977"/>
            <a:ext cx="1251304" cy="530423"/>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7" idx="2"/>
          </p:cNvCxnSpPr>
          <p:nvPr/>
        </p:nvCxnSpPr>
        <p:spPr>
          <a:xfrm flipH="1">
            <a:off x="6641392" y="5196698"/>
            <a:ext cx="662201" cy="518302"/>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4343400" y="1828800"/>
            <a:ext cx="2133600" cy="685800"/>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667000" y="1447800"/>
            <a:ext cx="1676400" cy="838200"/>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343400" y="1447800"/>
            <a:ext cx="2208014" cy="304800"/>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6974264" y="1521023"/>
            <a:ext cx="1143455" cy="307777"/>
          </a:xfrm>
          <a:prstGeom prst="rect">
            <a:avLst/>
          </a:prstGeom>
          <a:noFill/>
        </p:spPr>
        <p:txBody>
          <a:bodyPr wrap="none" rtlCol="0">
            <a:spAutoFit/>
          </a:bodyPr>
          <a:lstStyle/>
          <a:p>
            <a:r>
              <a:rPr lang="en-US" sz="1400" dirty="0" smtClean="0"/>
              <a:t>Navigation</a:t>
            </a:r>
            <a:endParaRPr lang="en-US" sz="1400" dirty="0"/>
          </a:p>
        </p:txBody>
      </p:sp>
      <p:cxnSp>
        <p:nvCxnSpPr>
          <p:cNvPr id="18" name="Straight Arrow Connector 17"/>
          <p:cNvCxnSpPr>
            <a:stCxn id="17" idx="2"/>
          </p:cNvCxnSpPr>
          <p:nvPr/>
        </p:nvCxnSpPr>
        <p:spPr>
          <a:xfrm flipH="1">
            <a:off x="6641392" y="1828800"/>
            <a:ext cx="904600" cy="259151"/>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398261" y="1468497"/>
            <a:ext cx="1156150" cy="307777"/>
          </a:xfrm>
          <a:prstGeom prst="rect">
            <a:avLst/>
          </a:prstGeom>
          <a:noFill/>
        </p:spPr>
        <p:txBody>
          <a:bodyPr wrap="none" rtlCol="0">
            <a:spAutoFit/>
          </a:bodyPr>
          <a:lstStyle/>
          <a:p>
            <a:r>
              <a:rPr lang="en-US" sz="1400" dirty="0" smtClean="0"/>
              <a:t>New brand</a:t>
            </a:r>
            <a:endParaRPr lang="en-US" sz="1400" dirty="0"/>
          </a:p>
        </p:txBody>
      </p:sp>
      <p:cxnSp>
        <p:nvCxnSpPr>
          <p:cNvPr id="21" name="Straight Arrow Connector 20"/>
          <p:cNvCxnSpPr/>
          <p:nvPr/>
        </p:nvCxnSpPr>
        <p:spPr>
          <a:xfrm>
            <a:off x="1241825" y="1776274"/>
            <a:ext cx="1272775" cy="182101"/>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7334666"/>
      </p:ext>
    </p:extLst>
  </p:cSld>
  <p:clrMapOvr>
    <a:masterClrMapping/>
  </p:clrMapOvr>
  <p:transition spd="slow">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5"/>
        <p:cNvGrpSpPr/>
        <p:nvPr/>
      </p:nvGrpSpPr>
      <p:grpSpPr>
        <a:xfrm>
          <a:off x="0" y="0"/>
          <a:ext cx="0" cy="0"/>
          <a:chOff x="0" y="0"/>
          <a:chExt cx="0" cy="0"/>
        </a:xfrm>
      </p:grpSpPr>
      <p:sp>
        <p:nvSpPr>
          <p:cNvPr id="6" name="Title 5"/>
          <p:cNvSpPr>
            <a:spLocks noGrp="1"/>
          </p:cNvSpPr>
          <p:nvPr>
            <p:ph type="title"/>
          </p:nvPr>
        </p:nvSpPr>
        <p:spPr>
          <a:solidFill>
            <a:srgbClr val="002F45"/>
          </a:solidFill>
        </p:spPr>
        <p:txBody>
          <a:bodyPr>
            <a:noAutofit/>
          </a:bodyPr>
          <a:lstStyle/>
          <a:p>
            <a:pPr algn="l"/>
            <a:r>
              <a:rPr lang="en-US" sz="2800" dirty="0" smtClean="0">
                <a:solidFill>
                  <a:schemeClr val="bg1"/>
                </a:solidFill>
              </a:rPr>
              <a:t>Different media outlets help reach different audiences.</a:t>
            </a:r>
            <a:endParaRPr lang="en-US" sz="2800" dirty="0">
              <a:solidFill>
                <a:schemeClr val="bg1"/>
              </a:solidFill>
            </a:endParaRPr>
          </a:p>
        </p:txBody>
      </p:sp>
      <p:pic>
        <p:nvPicPr>
          <p:cNvPr id="10" name="Picture 9" descr="FSB3_{17A4A170-949C-4159-92EF-12BA56A5E0DA}.jpg"/>
          <p:cNvPicPr>
            <a:picLocks noChangeAspect="1"/>
          </p:cNvPicPr>
          <p:nvPr/>
        </p:nvPicPr>
        <p:blipFill>
          <a:blip r:embed="rId3"/>
          <a:srcRect l="3847" t="5222" r="5769" b="3416"/>
          <a:stretch>
            <a:fillRect/>
          </a:stretch>
        </p:blipFill>
        <p:spPr bwMode="auto">
          <a:xfrm>
            <a:off x="2819400" y="4184650"/>
            <a:ext cx="3581400" cy="2667000"/>
          </a:xfrm>
          <a:prstGeom prst="rect">
            <a:avLst/>
          </a:prstGeom>
          <a:noFill/>
          <a:ln w="9525">
            <a:noFill/>
            <a:miter lim="800000"/>
            <a:headEnd/>
            <a:tailEnd/>
          </a:ln>
          <a:effectLst>
            <a:outerShdw blurRad="63500" dist="38100" dir="2700000" algn="tl" rotWithShape="0">
              <a:srgbClr val="000000">
                <a:alpha val="39999"/>
              </a:srgbClr>
            </a:outerShdw>
          </a:effectLst>
        </p:spPr>
      </p:pic>
      <p:pic>
        <p:nvPicPr>
          <p:cNvPr id="13" name="Picture 12" descr="P1010605.JPG"/>
          <p:cNvPicPr>
            <a:picLocks noChangeAspect="1"/>
          </p:cNvPicPr>
          <p:nvPr/>
        </p:nvPicPr>
        <p:blipFill>
          <a:blip r:embed="rId4"/>
          <a:srcRect/>
          <a:stretch>
            <a:fillRect/>
          </a:stretch>
        </p:blipFill>
        <p:spPr bwMode="auto">
          <a:xfrm>
            <a:off x="5229225" y="1612900"/>
            <a:ext cx="3352800" cy="2514600"/>
          </a:xfrm>
          <a:prstGeom prst="rect">
            <a:avLst/>
          </a:prstGeom>
          <a:noFill/>
          <a:ln w="9525">
            <a:noFill/>
            <a:miter lim="800000"/>
            <a:headEnd/>
            <a:tailEnd/>
          </a:ln>
          <a:effectLst>
            <a:outerShdw blurRad="63500" dist="38100" dir="2700000" algn="tl" rotWithShape="0">
              <a:srgbClr val="000000">
                <a:alpha val="39999"/>
              </a:srgbClr>
            </a:outerShdw>
          </a:effectLst>
        </p:spPr>
      </p:pic>
      <p:pic>
        <p:nvPicPr>
          <p:cNvPr id="14" name="Picture 2"/>
          <p:cNvPicPr>
            <a:picLocks noChangeAspect="1" noChangeArrowheads="1"/>
          </p:cNvPicPr>
          <p:nvPr/>
        </p:nvPicPr>
        <p:blipFill>
          <a:blip r:embed="rId5"/>
          <a:srcRect t="12000" r="7135" b="14000"/>
          <a:stretch>
            <a:fillRect/>
          </a:stretch>
        </p:blipFill>
        <p:spPr bwMode="auto">
          <a:xfrm>
            <a:off x="228600" y="1701800"/>
            <a:ext cx="3910013" cy="2336800"/>
          </a:xfrm>
          <a:prstGeom prst="rect">
            <a:avLst/>
          </a:prstGeom>
          <a:noFill/>
          <a:ln w="9525">
            <a:noFill/>
            <a:miter lim="800000"/>
            <a:headEnd/>
            <a:tailEnd/>
          </a:ln>
          <a:effectLst>
            <a:outerShdw blurRad="63500" dist="38100" dir="2700000" algn="tl" rotWithShape="0">
              <a:srgbClr val="000000">
                <a:alpha val="39999"/>
              </a:srgbClr>
            </a:outerShdw>
          </a:effectLst>
        </p:spPr>
      </p:pic>
    </p:spTree>
    <p:extLst>
      <p:ext uri="{BB962C8B-B14F-4D97-AF65-F5344CB8AC3E}">
        <p14:creationId xmlns:p14="http://schemas.microsoft.com/office/powerpoint/2010/main" val="2341380945"/>
      </p:ext>
    </p:extLst>
  </p:cSld>
  <p:clrMapOvr>
    <a:masterClrMapping/>
  </p:clrMapOvr>
  <p:transition spd="slow">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5"/>
        <p:cNvGrpSpPr/>
        <p:nvPr/>
      </p:nvGrpSpPr>
      <p:grpSpPr>
        <a:xfrm>
          <a:off x="0" y="0"/>
          <a:ext cx="0" cy="0"/>
          <a:chOff x="0" y="0"/>
          <a:chExt cx="0" cy="0"/>
        </a:xfrm>
      </p:grpSpPr>
      <p:sp>
        <p:nvSpPr>
          <p:cNvPr id="6" name="Title 5"/>
          <p:cNvSpPr>
            <a:spLocks noGrp="1"/>
          </p:cNvSpPr>
          <p:nvPr>
            <p:ph type="title"/>
          </p:nvPr>
        </p:nvSpPr>
        <p:spPr>
          <a:solidFill>
            <a:srgbClr val="002F45"/>
          </a:solidFill>
        </p:spPr>
        <p:txBody>
          <a:bodyPr>
            <a:noAutofit/>
          </a:bodyPr>
          <a:lstStyle/>
          <a:p>
            <a:pPr algn="l"/>
            <a:r>
              <a:rPr lang="en-US" sz="2800" dirty="0" smtClean="0">
                <a:solidFill>
                  <a:schemeClr val="bg1"/>
                </a:solidFill>
              </a:rPr>
              <a:t>Reporters are people too.</a:t>
            </a:r>
            <a:endParaRPr lang="en-US" sz="2800" dirty="0">
              <a:solidFill>
                <a:schemeClr val="bg1"/>
              </a:solidFill>
            </a:endParaRPr>
          </a:p>
        </p:txBody>
      </p:sp>
      <p:sp>
        <p:nvSpPr>
          <p:cNvPr id="2" name="TextBox 1"/>
          <p:cNvSpPr txBox="1"/>
          <p:nvPr/>
        </p:nvSpPr>
        <p:spPr>
          <a:xfrm>
            <a:off x="457200" y="1600200"/>
            <a:ext cx="8229600" cy="3785652"/>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t>Be extremely responsive for fact checking type requests.</a:t>
            </a:r>
          </a:p>
          <a:p>
            <a:pPr marL="285750" indent="-285750">
              <a:buFont typeface="Arial" panose="020B0604020202020204" pitchFamily="34" charset="0"/>
              <a:buChar char="•"/>
            </a:pPr>
            <a:endParaRPr lang="en-US" sz="2400" dirty="0" smtClean="0"/>
          </a:p>
          <a:p>
            <a:pPr marL="285750" indent="-285750">
              <a:buFont typeface="Arial" panose="020B0604020202020204" pitchFamily="34" charset="0"/>
              <a:buChar char="•"/>
            </a:pPr>
            <a:r>
              <a:rPr lang="en-US" sz="2400" dirty="0" smtClean="0"/>
              <a:t>Media work on tight deadlines and expect and require a fast response.</a:t>
            </a:r>
          </a:p>
          <a:p>
            <a:pPr marL="285750" indent="-285750">
              <a:buFont typeface="Arial" panose="020B0604020202020204" pitchFamily="34" charset="0"/>
              <a:buChar char="•"/>
            </a:pPr>
            <a:endParaRPr lang="en-US" sz="2400" dirty="0" smtClean="0"/>
          </a:p>
          <a:p>
            <a:pPr marL="285750" indent="-285750">
              <a:buFont typeface="Arial" panose="020B0604020202020204" pitchFamily="34" charset="0"/>
              <a:buChar char="•"/>
            </a:pPr>
            <a:r>
              <a:rPr lang="en-US" sz="2400" dirty="0" smtClean="0"/>
              <a:t>Occasional emails complementing them to strengthen the relationship.</a:t>
            </a:r>
          </a:p>
          <a:p>
            <a:pPr marL="285750" indent="-285750">
              <a:buFont typeface="Arial" panose="020B0604020202020204" pitchFamily="34" charset="0"/>
              <a:buChar char="•"/>
            </a:pPr>
            <a:endParaRPr lang="en-US" sz="2400" dirty="0" smtClean="0"/>
          </a:p>
          <a:p>
            <a:pPr marL="285750" indent="-285750">
              <a:buFont typeface="Arial" panose="020B0604020202020204" pitchFamily="34" charset="0"/>
              <a:buChar char="•"/>
            </a:pPr>
            <a:r>
              <a:rPr lang="en-US" sz="2400" dirty="0" smtClean="0"/>
              <a:t>Be responsive, complementary, and polite.</a:t>
            </a:r>
            <a:endParaRPr lang="en-US" sz="2400" dirty="0"/>
          </a:p>
        </p:txBody>
      </p:sp>
      <p:sp>
        <p:nvSpPr>
          <p:cNvPr id="3" name="TextBox 2"/>
          <p:cNvSpPr txBox="1"/>
          <p:nvPr/>
        </p:nvSpPr>
        <p:spPr>
          <a:xfrm>
            <a:off x="38100" y="6248400"/>
            <a:ext cx="9067800" cy="369332"/>
          </a:xfrm>
          <a:prstGeom prst="rect">
            <a:avLst/>
          </a:prstGeom>
          <a:noFill/>
        </p:spPr>
        <p:txBody>
          <a:bodyPr wrap="square" rtlCol="0">
            <a:spAutoFit/>
          </a:bodyPr>
          <a:lstStyle/>
          <a:p>
            <a:r>
              <a:rPr lang="en-US" dirty="0"/>
              <a:t>http://toolkit.opportunityagenda.org/documents/oa_toolkit.pdf</a:t>
            </a:r>
          </a:p>
        </p:txBody>
      </p:sp>
    </p:spTree>
    <p:extLst>
      <p:ext uri="{BB962C8B-B14F-4D97-AF65-F5344CB8AC3E}">
        <p14:creationId xmlns:p14="http://schemas.microsoft.com/office/powerpoint/2010/main" val="4207907238"/>
      </p:ext>
    </p:extLst>
  </p:cSld>
  <p:clrMapOvr>
    <a:masterClrMapping/>
  </p:clrMapOvr>
  <p:transition spd="slow">
    <p:cut/>
  </p:transition>
  <p:timing>
    <p:tnLst>
      <p:par>
        <p:cTn id="1" dur="indefinite" restart="never" nodeType="tmRoot"/>
      </p:par>
    </p:tnLst>
  </p:timing>
</p:sld>
</file>

<file path=ppt/theme/theme1.xml><?xml version="1.0" encoding="utf-8"?>
<a:theme xmlns:a="http://schemas.openxmlformats.org/drawingml/2006/main" name="Office Theme">
  <a:themeElements>
    <a:clrScheme name="Brand">
      <a:dk1>
        <a:sysClr val="windowText" lastClr="000000"/>
      </a:dk1>
      <a:lt1>
        <a:sysClr val="window" lastClr="FFFFFF"/>
      </a:lt1>
      <a:dk2>
        <a:srgbClr val="002F45"/>
      </a:dk2>
      <a:lt2>
        <a:srgbClr val="ABE1FA"/>
      </a:lt2>
      <a:accent1>
        <a:srgbClr val="166E95"/>
      </a:accent1>
      <a:accent2>
        <a:srgbClr val="5D893C"/>
      </a:accent2>
      <a:accent3>
        <a:srgbClr val="F1C12B"/>
      </a:accent3>
      <a:accent4>
        <a:srgbClr val="E65E3F"/>
      </a:accent4>
      <a:accent5>
        <a:srgbClr val="E61C43"/>
      </a:accent5>
      <a:accent6>
        <a:srgbClr val="71266E"/>
      </a:accent6>
      <a:hlink>
        <a:srgbClr val="0000FF"/>
      </a:hlink>
      <a:folHlink>
        <a:srgbClr val="800080"/>
      </a:folHlink>
    </a:clrScheme>
    <a:fontScheme name="Brand">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Graph slide">
  <a:themeElements>
    <a:clrScheme name="Brand">
      <a:dk1>
        <a:sysClr val="windowText" lastClr="000000"/>
      </a:dk1>
      <a:lt1>
        <a:sysClr val="window" lastClr="FFFFFF"/>
      </a:lt1>
      <a:dk2>
        <a:srgbClr val="002F45"/>
      </a:dk2>
      <a:lt2>
        <a:srgbClr val="ABE1FA"/>
      </a:lt2>
      <a:accent1>
        <a:srgbClr val="166E95"/>
      </a:accent1>
      <a:accent2>
        <a:srgbClr val="5D893C"/>
      </a:accent2>
      <a:accent3>
        <a:srgbClr val="F1C12B"/>
      </a:accent3>
      <a:accent4>
        <a:srgbClr val="E65E3F"/>
      </a:accent4>
      <a:accent5>
        <a:srgbClr val="E61C43"/>
      </a:accent5>
      <a:accent6>
        <a:srgbClr val="71266E"/>
      </a:accent6>
      <a:hlink>
        <a:srgbClr val="0000FF"/>
      </a:hlink>
      <a:folHlink>
        <a:srgbClr val="800080"/>
      </a:folHlink>
    </a:clrScheme>
    <a:fontScheme name="Brand">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Graph slide">
  <a:themeElements>
    <a:clrScheme name="Brand">
      <a:dk1>
        <a:sysClr val="windowText" lastClr="000000"/>
      </a:dk1>
      <a:lt1>
        <a:sysClr val="window" lastClr="FFFFFF"/>
      </a:lt1>
      <a:dk2>
        <a:srgbClr val="002F45"/>
      </a:dk2>
      <a:lt2>
        <a:srgbClr val="ABE1FA"/>
      </a:lt2>
      <a:accent1>
        <a:srgbClr val="166E95"/>
      </a:accent1>
      <a:accent2>
        <a:srgbClr val="5D893C"/>
      </a:accent2>
      <a:accent3>
        <a:srgbClr val="F1C12B"/>
      </a:accent3>
      <a:accent4>
        <a:srgbClr val="E65E3F"/>
      </a:accent4>
      <a:accent5>
        <a:srgbClr val="E61C43"/>
      </a:accent5>
      <a:accent6>
        <a:srgbClr val="71266E"/>
      </a:accent6>
      <a:hlink>
        <a:srgbClr val="0000FF"/>
      </a:hlink>
      <a:folHlink>
        <a:srgbClr val="800080"/>
      </a:folHlink>
    </a:clrScheme>
    <a:fontScheme name="Brand">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820</TotalTime>
  <Words>1391</Words>
  <Application>Microsoft Office PowerPoint</Application>
  <PresentationFormat>On-screen Show (4:3)</PresentationFormat>
  <Paragraphs>92</Paragraphs>
  <Slides>11</Slides>
  <Notes>11</Notes>
  <HiddenSlides>0</HiddenSlides>
  <MMClips>0</MMClips>
  <ScaleCrop>false</ScaleCrop>
  <HeadingPairs>
    <vt:vector size="4" baseType="variant">
      <vt:variant>
        <vt:lpstr>Theme</vt:lpstr>
      </vt:variant>
      <vt:variant>
        <vt:i4>3</vt:i4>
      </vt:variant>
      <vt:variant>
        <vt:lpstr>Slide Titles</vt:lpstr>
      </vt:variant>
      <vt:variant>
        <vt:i4>11</vt:i4>
      </vt:variant>
    </vt:vector>
  </HeadingPairs>
  <TitlesOfParts>
    <vt:vector size="14" baseType="lpstr">
      <vt:lpstr>Office Theme</vt:lpstr>
      <vt:lpstr>Graph slide</vt:lpstr>
      <vt:lpstr>1_Graph slide</vt:lpstr>
      <vt:lpstr>PowerPoint Presentation</vt:lpstr>
      <vt:lpstr>We started our work to redesign our website with an audience analysis.</vt:lpstr>
      <vt:lpstr>Our key objectives of our website include leveraging our limited resources and enabling incidental learning.</vt:lpstr>
      <vt:lpstr>Our key objectives of our website include leveraging our limited resources and enabling incidental learning.</vt:lpstr>
      <vt:lpstr>Our key objectives of our website include leveraging our limited resources and enabling incidental learning.</vt:lpstr>
      <vt:lpstr>The website has several key functions such as providing a location for our reports.</vt:lpstr>
      <vt:lpstr>Our new website leverages a lot of the work that NNIP partners are doing.</vt:lpstr>
      <vt:lpstr>Different media outlets help reach different audiences.</vt:lpstr>
      <vt:lpstr>Reporters are people too.</vt:lpstr>
      <vt:lpstr>We’ve also dabbled a bit into twitter.</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Coastal Index</dc:title>
  <dc:creator>Ben</dc:creator>
  <cp:lastModifiedBy>Elaine</cp:lastModifiedBy>
  <cp:revision>64</cp:revision>
  <cp:lastPrinted>2014-02-05T19:51:44Z</cp:lastPrinted>
  <dcterms:created xsi:type="dcterms:W3CDTF">2014-01-14T14:25:07Z</dcterms:created>
  <dcterms:modified xsi:type="dcterms:W3CDTF">2014-04-03T00:11:20Z</dcterms:modified>
</cp:coreProperties>
</file>