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6" r:id="rId2"/>
    <p:sldId id="259" r:id="rId3"/>
    <p:sldId id="267" r:id="rId4"/>
    <p:sldId id="260" r:id="rId5"/>
    <p:sldId id="266" r:id="rId6"/>
    <p:sldId id="265" r:id="rId7"/>
    <p:sldId id="261" r:id="rId8"/>
    <p:sldId id="282" r:id="rId9"/>
    <p:sldId id="262" r:id="rId10"/>
    <p:sldId id="272" r:id="rId11"/>
    <p:sldId id="271" r:id="rId12"/>
    <p:sldId id="273" r:id="rId13"/>
    <p:sldId id="276" r:id="rId14"/>
    <p:sldId id="283" r:id="rId15"/>
    <p:sldId id="289" r:id="rId16"/>
    <p:sldId id="284" r:id="rId17"/>
    <p:sldId id="290" r:id="rId18"/>
    <p:sldId id="279" r:id="rId19"/>
    <p:sldId id="280" r:id="rId20"/>
    <p:sldId id="263" r:id="rId21"/>
    <p:sldId id="281" r:id="rId22"/>
    <p:sldId id="268" r:id="rId23"/>
    <p:sldId id="291" r:id="rId24"/>
    <p:sldId id="285" r:id="rId25"/>
    <p:sldId id="286" r:id="rId26"/>
    <p:sldId id="287" r:id="rId27"/>
    <p:sldId id="257" r:id="rId2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75844" autoAdjust="0"/>
  </p:normalViewPr>
  <p:slideViewPr>
    <p:cSldViewPr>
      <p:cViewPr>
        <p:scale>
          <a:sx n="66" d="100"/>
          <a:sy n="66" d="100"/>
        </p:scale>
        <p:origin x="-13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2B75B60-926B-40DD-9092-8391F87A9AFE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EA0B6DC-27FF-438F-8357-9E07EC9BB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B6DC-27FF-438F-8357-9E07EC9BB7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B6DC-27FF-438F-8357-9E07EC9BB7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85800" y="4181931"/>
            <a:ext cx="7772400" cy="943201"/>
          </a:xfrm>
          <a:prstGeom prst="rect">
            <a:avLst/>
          </a:prstGeom>
        </p:spPr>
        <p:txBody>
          <a:bodyPr vert="horz"/>
          <a:lstStyle>
            <a:lvl1pPr indent="0" algn="ctr">
              <a:buNone/>
              <a:defRPr sz="2400" b="1" baseline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  <a:lvl2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2pPr>
            <a:lvl3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3pPr>
            <a:lvl4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4pPr>
            <a:lvl5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222500" y="5302250"/>
            <a:ext cx="4871357" cy="87153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85800" y="1696357"/>
            <a:ext cx="7772400" cy="23136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40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3D74B47-E200-4A37-A60A-30A7BE7C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ct val="150000"/>
              <a:buFont typeface="Arial"/>
              <a:buNone/>
              <a:defRPr sz="1800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None/>
              <a:tabLst/>
              <a:defRPr sz="1400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5F3B7E-A1E4-411A-A87B-1072E06C42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845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>
              <a:spcBef>
                <a:spcPts val="900"/>
              </a:spcBef>
              <a:buSzPct val="150000"/>
              <a:buFont typeface="Arial"/>
              <a:buChar char="•"/>
              <a:defRPr sz="2000" b="1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Char char="-"/>
              <a:tabLst/>
              <a:defRPr sz="1800" b="1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Char char="o"/>
              <a:tabLst/>
              <a:defRPr sz="1600" b="1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D74B47-E200-4A37-A60A-30A7BE7C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D74B47-E200-4A37-A60A-30A7BE7C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85800" y="1887537"/>
            <a:ext cx="7772400" cy="380831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D74B47-E200-4A37-A60A-30A7BE7C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BA609-FA8A-4ADA-B3EA-35E44AC4151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4B47-E200-4A37-A60A-30A7BE7C5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BA609-FA8A-4ADA-B3EA-35E44AC4151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4B47-E200-4A37-A60A-30A7BE7C5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73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244B4"/>
                </a:solidFill>
                <a:ea typeface="ＭＳ Ｐゴシック" charset="-128"/>
                <a:cs typeface="+mn-cs"/>
              </a:defRPr>
            </a:lvl1pPr>
          </a:lstStyle>
          <a:p>
            <a:fld id="{43D74B47-E200-4A37-A60A-30A7BE7C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09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09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09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09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HUD Neighborhood Opportunity Indicators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Rob Collinson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3/1/2012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land_school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 School Proficiency (Portland)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2438400"/>
            <a:ext cx="13716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4724400"/>
            <a:ext cx="19050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4191000"/>
            <a:ext cx="8382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1143000"/>
            <a:ext cx="13716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rtland_jobaccess_b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18377" cy="68142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Low-Skill Job Access(Portland)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rtland_jobaccess_b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18377" cy="68142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Low-Skill Job Access(Portland)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4724400"/>
            <a:ext cx="990600" cy="9144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5638800"/>
            <a:ext cx="990600" cy="9144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2971800"/>
            <a:ext cx="914400" cy="6858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656049"/>
              </p:ext>
            </p:extLst>
          </p:nvPr>
        </p:nvGraphicFramePr>
        <p:xfrm>
          <a:off x="152400" y="19050"/>
          <a:ext cx="8686803" cy="6675455"/>
        </p:xfrm>
        <a:graphic>
          <a:graphicData uri="http://schemas.openxmlformats.org/drawingml/2006/table">
            <a:tbl>
              <a:tblPr/>
              <a:tblGrid>
                <a:gridCol w="2270386"/>
                <a:gridCol w="945995"/>
                <a:gridCol w="945995"/>
                <a:gridCol w="945995"/>
                <a:gridCol w="945995"/>
                <a:gridCol w="105111"/>
                <a:gridCol w="945995"/>
                <a:gridCol w="833877"/>
                <a:gridCol w="747454"/>
              </a:tblGrid>
              <a:tr h="3291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 Not-Hispanic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Hispanic/Latino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 Black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White-Hispanic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3.89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4.84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5.64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5.54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5.23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5.33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6.10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-0.56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6.24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6.52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6.61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6.53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-0.36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6.77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5.34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6.51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6.96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4.55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4.05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4.32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-1.31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-0.81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-1.09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Poor 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Non-Poor/Poor Differential - 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Children in Families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5.91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3.76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4.13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6.01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1.78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5.48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4.68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4.26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6.11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-0.63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5.14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5.49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5.80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4.95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-0.35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-0.66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6.87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5.59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7.01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2.12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2.72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-1.33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-1.13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-0.60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Poor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399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Non-Poor/Poor Differential -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52400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Portland CBSA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"/>
          <a:ext cx="8686803" cy="6675455"/>
        </p:xfrm>
        <a:graphic>
          <a:graphicData uri="http://schemas.openxmlformats.org/drawingml/2006/table">
            <a:tbl>
              <a:tblPr/>
              <a:tblGrid>
                <a:gridCol w="2270386"/>
                <a:gridCol w="945995"/>
                <a:gridCol w="945995"/>
                <a:gridCol w="945995"/>
                <a:gridCol w="945995"/>
                <a:gridCol w="105111"/>
                <a:gridCol w="945995"/>
                <a:gridCol w="833877"/>
                <a:gridCol w="747454"/>
              </a:tblGrid>
              <a:tr h="3291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 Not-Hispanic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Hispanic/Latino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 Black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White-Hispanic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3.89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4.84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5.64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5.54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5.23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5.33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6.10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-0.56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6.24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6.52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6.61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6.53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-0.36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6.77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5.34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6.51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6.96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4.55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4.05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4.32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-1.31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-0.81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-1.09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Poor 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Non-Poor/Poor Differential - 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Children in Families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5.91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3.76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4.13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6.01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1.78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5.48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4.68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4.26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6.11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-0.63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5.14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5.49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5.80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4.95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-0.35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-0.66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6.87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5.59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7.01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2.12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2.72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-1.33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-1.13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-0.60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Poor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74399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Non-Poor/Poor Differential -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52400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Portland CBSA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069025"/>
              </p:ext>
            </p:extLst>
          </p:nvPr>
        </p:nvGraphicFramePr>
        <p:xfrm>
          <a:off x="152400" y="789250"/>
          <a:ext cx="8686803" cy="4544750"/>
        </p:xfrm>
        <a:graphic>
          <a:graphicData uri="http://schemas.openxmlformats.org/drawingml/2006/table">
            <a:tbl>
              <a:tblPr/>
              <a:tblGrid>
                <a:gridCol w="2270386"/>
                <a:gridCol w="945995"/>
                <a:gridCol w="945995"/>
                <a:gridCol w="945995"/>
                <a:gridCol w="945995"/>
                <a:gridCol w="105111"/>
                <a:gridCol w="945995"/>
                <a:gridCol w="833877"/>
                <a:gridCol w="747454"/>
              </a:tblGrid>
              <a:tr h="3291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 Not-Hispanic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Hispanic/Latino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 Black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White-Hispanic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3.89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4.84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5.64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5.54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5.23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5.33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6.10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-0.56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6.24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6.52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6.61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6.53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-0.36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6.77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5.34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6.51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6.96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4.55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4.05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4.32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-1.31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-0.81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-1.09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Poor 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Non-Poor/Poor Differential - 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52400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Portland CBSA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07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"/>
          <a:ext cx="8686803" cy="6675455"/>
        </p:xfrm>
        <a:graphic>
          <a:graphicData uri="http://schemas.openxmlformats.org/drawingml/2006/table">
            <a:tbl>
              <a:tblPr/>
              <a:tblGrid>
                <a:gridCol w="2270386"/>
                <a:gridCol w="945995"/>
                <a:gridCol w="945995"/>
                <a:gridCol w="945995"/>
                <a:gridCol w="945995"/>
                <a:gridCol w="105111"/>
                <a:gridCol w="945995"/>
                <a:gridCol w="833877"/>
                <a:gridCol w="747454"/>
              </a:tblGrid>
              <a:tr h="3291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 Not-Hispanic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Hispanic/Latino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 Black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White-Hispanic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3.89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4.84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5.64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5.54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5.23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5.33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6.10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-0.56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6.24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6.52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6.61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6.53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-0.36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6.77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5.34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6.51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6.96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4.55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4.05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4.32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-1.31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-0.81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-1.09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Poor 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Non-Poor/Poor Differential - 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Children in Families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5.91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3.76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4.13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6.01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1.78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5.48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4.68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4.26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6.11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-0.63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5.14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5.49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5.80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4.95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-0.35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-0.66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6.87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5.59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7.01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2.12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2.72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-1.33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-1.13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-0.60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Poor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399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Non-Poor/Poor Differential -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52400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Portland CBSA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837321"/>
              </p:ext>
            </p:extLst>
          </p:nvPr>
        </p:nvGraphicFramePr>
        <p:xfrm>
          <a:off x="152400" y="76200"/>
          <a:ext cx="8763000" cy="5567144"/>
        </p:xfrm>
        <a:graphic>
          <a:graphicData uri="http://schemas.openxmlformats.org/drawingml/2006/table">
            <a:tbl>
              <a:tblPr/>
              <a:tblGrid>
                <a:gridCol w="2290301"/>
                <a:gridCol w="954293"/>
                <a:gridCol w="954293"/>
                <a:gridCol w="954293"/>
                <a:gridCol w="954293"/>
                <a:gridCol w="106033"/>
                <a:gridCol w="954293"/>
                <a:gridCol w="841191"/>
                <a:gridCol w="754010"/>
              </a:tblGrid>
              <a:tr h="5025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 Not-Hispanic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Hispanic/Latino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 Black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White-Hispanic Difference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White-Asian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Adults, No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Children in Families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5.91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3.76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4.13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6.01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1.78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5.48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4.68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4.26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6.11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-0.63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5.14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5.49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5.80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4.95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-0.35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-0.66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6.87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5.59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7.01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2.12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2.72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-1.33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-1.13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-0.60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Poor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399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Non-Poor/Poor Differential - Children</a:t>
                      </a: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4399" marR="4133" marT="41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33" marR="4133" marT="41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52400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Portland CBSA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8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land_school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 School Proficiency (Portland)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396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tland_school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rtland_school_base_bwdensi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887505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Presentation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Conceptualizing Neighborhood Opportunity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Operationalizing Opportunity Dimensions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Disparities in Exposure/Access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Visualizing Opportunity Indicators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Disparities in Access/Exposure</a:t>
            </a:r>
            <a:endParaRPr lang="en-US" dirty="0"/>
          </a:p>
        </p:txBody>
      </p:sp>
      <p:pic>
        <p:nvPicPr>
          <p:cNvPr id="4" name="Content Placeholder 3" descr="Portland_railccess_b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941" y="0"/>
            <a:ext cx="8875059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S PGothic" pitchFamily="34" charset="-128"/>
                <a:cs typeface="ＭＳ Ｐゴシック" pitchFamily="-109" charset="-128"/>
              </a:rPr>
              <a:t>Neighborhood Rail Transit Access (Portland)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MS PGothic" pitchFamily="34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5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Disparities in Access/Exposure</a:t>
            </a:r>
            <a:endParaRPr lang="en-US" dirty="0"/>
          </a:p>
        </p:txBody>
      </p:sp>
      <p:pic>
        <p:nvPicPr>
          <p:cNvPr id="6" name="Content Placeholder 5" descr="Portland_railccess_base_bhelder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941" y="0"/>
            <a:ext cx="8875059" cy="6858000"/>
          </a:xfrm>
        </p:spPr>
      </p:pic>
    </p:spTree>
    <p:extLst>
      <p:ext uri="{BB962C8B-B14F-4D97-AF65-F5344CB8AC3E}">
        <p14:creationId xmlns:p14="http://schemas.microsoft.com/office/powerpoint/2010/main" val="24455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76201"/>
          <a:ext cx="8762999" cy="6827999"/>
        </p:xfrm>
        <a:graphic>
          <a:graphicData uri="http://schemas.openxmlformats.org/drawingml/2006/table">
            <a:tbl>
              <a:tblPr/>
              <a:tblGrid>
                <a:gridCol w="2075447"/>
                <a:gridCol w="1169149"/>
                <a:gridCol w="954292"/>
                <a:gridCol w="954292"/>
                <a:gridCol w="954292"/>
                <a:gridCol w="106034"/>
                <a:gridCol w="954292"/>
                <a:gridCol w="841191"/>
                <a:gridCol w="754010"/>
              </a:tblGrid>
              <a:tr h="26253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Chicago, IL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Not-Hispanic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Hispanic/Latino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Asian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White- Black Difference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White-Hispanic Difference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White-Asian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Adults, No Children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3.18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1.91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-0.69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-0.58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-1.63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-1.69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Poor Adults, No Children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3.18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1.99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5.95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6.42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-1.63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-0.78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-0.80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5.78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1.58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5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Non-Poor/Poor Differential - Adults, No Children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-0.54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Children in Families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7.15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3.88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2.76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3.76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2.63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4.07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-1.30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1.94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3.90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Poor Children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3.30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1.99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5.45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3.82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2.59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-2.41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-1.71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-0.81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2.24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2.38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5.65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2.19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Non-Poor/Poor Differential - Children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-0.56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-0.71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01031"/>
              </p:ext>
            </p:extLst>
          </p:nvPr>
        </p:nvGraphicFramePr>
        <p:xfrm>
          <a:off x="228601" y="76201"/>
          <a:ext cx="8762999" cy="5603885"/>
        </p:xfrm>
        <a:graphic>
          <a:graphicData uri="http://schemas.openxmlformats.org/drawingml/2006/table">
            <a:tbl>
              <a:tblPr/>
              <a:tblGrid>
                <a:gridCol w="2075447"/>
                <a:gridCol w="1169149"/>
                <a:gridCol w="954292"/>
                <a:gridCol w="954292"/>
                <a:gridCol w="954292"/>
                <a:gridCol w="106034"/>
                <a:gridCol w="954292"/>
                <a:gridCol w="841191"/>
                <a:gridCol w="754010"/>
              </a:tblGrid>
              <a:tr h="572222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Chicago, IL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Not-Hispanic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Hispanic/Latino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Asian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White- Black Difference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White-Hispanic Difference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White-Asian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Children in Families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7.15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3.88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2.76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3.76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2.63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4.07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-1.30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1.94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3.90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Poor Children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3.30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1.99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5.45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3.10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5.57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3.82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2.59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-2.41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-1.71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-0.81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6.86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2.24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2.38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5.65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3.19</a:t>
                      </a: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2.19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2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Non-Poor/Poor Differential - Children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1.74</a:t>
                      </a: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Capital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</a:t>
                      </a: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Schools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Access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-0.56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-0.44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-0.71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Health Hazards Exposure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Composite</a:t>
                      </a:r>
                    </a:p>
                  </a:txBody>
                  <a:tcPr marL="70678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</a:t>
                      </a: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3927" marR="3927" marT="3927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36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78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7" marR="3927" marT="3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6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_o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Index, Chicago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_o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Index, Chicago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hi_opp_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_o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Index, Chicago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hi_opp_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6" name="Picture 5" descr="chi_opp_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HUD </a:t>
            </a:r>
            <a:r>
              <a:rPr lang="en-US" sz="2000" dirty="0" smtClean="0">
                <a:solidFill>
                  <a:schemeClr val="bg1"/>
                </a:solidFill>
              </a:rPr>
              <a:t>is committed to raising the baseline of neighborhood data for communities across the country – particularly those not lucky enough to have an NNIP organization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HUD’s Neighborhood Opportunity Indicators are informational, designed to spark a dialogue, not dictate decision-making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HUD  is hopeful that by making these types of neighborhood indicators consistently and broadly available, it will increase the quality and quantity of research on issues of place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HUD is planning to release the first batch of this data on a web-based platform in summer of 2012</a:t>
            </a:r>
            <a:endParaRPr lang="en-US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“Far too often, we can predict a family’s  overall health, even their life expectancy by knowing their zip code”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– Shaun Donovan, Secretary for Housing and Urban Development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Neighborhood Opportunity Concepts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Neighborhood Effects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Outcomes-oriented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Focus of most academic literature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MTO, SOHUD Quote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“Most Empirical conclusions regarding neighborhood effect mechanisms should be treated as provisional at best” – G. </a:t>
            </a:r>
            <a:r>
              <a:rPr lang="en-US" sz="3000" dirty="0" err="1" smtClean="0">
                <a:solidFill>
                  <a:schemeClr val="bg1"/>
                </a:solidFill>
              </a:rPr>
              <a:t>Galster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Quality of Life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Focus of many on-the-ground practitioners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Emphasizes elements of community that may be desirable for a neighborhood, but unimportant for individual life outcomes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Understanding Neighborhood Opportunity: Challenges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Neighborhood Sorting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Consistent Measurement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Non-Linearity in Neighborhood Effects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Peers v. Neighborhoods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What are the inputs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Relative vs. Absolute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Definition of Neighborhood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HUD approach to Neighborhood Opportunity Indicators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Developed to examine differential access/exposure across population groups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Multi-dimensional, not comprehensive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Focus on measurable assets and stressors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Considers differences across population groups (</a:t>
            </a:r>
            <a:r>
              <a:rPr lang="en-US" sz="2800" dirty="0" err="1" smtClean="0">
                <a:solidFill>
                  <a:schemeClr val="bg1"/>
                </a:solidFill>
              </a:rPr>
              <a:t>e.g</a:t>
            </a:r>
            <a:r>
              <a:rPr lang="en-US" sz="2800" dirty="0" smtClean="0">
                <a:solidFill>
                  <a:schemeClr val="bg1"/>
                </a:solidFill>
              </a:rPr>
              <a:t> opportunity for whom)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Informational, not deterministic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Operationalizing Opportunity Dimensions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Schools (Institutional)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Poverty (Social-Interactive)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Job Proximity(Geographical)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Transit (Geographical)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Health Hazards (Environmental)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Human Capital (Social-Interactive)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Operationalzing Opportunity Indicators: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Data Elements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08132"/>
              </p:ext>
            </p:extLst>
          </p:nvPr>
        </p:nvGraphicFramePr>
        <p:xfrm>
          <a:off x="838200" y="1143000"/>
          <a:ext cx="7543800" cy="5701914"/>
        </p:xfrm>
        <a:graphic>
          <a:graphicData uri="http://schemas.openxmlformats.org/drawingml/2006/table">
            <a:tbl>
              <a:tblPr/>
              <a:tblGrid>
                <a:gridCol w="2209800"/>
                <a:gridCol w="3276600"/>
                <a:gridCol w="2057400"/>
              </a:tblGrid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Opportunity Dimensions</a:t>
                      </a:r>
                      <a:b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[Geography]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Variables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Source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Poverty Index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Family Poverty Rate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ACS 2006-2010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[Tract]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Pct. Households Receiving Public Assistance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ACS 2006-2010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School Proficiency Index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School Math Proficiency / State Math Proficiency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Dept. of Education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[Block Group]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School Reading Proficiency / State Reading Proficiency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Dept. of Education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School Attendance Areas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SABINS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Human Capital Index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Unemployment Rate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ACS 2006-2010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[Tract]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Labor force Participation Rate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ACS 2006-2010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Pct. with a Bachelor's or higher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ACS 2006-2010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Job Access Index[1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hlinkClick r:id="" action="ppaction://hlinkfile"/>
                        </a:rPr>
                        <a:t>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Blockgroup-level Job Counts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LED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, 2009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[Block Group]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Blockgroup-level Job Worker Counts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LED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, 2009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Origin-Destination Flows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LED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, 2009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Rail Transit Access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Distance to nearest rail station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DOT’s TOD database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[Block Group]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Health Hazards Exposure Index [2]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TRI Facility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EPI TRI 2010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[Block Group]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Toxicity Score RSEI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EPA RSEI, 2007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hlinkClick r:id="" action="ppaction://hlinkfile"/>
                        </a:rPr>
                        <a:t>[1] Job access is measured based on a gravity model </a:t>
                      </a:r>
                      <a:endParaRPr lang="en-US" sz="1200" b="0" i="0" u="none" strike="noStrike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7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hlinkClick r:id="" action="ppaction://hlinkfile"/>
                        </a:rPr>
                        <a:t>[2] Health Hazards Exposure is measured based on a gravitational model of exposure to toxicity</a:t>
                      </a:r>
                      <a:endParaRPr lang="en-US" sz="1200" b="0" i="0" u="none" strike="noStrike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land_school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 School Proficiency (Portland)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3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&amp;R theme">
  <a:themeElements>
    <a:clrScheme name="HUD">
      <a:dk1>
        <a:srgbClr val="042665"/>
      </a:dk1>
      <a:lt1>
        <a:sysClr val="window" lastClr="FFFFFF"/>
      </a:lt1>
      <a:dk2>
        <a:srgbClr val="074388"/>
      </a:dk2>
      <a:lt2>
        <a:srgbClr val="FFFFFE"/>
      </a:lt2>
      <a:accent1>
        <a:srgbClr val="3D3D3D"/>
      </a:accent1>
      <a:accent2>
        <a:srgbClr val="A4A4A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3769"/>
      </a:hlink>
      <a:folHlink>
        <a:srgbClr val="A4A4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PD&amp;R theme</Template>
  <TotalTime>3352</TotalTime>
  <Words>2580</Words>
  <Application>Microsoft Office PowerPoint</Application>
  <PresentationFormat>On-screen Show (4:3)</PresentationFormat>
  <Paragraphs>1670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PD&amp;R theme</vt:lpstr>
      <vt:lpstr>HUD Neighborhood Opportunity Indicators</vt:lpstr>
      <vt:lpstr>Presentation Structure</vt:lpstr>
      <vt:lpstr>PowerPoint Presentation</vt:lpstr>
      <vt:lpstr>Neighborhood Opportunity Concepts</vt:lpstr>
      <vt:lpstr>Understanding Neighborhood Opportunity: Challenges </vt:lpstr>
      <vt:lpstr>HUD approach to Neighborhood Opportunity Indicators</vt:lpstr>
      <vt:lpstr>Operationalizing Opportunity Dimensions </vt:lpstr>
      <vt:lpstr>Operationalzing Opportunity Indicators:  Data Elements</vt:lpstr>
      <vt:lpstr>Neighborhood School Proficiency (Portland)</vt:lpstr>
      <vt:lpstr>Neighborhood School Proficiency (Portland)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Neighborhood School Proficiency (Portland)</vt:lpstr>
      <vt:lpstr>PowerPoint Presentation</vt:lpstr>
      <vt:lpstr>Disparities in Access/Exposure</vt:lpstr>
      <vt:lpstr>Disparities in Access/Exposure</vt:lpstr>
      <vt:lpstr>Table</vt:lpstr>
      <vt:lpstr>Table</vt:lpstr>
      <vt:lpstr>Composite Index, Chicago</vt:lpstr>
      <vt:lpstr>Composite Index, Chicago</vt:lpstr>
      <vt:lpstr>Composite Index, Chicago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RobCollinson</dc:creator>
  <cp:lastModifiedBy>Pitingolo, Rob</cp:lastModifiedBy>
  <cp:revision>51</cp:revision>
  <dcterms:created xsi:type="dcterms:W3CDTF">2012-02-27T01:19:56Z</dcterms:created>
  <dcterms:modified xsi:type="dcterms:W3CDTF">2012-03-06T15:02:55Z</dcterms:modified>
</cp:coreProperties>
</file>