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8" r:id="rId3"/>
    <p:sldId id="261" r:id="rId4"/>
    <p:sldId id="257" r:id="rId5"/>
    <p:sldId id="260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96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07C33-A5C8-400D-BBA9-A98B769B032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F2EE-CD8D-41EE-B685-A5B97C3B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282444"/>
            <a:ext cx="5608320" cy="4547523"/>
          </a:xfrm>
        </p:spPr>
        <p:txBody>
          <a:bodyPr/>
          <a:lstStyle/>
          <a:p>
            <a:r>
              <a:rPr lang="en-US" dirty="0" smtClean="0"/>
              <a:t>Animation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</a:t>
            </a:r>
            <a:r>
              <a:rPr lang="en-US" baseline="0" dirty="0" smtClean="0"/>
              <a:t> I make a longitudinal window from birth to young adult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: We can get a variety of data.</a:t>
            </a:r>
          </a:p>
          <a:p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: We can obtain these data sets from various governments and agencies.</a:t>
            </a:r>
          </a:p>
          <a:p>
            <a:r>
              <a:rPr lang="en-US" baseline="0" dirty="0" smtClean="0"/>
              <a:t>Yellow boxes are local data. Blue boxes are County data. Red boxes are State or national-wide data. </a:t>
            </a:r>
          </a:p>
          <a:p>
            <a:r>
              <a:rPr lang="en-US" baseline="0" dirty="0" smtClean="0"/>
              <a:t>4</a:t>
            </a:r>
            <a:r>
              <a:rPr lang="en-US" baseline="30000" dirty="0" smtClean="0"/>
              <a:t>th</a:t>
            </a:r>
            <a:r>
              <a:rPr lang="en-US" baseline="0" dirty="0" smtClean="0"/>
              <a:t>: We can make one data system, 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23DF6-4F6B-4444-B9A3-B92F4DDDC2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8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35"/>
            <a:ext cx="7315165" cy="6858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F4698A-F10C-4C49-9C0E-3AB58044A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utoShape 2" descr="https://www.case.edu/umc/downloads/logos/formal-logo/cwru-formal-logo-blue-no-tag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0"/>
            <a:ext cx="8229600" cy="4571950"/>
          </a:xfrm>
        </p:spPr>
        <p:txBody>
          <a:bodyPr/>
          <a:lstStyle>
            <a:lvl1pPr marL="228600" indent="-228600">
              <a:defRPr sz="2400"/>
            </a:lvl1pPr>
            <a:lvl2pPr marL="457200" indent="-228600">
              <a:buFont typeface="Courier New" pitchFamily="49" charset="0"/>
              <a:buChar char="o"/>
              <a:defRPr sz="2200"/>
            </a:lvl2pPr>
            <a:lvl3pPr>
              <a:defRPr sz="2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389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5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E6B4-7656-482B-BFA2-23E122FF95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D533-8359-4084-9A04-00AC0741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0" y="368300"/>
            <a:ext cx="3886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aseline="30000" dirty="0">
                <a:solidFill>
                  <a:srgbClr val="455560"/>
                </a:solidFill>
                <a:latin typeface="TitilliumMaps26L 999 wt" charset="0"/>
              </a:rPr>
              <a:t>Place-based Initiatives and Integrated Data Systems: </a:t>
            </a:r>
            <a:endParaRPr lang="en-US" sz="4800" baseline="30000" dirty="0" smtClean="0">
              <a:solidFill>
                <a:srgbClr val="455560"/>
              </a:solidFill>
              <a:latin typeface="TitilliumMaps26L 999 wt" charset="0"/>
            </a:endParaRPr>
          </a:p>
          <a:p>
            <a:pPr algn="ctr"/>
            <a:r>
              <a:rPr lang="en-US" sz="4800" baseline="30000" dirty="0" smtClean="0">
                <a:solidFill>
                  <a:srgbClr val="455560"/>
                </a:solidFill>
                <a:latin typeface="TitilliumMaps26L 999 wt" charset="0"/>
              </a:rPr>
              <a:t>What’s </a:t>
            </a:r>
            <a:r>
              <a:rPr lang="en-US" sz="4800" baseline="30000" dirty="0">
                <a:solidFill>
                  <a:srgbClr val="455560"/>
                </a:solidFill>
                <a:latin typeface="TitilliumMaps26L 999 wt" charset="0"/>
              </a:rPr>
              <a:t>Happening in </a:t>
            </a:r>
            <a:r>
              <a:rPr lang="en-US" sz="4800" baseline="30000" dirty="0" smtClean="0">
                <a:solidFill>
                  <a:srgbClr val="455560"/>
                </a:solidFill>
                <a:latin typeface="TitilliumMaps26L 999 wt" charset="0"/>
              </a:rPr>
              <a:t>Cleveland</a:t>
            </a:r>
            <a:endParaRPr lang="en-US" sz="4800" baseline="30000" dirty="0">
              <a:solidFill>
                <a:srgbClr val="455560"/>
              </a:solidFill>
              <a:latin typeface="TitilliumMaps26L 999 wt" charset="0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68300"/>
            <a:ext cx="375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4419600" y="3385277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tilliumMaps26L 500 wt"/>
              </a:rPr>
              <a:t>Taryn </a:t>
            </a:r>
            <a:r>
              <a:rPr lang="en-US" sz="2400" dirty="0" err="1">
                <a:latin typeface="TitilliumMaps26L 500 wt"/>
              </a:rPr>
              <a:t>Gress</a:t>
            </a:r>
            <a:r>
              <a:rPr lang="en-US" sz="2400" dirty="0">
                <a:latin typeface="TitilliumMaps26L 500 wt"/>
              </a:rPr>
              <a:t> and Beth Anthony</a:t>
            </a:r>
          </a:p>
          <a:p>
            <a:pPr algn="ctr"/>
            <a:r>
              <a:rPr lang="en-US" sz="2400" dirty="0">
                <a:latin typeface="TitilliumMaps26L 500 wt"/>
              </a:rPr>
              <a:t>Center on Urban Poverty and Community Development</a:t>
            </a:r>
          </a:p>
          <a:p>
            <a:pPr algn="ctr"/>
            <a:endParaRPr lang="en-US" sz="2400" dirty="0">
              <a:latin typeface="TitilliumMaps26L 500 wt"/>
            </a:endParaRPr>
          </a:p>
        </p:txBody>
      </p:sp>
      <p:pic>
        <p:nvPicPr>
          <p:cNvPr id="8" name="Picture 2" descr="Mandel school 2"/>
          <p:cNvPicPr>
            <a:picLocks noChangeAspect="1" noChangeArrowheads="1"/>
          </p:cNvPicPr>
          <p:nvPr/>
        </p:nvPicPr>
        <p:blipFill>
          <a:blip r:embed="rId3" cstate="print"/>
          <a:srcRect r="19008"/>
          <a:stretch>
            <a:fillRect/>
          </a:stretch>
        </p:blipFill>
        <p:spPr bwMode="auto">
          <a:xfrm>
            <a:off x="769801" y="573156"/>
            <a:ext cx="325886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943667"/>
            <a:ext cx="3043939" cy="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Cleveland’s Central Neighborhood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192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76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6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Place-based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8560"/>
            <a:ext cx="8229600" cy="4525963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ase </a:t>
            </a:r>
            <a:r>
              <a:rPr lang="en-US" dirty="0"/>
              <a:t>of analysis from which quarterly, bi-annual and longitudinal reports can be </a:t>
            </a:r>
            <a:r>
              <a:rPr lang="en-US" dirty="0" smtClean="0"/>
              <a:t>generated</a:t>
            </a:r>
          </a:p>
          <a:p>
            <a:r>
              <a:rPr lang="en-US" dirty="0" smtClean="0"/>
              <a:t>Feed </a:t>
            </a:r>
            <a:r>
              <a:rPr lang="en-US" dirty="0"/>
              <a:t>scorecards and dashboards to communicate status to </a:t>
            </a:r>
            <a:r>
              <a:rPr lang="en-US" dirty="0" smtClean="0"/>
              <a:t>stakeholders</a:t>
            </a:r>
          </a:p>
          <a:p>
            <a:r>
              <a:rPr lang="en-US" dirty="0" smtClean="0"/>
              <a:t>Provide </a:t>
            </a:r>
            <a:r>
              <a:rPr lang="en-US" dirty="0"/>
              <a:t>program managers with the opportunity to assess performance and adjust program implementation.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943667"/>
            <a:ext cx="3043939" cy="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6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Central’s Place-based IDS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60516" cy="452596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95949"/>
            <a:ext cx="9144000" cy="1162050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943667"/>
            <a:ext cx="3043939" cy="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Inputs:</a:t>
            </a:r>
            <a:r>
              <a:rPr lang="en-US" u="sng" dirty="0"/>
              <a:t/>
            </a:r>
            <a:br>
              <a:rPr lang="en-US" u="sng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066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b="1" u="sng" dirty="0" err="1"/>
              <a:t>C</a:t>
            </a:r>
            <a:r>
              <a:rPr lang="en-US" b="1" dirty="0" err="1"/>
              <a:t>hild</a:t>
            </a:r>
            <a:r>
              <a:rPr lang="en-US" b="1" u="sng" dirty="0" err="1"/>
              <a:t>H</a:t>
            </a:r>
            <a:r>
              <a:rPr lang="en-US" b="1" dirty="0" err="1"/>
              <a:t>ood</a:t>
            </a:r>
            <a:r>
              <a:rPr lang="en-US" b="1" dirty="0"/>
              <a:t> </a:t>
            </a:r>
            <a:r>
              <a:rPr lang="en-US" b="1" u="sng" dirty="0"/>
              <a:t>I</a:t>
            </a:r>
            <a:r>
              <a:rPr lang="en-US" b="1" dirty="0"/>
              <a:t>ntegrated </a:t>
            </a:r>
            <a:r>
              <a:rPr lang="en-US" b="1" u="sng" dirty="0" smtClean="0"/>
              <a:t>L</a:t>
            </a:r>
            <a:r>
              <a:rPr lang="en-US" b="1" dirty="0" smtClean="0"/>
              <a:t>ongitudinal </a:t>
            </a:r>
            <a:r>
              <a:rPr lang="en-US" b="1" u="sng" dirty="0"/>
              <a:t>D</a:t>
            </a:r>
            <a:r>
              <a:rPr lang="en-US" b="1" dirty="0"/>
              <a:t>ata (</a:t>
            </a:r>
            <a:r>
              <a:rPr lang="en-US" b="1" u="sng" dirty="0"/>
              <a:t>CHILD</a:t>
            </a:r>
            <a:r>
              <a:rPr lang="en-US" b="1" dirty="0"/>
              <a:t>) </a:t>
            </a:r>
            <a:r>
              <a:rPr lang="en-US" b="1" dirty="0" smtClean="0"/>
              <a:t>System: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3000" dirty="0" smtClean="0"/>
              <a:t>Includes </a:t>
            </a:r>
            <a:r>
              <a:rPr lang="en-US" sz="3000" dirty="0"/>
              <a:t>all children born in Cuyahoga County since 1992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3000" dirty="0"/>
              <a:t>Draws on routinely available administrative data to monitor program delivery and outcomes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3000" dirty="0"/>
              <a:t>Brings together data at the individual child level for longitudinal analyses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3000" dirty="0"/>
              <a:t>Now expanding to reflect experiences throughout childhood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943667"/>
            <a:ext cx="3043939" cy="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1828795" y="402336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00380" y="402336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71965" y="402336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43585" y="402336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315170" y="402336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0123" y="233172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11708" y="233172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83293" y="233172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54878" y="233172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26463" y="233172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98048" y="233172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77464" y="402336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31927" y="402336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03512" y="402336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5097" y="402336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46682" y="4023360"/>
            <a:ext cx="0" cy="14173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43220" y="324612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14770" y="324612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86390" y="324612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57975" y="3246120"/>
            <a:ext cx="35" cy="5029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57200" y="1600200"/>
            <a:ext cx="914400" cy="731520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Dept. of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Public Health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914395" y="2514610"/>
            <a:ext cx="914400" cy="731520"/>
          </a:xfrm>
          <a:prstGeom prst="rect">
            <a:avLst/>
          </a:prstGeom>
          <a:solidFill>
            <a:srgbClr val="FFCC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Ohio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Dept. of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Health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371565" y="448056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Help Me Grow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County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200365" y="160020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Dept. of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Employment &amp; Family Services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571965" y="160020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Head Start,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Starting Point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029150" y="251461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Starting Point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86365" y="4480560"/>
            <a:ext cx="914400" cy="731520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Cleveland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Metropolitan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School District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114765" y="448056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Dept. of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Employment &amp; Family Services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743165" y="448056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Board of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Mental Health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285970" y="251461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Dept. of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Employment &amp; Family Services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657555" y="251461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Dept. of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Employment &amp; Family Services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943565" y="160020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Starting Point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315165" y="160020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Juvenile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Court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400725" y="2514610"/>
            <a:ext cx="914400" cy="731520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Cleveland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Metropolitan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Housing Authority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857930" y="4480560"/>
            <a:ext cx="914400" cy="731520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Cleveland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Metropolitan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School District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828765" y="160020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Dept. of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Employment &amp; Family Services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828765" y="539496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Board of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Health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200360" y="539496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Starting Point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943565" y="5394960"/>
            <a:ext cx="914400" cy="731520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Cleveland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Metropolitan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School District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315165" y="5394960"/>
            <a:ext cx="914400" cy="731520"/>
          </a:xfrm>
          <a:prstGeom prst="rect">
            <a:avLst/>
          </a:prstGeom>
          <a:solidFill>
            <a:srgbClr val="FFCC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National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Student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Clearing house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571965" y="5394960"/>
            <a:ext cx="9144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Cuyahoga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Dept. of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Employment &amp; Family Services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990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IDS provides longitudinal perspective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35" y="160020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Moms First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Home Visiting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(Prenatal)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30" y="251461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Birth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Certificates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4805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Help Me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Grow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Home Visiting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160020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Child Care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Voucher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160020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Access to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Early Learning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185" y="251461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Universal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Pre-K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44805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Kindergar</a:t>
            </a:r>
            <a:r>
              <a:rPr lang="en-US" sz="11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ten Readiness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(KRA-L)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44805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Public Assistance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0" y="44805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Early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Childhood Mental Health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5" y="251461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Child Abuse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&amp; Neglect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590" y="251461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Medicaid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160020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Out-of-school time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160020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Juvenile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Court Filing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760" y="251461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CMHA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Tenant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7965" y="44805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Ohio Graduation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Test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0" y="160020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Out-of-Home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Placement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40123" y="3657600"/>
            <a:ext cx="7772315" cy="457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pixabay.com/static/uploads/photo/2013/07/12/13/51/baby-147416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3703317"/>
            <a:ext cx="86061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438" y="3035374"/>
            <a:ext cx="685800" cy="13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640038" y="3668192"/>
            <a:ext cx="7772400" cy="457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Birth    </a:t>
            </a:r>
            <a:r>
              <a:rPr lang="en-US" b="1" dirty="0">
                <a:solidFill>
                  <a:schemeClr val="tx1"/>
                </a:solidFill>
              </a:rPr>
              <a:t>-    Early Childhood    -    School A</a:t>
            </a:r>
            <a:r>
              <a:rPr lang="en-US" b="1" dirty="0" smtClean="0">
                <a:solidFill>
                  <a:schemeClr val="tx1"/>
                </a:solidFill>
              </a:rPr>
              <a:t>ge    </a:t>
            </a:r>
            <a:r>
              <a:rPr lang="en-US" b="1" dirty="0">
                <a:solidFill>
                  <a:schemeClr val="tx1"/>
                </a:solidFill>
              </a:rPr>
              <a:t>-    Youth    -    Young Adult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04300" y="6400800"/>
            <a:ext cx="4572000" cy="27432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Integration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3949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Newborn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Home Visiting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395" y="53949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Special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Needs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Child Care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53949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Public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School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5200" y="53949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Postsecondary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0" y="5394960"/>
            <a:ext cx="914400" cy="7315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SNAP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04300" y="6400800"/>
            <a:ext cx="4572000" cy="27432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Source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67700" y="6400800"/>
            <a:ext cx="4572000" cy="27432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04300" y="6400800"/>
            <a:ext cx="4572000" cy="27432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Longitudinal Pipeline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371600" y="3246120"/>
            <a:ext cx="35" cy="50292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07315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7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1.48148E-6 L -0.05 -0.07315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1.48148E-6 L -0.1 -0.07315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1.48148E-6 L 0.05 -0.07315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1.48148E-6 L 0.1 -0.07315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7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4.81481E-6 L 0.05 -0.0997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0997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4.81481E-6 L -0.05 -0.0997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4.81481E-6 L -0.1 -0.0997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4.81481E-6 L -0.15 -0.0997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2.59259E-6 L 0.15 0.10671 " pathEditMode="relative" rAng="0" ptsTypes="AA">
                                      <p:cBhvr>
                                        <p:cTn id="2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2.59259E-6 L 0.1 0.10671 " pathEditMode="relative" rAng="0" ptsTypes="AA">
                                      <p:cBhvr>
                                        <p:cTn id="2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2.59259E-6 L 0.05 0.10671 " pathEditMode="relative" rAng="0" ptsTypes="AA">
                                      <p:cBhvr>
                                        <p:cTn id="2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1.11022E-16 0.10671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2.59259E-6 L -0.05 0.10671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4.07407E-6 L -0.1 0.1333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4.07407E-6 L -0.05 0.1333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1333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4.07407E-6 L 0.05 0.1333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4.07407E-6 L 0.1 0.13334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4.07407E-6 L 0.15 0.13334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56" grpId="0"/>
      <p:bldP spid="11" grpId="0" animBg="1"/>
      <p:bldP spid="11" grpId="1" animBg="1"/>
      <p:bldP spid="17" grpId="0" animBg="1"/>
      <p:bldP spid="17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60" grpId="0" animBg="1"/>
      <p:bldP spid="59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 Inputs: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886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ETO</a:t>
            </a:r>
            <a:r>
              <a:rPr lang="en-US" sz="2800" dirty="0" smtClean="0"/>
              <a:t>: </a:t>
            </a:r>
            <a:r>
              <a:rPr lang="en-US" sz="2800" dirty="0" smtClean="0"/>
              <a:t>social service program data </a:t>
            </a:r>
            <a:endParaRPr lang="en-US" sz="2800" dirty="0"/>
          </a:p>
          <a:p>
            <a:r>
              <a:rPr lang="en-US" sz="2800" b="1" dirty="0" smtClean="0"/>
              <a:t>TAAG</a:t>
            </a:r>
            <a:r>
              <a:rPr lang="en-US" sz="2800" dirty="0" smtClean="0"/>
              <a:t>: </a:t>
            </a:r>
            <a:r>
              <a:rPr lang="en-US" sz="2800" dirty="0"/>
              <a:t>tenant records and case management data </a:t>
            </a:r>
            <a:endParaRPr lang="en-US" sz="2800" dirty="0" smtClean="0"/>
          </a:p>
          <a:p>
            <a:r>
              <a:rPr lang="en-US" sz="2800" b="1" dirty="0" smtClean="0"/>
              <a:t>Neighborhood Data</a:t>
            </a:r>
            <a:r>
              <a:rPr lang="en-US" sz="2800" dirty="0" smtClean="0"/>
              <a:t>: </a:t>
            </a:r>
            <a:r>
              <a:rPr lang="en-US" sz="2800" dirty="0"/>
              <a:t>address or neighborhood level (using geocodes such as block group, census tract, or other geography)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Neighborhood Surveys: </a:t>
            </a:r>
            <a:r>
              <a:rPr lang="en-US" sz="2800" dirty="0" smtClean="0"/>
              <a:t>direct </a:t>
            </a:r>
            <a:r>
              <a:rPr lang="en-US" sz="2800" dirty="0"/>
              <a:t>measures </a:t>
            </a:r>
            <a:r>
              <a:rPr lang="en-US" sz="2800" dirty="0" smtClean="0"/>
              <a:t>to monitor </a:t>
            </a:r>
            <a:r>
              <a:rPr lang="en-US" sz="2800" dirty="0"/>
              <a:t>components of quality of life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rgbClr val="00355F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943667"/>
            <a:ext cx="3043939" cy="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367</Words>
  <Application>Microsoft Office PowerPoint</Application>
  <PresentationFormat>On-screen Show (4:3)</PresentationFormat>
  <Paragraphs>130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Cleveland’s Central Neighborhood</vt:lpstr>
      <vt:lpstr>PowerPoint Presentation</vt:lpstr>
      <vt:lpstr>Need for Place-based IDS</vt:lpstr>
      <vt:lpstr>Central’s Place-based IDS</vt:lpstr>
      <vt:lpstr>Data Inputs: </vt:lpstr>
      <vt:lpstr>IDS provides longitudinal perspective </vt:lpstr>
      <vt:lpstr>Additional Data Inputs: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toh</dc:creator>
  <cp:lastModifiedBy>toh</cp:lastModifiedBy>
  <cp:revision>11</cp:revision>
  <dcterms:created xsi:type="dcterms:W3CDTF">2015-04-13T13:27:05Z</dcterms:created>
  <dcterms:modified xsi:type="dcterms:W3CDTF">2015-04-14T20:24:22Z</dcterms:modified>
</cp:coreProperties>
</file>