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1"/>
  </p:sldMasterIdLst>
  <p:notesMasterIdLst>
    <p:notesMasterId r:id="rId15"/>
  </p:notesMasterIdLst>
  <p:handoutMasterIdLst>
    <p:handoutMasterId r:id="rId16"/>
  </p:handoutMasterIdLst>
  <p:sldIdLst>
    <p:sldId id="256" r:id="rId2"/>
    <p:sldId id="378" r:id="rId3"/>
    <p:sldId id="369" r:id="rId4"/>
    <p:sldId id="375" r:id="rId5"/>
    <p:sldId id="365" r:id="rId6"/>
    <p:sldId id="373" r:id="rId7"/>
    <p:sldId id="349" r:id="rId8"/>
    <p:sldId id="350" r:id="rId9"/>
    <p:sldId id="370" r:id="rId10"/>
    <p:sldId id="374" r:id="rId11"/>
    <p:sldId id="367" r:id="rId12"/>
    <p:sldId id="372" r:id="rId13"/>
    <p:sldId id="371"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43" autoAdjust="0"/>
  </p:normalViewPr>
  <p:slideViewPr>
    <p:cSldViewPr>
      <p:cViewPr>
        <p:scale>
          <a:sx n="90" d="100"/>
          <a:sy n="90" d="100"/>
        </p:scale>
        <p:origin x="-2148"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372" cy="463229"/>
          </a:xfrm>
          <a:prstGeom prst="rect">
            <a:avLst/>
          </a:prstGeom>
          <a:noFill/>
          <a:ln w="9525">
            <a:noFill/>
            <a:miter lim="800000"/>
            <a:headEnd/>
            <a:tailEnd/>
          </a:ln>
          <a:effectLst/>
        </p:spPr>
        <p:txBody>
          <a:bodyPr vert="horz" wrap="square" lIns="88120" tIns="44061" rIns="88120" bIns="44061" numCol="1" anchor="t" anchorCtr="0" compatLnSpc="1">
            <a:prstTxWarp prst="textNoShape">
              <a:avLst/>
            </a:prstTxWarp>
          </a:bodyPr>
          <a:lstStyle>
            <a:lvl1pPr defTabSz="880609">
              <a:defRPr sz="1200">
                <a:latin typeface="Arial" charset="0"/>
                <a:ea typeface="+mn-ea"/>
              </a:defRPr>
            </a:lvl1pPr>
          </a:lstStyle>
          <a:p>
            <a:pPr>
              <a:defRPr/>
            </a:pPr>
            <a:endParaRPr lang="en-US"/>
          </a:p>
        </p:txBody>
      </p:sp>
      <p:sp>
        <p:nvSpPr>
          <p:cNvPr id="2051" name="Rectangle 3"/>
          <p:cNvSpPr>
            <a:spLocks noGrp="1" noChangeArrowheads="1"/>
          </p:cNvSpPr>
          <p:nvPr>
            <p:ph type="dt" sz="quarter" idx="1"/>
          </p:nvPr>
        </p:nvSpPr>
        <p:spPr bwMode="auto">
          <a:xfrm>
            <a:off x="3970436" y="0"/>
            <a:ext cx="3038372" cy="463229"/>
          </a:xfrm>
          <a:prstGeom prst="rect">
            <a:avLst/>
          </a:prstGeom>
          <a:noFill/>
          <a:ln w="9525">
            <a:noFill/>
            <a:miter lim="800000"/>
            <a:headEnd/>
            <a:tailEnd/>
          </a:ln>
          <a:effectLst/>
        </p:spPr>
        <p:txBody>
          <a:bodyPr vert="horz" wrap="square" lIns="88120" tIns="44061" rIns="88120" bIns="44061" numCol="1" anchor="t" anchorCtr="0" compatLnSpc="1">
            <a:prstTxWarp prst="textNoShape">
              <a:avLst/>
            </a:prstTxWarp>
          </a:bodyPr>
          <a:lstStyle>
            <a:lvl1pPr algn="r" defTabSz="880609">
              <a:defRPr sz="1200">
                <a:latin typeface="Arial" charset="0"/>
                <a:ea typeface="+mn-ea"/>
              </a:defRPr>
            </a:lvl1pPr>
          </a:lstStyle>
          <a:p>
            <a:pPr>
              <a:defRPr/>
            </a:pPr>
            <a:endParaRPr lang="en-US"/>
          </a:p>
        </p:txBody>
      </p:sp>
      <p:sp>
        <p:nvSpPr>
          <p:cNvPr id="2052" name="Rectangle 4"/>
          <p:cNvSpPr>
            <a:spLocks noGrp="1" noChangeArrowheads="1"/>
          </p:cNvSpPr>
          <p:nvPr>
            <p:ph type="ftr" sz="quarter" idx="2"/>
          </p:nvPr>
        </p:nvSpPr>
        <p:spPr bwMode="auto">
          <a:xfrm>
            <a:off x="0" y="8831580"/>
            <a:ext cx="3038372" cy="463229"/>
          </a:xfrm>
          <a:prstGeom prst="rect">
            <a:avLst/>
          </a:prstGeom>
          <a:noFill/>
          <a:ln w="9525">
            <a:noFill/>
            <a:miter lim="800000"/>
            <a:headEnd/>
            <a:tailEnd/>
          </a:ln>
          <a:effectLst/>
        </p:spPr>
        <p:txBody>
          <a:bodyPr vert="horz" wrap="square" lIns="88120" tIns="44061" rIns="88120" bIns="44061" numCol="1" anchor="b" anchorCtr="0" compatLnSpc="1">
            <a:prstTxWarp prst="textNoShape">
              <a:avLst/>
            </a:prstTxWarp>
          </a:bodyPr>
          <a:lstStyle>
            <a:lvl1pPr defTabSz="880609">
              <a:defRPr sz="1200">
                <a:latin typeface="Arial" charset="0"/>
                <a:ea typeface="+mn-ea"/>
              </a:defRPr>
            </a:lvl1pPr>
          </a:lstStyle>
          <a:p>
            <a:pPr>
              <a:defRPr/>
            </a:pPr>
            <a:endParaRPr lang="en-US"/>
          </a:p>
        </p:txBody>
      </p:sp>
      <p:sp>
        <p:nvSpPr>
          <p:cNvPr id="2053" name="Rectangle 5"/>
          <p:cNvSpPr>
            <a:spLocks noGrp="1" noChangeArrowheads="1"/>
          </p:cNvSpPr>
          <p:nvPr>
            <p:ph type="sldNum" sz="quarter" idx="3"/>
          </p:nvPr>
        </p:nvSpPr>
        <p:spPr bwMode="auto">
          <a:xfrm>
            <a:off x="3970436" y="8831580"/>
            <a:ext cx="3038372" cy="463229"/>
          </a:xfrm>
          <a:prstGeom prst="rect">
            <a:avLst/>
          </a:prstGeom>
          <a:noFill/>
          <a:ln w="9525">
            <a:noFill/>
            <a:miter lim="800000"/>
            <a:headEnd/>
            <a:tailEnd/>
          </a:ln>
          <a:effectLst/>
        </p:spPr>
        <p:txBody>
          <a:bodyPr vert="horz" wrap="square" lIns="88120" tIns="44061" rIns="88120" bIns="44061" numCol="1" anchor="b" anchorCtr="0" compatLnSpc="1">
            <a:prstTxWarp prst="textNoShape">
              <a:avLst/>
            </a:prstTxWarp>
          </a:bodyPr>
          <a:lstStyle>
            <a:lvl1pPr algn="r" defTabSz="880609">
              <a:defRPr sz="1200"/>
            </a:lvl1pPr>
          </a:lstStyle>
          <a:p>
            <a:fld id="{D9BFEF9E-1E53-4F34-8432-98AD01549F2C}" type="slidenum">
              <a:rPr lang="en-US"/>
              <a:pPr/>
              <a:t>‹#›</a:t>
            </a:fld>
            <a:endParaRPr lang="en-US"/>
          </a:p>
        </p:txBody>
      </p:sp>
    </p:spTree>
    <p:extLst>
      <p:ext uri="{BB962C8B-B14F-4D97-AF65-F5344CB8AC3E}">
        <p14:creationId xmlns:p14="http://schemas.microsoft.com/office/powerpoint/2010/main" val="1898957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372" cy="463229"/>
          </a:xfrm>
          <a:prstGeom prst="rect">
            <a:avLst/>
          </a:prstGeom>
          <a:noFill/>
          <a:ln w="9525">
            <a:noFill/>
            <a:miter lim="800000"/>
            <a:headEnd/>
            <a:tailEnd/>
          </a:ln>
          <a:effectLst/>
        </p:spPr>
        <p:txBody>
          <a:bodyPr vert="horz" wrap="square" lIns="93152" tIns="46576" rIns="93152" bIns="46576" numCol="1" anchor="t" anchorCtr="0" compatLnSpc="1">
            <a:prstTxWarp prst="textNoShape">
              <a:avLst/>
            </a:prstTxWarp>
          </a:bodyPr>
          <a:lstStyle>
            <a:lvl1pPr defTabSz="931567">
              <a:defRPr sz="1300">
                <a:latin typeface="Arial" charset="0"/>
                <a:ea typeface="+mn-ea"/>
              </a:defRPr>
            </a:lvl1pPr>
          </a:lstStyle>
          <a:p>
            <a:pPr>
              <a:defRPr/>
            </a:pPr>
            <a:endParaRPr lang="en-US"/>
          </a:p>
        </p:txBody>
      </p:sp>
      <p:sp>
        <p:nvSpPr>
          <p:cNvPr id="3075" name="Rectangle 3"/>
          <p:cNvSpPr>
            <a:spLocks noGrp="1" noChangeArrowheads="1"/>
          </p:cNvSpPr>
          <p:nvPr>
            <p:ph type="dt" idx="1"/>
          </p:nvPr>
        </p:nvSpPr>
        <p:spPr bwMode="auto">
          <a:xfrm>
            <a:off x="3970436" y="0"/>
            <a:ext cx="3038372" cy="463229"/>
          </a:xfrm>
          <a:prstGeom prst="rect">
            <a:avLst/>
          </a:prstGeom>
          <a:noFill/>
          <a:ln w="9525">
            <a:noFill/>
            <a:miter lim="800000"/>
            <a:headEnd/>
            <a:tailEnd/>
          </a:ln>
          <a:effectLst/>
        </p:spPr>
        <p:txBody>
          <a:bodyPr vert="horz" wrap="square" lIns="93152" tIns="46576" rIns="93152" bIns="46576" numCol="1" anchor="t" anchorCtr="0" compatLnSpc="1">
            <a:prstTxWarp prst="textNoShape">
              <a:avLst/>
            </a:prstTxWarp>
          </a:bodyPr>
          <a:lstStyle>
            <a:lvl1pPr algn="r" defTabSz="931567">
              <a:defRPr sz="1300">
                <a:latin typeface="Arial" charset="0"/>
                <a:ea typeface="+mn-ea"/>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79513"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040" y="4415790"/>
            <a:ext cx="5608320" cy="4181789"/>
          </a:xfrm>
          <a:prstGeom prst="rect">
            <a:avLst/>
          </a:prstGeom>
          <a:noFill/>
          <a:ln w="9525">
            <a:noFill/>
            <a:miter lim="800000"/>
            <a:headEnd/>
            <a:tailEnd/>
          </a:ln>
          <a:effectLst/>
        </p:spPr>
        <p:txBody>
          <a:bodyPr vert="horz" wrap="square" lIns="93152" tIns="46576" rIns="93152" bIns="465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580"/>
            <a:ext cx="3038372" cy="463229"/>
          </a:xfrm>
          <a:prstGeom prst="rect">
            <a:avLst/>
          </a:prstGeom>
          <a:noFill/>
          <a:ln w="9525">
            <a:noFill/>
            <a:miter lim="800000"/>
            <a:headEnd/>
            <a:tailEnd/>
          </a:ln>
          <a:effectLst/>
        </p:spPr>
        <p:txBody>
          <a:bodyPr vert="horz" wrap="square" lIns="93152" tIns="46576" rIns="93152" bIns="46576" numCol="1" anchor="b" anchorCtr="0" compatLnSpc="1">
            <a:prstTxWarp prst="textNoShape">
              <a:avLst/>
            </a:prstTxWarp>
          </a:bodyPr>
          <a:lstStyle>
            <a:lvl1pPr defTabSz="931567">
              <a:defRPr sz="1300">
                <a:latin typeface="Arial"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3970436" y="8831580"/>
            <a:ext cx="3038372" cy="463229"/>
          </a:xfrm>
          <a:prstGeom prst="rect">
            <a:avLst/>
          </a:prstGeom>
          <a:noFill/>
          <a:ln w="9525">
            <a:noFill/>
            <a:miter lim="800000"/>
            <a:headEnd/>
            <a:tailEnd/>
          </a:ln>
          <a:effectLst/>
        </p:spPr>
        <p:txBody>
          <a:bodyPr vert="horz" wrap="square" lIns="93152" tIns="46576" rIns="93152" bIns="46576" numCol="1" anchor="b" anchorCtr="0" compatLnSpc="1">
            <a:prstTxWarp prst="textNoShape">
              <a:avLst/>
            </a:prstTxWarp>
          </a:bodyPr>
          <a:lstStyle>
            <a:lvl1pPr algn="r" defTabSz="931567">
              <a:defRPr sz="1300"/>
            </a:lvl1pPr>
          </a:lstStyle>
          <a:p>
            <a:fld id="{774DBCA2-D859-4E69-B290-A8DFAFFCFF84}" type="slidenum">
              <a:rPr lang="en-US"/>
              <a:pPr/>
              <a:t>‹#›</a:t>
            </a:fld>
            <a:endParaRPr lang="en-US"/>
          </a:p>
        </p:txBody>
      </p:sp>
    </p:spTree>
    <p:extLst>
      <p:ext uri="{BB962C8B-B14F-4D97-AF65-F5344CB8AC3E}">
        <p14:creationId xmlns:p14="http://schemas.microsoft.com/office/powerpoint/2010/main" val="1023405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7" eaLnBrk="0" hangingPunct="0">
              <a:defRPr sz="2400">
                <a:solidFill>
                  <a:schemeClr val="tx1"/>
                </a:solidFill>
                <a:latin typeface="Arial" charset="0"/>
                <a:ea typeface="ＭＳ Ｐゴシック" pitchFamily="-1" charset="-128"/>
              </a:defRPr>
            </a:lvl1pPr>
            <a:lvl2pPr marL="38049313" indent="-37590696" defTabSz="931567"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8617" eaLnBrk="0" fontAlgn="base" hangingPunct="0">
              <a:spcBef>
                <a:spcPct val="0"/>
              </a:spcBef>
              <a:spcAft>
                <a:spcPct val="0"/>
              </a:spcAft>
              <a:defRPr sz="2400">
                <a:solidFill>
                  <a:schemeClr val="tx1"/>
                </a:solidFill>
                <a:latin typeface="Arial" charset="0"/>
                <a:ea typeface="ＭＳ Ｐゴシック" pitchFamily="-1" charset="-128"/>
              </a:defRPr>
            </a:lvl6pPr>
            <a:lvl7pPr marL="917235" eaLnBrk="0" fontAlgn="base" hangingPunct="0">
              <a:spcBef>
                <a:spcPct val="0"/>
              </a:spcBef>
              <a:spcAft>
                <a:spcPct val="0"/>
              </a:spcAft>
              <a:defRPr sz="2400">
                <a:solidFill>
                  <a:schemeClr val="tx1"/>
                </a:solidFill>
                <a:latin typeface="Arial" charset="0"/>
                <a:ea typeface="ＭＳ Ｐゴシック" pitchFamily="-1" charset="-128"/>
              </a:defRPr>
            </a:lvl7pPr>
            <a:lvl8pPr marL="1375852" eaLnBrk="0" fontAlgn="base" hangingPunct="0">
              <a:spcBef>
                <a:spcPct val="0"/>
              </a:spcBef>
              <a:spcAft>
                <a:spcPct val="0"/>
              </a:spcAft>
              <a:defRPr sz="2400">
                <a:solidFill>
                  <a:schemeClr val="tx1"/>
                </a:solidFill>
                <a:latin typeface="Arial" charset="0"/>
                <a:ea typeface="ＭＳ Ｐゴシック" pitchFamily="-1" charset="-128"/>
              </a:defRPr>
            </a:lvl8pPr>
            <a:lvl9pPr marL="1834469"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4DE04C5D-EE47-4224-AC7E-2CC36D6BFA39}" type="slidenum">
              <a:rPr lang="en-US" sz="1300"/>
              <a:pPr eaLnBrk="1" hangingPunct="1"/>
              <a:t>1</a:t>
            </a:fld>
            <a:endParaRPr lang="en-US" sz="13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DBCA2-D859-4E69-B290-A8DFAFFCFF84}" type="slidenum">
              <a:rPr lang="en-US" smtClean="0"/>
              <a:pPr/>
              <a:t>10</a:t>
            </a:fld>
            <a:endParaRPr lang="en-US"/>
          </a:p>
        </p:txBody>
      </p:sp>
    </p:spTree>
    <p:extLst>
      <p:ext uri="{BB962C8B-B14F-4D97-AF65-F5344CB8AC3E}">
        <p14:creationId xmlns:p14="http://schemas.microsoft.com/office/powerpoint/2010/main" val="3407776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solidFill>
                  <a:schemeClr val="tx1"/>
                </a:solidFill>
              </a:rPr>
              <a:t>Preconditions:  influential champion; adequate financial resources; sense of urgency for change</a:t>
            </a:r>
          </a:p>
          <a:p>
            <a:pPr eaLnBrk="1" hangingPunct="1"/>
            <a:endParaRPr lang="en-US" dirty="0" smtClean="0">
              <a:solidFill>
                <a:schemeClr val="tx1"/>
              </a:solidFill>
            </a:endParaRPr>
          </a:p>
          <a:p>
            <a:pPr eaLnBrk="1" hangingPunct="1"/>
            <a:r>
              <a:rPr lang="en-US" dirty="0" smtClean="0">
                <a:solidFill>
                  <a:schemeClr val="tx1"/>
                </a:solidFill>
              </a:rPr>
              <a:t>Related Collective Impact initiatives:</a:t>
            </a:r>
          </a:p>
          <a:p>
            <a:pPr eaLnBrk="1" hangingPunct="1"/>
            <a:r>
              <a:rPr lang="en-US" dirty="0" smtClean="0">
                <a:solidFill>
                  <a:schemeClr val="tx1"/>
                </a:solidFill>
              </a:rPr>
              <a:t>Memphis Fast Forward’s Operation Safe Community</a:t>
            </a:r>
          </a:p>
          <a:p>
            <a:pPr eaLnBrk="1" hangingPunct="1"/>
            <a:r>
              <a:rPr lang="en-US" dirty="0" smtClean="0">
                <a:solidFill>
                  <a:schemeClr val="tx1"/>
                </a:solidFill>
              </a:rPr>
              <a:t>South Seattle and South King County’s Road Map Project</a:t>
            </a:r>
          </a:p>
        </p:txBody>
      </p:sp>
      <p:sp>
        <p:nvSpPr>
          <p:cNvPr id="35844" name="Slide Number Placeholder 3"/>
          <p:cNvSpPr txBox="1">
            <a:spLocks noGrp="1"/>
          </p:cNvSpPr>
          <p:nvPr/>
        </p:nvSpPr>
        <p:spPr bwMode="auto">
          <a:xfrm>
            <a:off x="3970436" y="8831580"/>
            <a:ext cx="3038372" cy="46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2" tIns="46576" rIns="93152" bIns="46576" anchor="b"/>
          <a:lstStyle>
            <a:lvl1pPr defTabSz="928688" eaLnBrk="0" hangingPunct="0">
              <a:defRPr sz="2400">
                <a:solidFill>
                  <a:schemeClr val="tx1"/>
                </a:solidFill>
                <a:latin typeface="Arial" charset="0"/>
                <a:ea typeface="ＭＳ Ｐゴシック" pitchFamily="-1" charset="-128"/>
              </a:defRPr>
            </a:lvl1pPr>
            <a:lvl2pPr marL="37931725" indent="-37474525" defTabSz="928688"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E59D56FE-0F0D-42E2-AFB7-CEB537F02F57}" type="slidenum">
              <a:rPr lang="en-US" sz="1300"/>
              <a:pPr algn="r" eaLnBrk="1" hangingPunct="1"/>
              <a:t>11</a:t>
            </a:fld>
            <a:endParaRPr 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7892" name="Slide Number Placeholder 3"/>
          <p:cNvSpPr txBox="1">
            <a:spLocks noGrp="1"/>
          </p:cNvSpPr>
          <p:nvPr/>
        </p:nvSpPr>
        <p:spPr bwMode="auto">
          <a:xfrm>
            <a:off x="3970436" y="8831580"/>
            <a:ext cx="3038372" cy="46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2" tIns="46576" rIns="93152" bIns="46576" anchor="b"/>
          <a:lstStyle>
            <a:lvl1pPr defTabSz="928688" eaLnBrk="0" hangingPunct="0">
              <a:defRPr sz="2400">
                <a:solidFill>
                  <a:schemeClr val="tx1"/>
                </a:solidFill>
                <a:latin typeface="Arial" charset="0"/>
                <a:ea typeface="ＭＳ Ｐゴシック" pitchFamily="-1" charset="-128"/>
              </a:defRPr>
            </a:lvl1pPr>
            <a:lvl2pPr marL="37931725" indent="-37474525" defTabSz="928688"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6D913D29-BE7E-4BE8-AE8B-1849856DE7C1}" type="slidenum">
              <a:rPr lang="en-US" sz="1300"/>
              <a:pPr algn="r" eaLnBrk="1" hangingPunct="1"/>
              <a:t>12</a:t>
            </a:fld>
            <a:endParaRPr lang="en-US"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DBCA2-D859-4E69-B290-A8DFAFFCFF84}" type="slidenum">
              <a:rPr lang="en-US" smtClean="0"/>
              <a:pPr/>
              <a:t>2</a:t>
            </a:fld>
            <a:endParaRPr lang="en-US"/>
          </a:p>
        </p:txBody>
      </p:sp>
    </p:spTree>
    <p:extLst>
      <p:ext uri="{BB962C8B-B14F-4D97-AF65-F5344CB8AC3E}">
        <p14:creationId xmlns:p14="http://schemas.microsoft.com/office/powerpoint/2010/main" val="16389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solidFill>
                  <a:schemeClr val="tx1"/>
                </a:solidFill>
              </a:rPr>
              <a:t>RBA and Collective Impact are tools for action</a:t>
            </a:r>
            <a:r>
              <a:rPr lang="en-US" baseline="0" dirty="0" smtClean="0">
                <a:solidFill>
                  <a:schemeClr val="tx1"/>
                </a:solidFill>
              </a:rPr>
              <a:t> that </a:t>
            </a:r>
            <a:r>
              <a:rPr lang="en-US" dirty="0" smtClean="0">
                <a:solidFill>
                  <a:schemeClr val="tx1"/>
                </a:solidFill>
              </a:rPr>
              <a:t>share an “ends to means” decision-making process and reliance on partners to work together</a:t>
            </a:r>
            <a:r>
              <a:rPr lang="en-US" baseline="0" dirty="0" smtClean="0">
                <a:solidFill>
                  <a:schemeClr val="tx1"/>
                </a:solidFill>
              </a:rPr>
              <a:t> in getting from talk to action…they can compliment each other well</a:t>
            </a:r>
            <a:endParaRPr lang="en-US" dirty="0" smtClean="0">
              <a:solidFill>
                <a:schemeClr val="tx1"/>
              </a:solidFill>
            </a:endParaRPr>
          </a:p>
          <a:p>
            <a:pPr eaLnBrk="1" hangingPunct="1"/>
            <a:endParaRPr lang="en-US" dirty="0" smtClean="0">
              <a:solidFill>
                <a:schemeClr val="tx1"/>
              </a:solidFill>
            </a:endParaRPr>
          </a:p>
          <a:p>
            <a:pPr eaLnBrk="1" hangingPunct="1"/>
            <a:r>
              <a:rPr lang="en-US" dirty="0" smtClean="0">
                <a:solidFill>
                  <a:schemeClr val="tx1"/>
                </a:solidFill>
              </a:rPr>
              <a:t>RBA provides a “disciplined way of thinking and taking action that can be used to improve the quality of life in communities” as well as “the performance of programs, agencies and service system”.  Application of RBA core components enables communities to put each of the Collective Impact conditions into operation, helping these groups turn ideas into actions.</a:t>
            </a:r>
          </a:p>
          <a:p>
            <a:pPr eaLnBrk="1" hangingPunct="1"/>
            <a:endParaRPr lang="en-US" dirty="0" smtClean="0">
              <a:solidFill>
                <a:schemeClr val="tx1"/>
              </a:solidFill>
            </a:endParaRPr>
          </a:p>
          <a:p>
            <a:pPr eaLnBrk="1" hangingPunct="1"/>
            <a:r>
              <a:rPr lang="en-US" dirty="0" smtClean="0">
                <a:solidFill>
                  <a:schemeClr val="tx1"/>
                </a:solidFill>
              </a:rPr>
              <a:t>Collective Impact identifies the conditions for success; RBA offers a framework, method and tools for a program, agency, system or community to operationalize collective impact at whatever level and achieve desired results.</a:t>
            </a:r>
          </a:p>
        </p:txBody>
      </p:sp>
      <p:sp>
        <p:nvSpPr>
          <p:cNvPr id="18436" name="Slide Number Placeholder 3"/>
          <p:cNvSpPr txBox="1">
            <a:spLocks noGrp="1"/>
          </p:cNvSpPr>
          <p:nvPr/>
        </p:nvSpPr>
        <p:spPr bwMode="auto">
          <a:xfrm>
            <a:off x="3970436" y="8831580"/>
            <a:ext cx="3038372" cy="46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2" tIns="46576" rIns="93152" bIns="46576" anchor="b"/>
          <a:lstStyle>
            <a:lvl1pPr defTabSz="928688" eaLnBrk="0" hangingPunct="0">
              <a:defRPr sz="2400">
                <a:solidFill>
                  <a:schemeClr val="tx1"/>
                </a:solidFill>
                <a:latin typeface="Arial" charset="0"/>
                <a:ea typeface="ＭＳ Ｐゴシック" pitchFamily="-1" charset="-128"/>
              </a:defRPr>
            </a:lvl1pPr>
            <a:lvl2pPr marL="37931725" indent="-37474525" defTabSz="928688"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711D0390-DA19-45C0-B715-AC331E4E03FC}" type="slidenum">
              <a:rPr lang="en-US" sz="1300"/>
              <a:pPr algn="r" eaLnBrk="1" hangingPunct="1"/>
              <a:t>3</a:t>
            </a:fld>
            <a:endParaRPr 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Setting the context</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774DBCA2-D859-4E69-B290-A8DFAFFCFF84}" type="slidenum">
              <a:rPr lang="en-US" smtClean="0"/>
              <a:pPr/>
              <a:t>4</a:t>
            </a:fld>
            <a:endParaRPr lang="en-US"/>
          </a:p>
        </p:txBody>
      </p:sp>
    </p:spTree>
    <p:extLst>
      <p:ext uri="{BB962C8B-B14F-4D97-AF65-F5344CB8AC3E}">
        <p14:creationId xmlns:p14="http://schemas.microsoft.com/office/powerpoint/2010/main" val="351629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4DBCA2-D859-4E69-B290-A8DFAFFCFF84}" type="slidenum">
              <a:rPr lang="en-US" smtClean="0"/>
              <a:pPr/>
              <a:t>6</a:t>
            </a:fld>
            <a:endParaRPr lang="en-US"/>
          </a:p>
        </p:txBody>
      </p:sp>
    </p:spTree>
    <p:extLst>
      <p:ext uri="{BB962C8B-B14F-4D97-AF65-F5344CB8AC3E}">
        <p14:creationId xmlns:p14="http://schemas.microsoft.com/office/powerpoint/2010/main" val="378047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solidFill>
                  <a:schemeClr val="tx1"/>
                </a:solidFill>
              </a:rPr>
              <a:t>Important to provide you with idea of who The Trust is and what our reach is to better understand our role and the role we might play in collective impact</a:t>
            </a:r>
          </a:p>
          <a:p>
            <a:pPr eaLnBrk="1" hangingPunct="1"/>
            <a:endParaRPr lang="en-US" dirty="0" smtClean="0">
              <a:solidFill>
                <a:schemeClr val="tx1"/>
              </a:solidFill>
            </a:endParaRPr>
          </a:p>
          <a:p>
            <a:pPr eaLnBrk="1" hangingPunct="1"/>
            <a:r>
              <a:rPr lang="en-US" dirty="0" smtClean="0">
                <a:solidFill>
                  <a:schemeClr val="tx1"/>
                </a:solidFill>
              </a:rPr>
              <a:t>The Children’s Trust is a children’s services council that provides funding to improve the lives of children and families in Miami-Dade County through prevention and early intervention services for children and families focused on health, family/community support and school readiness/success.</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7" eaLnBrk="0" hangingPunct="0">
              <a:defRPr sz="2400">
                <a:solidFill>
                  <a:schemeClr val="tx1"/>
                </a:solidFill>
                <a:latin typeface="Arial" charset="0"/>
                <a:ea typeface="ＭＳ Ｐゴシック" pitchFamily="-1" charset="-128"/>
              </a:defRPr>
            </a:lvl1pPr>
            <a:lvl2pPr marL="38049313" indent="-37590696" defTabSz="931567"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8617" eaLnBrk="0" fontAlgn="base" hangingPunct="0">
              <a:spcBef>
                <a:spcPct val="0"/>
              </a:spcBef>
              <a:spcAft>
                <a:spcPct val="0"/>
              </a:spcAft>
              <a:defRPr sz="2400">
                <a:solidFill>
                  <a:schemeClr val="tx1"/>
                </a:solidFill>
                <a:latin typeface="Arial" charset="0"/>
                <a:ea typeface="ＭＳ Ｐゴシック" pitchFamily="-1" charset="-128"/>
              </a:defRPr>
            </a:lvl6pPr>
            <a:lvl7pPr marL="917235" eaLnBrk="0" fontAlgn="base" hangingPunct="0">
              <a:spcBef>
                <a:spcPct val="0"/>
              </a:spcBef>
              <a:spcAft>
                <a:spcPct val="0"/>
              </a:spcAft>
              <a:defRPr sz="2400">
                <a:solidFill>
                  <a:schemeClr val="tx1"/>
                </a:solidFill>
                <a:latin typeface="Arial" charset="0"/>
                <a:ea typeface="ＭＳ Ｐゴシック" pitchFamily="-1" charset="-128"/>
              </a:defRPr>
            </a:lvl7pPr>
            <a:lvl8pPr marL="1375852" eaLnBrk="0" fontAlgn="base" hangingPunct="0">
              <a:spcBef>
                <a:spcPct val="0"/>
              </a:spcBef>
              <a:spcAft>
                <a:spcPct val="0"/>
              </a:spcAft>
              <a:defRPr sz="2400">
                <a:solidFill>
                  <a:schemeClr val="tx1"/>
                </a:solidFill>
                <a:latin typeface="Arial" charset="0"/>
                <a:ea typeface="ＭＳ Ｐゴシック" pitchFamily="-1" charset="-128"/>
              </a:defRPr>
            </a:lvl8pPr>
            <a:lvl9pPr marL="1834469"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5EA8AADE-A7FB-4830-885C-FC23BDE19F20}" type="slidenum">
              <a:rPr lang="en-US" sz="1300"/>
              <a:pPr eaLnBrk="1" hangingPunct="1"/>
              <a:t>7</a:t>
            </a:fld>
            <a:endParaRPr 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solidFill>
                  <a:schemeClr val="tx1"/>
                </a:solidFill>
              </a:rPr>
              <a:t>Challenges: </a:t>
            </a:r>
          </a:p>
          <a:p>
            <a:pPr marL="171450" indent="-171450" eaLnBrk="1" hangingPunct="1">
              <a:buFont typeface="Arial" pitchFamily="34" charset="0"/>
              <a:buChar char="•"/>
            </a:pPr>
            <a:r>
              <a:rPr lang="en-US" dirty="0" smtClean="0">
                <a:solidFill>
                  <a:schemeClr val="tx1"/>
                </a:solidFill>
              </a:rPr>
              <a:t>Ownership of community indicators </a:t>
            </a:r>
          </a:p>
          <a:p>
            <a:pPr marL="171450" indent="-171450" eaLnBrk="1" hangingPunct="1">
              <a:buFont typeface="Arial" pitchFamily="34" charset="0"/>
              <a:buChar char="•"/>
            </a:pPr>
            <a:r>
              <a:rPr lang="en-US" dirty="0" smtClean="0">
                <a:solidFill>
                  <a:schemeClr val="tx1"/>
                </a:solidFill>
              </a:rPr>
              <a:t>Using indicators rather than performance measures</a:t>
            </a:r>
          </a:p>
          <a:p>
            <a:pPr marL="171450" indent="-171450" eaLnBrk="1" hangingPunct="1">
              <a:buFont typeface="Arial" pitchFamily="34" charset="0"/>
              <a:buChar char="•"/>
            </a:pPr>
            <a:r>
              <a:rPr lang="en-US" dirty="0" smtClean="0">
                <a:solidFill>
                  <a:schemeClr val="tx1"/>
                </a:solidFill>
              </a:rPr>
              <a:t>Alignment of reading indictors with other </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7" eaLnBrk="0" hangingPunct="0">
              <a:defRPr sz="2400">
                <a:solidFill>
                  <a:schemeClr val="tx1"/>
                </a:solidFill>
                <a:latin typeface="Arial" charset="0"/>
                <a:ea typeface="ＭＳ Ｐゴシック" pitchFamily="-1" charset="-128"/>
              </a:defRPr>
            </a:lvl1pPr>
            <a:lvl2pPr marL="38049313" indent="-37590696" defTabSz="931567"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8617" eaLnBrk="0" fontAlgn="base" hangingPunct="0">
              <a:spcBef>
                <a:spcPct val="0"/>
              </a:spcBef>
              <a:spcAft>
                <a:spcPct val="0"/>
              </a:spcAft>
              <a:defRPr sz="2400">
                <a:solidFill>
                  <a:schemeClr val="tx1"/>
                </a:solidFill>
                <a:latin typeface="Arial" charset="0"/>
                <a:ea typeface="ＭＳ Ｐゴシック" pitchFamily="-1" charset="-128"/>
              </a:defRPr>
            </a:lvl6pPr>
            <a:lvl7pPr marL="917235" eaLnBrk="0" fontAlgn="base" hangingPunct="0">
              <a:spcBef>
                <a:spcPct val="0"/>
              </a:spcBef>
              <a:spcAft>
                <a:spcPct val="0"/>
              </a:spcAft>
              <a:defRPr sz="2400">
                <a:solidFill>
                  <a:schemeClr val="tx1"/>
                </a:solidFill>
                <a:latin typeface="Arial" charset="0"/>
                <a:ea typeface="ＭＳ Ｐゴシック" pitchFamily="-1" charset="-128"/>
              </a:defRPr>
            </a:lvl7pPr>
            <a:lvl8pPr marL="1375852" eaLnBrk="0" fontAlgn="base" hangingPunct="0">
              <a:spcBef>
                <a:spcPct val="0"/>
              </a:spcBef>
              <a:spcAft>
                <a:spcPct val="0"/>
              </a:spcAft>
              <a:defRPr sz="2400">
                <a:solidFill>
                  <a:schemeClr val="tx1"/>
                </a:solidFill>
                <a:latin typeface="Arial" charset="0"/>
                <a:ea typeface="ＭＳ Ｐゴシック" pitchFamily="-1" charset="-128"/>
              </a:defRPr>
            </a:lvl8pPr>
            <a:lvl9pPr marL="1834469"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E63A9D9F-BF42-4837-B280-5BC25321C847}" type="slidenum">
              <a:rPr lang="en-US" sz="1300"/>
              <a:pPr eaLnBrk="1" hangingPunct="1"/>
              <a:t>8</a:t>
            </a:fld>
            <a:endParaRPr 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smtClean="0">
                <a:solidFill>
                  <a:schemeClr val="tx1"/>
                </a:solidFill>
              </a:rPr>
              <a:t>Moving from its own service system that The Trust could easily manage to a broad community effort that requires significantly more collective, and partnership, work – the Read to Learn Campaign.</a:t>
            </a:r>
          </a:p>
          <a:p>
            <a:pPr eaLnBrk="1" hangingPunct="1"/>
            <a:endParaRPr lang="en-US" sz="1200" dirty="0" smtClean="0">
              <a:solidFill>
                <a:schemeClr val="tx1"/>
              </a:solidFill>
            </a:endParaRPr>
          </a:p>
          <a:p>
            <a:pPr eaLnBrk="1" hangingPunct="1"/>
            <a:r>
              <a:rPr lang="en-US" sz="1200" i="1" dirty="0">
                <a:solidFill>
                  <a:schemeClr val="tx1"/>
                </a:solidFill>
              </a:rPr>
              <a:t>“As we implemented our Results-based Strategic Plan, it became clear that helping service providers to improve by incentivizing performance on agreed upon performance measures was easier than moving an entire urban community to collective action towards a shared goal.  The National Campaign for 3</a:t>
            </a:r>
            <a:r>
              <a:rPr lang="en-US" sz="1200" i="1" baseline="30000" dirty="0">
                <a:solidFill>
                  <a:schemeClr val="tx1"/>
                </a:solidFill>
              </a:rPr>
              <a:t>rd</a:t>
            </a:r>
            <a:r>
              <a:rPr lang="en-US" sz="1200" i="1" dirty="0">
                <a:solidFill>
                  <a:schemeClr val="tx1"/>
                </a:solidFill>
              </a:rPr>
              <a:t> grade reading came at the right time to bring us all together, as it centers on indicators related to all our results.” </a:t>
            </a:r>
            <a:r>
              <a:rPr lang="en-US" sz="1200" dirty="0">
                <a:solidFill>
                  <a:schemeClr val="tx1"/>
                </a:solidFill>
              </a:rPr>
              <a:t>Modesto Abety-Gutierrez, President and CEO of The Children’s Trust</a:t>
            </a:r>
          </a:p>
          <a:p>
            <a:pPr eaLnBrk="1" hangingPunct="1"/>
            <a:endParaRPr lang="en-US" sz="1200" dirty="0" smtClean="0">
              <a:solidFill>
                <a:schemeClr val="tx1"/>
              </a:solidFill>
            </a:endParaRPr>
          </a:p>
          <a:p>
            <a:pPr eaLnBrk="1" hangingPunct="1">
              <a:buFontTx/>
              <a:buChar char="-"/>
            </a:pPr>
            <a:r>
              <a:rPr lang="en-US" sz="1200" dirty="0" smtClean="0">
                <a:solidFill>
                  <a:schemeClr val="tx1"/>
                </a:solidFill>
              </a:rPr>
              <a:t>In September 2011 convened a mini-summit to build community buy-in for a common agenda around all 3</a:t>
            </a:r>
            <a:r>
              <a:rPr lang="en-US" sz="1200" baseline="30000" dirty="0" smtClean="0">
                <a:solidFill>
                  <a:schemeClr val="tx1"/>
                </a:solidFill>
              </a:rPr>
              <a:t>rd</a:t>
            </a:r>
            <a:r>
              <a:rPr lang="en-US" sz="1200" dirty="0" smtClean="0">
                <a:solidFill>
                  <a:schemeClr val="tx1"/>
                </a:solidFill>
              </a:rPr>
              <a:t> grade students reading at grade level by 2020 – using national campaign to help galvanize interest. </a:t>
            </a:r>
          </a:p>
          <a:p>
            <a:pPr eaLnBrk="1" hangingPunct="1">
              <a:buFontTx/>
              <a:buChar char="-"/>
            </a:pPr>
            <a:r>
              <a:rPr lang="en-US" sz="1200" dirty="0" smtClean="0">
                <a:solidFill>
                  <a:schemeClr val="tx1"/>
                </a:solidFill>
              </a:rPr>
              <a:t>Engaged school superintendent, library system, mayors of county and largest cities, major foundations (UW, Miami Foundation), ELC</a:t>
            </a:r>
          </a:p>
          <a:p>
            <a:pPr eaLnBrk="1" hangingPunct="1">
              <a:buFontTx/>
              <a:buChar char="-"/>
            </a:pPr>
            <a:r>
              <a:rPr lang="en-US" sz="1200" dirty="0" smtClean="0">
                <a:solidFill>
                  <a:schemeClr val="tx1"/>
                </a:solidFill>
              </a:rPr>
              <a:t>Used Trust staff to begin the work of gathering data, identifying existing players, promising EBPs as strategies</a:t>
            </a:r>
          </a:p>
          <a:p>
            <a:pPr eaLnBrk="1" hangingPunct="1">
              <a:buFontTx/>
              <a:buChar char="-"/>
            </a:pPr>
            <a:r>
              <a:rPr lang="en-US" sz="1200" dirty="0" smtClean="0">
                <a:solidFill>
                  <a:schemeClr val="tx1"/>
                </a:solidFill>
              </a:rPr>
              <a:t>Engaged work groups from across community to talk through and identify appropriate strategies and action steps</a:t>
            </a:r>
          </a:p>
          <a:p>
            <a:pPr eaLnBrk="1" hangingPunct="1">
              <a:buFontTx/>
              <a:buChar char="-"/>
            </a:pPr>
            <a:r>
              <a:rPr lang="en-US" sz="1200" dirty="0" smtClean="0">
                <a:solidFill>
                  <a:schemeClr val="tx1"/>
                </a:solidFill>
              </a:rPr>
              <a:t>Held 2</a:t>
            </a:r>
            <a:r>
              <a:rPr lang="en-US" sz="1200" baseline="30000" dirty="0" smtClean="0">
                <a:solidFill>
                  <a:schemeClr val="tx1"/>
                </a:solidFill>
              </a:rPr>
              <a:t>nd</a:t>
            </a:r>
            <a:r>
              <a:rPr lang="en-US" sz="1200" dirty="0" smtClean="0">
                <a:solidFill>
                  <a:schemeClr val="tx1"/>
                </a:solidFill>
              </a:rPr>
              <a:t> mini-summit in Feb 2012 to review and refine work of work groups and launch book club for all 3-year-olds</a:t>
            </a:r>
          </a:p>
          <a:p>
            <a:pPr eaLnBrk="1" hangingPunct="1">
              <a:buFontTx/>
              <a:buChar char="-"/>
            </a:pPr>
            <a:r>
              <a:rPr lang="en-US" sz="1200" dirty="0" smtClean="0">
                <a:solidFill>
                  <a:schemeClr val="tx1"/>
                </a:solidFill>
              </a:rPr>
              <a:t>Application for All America City Award associated with the National Campaign for Grade Level Reading is due March 12</a:t>
            </a:r>
            <a:r>
              <a:rPr lang="en-US" sz="1200" baseline="30000" dirty="0" smtClean="0">
                <a:solidFill>
                  <a:schemeClr val="tx1"/>
                </a:solidFill>
              </a:rPr>
              <a:t>th</a:t>
            </a:r>
            <a:r>
              <a:rPr lang="en-US" sz="1200" dirty="0" smtClean="0">
                <a:solidFill>
                  <a:schemeClr val="tx1"/>
                </a:solidFill>
              </a:rPr>
              <a:t> </a:t>
            </a:r>
          </a:p>
          <a:p>
            <a:pPr eaLnBrk="1" hangingPunct="1">
              <a:buFontTx/>
              <a:buChar char="-"/>
            </a:pPr>
            <a:r>
              <a:rPr lang="en-US" sz="1200" dirty="0" smtClean="0">
                <a:solidFill>
                  <a:schemeClr val="tx1"/>
                </a:solidFill>
              </a:rPr>
              <a:t>Creating a shared data system is a critical component and has had the least amount of work completed; shared metrics </a:t>
            </a:r>
          </a:p>
          <a:p>
            <a:pPr eaLnBrk="1" hangingPunct="1">
              <a:buFontTx/>
              <a:buChar char="-"/>
            </a:pPr>
            <a:r>
              <a:rPr lang="en-US" sz="1200" dirty="0" smtClean="0">
                <a:solidFill>
                  <a:schemeClr val="tx1"/>
                </a:solidFill>
              </a:rPr>
              <a:t>Still identifying myriad of existing programs and supports for Read to Learn</a:t>
            </a:r>
          </a:p>
          <a:p>
            <a:pPr eaLnBrk="1" hangingPunct="1">
              <a:buFontTx/>
              <a:buChar char="-"/>
            </a:pPr>
            <a:r>
              <a:rPr lang="en-US" sz="1200" dirty="0" smtClean="0">
                <a:solidFill>
                  <a:schemeClr val="tx1"/>
                </a:solidFill>
              </a:rPr>
              <a:t>Issue areas: kindergarten readiness, summer slide / learning loss, and attendance gap / chronic absence – were identified by national campaign and these are areas in which shared performance measures will be used, as well as some local ones such as parental awareness and engagement  </a:t>
            </a:r>
          </a:p>
          <a:p>
            <a:pPr eaLnBrk="1" hangingPunct="1">
              <a:buFontTx/>
              <a:buChar char="-"/>
            </a:pPr>
            <a:r>
              <a:rPr lang="en-US" sz="1200" dirty="0" smtClean="0">
                <a:solidFill>
                  <a:schemeClr val="tx1"/>
                </a:solidFill>
              </a:rPr>
              <a:t>Will be targeting specific school feeder patterns</a:t>
            </a:r>
          </a:p>
          <a:p>
            <a:pPr eaLnBrk="1" hangingPunct="1">
              <a:buFontTx/>
              <a:buChar char="-"/>
            </a:pPr>
            <a:r>
              <a:rPr lang="en-US" sz="1200" dirty="0" smtClean="0">
                <a:solidFill>
                  <a:schemeClr val="tx1"/>
                </a:solidFill>
              </a:rPr>
              <a:t>Hiring a RTL manager to establish the constant communication and ongoing work sessions – provide the backbone support</a:t>
            </a:r>
          </a:p>
          <a:p>
            <a:pPr eaLnBrk="1" hangingPunct="1">
              <a:buFontTx/>
              <a:buChar char="-"/>
            </a:pPr>
            <a:r>
              <a:rPr lang="en-US" sz="1200" dirty="0" smtClean="0">
                <a:solidFill>
                  <a:schemeClr val="tx1"/>
                </a:solidFill>
              </a:rPr>
              <a:t>Will be engaging the business community as initial action plan is finalized</a:t>
            </a:r>
          </a:p>
          <a:p>
            <a:pPr eaLnBrk="1" hangingPunct="1">
              <a:buFontTx/>
              <a:buChar char="-"/>
            </a:pPr>
            <a:r>
              <a:rPr lang="en-US" sz="1200" dirty="0" smtClean="0">
                <a:solidFill>
                  <a:schemeClr val="tx1"/>
                </a:solidFill>
              </a:rPr>
              <a:t>Starting a campaign to fund Read to Learn community activities </a:t>
            </a:r>
          </a:p>
          <a:p>
            <a:pPr eaLnBrk="1" hangingPunct="1"/>
            <a:endParaRPr lang="en-US" sz="1200" dirty="0" smtClean="0">
              <a:solidFill>
                <a:schemeClr val="tx1"/>
              </a:solidFill>
            </a:endParaRPr>
          </a:p>
          <a:p>
            <a:pPr eaLnBrk="1" hangingPunct="1"/>
            <a:r>
              <a:rPr lang="en-US" sz="1200" dirty="0" smtClean="0">
                <a:solidFill>
                  <a:schemeClr val="tx1"/>
                </a:solidFill>
              </a:rPr>
              <a:t>The Trust is expecting to serve as the backbone organization and establish a shared measurement system. </a:t>
            </a:r>
          </a:p>
          <a:p>
            <a:pPr eaLnBrk="1" hangingPunct="1"/>
            <a:r>
              <a:rPr lang="en-US" sz="1200" dirty="0" smtClean="0">
                <a:solidFill>
                  <a:schemeClr val="tx1"/>
                </a:solidFill>
              </a:rPr>
              <a:t>As much as we have engaged the community, feels as though The Trust is the major driver.  This work is hard!  If it was easy, we would have seen a lot more success at making community change!</a:t>
            </a:r>
          </a:p>
          <a:p>
            <a:pPr eaLnBrk="1" hangingPunct="1"/>
            <a:endParaRPr lang="en-US" sz="1200" dirty="0" smtClean="0">
              <a:solidFill>
                <a:schemeClr val="tx1"/>
              </a:solidFill>
            </a:endParaRPr>
          </a:p>
        </p:txBody>
      </p:sp>
      <p:sp>
        <p:nvSpPr>
          <p:cNvPr id="33796" name="Slide Number Placeholder 3"/>
          <p:cNvSpPr txBox="1">
            <a:spLocks noGrp="1"/>
          </p:cNvSpPr>
          <p:nvPr/>
        </p:nvSpPr>
        <p:spPr bwMode="auto">
          <a:xfrm>
            <a:off x="3970436" y="8831580"/>
            <a:ext cx="3038372" cy="46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2" tIns="46576" rIns="93152" bIns="46576" anchor="b"/>
          <a:lstStyle>
            <a:lvl1pPr defTabSz="928688" eaLnBrk="0" hangingPunct="0">
              <a:defRPr sz="2400">
                <a:solidFill>
                  <a:schemeClr val="tx1"/>
                </a:solidFill>
                <a:latin typeface="Arial" charset="0"/>
                <a:ea typeface="ＭＳ Ｐゴシック" pitchFamily="-1" charset="-128"/>
              </a:defRPr>
            </a:lvl1pPr>
            <a:lvl2pPr marL="37931725" indent="-37474525" defTabSz="928688"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8C669FD3-2EEE-4F8D-B443-32D7CDE32733}" type="slidenum">
              <a:rPr lang="en-US" sz="1300"/>
              <a:pPr algn="r" eaLnBrk="1" hangingPunct="1"/>
              <a:t>9</a:t>
            </a:fld>
            <a:endParaRPr 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7B1A3E4-1298-4EC4-93B9-7CA4F3DEF346}" type="datetime1">
              <a:rPr lang="en-US"/>
              <a:pPr/>
              <a:t>11/14/2012</a:t>
            </a:fld>
            <a:endParaRPr lang="en-US" sz="1100">
              <a:solidFill>
                <a:schemeClr val="tx2"/>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4C92511-829E-4849-885A-B3BCA50BC02D}" type="slidenum">
              <a:rPr lang="en-US"/>
              <a:pPr/>
              <a:t>‹#›</a:t>
            </a:fld>
            <a:endParaRPr lang="en-US">
              <a:solidFill>
                <a:schemeClr val="tx2"/>
              </a:solidFill>
            </a:endParaRPr>
          </a:p>
        </p:txBody>
      </p:sp>
    </p:spTree>
    <p:extLst>
      <p:ext uri="{BB962C8B-B14F-4D97-AF65-F5344CB8AC3E}">
        <p14:creationId xmlns:p14="http://schemas.microsoft.com/office/powerpoint/2010/main" val="101826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5D85B71-AB14-43B3-9771-A356493C758D}" type="datetime1">
              <a:rPr lang="en-US"/>
              <a:pPr/>
              <a:t>11/14/2012</a:t>
            </a:fld>
            <a:endParaRPr lang="en-US" sz="1100">
              <a:solidFill>
                <a:schemeClr val="tx2"/>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4893B30-540E-4C49-9195-694A5EBDB839}" type="slidenum">
              <a:rPr lang="en-US"/>
              <a:pPr/>
              <a:t>‹#›</a:t>
            </a:fld>
            <a:endParaRPr lang="en-US">
              <a:solidFill>
                <a:schemeClr val="tx2"/>
              </a:solidFill>
            </a:endParaRPr>
          </a:p>
        </p:txBody>
      </p:sp>
    </p:spTree>
    <p:extLst>
      <p:ext uri="{BB962C8B-B14F-4D97-AF65-F5344CB8AC3E}">
        <p14:creationId xmlns:p14="http://schemas.microsoft.com/office/powerpoint/2010/main" val="3387260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FC26B22-30D5-4E7A-9B39-9E08AE5FF5B7}" type="datetime1">
              <a:rPr lang="en-US"/>
              <a:pPr/>
              <a:t>11/14/2012</a:t>
            </a:fld>
            <a:endParaRPr lang="en-US" sz="1100">
              <a:solidFill>
                <a:schemeClr val="tx2"/>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9A5533A-6B01-42E6-BDAB-884946F0CADE}" type="slidenum">
              <a:rPr lang="en-US"/>
              <a:pPr/>
              <a:t>‹#›</a:t>
            </a:fld>
            <a:endParaRPr lang="en-US">
              <a:solidFill>
                <a:schemeClr val="tx2"/>
              </a:solidFill>
            </a:endParaRPr>
          </a:p>
        </p:txBody>
      </p:sp>
    </p:spTree>
    <p:extLst>
      <p:ext uri="{BB962C8B-B14F-4D97-AF65-F5344CB8AC3E}">
        <p14:creationId xmlns:p14="http://schemas.microsoft.com/office/powerpoint/2010/main" val="296333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CA065BC-20C1-460A-A8A7-92E2045C72B5}" type="datetime1">
              <a:rPr lang="en-US"/>
              <a:pPr/>
              <a:t>11/14/2012</a:t>
            </a:fld>
            <a:endParaRPr lang="en-US" sz="1100">
              <a:solidFill>
                <a:schemeClr val="tx2"/>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CFC47-7C37-4763-8754-63F11E99074E}" type="slidenum">
              <a:rPr lang="en-US"/>
              <a:pPr/>
              <a:t>‹#›</a:t>
            </a:fld>
            <a:endParaRPr lang="en-US">
              <a:solidFill>
                <a:schemeClr val="tx2"/>
              </a:solidFill>
            </a:endParaRPr>
          </a:p>
        </p:txBody>
      </p:sp>
    </p:spTree>
    <p:extLst>
      <p:ext uri="{BB962C8B-B14F-4D97-AF65-F5344CB8AC3E}">
        <p14:creationId xmlns:p14="http://schemas.microsoft.com/office/powerpoint/2010/main" val="304623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C32BF18-7AE8-42B7-BE24-D7C0704FF056}" type="datetime1">
              <a:rPr lang="en-US"/>
              <a:pPr/>
              <a:t>11/14/2012</a:t>
            </a:fld>
            <a:endParaRPr lang="en-US" sz="1100">
              <a:solidFill>
                <a:schemeClr val="tx2"/>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70777A8-C07B-4252-99CD-86D31C116674}" type="slidenum">
              <a:rPr lang="en-US"/>
              <a:pPr/>
              <a:t>‹#›</a:t>
            </a:fld>
            <a:endParaRPr lang="en-US">
              <a:solidFill>
                <a:schemeClr val="tx2"/>
              </a:solidFill>
            </a:endParaRPr>
          </a:p>
        </p:txBody>
      </p:sp>
    </p:spTree>
    <p:extLst>
      <p:ext uri="{BB962C8B-B14F-4D97-AF65-F5344CB8AC3E}">
        <p14:creationId xmlns:p14="http://schemas.microsoft.com/office/powerpoint/2010/main" val="570024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3550144-ABD2-4DEB-A200-4456D12B1B4A}" type="datetime1">
              <a:rPr lang="en-US"/>
              <a:pPr/>
              <a:t>11/14/2012</a:t>
            </a:fld>
            <a:endParaRPr lang="en-US" sz="1100">
              <a:solidFill>
                <a:schemeClr val="tx2"/>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8EE0D2F-45E2-4793-BD54-D6C50F50E9E9}" type="slidenum">
              <a:rPr lang="en-US"/>
              <a:pPr/>
              <a:t>‹#›</a:t>
            </a:fld>
            <a:endParaRPr lang="en-US">
              <a:solidFill>
                <a:schemeClr val="tx2"/>
              </a:solidFill>
            </a:endParaRPr>
          </a:p>
        </p:txBody>
      </p:sp>
    </p:spTree>
    <p:extLst>
      <p:ext uri="{BB962C8B-B14F-4D97-AF65-F5344CB8AC3E}">
        <p14:creationId xmlns:p14="http://schemas.microsoft.com/office/powerpoint/2010/main" val="1327646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700F3EF-C58F-4BF1-84E9-7031C0113A87}" type="datetime1">
              <a:rPr lang="en-US"/>
              <a:pPr/>
              <a:t>11/14/2012</a:t>
            </a:fld>
            <a:endParaRPr lang="en-US" sz="1100">
              <a:solidFill>
                <a:schemeClr val="tx2"/>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166EBFB-BD29-494A-8885-2DFF4D1DD485}" type="slidenum">
              <a:rPr lang="en-US"/>
              <a:pPr/>
              <a:t>‹#›</a:t>
            </a:fld>
            <a:endParaRPr lang="en-US">
              <a:solidFill>
                <a:schemeClr val="tx2"/>
              </a:solidFill>
            </a:endParaRPr>
          </a:p>
        </p:txBody>
      </p:sp>
    </p:spTree>
    <p:extLst>
      <p:ext uri="{BB962C8B-B14F-4D97-AF65-F5344CB8AC3E}">
        <p14:creationId xmlns:p14="http://schemas.microsoft.com/office/powerpoint/2010/main" val="3998840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69EB7A4-CA6A-43C5-8990-D1D2C31BDD55}" type="datetime1">
              <a:rPr lang="en-US"/>
              <a:pPr/>
              <a:t>11/14/2012</a:t>
            </a:fld>
            <a:endParaRPr lang="en-US" sz="1100">
              <a:solidFill>
                <a:schemeClr val="tx2"/>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10A76FC-6AA2-438A-BBCA-F914E13997CD}" type="slidenum">
              <a:rPr lang="en-US"/>
              <a:pPr/>
              <a:t>‹#›</a:t>
            </a:fld>
            <a:endParaRPr lang="en-US">
              <a:solidFill>
                <a:schemeClr val="tx2"/>
              </a:solidFill>
            </a:endParaRPr>
          </a:p>
        </p:txBody>
      </p:sp>
    </p:spTree>
    <p:extLst>
      <p:ext uri="{BB962C8B-B14F-4D97-AF65-F5344CB8AC3E}">
        <p14:creationId xmlns:p14="http://schemas.microsoft.com/office/powerpoint/2010/main" val="1241357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8D9F437-ED3F-4FB7-8D3C-9B14AAB0AE43}" type="datetime1">
              <a:rPr lang="en-US"/>
              <a:pPr/>
              <a:t>11/14/2012</a:t>
            </a:fld>
            <a:endParaRPr lang="en-US" sz="1100">
              <a:solidFill>
                <a:schemeClr val="tx2"/>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56555B5-182C-43A7-9ADA-93D8186DF175}" type="slidenum">
              <a:rPr lang="en-US"/>
              <a:pPr/>
              <a:t>‹#›</a:t>
            </a:fld>
            <a:endParaRPr lang="en-US">
              <a:solidFill>
                <a:schemeClr val="tx2"/>
              </a:solidFill>
            </a:endParaRPr>
          </a:p>
        </p:txBody>
      </p:sp>
    </p:spTree>
    <p:extLst>
      <p:ext uri="{BB962C8B-B14F-4D97-AF65-F5344CB8AC3E}">
        <p14:creationId xmlns:p14="http://schemas.microsoft.com/office/powerpoint/2010/main" val="3433976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6B7AA9F-21CB-4687-BC95-7438D6FAE31A}" type="datetime1">
              <a:rPr lang="en-US"/>
              <a:pPr/>
              <a:t>11/14/2012</a:t>
            </a:fld>
            <a:endParaRPr lang="en-US" sz="1100">
              <a:solidFill>
                <a:schemeClr val="tx2"/>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E0DE6F1-8690-4737-ACA1-8CE6EC398BD4}" type="slidenum">
              <a:rPr lang="en-US"/>
              <a:pPr/>
              <a:t>‹#›</a:t>
            </a:fld>
            <a:endParaRPr lang="en-US">
              <a:solidFill>
                <a:schemeClr val="tx2"/>
              </a:solidFill>
            </a:endParaRPr>
          </a:p>
        </p:txBody>
      </p:sp>
    </p:spTree>
    <p:extLst>
      <p:ext uri="{BB962C8B-B14F-4D97-AF65-F5344CB8AC3E}">
        <p14:creationId xmlns:p14="http://schemas.microsoft.com/office/powerpoint/2010/main" val="84202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DA43B53-BECD-40ED-9BC2-07184F84D9EE}" type="datetime1">
              <a:rPr lang="en-US"/>
              <a:pPr/>
              <a:t>11/14/2012</a:t>
            </a:fld>
            <a:endParaRPr lang="en-US" sz="1100">
              <a:solidFill>
                <a:schemeClr val="tx2"/>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9638A7D-C11F-499F-BB42-6EF1EC736103}" type="slidenum">
              <a:rPr lang="en-US"/>
              <a:pPr/>
              <a:t>‹#›</a:t>
            </a:fld>
            <a:endParaRPr lang="en-US">
              <a:solidFill>
                <a:schemeClr val="tx2"/>
              </a:solidFill>
            </a:endParaRPr>
          </a:p>
        </p:txBody>
      </p:sp>
    </p:spTree>
    <p:extLst>
      <p:ext uri="{BB962C8B-B14F-4D97-AF65-F5344CB8AC3E}">
        <p14:creationId xmlns:p14="http://schemas.microsoft.com/office/powerpoint/2010/main" val="1852615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06D128F6-9C55-4798-91D2-8064FC15E814}" type="datetime1">
              <a:rPr lang="en-US"/>
              <a:pPr/>
              <a:t>11/14/2012</a:t>
            </a:fld>
            <a:endParaRPr lang="en-US" sz="1100">
              <a:solidFill>
                <a:schemeClr val="tx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r">
              <a:defRPr sz="1100">
                <a:solidFill>
                  <a:schemeClr val="tx2"/>
                </a:solidFill>
                <a:latin typeface="Arial" charset="0"/>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8BD1F19-D4BD-4682-BA89-26846381E087}" type="slidenum">
              <a:rPr lang="en-US"/>
              <a:pPr/>
              <a:t>‹#›</a:t>
            </a:fld>
            <a:endParaRPr lang="en-US">
              <a:solidFill>
                <a:schemeClr val="tx2"/>
              </a:solidFill>
            </a:endParaRPr>
          </a:p>
        </p:txBody>
      </p:sp>
      <p:pic>
        <p:nvPicPr>
          <p:cNvPr id="1031" name="Picture 2" descr="CT 6185 PowerPoint template slid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thechildrenstrust.org/strategic-plan" TargetMode="External"/><Relationship Id="rId3" Type="http://schemas.openxmlformats.org/officeDocument/2006/relationships/hyperlink" Target="http://www.fsg.org/tabid/191/ArticleId/561/Default.aspx?srpush=true" TargetMode="External"/><Relationship Id="rId7" Type="http://schemas.openxmlformats.org/officeDocument/2006/relationships/hyperlink" Target="http://www.thechildrenstrust.org/kidsta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resultsleadership.org/documents/RLG_Collective_Impact.pdf" TargetMode="External"/><Relationship Id="rId5" Type="http://schemas.openxmlformats.org/officeDocument/2006/relationships/hyperlink" Target="http://raguide.org/" TargetMode="External"/><Relationship Id="rId4" Type="http://schemas.openxmlformats.org/officeDocument/2006/relationships/hyperlink" Target="http://www.fsg.org/KnowledgeExchange/Blogs/CollectiveImpact.aspx" TargetMode="External"/><Relationship Id="rId9" Type="http://schemas.openxmlformats.org/officeDocument/2006/relationships/hyperlink" Target="http://www.thechildrenstrust.org/repor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2286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eaLnBrk="1" hangingPunct="1"/>
            <a:r>
              <a:rPr lang="en-US" sz="3200" b="1" dirty="0" smtClean="0">
                <a:solidFill>
                  <a:srgbClr val="FAE860"/>
                </a:solidFill>
                <a:latin typeface="Calibri" pitchFamily="-1" charset="0"/>
              </a:rPr>
              <a:t>Leveraging Collective </a:t>
            </a:r>
            <a:r>
              <a:rPr lang="en-US" sz="3200" b="1" dirty="0">
                <a:solidFill>
                  <a:srgbClr val="FAE860"/>
                </a:solidFill>
                <a:latin typeface="Calibri" pitchFamily="-1" charset="0"/>
              </a:rPr>
              <a:t>Impact </a:t>
            </a:r>
            <a:r>
              <a:rPr lang="en-US" sz="3200" b="1" dirty="0" smtClean="0">
                <a:solidFill>
                  <a:srgbClr val="FAE860"/>
                </a:solidFill>
                <a:latin typeface="Calibri" pitchFamily="-1" charset="0"/>
              </a:rPr>
              <a:t>and</a:t>
            </a:r>
            <a:br>
              <a:rPr lang="en-US" sz="3200" b="1" dirty="0" smtClean="0">
                <a:solidFill>
                  <a:srgbClr val="FAE860"/>
                </a:solidFill>
                <a:latin typeface="Calibri" pitchFamily="-1" charset="0"/>
              </a:rPr>
            </a:br>
            <a:r>
              <a:rPr lang="en-US" sz="3200" b="1" dirty="0" smtClean="0">
                <a:solidFill>
                  <a:srgbClr val="FAE860"/>
                </a:solidFill>
                <a:latin typeface="Calibri" pitchFamily="-1" charset="0"/>
              </a:rPr>
              <a:t>Results Based Accountability in </a:t>
            </a:r>
            <a:br>
              <a:rPr lang="en-US" sz="3200" b="1" dirty="0" smtClean="0">
                <a:solidFill>
                  <a:srgbClr val="FAE860"/>
                </a:solidFill>
                <a:latin typeface="Calibri" pitchFamily="-1" charset="0"/>
              </a:rPr>
            </a:br>
            <a:r>
              <a:rPr lang="en-US" sz="3200" b="1" dirty="0" smtClean="0">
                <a:solidFill>
                  <a:srgbClr val="FAE860"/>
                </a:solidFill>
                <a:latin typeface="Calibri" pitchFamily="-1" charset="0"/>
              </a:rPr>
              <a:t>The Children’s </a:t>
            </a:r>
            <a:r>
              <a:rPr lang="en-US" sz="3200" b="1" dirty="0">
                <a:solidFill>
                  <a:srgbClr val="FAE860"/>
                </a:solidFill>
                <a:latin typeface="Calibri" pitchFamily="-1" charset="0"/>
              </a:rPr>
              <a:t>Trust’s </a:t>
            </a:r>
            <a:r>
              <a:rPr lang="en-US" sz="3200" b="1" dirty="0" smtClean="0">
                <a:solidFill>
                  <a:srgbClr val="FAE860"/>
                </a:solidFill>
                <a:latin typeface="Calibri" pitchFamily="-1" charset="0"/>
              </a:rPr>
              <a:t>Read to Learn Campaign</a:t>
            </a:r>
            <a:endParaRPr lang="en-US" sz="3200" b="1" dirty="0">
              <a:solidFill>
                <a:srgbClr val="FAE860"/>
              </a:solidFill>
              <a:latin typeface="Calibri" pitchFamily="-1" charset="0"/>
            </a:endParaRPr>
          </a:p>
        </p:txBody>
      </p:sp>
      <p:sp>
        <p:nvSpPr>
          <p:cNvPr id="15364" name="Rectangle 4"/>
          <p:cNvSpPr>
            <a:spLocks noChangeArrowheads="1"/>
          </p:cNvSpPr>
          <p:nvPr/>
        </p:nvSpPr>
        <p:spPr bwMode="auto">
          <a:xfrm>
            <a:off x="457200" y="6096000"/>
            <a:ext cx="437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Because All Children Are Our Children</a:t>
            </a:r>
          </a:p>
        </p:txBody>
      </p:sp>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798260"/>
            <a:ext cx="54483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7786" y="4456386"/>
            <a:ext cx="8040414" cy="1477328"/>
          </a:xfrm>
          <a:prstGeom prst="rect">
            <a:avLst/>
          </a:prstGeom>
          <a:noFill/>
        </p:spPr>
        <p:txBody>
          <a:bodyPr wrap="square" numCol="2" rtlCol="0">
            <a:spAutoFit/>
          </a:bodyPr>
          <a:lstStyle/>
          <a:p>
            <a:pPr eaLnBrk="1" hangingPunct="1"/>
            <a:r>
              <a:rPr lang="en-US" b="1" dirty="0" smtClean="0">
                <a:solidFill>
                  <a:schemeClr val="bg1"/>
                </a:solidFill>
                <a:latin typeface="Calibri" pitchFamily="-1" charset="0"/>
              </a:rPr>
              <a:t>K. Lori Hanson, Ph.D.</a:t>
            </a:r>
          </a:p>
          <a:p>
            <a:pPr eaLnBrk="1" hangingPunct="1"/>
            <a:r>
              <a:rPr lang="en-US" b="1" dirty="0" smtClean="0">
                <a:solidFill>
                  <a:schemeClr val="bg1"/>
                </a:solidFill>
                <a:latin typeface="Calibri" pitchFamily="-1" charset="0"/>
              </a:rPr>
              <a:t>Director of Research and Evaluation</a:t>
            </a:r>
          </a:p>
          <a:p>
            <a:pPr eaLnBrk="1" hangingPunct="1"/>
            <a:r>
              <a:rPr lang="en-US" b="1" dirty="0" smtClean="0">
                <a:solidFill>
                  <a:schemeClr val="bg1"/>
                </a:solidFill>
                <a:latin typeface="Calibri" pitchFamily="-1" charset="0"/>
              </a:rPr>
              <a:t>The Children’s Trust, an NNIP Partner</a:t>
            </a:r>
          </a:p>
          <a:p>
            <a:pPr eaLnBrk="1" hangingPunct="1"/>
            <a:r>
              <a:rPr lang="en-US" b="1" u="sng" dirty="0" smtClean="0">
                <a:solidFill>
                  <a:schemeClr val="bg1"/>
                </a:solidFill>
                <a:latin typeface="Calibri" pitchFamily="-1" charset="0"/>
              </a:rPr>
              <a:t>www.thechildrenstrust.org/read-to-learn</a:t>
            </a:r>
            <a:endParaRPr lang="en-US" b="1" u="sng" dirty="0" smtClean="0">
              <a:latin typeface="Calibri" pitchFamily="-1" charset="0"/>
            </a:endParaRPr>
          </a:p>
          <a:p>
            <a:pPr eaLnBrk="1" hangingPunct="1"/>
            <a:endParaRPr lang="en-US" b="1" dirty="0" smtClean="0">
              <a:solidFill>
                <a:schemeClr val="bg1"/>
              </a:solidFill>
              <a:latin typeface="Calibri" pitchFamily="-1" charset="0"/>
            </a:endParaRPr>
          </a:p>
          <a:p>
            <a:pPr eaLnBrk="1" hangingPunct="1"/>
            <a:r>
              <a:rPr lang="en-US" b="1" dirty="0" smtClean="0">
                <a:solidFill>
                  <a:schemeClr val="bg1"/>
                </a:solidFill>
                <a:latin typeface="Calibri" pitchFamily="-1" charset="0"/>
              </a:rPr>
              <a:t>	</a:t>
            </a:r>
            <a:r>
              <a:rPr lang="en-US" b="1" dirty="0" err="1" smtClean="0">
                <a:solidFill>
                  <a:schemeClr val="bg1"/>
                </a:solidFill>
                <a:latin typeface="Calibri" pitchFamily="-1" charset="0"/>
              </a:rPr>
              <a:t>Dietre</a:t>
            </a:r>
            <a:r>
              <a:rPr lang="en-US" b="1" dirty="0" smtClean="0">
                <a:solidFill>
                  <a:schemeClr val="bg1"/>
                </a:solidFill>
                <a:latin typeface="Calibri" pitchFamily="-1" charset="0"/>
              </a:rPr>
              <a:t> Epps, BS, MS</a:t>
            </a:r>
          </a:p>
          <a:p>
            <a:pPr eaLnBrk="1" hangingPunct="1"/>
            <a:r>
              <a:rPr lang="en-US" b="1" dirty="0" smtClean="0">
                <a:solidFill>
                  <a:schemeClr val="bg1"/>
                </a:solidFill>
                <a:latin typeface="Calibri" pitchFamily="-1" charset="0"/>
              </a:rPr>
              <a:t>	Senior Consultant</a:t>
            </a:r>
          </a:p>
          <a:p>
            <a:pPr eaLnBrk="1" hangingPunct="1"/>
            <a:r>
              <a:rPr lang="en-US" b="1" dirty="0" smtClean="0">
                <a:solidFill>
                  <a:schemeClr val="bg1"/>
                </a:solidFill>
                <a:latin typeface="Calibri" pitchFamily="-1" charset="0"/>
              </a:rPr>
              <a:t>	Results Leadership Group</a:t>
            </a:r>
          </a:p>
          <a:p>
            <a:pPr eaLnBrk="1" hangingPunct="1">
              <a:tabLst>
                <a:tab pos="3657600" algn="l"/>
              </a:tabLst>
            </a:pPr>
            <a:endParaRPr lang="en-US" b="1" dirty="0" smtClean="0">
              <a:solidFill>
                <a:schemeClr val="bg1"/>
              </a:solidFill>
              <a:latin typeface="Calibri" pitchFamily="-1" charset="0"/>
            </a:endParaRPr>
          </a:p>
        </p:txBody>
      </p:sp>
      <p:sp>
        <p:nvSpPr>
          <p:cNvPr id="2" name="TextBox 1"/>
          <p:cNvSpPr txBox="1"/>
          <p:nvPr/>
        </p:nvSpPr>
        <p:spPr>
          <a:xfrm>
            <a:off x="533400" y="3614360"/>
            <a:ext cx="8077200" cy="923330"/>
          </a:xfrm>
          <a:prstGeom prst="rect">
            <a:avLst/>
          </a:prstGeom>
          <a:noFill/>
        </p:spPr>
        <p:txBody>
          <a:bodyPr wrap="square" numCol="1" rtlCol="0">
            <a:spAutoFit/>
          </a:bodyPr>
          <a:lstStyle/>
          <a:p>
            <a:pPr algn="ctr" eaLnBrk="1" hangingPunct="1"/>
            <a:r>
              <a:rPr lang="en-US" b="1" dirty="0" smtClean="0">
                <a:solidFill>
                  <a:schemeClr val="bg1"/>
                </a:solidFill>
                <a:latin typeface="Calibri" pitchFamily="-1" charset="0"/>
              </a:rPr>
              <a:t>Community Indicators Consortium Impact Summit 2012</a:t>
            </a:r>
          </a:p>
          <a:p>
            <a:pPr algn="ctr" eaLnBrk="1" hangingPunct="1"/>
            <a:r>
              <a:rPr lang="en-US" b="1" dirty="0" smtClean="0">
                <a:solidFill>
                  <a:schemeClr val="bg1"/>
                </a:solidFill>
                <a:latin typeface="Calibri" pitchFamily="-1" charset="0"/>
              </a:rPr>
              <a:t>November 15, 2012</a:t>
            </a:r>
          </a:p>
          <a:p>
            <a:pPr algn="ctr" eaLnBrk="1" hangingPunct="1"/>
            <a:r>
              <a:rPr lang="en-US" b="1" dirty="0" smtClean="0">
                <a:solidFill>
                  <a:schemeClr val="bg1"/>
                </a:solidFill>
                <a:latin typeface="Calibri" pitchFamily="-1" charset="0"/>
              </a:rPr>
              <a:t>College Park, MD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defRPr/>
            </a:pPr>
            <a:r>
              <a:rPr lang="en-US" dirty="0" smtClean="0">
                <a:solidFill>
                  <a:schemeClr val="bg1"/>
                </a:solidFill>
                <a:ea typeface="+mj-ea"/>
                <a:cs typeface="+mj-cs"/>
              </a:rPr>
              <a:t>Read to Learn Campaign</a:t>
            </a:r>
            <a:br>
              <a:rPr lang="en-US" dirty="0" smtClean="0">
                <a:solidFill>
                  <a:schemeClr val="bg1"/>
                </a:solidFill>
                <a:ea typeface="+mj-ea"/>
                <a:cs typeface="+mj-cs"/>
              </a:rPr>
            </a:br>
            <a:r>
              <a:rPr lang="en-US" dirty="0" smtClean="0">
                <a:solidFill>
                  <a:schemeClr val="bg1"/>
                </a:solidFill>
                <a:ea typeface="+mj-ea"/>
                <a:cs typeface="+mj-cs"/>
              </a:rPr>
              <a:t> Indicators and Performance Measures</a:t>
            </a:r>
          </a:p>
        </p:txBody>
      </p:sp>
      <p:grpSp>
        <p:nvGrpSpPr>
          <p:cNvPr id="29699" name="Group 15"/>
          <p:cNvGrpSpPr>
            <a:grpSpLocks/>
          </p:cNvGrpSpPr>
          <p:nvPr/>
        </p:nvGrpSpPr>
        <p:grpSpPr bwMode="auto">
          <a:xfrm>
            <a:off x="152400" y="1600200"/>
            <a:ext cx="8229600" cy="4419600"/>
            <a:chOff x="304800" y="1600200"/>
            <a:chExt cx="8229600" cy="4419600"/>
          </a:xfrm>
        </p:grpSpPr>
        <p:sp>
          <p:nvSpPr>
            <p:cNvPr id="6" name="Oval 5"/>
            <p:cNvSpPr/>
            <p:nvPr/>
          </p:nvSpPr>
          <p:spPr>
            <a:xfrm>
              <a:off x="304800" y="1600200"/>
              <a:ext cx="8229600" cy="44196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02" name="TextBox 6"/>
            <p:cNvSpPr txBox="1">
              <a:spLocks noChangeArrowheads="1"/>
            </p:cNvSpPr>
            <p:nvPr/>
          </p:nvSpPr>
          <p:spPr bwMode="auto">
            <a:xfrm>
              <a:off x="2781300" y="1761460"/>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eaLnBrk="1" hangingPunct="1"/>
              <a:r>
                <a:rPr lang="en-US" sz="1800" dirty="0" smtClean="0"/>
                <a:t>Total Public School </a:t>
              </a:r>
              <a:r>
                <a:rPr lang="en-US" sz="1800" u="sng" dirty="0" smtClean="0"/>
                <a:t>Population</a:t>
              </a:r>
              <a:endParaRPr lang="en-US" sz="1800" u="sng" dirty="0"/>
            </a:p>
          </p:txBody>
        </p:sp>
        <p:sp>
          <p:nvSpPr>
            <p:cNvPr id="8" name="Oval 7"/>
            <p:cNvSpPr/>
            <p:nvPr/>
          </p:nvSpPr>
          <p:spPr>
            <a:xfrm>
              <a:off x="609600" y="2209800"/>
              <a:ext cx="6248400" cy="33528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04" name="TextBox 8"/>
            <p:cNvSpPr txBox="1">
              <a:spLocks noChangeArrowheads="1"/>
            </p:cNvSpPr>
            <p:nvPr/>
          </p:nvSpPr>
          <p:spPr bwMode="auto">
            <a:xfrm>
              <a:off x="1676400" y="2311376"/>
              <a:ext cx="411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eaLnBrk="1" hangingPunct="1"/>
              <a:r>
                <a:rPr lang="en-US" sz="1800" u="sng" dirty="0" smtClean="0"/>
                <a:t>Students</a:t>
              </a:r>
              <a:r>
                <a:rPr lang="en-US" sz="1800" dirty="0" smtClean="0"/>
                <a:t> </a:t>
              </a:r>
              <a:r>
                <a:rPr lang="en-US" sz="1800" dirty="0"/>
                <a:t>Attending Low Performing Public </a:t>
              </a:r>
              <a:r>
                <a:rPr lang="en-US" sz="1800" dirty="0" smtClean="0"/>
                <a:t>Schools</a:t>
              </a:r>
              <a:endParaRPr lang="en-US" sz="1800" dirty="0"/>
            </a:p>
          </p:txBody>
        </p:sp>
        <p:sp>
          <p:nvSpPr>
            <p:cNvPr id="10" name="Oval 9"/>
            <p:cNvSpPr/>
            <p:nvPr/>
          </p:nvSpPr>
          <p:spPr>
            <a:xfrm>
              <a:off x="1143000" y="2971800"/>
              <a:ext cx="4343400" cy="22860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1600200" y="3581400"/>
              <a:ext cx="2667000" cy="14478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08" name="TextBox 12"/>
            <p:cNvSpPr txBox="1">
              <a:spLocks noChangeArrowheads="1"/>
            </p:cNvSpPr>
            <p:nvPr/>
          </p:nvSpPr>
          <p:spPr bwMode="auto">
            <a:xfrm>
              <a:off x="1752600" y="3843635"/>
              <a:ext cx="2362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eaLnBrk="1" hangingPunct="1"/>
              <a:r>
                <a:rPr lang="en-US" sz="1800" dirty="0" smtClean="0"/>
                <a:t>Enhanced Reading Summer Camp Program </a:t>
              </a:r>
              <a:r>
                <a:rPr lang="en-US" sz="1800" u="sng" dirty="0" smtClean="0"/>
                <a:t>Participants</a:t>
              </a:r>
              <a:endParaRPr lang="en-US" sz="1800" u="sng" dirty="0"/>
            </a:p>
          </p:txBody>
        </p:sp>
        <p:cxnSp>
          <p:nvCxnSpPr>
            <p:cNvPr id="15" name="Straight Arrow Connector 14"/>
            <p:cNvCxnSpPr/>
            <p:nvPr/>
          </p:nvCxnSpPr>
          <p:spPr>
            <a:xfrm>
              <a:off x="4343400" y="3886200"/>
              <a:ext cx="34290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06" name="TextBox 10"/>
            <p:cNvSpPr txBox="1">
              <a:spLocks noChangeArrowheads="1"/>
            </p:cNvSpPr>
            <p:nvPr/>
          </p:nvSpPr>
          <p:spPr bwMode="auto">
            <a:xfrm>
              <a:off x="1442484" y="2971800"/>
              <a:ext cx="3733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eaLnBrk="1" hangingPunct="1"/>
              <a:r>
                <a:rPr lang="en-US" sz="1800" dirty="0" smtClean="0"/>
                <a:t>All Children’s Trust Program </a:t>
              </a:r>
              <a:r>
                <a:rPr lang="en-US" sz="1800" u="sng" dirty="0"/>
                <a:t>P</a:t>
              </a:r>
              <a:r>
                <a:rPr lang="en-US" sz="1800" u="sng" dirty="0" smtClean="0"/>
                <a:t>articipants</a:t>
              </a:r>
              <a:endParaRPr lang="en-US" sz="1800" u="sng" dirty="0"/>
            </a:p>
          </p:txBody>
        </p:sp>
      </p:grpSp>
      <p:sp>
        <p:nvSpPr>
          <p:cNvPr id="17" name="TextBox 16"/>
          <p:cNvSpPr txBox="1">
            <a:spLocks noChangeArrowheads="1"/>
          </p:cNvSpPr>
          <p:nvPr/>
        </p:nvSpPr>
        <p:spPr bwMode="auto">
          <a:xfrm>
            <a:off x="5308600" y="2974975"/>
            <a:ext cx="3810000" cy="2308225"/>
          </a:xfrm>
          <a:prstGeom prst="rect">
            <a:avLst/>
          </a:prstGeom>
          <a:solidFill>
            <a:srgbClr val="F2F2F2">
              <a:alpha val="38823"/>
            </a:srgbClr>
          </a:solidFill>
          <a:ln>
            <a:noFill/>
          </a:ln>
          <a:effectLst>
            <a:outerShdw blurRad="50800" dist="50800" sx="999" sy="999" algn="ctr" rotWithShape="0">
              <a:srgbClr val="80808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dirty="0">
                <a:ea typeface="+mn-ea"/>
              </a:rPr>
              <a:t>As the system client population approaches the total community population, performance measures, which address client well-being may play a double role as both service system performance measures and community indicators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43000"/>
          </a:xfrm>
        </p:spPr>
        <p:txBody>
          <a:bodyPr>
            <a:normAutofit fontScale="90000"/>
          </a:bodyPr>
          <a:lstStyle/>
          <a:p>
            <a:pPr eaLnBrk="1" hangingPunct="1">
              <a:defRPr/>
            </a:pPr>
            <a:r>
              <a:rPr lang="en-US" sz="4000" b="1" dirty="0" smtClean="0">
                <a:solidFill>
                  <a:schemeClr val="bg1"/>
                </a:solidFill>
                <a:ea typeface="+mj-ea"/>
                <a:cs typeface="+mj-cs"/>
              </a:rPr>
              <a:t>Potential Roles for Partners </a:t>
            </a:r>
            <a:br>
              <a:rPr lang="en-US" sz="4000" b="1" dirty="0" smtClean="0">
                <a:solidFill>
                  <a:schemeClr val="bg1"/>
                </a:solidFill>
                <a:ea typeface="+mj-ea"/>
                <a:cs typeface="+mj-cs"/>
              </a:rPr>
            </a:br>
            <a:r>
              <a:rPr lang="en-US" sz="4000" b="1" dirty="0" smtClean="0">
                <a:solidFill>
                  <a:schemeClr val="bg1"/>
                </a:solidFill>
                <a:ea typeface="+mj-ea"/>
                <a:cs typeface="+mj-cs"/>
              </a:rPr>
              <a:t>in RBA and Collective Impact</a:t>
            </a:r>
          </a:p>
        </p:txBody>
      </p:sp>
      <p:sp>
        <p:nvSpPr>
          <p:cNvPr id="34819" name="Rectangle 4"/>
          <p:cNvSpPr>
            <a:spLocks noGrp="1"/>
          </p:cNvSpPr>
          <p:nvPr>
            <p:ph type="body" idx="1"/>
          </p:nvPr>
        </p:nvSpPr>
        <p:spPr>
          <a:xfrm>
            <a:off x="76200" y="1219200"/>
            <a:ext cx="9067800" cy="5029200"/>
          </a:xfrm>
        </p:spPr>
        <p:txBody>
          <a:bodyPr/>
          <a:lstStyle/>
          <a:p>
            <a:pPr marL="236538" indent="-236538" eaLnBrk="1" hangingPunct="1">
              <a:lnSpc>
                <a:spcPct val="90000"/>
              </a:lnSpc>
              <a:buFont typeface="Arial" charset="0"/>
              <a:buNone/>
            </a:pPr>
            <a:r>
              <a:rPr lang="en-US" sz="3000" b="1" dirty="0" smtClean="0">
                <a:solidFill>
                  <a:schemeClr val="bg1"/>
                </a:solidFill>
              </a:rPr>
              <a:t>Common Agenda</a:t>
            </a:r>
          </a:p>
          <a:p>
            <a:pPr marL="236538" indent="-236538" eaLnBrk="1" hangingPunct="1">
              <a:lnSpc>
                <a:spcPct val="90000"/>
              </a:lnSpc>
            </a:pPr>
            <a:r>
              <a:rPr lang="en-US" sz="2400" dirty="0" smtClean="0">
                <a:solidFill>
                  <a:schemeClr val="bg1"/>
                </a:solidFill>
              </a:rPr>
              <a:t>Develop community-wide results statements</a:t>
            </a:r>
          </a:p>
          <a:p>
            <a:pPr marL="236538" indent="-236538" eaLnBrk="1" hangingPunct="1">
              <a:lnSpc>
                <a:spcPct val="90000"/>
              </a:lnSpc>
            </a:pPr>
            <a:r>
              <a:rPr lang="en-US" sz="2400" dirty="0" smtClean="0">
                <a:solidFill>
                  <a:schemeClr val="bg1"/>
                </a:solidFill>
              </a:rPr>
              <a:t>Present baseline data on social problem to develop case for change</a:t>
            </a:r>
          </a:p>
          <a:p>
            <a:pPr marL="236538" indent="-236538" eaLnBrk="1" hangingPunct="1">
              <a:lnSpc>
                <a:spcPct val="90000"/>
              </a:lnSpc>
            </a:pPr>
            <a:r>
              <a:rPr lang="en-US" sz="2400" dirty="0" smtClean="0">
                <a:solidFill>
                  <a:schemeClr val="bg1"/>
                </a:solidFill>
              </a:rPr>
              <a:t>Guide consensus on establishing shared indicators </a:t>
            </a:r>
          </a:p>
          <a:p>
            <a:pPr marL="236538" indent="-236538" eaLnBrk="1" hangingPunct="1">
              <a:lnSpc>
                <a:spcPct val="90000"/>
              </a:lnSpc>
              <a:buFont typeface="Arial" charset="0"/>
              <a:buNone/>
            </a:pPr>
            <a:r>
              <a:rPr lang="en-US" sz="3000" b="1" dirty="0" smtClean="0">
                <a:solidFill>
                  <a:schemeClr val="bg1"/>
                </a:solidFill>
              </a:rPr>
              <a:t>Shared Measurement System</a:t>
            </a:r>
          </a:p>
          <a:p>
            <a:pPr marL="236538" indent="-236538" eaLnBrk="1" hangingPunct="1">
              <a:lnSpc>
                <a:spcPct val="90000"/>
              </a:lnSpc>
            </a:pPr>
            <a:r>
              <a:rPr lang="en-US" sz="2400" dirty="0" smtClean="0">
                <a:solidFill>
                  <a:schemeClr val="bg1"/>
                </a:solidFill>
              </a:rPr>
              <a:t>Identify or create data system and data-sharing MOUs (Results Scorecard pilot)</a:t>
            </a:r>
          </a:p>
          <a:p>
            <a:pPr marL="236538" indent="-236538" eaLnBrk="1" hangingPunct="1">
              <a:lnSpc>
                <a:spcPct val="90000"/>
              </a:lnSpc>
            </a:pPr>
            <a:r>
              <a:rPr lang="en-US" sz="2400" dirty="0" smtClean="0">
                <a:solidFill>
                  <a:schemeClr val="bg1"/>
                </a:solidFill>
              </a:rPr>
              <a:t>Train on system; check quality of data, track and report progress</a:t>
            </a:r>
          </a:p>
          <a:p>
            <a:pPr marL="236538" indent="-236538" eaLnBrk="1" hangingPunct="1">
              <a:lnSpc>
                <a:spcPct val="90000"/>
              </a:lnSpc>
              <a:buFont typeface="Arial" charset="0"/>
              <a:buNone/>
            </a:pPr>
            <a:r>
              <a:rPr lang="en-US" sz="3000" b="1" dirty="0" smtClean="0">
                <a:solidFill>
                  <a:schemeClr val="bg1"/>
                </a:solidFill>
              </a:rPr>
              <a:t>Mutually Reinforcing Activities</a:t>
            </a:r>
          </a:p>
          <a:p>
            <a:pPr marL="236538" indent="-236538" eaLnBrk="1" hangingPunct="1">
              <a:lnSpc>
                <a:spcPct val="90000"/>
              </a:lnSpc>
            </a:pPr>
            <a:r>
              <a:rPr lang="en-US" sz="2400" dirty="0" smtClean="0">
                <a:solidFill>
                  <a:schemeClr val="bg1"/>
                </a:solidFill>
              </a:rPr>
              <a:t>Develop strategic action framework to guide activities</a:t>
            </a:r>
          </a:p>
          <a:p>
            <a:pPr marL="236538" indent="-236538" eaLnBrk="1" hangingPunct="1">
              <a:lnSpc>
                <a:spcPct val="90000"/>
              </a:lnSpc>
            </a:pPr>
            <a:r>
              <a:rPr lang="en-US" sz="2400" dirty="0" smtClean="0">
                <a:solidFill>
                  <a:schemeClr val="bg1"/>
                </a:solidFill>
              </a:rPr>
              <a:t>Identify key players and existing work underway</a:t>
            </a:r>
            <a:br>
              <a:rPr lang="en-US" sz="2400" dirty="0" smtClean="0">
                <a:solidFill>
                  <a:schemeClr val="bg1"/>
                </a:solidFill>
              </a:rPr>
            </a:br>
            <a:r>
              <a:rPr lang="en-US" sz="2400" dirty="0" smtClean="0">
                <a:solidFill>
                  <a:schemeClr val="bg1"/>
                </a:solidFill>
              </a:rPr>
              <a:t> – Environmental Scans and Asset Mapping </a:t>
            </a:r>
          </a:p>
          <a:p>
            <a:pPr marL="236538" indent="-236538" eaLnBrk="1" hangingPunct="1">
              <a:lnSpc>
                <a:spcPct val="90000"/>
              </a:lnSpc>
              <a:buFont typeface="Arial" charset="0"/>
              <a:buNone/>
            </a:pPr>
            <a:endParaRPr lang="en-US" sz="2400" dirty="0" smtClean="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9050"/>
            <a:ext cx="8229600" cy="1143000"/>
          </a:xfrm>
        </p:spPr>
        <p:txBody>
          <a:bodyPr>
            <a:normAutofit fontScale="90000"/>
          </a:bodyPr>
          <a:lstStyle/>
          <a:p>
            <a:pPr eaLnBrk="1" hangingPunct="1">
              <a:defRPr/>
            </a:pPr>
            <a:r>
              <a:rPr lang="en-US" sz="4000" b="1" dirty="0" smtClean="0">
                <a:solidFill>
                  <a:schemeClr val="bg1"/>
                </a:solidFill>
                <a:ea typeface="+mj-ea"/>
                <a:cs typeface="+mj-cs"/>
              </a:rPr>
              <a:t>Potential Roles for Partners</a:t>
            </a:r>
            <a:br>
              <a:rPr lang="en-US" sz="4000" b="1" dirty="0" smtClean="0">
                <a:solidFill>
                  <a:schemeClr val="bg1"/>
                </a:solidFill>
                <a:ea typeface="+mj-ea"/>
                <a:cs typeface="+mj-cs"/>
              </a:rPr>
            </a:br>
            <a:r>
              <a:rPr lang="en-US" sz="4000" b="1" dirty="0" smtClean="0">
                <a:solidFill>
                  <a:schemeClr val="bg1"/>
                </a:solidFill>
                <a:ea typeface="+mj-ea"/>
                <a:cs typeface="+mj-cs"/>
              </a:rPr>
              <a:t>in RBA and Collective Impact</a:t>
            </a:r>
          </a:p>
        </p:txBody>
      </p:sp>
      <p:sp>
        <p:nvSpPr>
          <p:cNvPr id="36867" name="Rectangle 3"/>
          <p:cNvSpPr>
            <a:spLocks noGrp="1"/>
          </p:cNvSpPr>
          <p:nvPr>
            <p:ph type="body" idx="1"/>
          </p:nvPr>
        </p:nvSpPr>
        <p:spPr>
          <a:xfrm>
            <a:off x="76200" y="1295400"/>
            <a:ext cx="9067800" cy="4800600"/>
          </a:xfrm>
        </p:spPr>
        <p:txBody>
          <a:bodyPr/>
          <a:lstStyle/>
          <a:p>
            <a:pPr marL="236538" indent="-236538" eaLnBrk="1" hangingPunct="1">
              <a:lnSpc>
                <a:spcPct val="90000"/>
              </a:lnSpc>
              <a:buFont typeface="Arial" charset="0"/>
              <a:buNone/>
            </a:pPr>
            <a:r>
              <a:rPr lang="en-US" sz="3400" b="1" dirty="0" smtClean="0">
                <a:solidFill>
                  <a:schemeClr val="bg1"/>
                </a:solidFill>
              </a:rPr>
              <a:t>Continuous Communication</a:t>
            </a:r>
          </a:p>
          <a:p>
            <a:pPr marL="236538" indent="-236538" eaLnBrk="1" hangingPunct="1">
              <a:lnSpc>
                <a:spcPct val="90000"/>
              </a:lnSpc>
            </a:pPr>
            <a:r>
              <a:rPr lang="en-US" sz="2800" dirty="0" smtClean="0">
                <a:solidFill>
                  <a:schemeClr val="bg1"/>
                </a:solidFill>
              </a:rPr>
              <a:t>Facilitate community outreach; engage community; build public will; conduct advocacy</a:t>
            </a:r>
          </a:p>
          <a:p>
            <a:pPr marL="236538" indent="-236538" eaLnBrk="1" hangingPunct="1">
              <a:lnSpc>
                <a:spcPct val="90000"/>
              </a:lnSpc>
            </a:pPr>
            <a:r>
              <a:rPr lang="en-US" sz="2800" dirty="0" smtClean="0">
                <a:solidFill>
                  <a:schemeClr val="bg1"/>
                </a:solidFill>
              </a:rPr>
              <a:t>Establish processes for active learning and course correcting as progress tracked toward common goals</a:t>
            </a:r>
          </a:p>
          <a:p>
            <a:pPr marL="236538" indent="-236538" eaLnBrk="1" hangingPunct="1">
              <a:lnSpc>
                <a:spcPct val="90000"/>
              </a:lnSpc>
              <a:buFont typeface="Arial" charset="0"/>
              <a:buNone/>
            </a:pPr>
            <a:r>
              <a:rPr lang="en-US" sz="3400" b="1" dirty="0" smtClean="0">
                <a:solidFill>
                  <a:schemeClr val="bg1"/>
                </a:solidFill>
              </a:rPr>
              <a:t>Backbone Support Organization</a:t>
            </a:r>
          </a:p>
          <a:p>
            <a:pPr marL="236538" indent="-236538" eaLnBrk="1" hangingPunct="1">
              <a:lnSpc>
                <a:spcPct val="90000"/>
              </a:lnSpc>
            </a:pPr>
            <a:r>
              <a:rPr lang="en-US" sz="2800" dirty="0" smtClean="0">
                <a:solidFill>
                  <a:schemeClr val="bg1"/>
                </a:solidFill>
              </a:rPr>
              <a:t>Provide overall strategic direction; facilitate dialogue between partners; manage data collection and analysis; handle communications; coordinate community outreach; </a:t>
            </a:r>
          </a:p>
          <a:p>
            <a:pPr marL="236538" indent="-236538" eaLnBrk="1" hangingPunct="1">
              <a:lnSpc>
                <a:spcPct val="90000"/>
              </a:lnSpc>
              <a:buFont typeface="Arial" charset="0"/>
              <a:buNone/>
            </a:pPr>
            <a:r>
              <a:rPr lang="en-US" sz="2800" dirty="0" smtClean="0">
                <a:solidFill>
                  <a:schemeClr val="bg1"/>
                </a:solidFill>
              </a:rPr>
              <a:t>   mobilize funding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57200" y="76200"/>
            <a:ext cx="8229600" cy="685800"/>
          </a:xfrm>
        </p:spPr>
        <p:txBody>
          <a:bodyPr/>
          <a:lstStyle/>
          <a:p>
            <a:pPr eaLnBrk="1" hangingPunct="1"/>
            <a:r>
              <a:rPr lang="en-US" sz="4000" smtClean="0">
                <a:solidFill>
                  <a:schemeClr val="bg1"/>
                </a:solidFill>
              </a:rPr>
              <a:t>Selected Resources</a:t>
            </a:r>
          </a:p>
        </p:txBody>
      </p:sp>
      <p:sp>
        <p:nvSpPr>
          <p:cNvPr id="38915" name="Rectangle 3"/>
          <p:cNvSpPr>
            <a:spLocks noGrp="1"/>
          </p:cNvSpPr>
          <p:nvPr>
            <p:ph type="body" idx="1"/>
          </p:nvPr>
        </p:nvSpPr>
        <p:spPr>
          <a:xfrm>
            <a:off x="457200" y="762000"/>
            <a:ext cx="8229600" cy="5257800"/>
          </a:xfrm>
        </p:spPr>
        <p:txBody>
          <a:bodyPr/>
          <a:lstStyle/>
          <a:p>
            <a:pPr marL="284163" indent="-284163" eaLnBrk="1" hangingPunct="1">
              <a:buFont typeface="Arial" charset="0"/>
              <a:buNone/>
            </a:pPr>
            <a:r>
              <a:rPr lang="en-US" sz="2000" b="1" dirty="0" smtClean="0">
                <a:solidFill>
                  <a:schemeClr val="bg1"/>
                </a:solidFill>
              </a:rPr>
              <a:t>Collective Impact</a:t>
            </a:r>
          </a:p>
          <a:p>
            <a:pPr marL="284163" indent="-284163" eaLnBrk="1" hangingPunct="1"/>
            <a:r>
              <a:rPr lang="en-US" sz="1800" i="1" dirty="0" smtClean="0">
                <a:solidFill>
                  <a:schemeClr val="bg1"/>
                </a:solidFill>
              </a:rPr>
              <a:t>Channeling Change: Making Collective Impact Work</a:t>
            </a:r>
            <a:r>
              <a:rPr lang="en-US" sz="1800" dirty="0" smtClean="0">
                <a:solidFill>
                  <a:schemeClr val="bg1"/>
                </a:solidFill>
              </a:rPr>
              <a:t> (SSIR, Jan 2012):</a:t>
            </a:r>
          </a:p>
          <a:p>
            <a:pPr marL="284163" indent="-284163" eaLnBrk="1" hangingPunct="1"/>
            <a:r>
              <a:rPr lang="en-US" sz="1800" dirty="0" smtClean="0">
                <a:hlinkClick r:id="rId3"/>
              </a:rPr>
              <a:t>http://www.fsg.org/tabid/191/ArticleId/561/Default.aspx?srpush=true</a:t>
            </a:r>
            <a:endParaRPr lang="en-US" sz="1800" dirty="0" smtClean="0"/>
          </a:p>
          <a:p>
            <a:pPr marL="284163" indent="-284163" eaLnBrk="1" hangingPunct="1"/>
            <a:r>
              <a:rPr lang="en-US" sz="1800" dirty="0" smtClean="0">
                <a:solidFill>
                  <a:schemeClr val="bg1"/>
                </a:solidFill>
              </a:rPr>
              <a:t>FSG Collective Impact Blog:</a:t>
            </a:r>
          </a:p>
          <a:p>
            <a:pPr marL="284163" indent="-284163" eaLnBrk="1" hangingPunct="1"/>
            <a:r>
              <a:rPr lang="en-US" sz="1800" dirty="0" smtClean="0">
                <a:hlinkClick r:id="rId4"/>
              </a:rPr>
              <a:t>http://www.fsg.org/KnowledgeExchange/Blogs/CollectiveImpact.aspx</a:t>
            </a:r>
            <a:endParaRPr lang="en-US" sz="1800" dirty="0" smtClean="0"/>
          </a:p>
          <a:p>
            <a:pPr marL="284163" indent="-284163" eaLnBrk="1" hangingPunct="1">
              <a:buFont typeface="Arial" charset="0"/>
              <a:buNone/>
            </a:pPr>
            <a:r>
              <a:rPr lang="en-US" sz="2000" b="1" dirty="0" smtClean="0">
                <a:solidFill>
                  <a:schemeClr val="bg1"/>
                </a:solidFill>
              </a:rPr>
              <a:t>Results-based Accountability</a:t>
            </a:r>
          </a:p>
          <a:p>
            <a:pPr marL="284163" indent="-284163" eaLnBrk="1" hangingPunct="1"/>
            <a:r>
              <a:rPr lang="en-US" sz="1800" dirty="0" smtClean="0">
                <a:solidFill>
                  <a:schemeClr val="bg1"/>
                </a:solidFill>
              </a:rPr>
              <a:t>RBA Implementation</a:t>
            </a:r>
            <a:r>
              <a:rPr lang="en-US" sz="1800" dirty="0" smtClean="0"/>
              <a:t>:  </a:t>
            </a:r>
            <a:r>
              <a:rPr lang="en-US" sz="1800" dirty="0" smtClean="0">
                <a:hlinkClick r:id="rId5"/>
              </a:rPr>
              <a:t>http://raguide.org</a:t>
            </a:r>
            <a:endParaRPr lang="en-US" sz="1800" dirty="0" smtClean="0"/>
          </a:p>
          <a:p>
            <a:pPr marL="284163" indent="-284163" eaLnBrk="1" hangingPunct="1"/>
            <a:r>
              <a:rPr lang="en-US" sz="1800" dirty="0" smtClean="0">
                <a:solidFill>
                  <a:schemeClr val="bg1"/>
                </a:solidFill>
              </a:rPr>
              <a:t>A</a:t>
            </a:r>
            <a:r>
              <a:rPr lang="en-US" sz="1800" i="1" dirty="0" smtClean="0">
                <a:solidFill>
                  <a:schemeClr val="bg1"/>
                </a:solidFill>
              </a:rPr>
              <a:t>chieving “Collective Impact” with Results-based Accountability</a:t>
            </a:r>
            <a:r>
              <a:rPr lang="en-US" sz="1800" dirty="0" smtClean="0">
                <a:solidFill>
                  <a:schemeClr val="bg1"/>
                </a:solidFill>
              </a:rPr>
              <a:t>: </a:t>
            </a:r>
            <a:r>
              <a:rPr lang="en-US" sz="1800" dirty="0" smtClean="0">
                <a:hlinkClick r:id="rId6"/>
              </a:rPr>
              <a:t>http://www.resultsleadership.org/documents/RLG_Collective_Impact.pdf</a:t>
            </a:r>
            <a:endParaRPr lang="en-US" sz="1800" dirty="0" smtClean="0"/>
          </a:p>
          <a:p>
            <a:pPr marL="284163" indent="-284163" eaLnBrk="1" hangingPunct="1">
              <a:buFont typeface="Arial" charset="0"/>
              <a:buNone/>
            </a:pPr>
            <a:r>
              <a:rPr lang="en-US" sz="2000" b="1" dirty="0" smtClean="0">
                <a:solidFill>
                  <a:schemeClr val="bg1"/>
                </a:solidFill>
              </a:rPr>
              <a:t>The Children’s Trust</a:t>
            </a:r>
          </a:p>
          <a:p>
            <a:pPr marL="284163" indent="-284163" eaLnBrk="1" hangingPunct="1"/>
            <a:r>
              <a:rPr lang="en-US" sz="1800" dirty="0" err="1" smtClean="0">
                <a:solidFill>
                  <a:schemeClr val="bg1"/>
                </a:solidFill>
              </a:rPr>
              <a:t>KidStats</a:t>
            </a:r>
            <a:r>
              <a:rPr lang="en-US" sz="1800" dirty="0" smtClean="0">
                <a:solidFill>
                  <a:schemeClr val="bg1"/>
                </a:solidFill>
              </a:rPr>
              <a:t> &amp; Maps:     </a:t>
            </a:r>
            <a:r>
              <a:rPr lang="en-US" sz="1800" dirty="0" smtClean="0">
                <a:solidFill>
                  <a:schemeClr val="bg1"/>
                </a:solidFill>
                <a:hlinkClick r:id="rId7"/>
              </a:rPr>
              <a:t>www.thechildrenstrust.org/kidstats</a:t>
            </a:r>
            <a:r>
              <a:rPr lang="en-US" sz="1800" dirty="0" smtClean="0">
                <a:solidFill>
                  <a:schemeClr val="bg1"/>
                </a:solidFill>
              </a:rPr>
              <a:t> </a:t>
            </a:r>
            <a:endParaRPr lang="en-US" sz="1800" dirty="0">
              <a:solidFill>
                <a:schemeClr val="bg1"/>
              </a:solidFill>
            </a:endParaRPr>
          </a:p>
          <a:p>
            <a:pPr marL="284163" indent="-284163" eaLnBrk="1" hangingPunct="1"/>
            <a:r>
              <a:rPr lang="en-US" sz="1800" dirty="0" smtClean="0">
                <a:solidFill>
                  <a:schemeClr val="bg1"/>
                </a:solidFill>
              </a:rPr>
              <a:t>Results-based </a:t>
            </a:r>
            <a:r>
              <a:rPr lang="en-US" sz="1800" dirty="0" smtClean="0">
                <a:solidFill>
                  <a:schemeClr val="bg1"/>
                </a:solidFill>
              </a:rPr>
              <a:t>Strategic Plan for Investments 2011-15: </a:t>
            </a:r>
            <a:r>
              <a:rPr lang="en-US" sz="1800" dirty="0" smtClean="0">
                <a:hlinkClick r:id="rId8"/>
              </a:rPr>
              <a:t>www.thechildrenstrust.org/strategic-plan</a:t>
            </a:r>
            <a:endParaRPr lang="en-US" sz="1800" dirty="0" smtClean="0"/>
          </a:p>
          <a:p>
            <a:pPr marL="284163" indent="-284163" eaLnBrk="1" hangingPunct="1"/>
            <a:r>
              <a:rPr lang="en-US" sz="1800" dirty="0" smtClean="0">
                <a:solidFill>
                  <a:schemeClr val="bg1"/>
                </a:solidFill>
              </a:rPr>
              <a:t>FY 2010-11 Detailed Report of Program Result: </a:t>
            </a:r>
            <a:r>
              <a:rPr lang="en-US" sz="1800" dirty="0"/>
              <a:t/>
            </a:r>
            <a:br>
              <a:rPr lang="en-US" sz="1800" dirty="0"/>
            </a:br>
            <a:r>
              <a:rPr lang="en-US" sz="1800" dirty="0" smtClean="0">
                <a:hlinkClick r:id="rId9"/>
              </a:rPr>
              <a:t>www.thechildrenstrust.org/reports</a:t>
            </a:r>
            <a:r>
              <a:rPr lang="en-US" sz="1800" dirty="0" smtClean="0"/>
              <a:t> </a:t>
            </a:r>
            <a:endParaRPr lang="en-US" sz="18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66915" name="Picture 2" descr="impact"/>
          <p:cNvPicPr>
            <a:picLocks noChangeAspect="1" noChangeArrowheads="1"/>
          </p:cNvPicPr>
          <p:nvPr/>
        </p:nvPicPr>
        <p:blipFill>
          <a:blip r:embed="rId3"/>
          <a:srcRect/>
          <a:stretch>
            <a:fillRect/>
          </a:stretch>
        </p:blipFill>
        <p:spPr bwMode="auto">
          <a:xfrm>
            <a:off x="677863" y="0"/>
            <a:ext cx="8191500" cy="4443413"/>
          </a:xfrm>
          <a:prstGeom prst="rect">
            <a:avLst/>
          </a:prstGeom>
          <a:noFill/>
          <a:ln w="9525">
            <a:noFill/>
            <a:miter lim="800000"/>
            <a:headEnd/>
            <a:tailEnd/>
          </a:ln>
        </p:spPr>
      </p:pic>
      <p:sp>
        <p:nvSpPr>
          <p:cNvPr id="166916" name="Text Box 3"/>
          <p:cNvSpPr txBox="1">
            <a:spLocks noChangeArrowheads="1"/>
          </p:cNvSpPr>
          <p:nvPr/>
        </p:nvSpPr>
        <p:spPr bwMode="auto">
          <a:xfrm>
            <a:off x="261938" y="4043363"/>
            <a:ext cx="8085137" cy="1876425"/>
          </a:xfrm>
          <a:prstGeom prst="rect">
            <a:avLst/>
          </a:prstGeom>
          <a:noFill/>
          <a:ln w="9525">
            <a:noFill/>
            <a:miter lim="800000"/>
            <a:headEnd/>
            <a:tailEnd/>
          </a:ln>
        </p:spPr>
        <p:txBody>
          <a:bodyPr>
            <a:prstTxWarp prst="textNoShape">
              <a:avLst/>
            </a:prstTxWarp>
            <a:spAutoFit/>
          </a:bodyPr>
          <a:lstStyle/>
          <a:p>
            <a:r>
              <a:rPr lang="en-US" sz="3600" b="1" u="none">
                <a:solidFill>
                  <a:schemeClr val="accent2"/>
                </a:solidFill>
                <a:latin typeface="Century Gothic" pitchFamily="-1" charset="0"/>
                <a:ea typeface="Times New Roman" pitchFamily="-1" charset="0"/>
                <a:cs typeface="Times New Roman" pitchFamily="-1" charset="0"/>
              </a:rPr>
              <a:t>Achieving “Collective Impact” with Results-Based Accountability™</a:t>
            </a:r>
          </a:p>
          <a:p>
            <a:r>
              <a:rPr lang="en-US" sz="1800" u="none">
                <a:solidFill>
                  <a:schemeClr val="accent2"/>
                </a:solidFill>
                <a:latin typeface="Century Gothic" pitchFamily="-1" charset="0"/>
                <a:ea typeface="Times New Roman" pitchFamily="-1" charset="0"/>
                <a:cs typeface="Times New Roman" pitchFamily="-1" charset="0"/>
              </a:rPr>
              <a:t>By Deitre Epps</a:t>
            </a:r>
            <a:br>
              <a:rPr lang="en-US" sz="1800" u="none">
                <a:solidFill>
                  <a:schemeClr val="accent2"/>
                </a:solidFill>
                <a:latin typeface="Century Gothic" pitchFamily="-1" charset="0"/>
                <a:ea typeface="Times New Roman" pitchFamily="-1" charset="0"/>
                <a:cs typeface="Times New Roman" pitchFamily="-1" charset="0"/>
              </a:rPr>
            </a:br>
            <a:r>
              <a:rPr lang="en-US" sz="1400" i="1" u="none">
                <a:solidFill>
                  <a:schemeClr val="accent2"/>
                </a:solidFill>
                <a:latin typeface="Century Gothic" pitchFamily="-1" charset="0"/>
                <a:ea typeface="Times New Roman" pitchFamily="-1" charset="0"/>
                <a:cs typeface="Times New Roman" pitchFamily="-1" charset="0"/>
              </a:rPr>
              <a:t>Partner &amp; Senior Consultant, Results Leadership Group</a:t>
            </a:r>
            <a:endParaRPr lang="en-US" sz="1800" u="none">
              <a:solidFill>
                <a:schemeClr val="accent2"/>
              </a:solidFill>
              <a:latin typeface="Century Gothic" pitchFamily="-1" charset="0"/>
              <a:ea typeface="Times New Roman" pitchFamily="-1" charset="0"/>
              <a:cs typeface="Times New Roman" pitchFamily="-1" charset="0"/>
            </a:endParaRPr>
          </a:p>
          <a:p>
            <a:pPr algn="just"/>
            <a:endParaRPr lang="en-US" sz="1200" u="none">
              <a:latin typeface="Times New Roman" pitchFamily="-1" charset="0"/>
              <a:ea typeface="Times New Roman" pitchFamily="-1" charset="0"/>
              <a:cs typeface="Times New Roman" pitchFamily="-1" charset="0"/>
            </a:endParaRPr>
          </a:p>
        </p:txBody>
      </p:sp>
      <p:sp>
        <p:nvSpPr>
          <p:cNvPr id="5" name="TextBox 4"/>
          <p:cNvSpPr txBox="1"/>
          <p:nvPr/>
        </p:nvSpPr>
        <p:spPr>
          <a:xfrm>
            <a:off x="-1877985" y="2432835"/>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96369671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1143000"/>
          </a:xfrm>
        </p:spPr>
        <p:txBody>
          <a:bodyPr>
            <a:normAutofit fontScale="90000"/>
          </a:bodyPr>
          <a:lstStyle/>
          <a:p>
            <a:pPr eaLnBrk="1" hangingPunct="1">
              <a:defRPr/>
            </a:pPr>
            <a:r>
              <a:rPr lang="en-US" sz="4000" b="1" dirty="0" smtClean="0">
                <a:solidFill>
                  <a:schemeClr val="bg1"/>
                </a:solidFill>
                <a:ea typeface="+mj-ea"/>
                <a:cs typeface="+mj-cs"/>
              </a:rPr>
              <a:t>Collective Impact and </a:t>
            </a:r>
            <a:br>
              <a:rPr lang="en-US" sz="4000" b="1" dirty="0" smtClean="0">
                <a:solidFill>
                  <a:schemeClr val="bg1"/>
                </a:solidFill>
                <a:ea typeface="+mj-ea"/>
                <a:cs typeface="+mj-cs"/>
              </a:rPr>
            </a:br>
            <a:r>
              <a:rPr lang="en-US" sz="4000" b="1" dirty="0" smtClean="0">
                <a:solidFill>
                  <a:schemeClr val="bg1"/>
                </a:solidFill>
                <a:ea typeface="+mj-ea"/>
                <a:cs typeface="+mj-cs"/>
              </a:rPr>
              <a:t>Results Based Accountability</a:t>
            </a:r>
          </a:p>
        </p:txBody>
      </p:sp>
      <p:sp>
        <p:nvSpPr>
          <p:cNvPr id="17411" name="Rectangle 4"/>
          <p:cNvSpPr>
            <a:spLocks noGrp="1"/>
          </p:cNvSpPr>
          <p:nvPr>
            <p:ph type="body" sz="half" idx="1"/>
          </p:nvPr>
        </p:nvSpPr>
        <p:spPr>
          <a:xfrm>
            <a:off x="76200" y="1219200"/>
            <a:ext cx="4343400" cy="4419600"/>
          </a:xfrm>
          <a:noFill/>
        </p:spPr>
        <p:txBody>
          <a:bodyPr/>
          <a:lstStyle/>
          <a:p>
            <a:pPr marL="111125" indent="-111125" algn="ctr" eaLnBrk="1" hangingPunct="1">
              <a:lnSpc>
                <a:spcPct val="90000"/>
              </a:lnSpc>
              <a:buFont typeface="Arial" charset="0"/>
              <a:buNone/>
            </a:pPr>
            <a:r>
              <a:rPr lang="en-US" b="1" i="1" u="sng" dirty="0" smtClean="0">
                <a:solidFill>
                  <a:srgbClr val="FAE860"/>
                </a:solidFill>
              </a:rPr>
              <a:t>Collective Impact Conditions</a:t>
            </a:r>
          </a:p>
          <a:p>
            <a:pPr eaLnBrk="1" hangingPunct="1">
              <a:lnSpc>
                <a:spcPct val="90000"/>
              </a:lnSpc>
            </a:pPr>
            <a:r>
              <a:rPr lang="en-US" dirty="0" smtClean="0">
                <a:solidFill>
                  <a:schemeClr val="bg1"/>
                </a:solidFill>
              </a:rPr>
              <a:t>Common Agenda</a:t>
            </a:r>
          </a:p>
          <a:p>
            <a:pPr eaLnBrk="1" hangingPunct="1">
              <a:lnSpc>
                <a:spcPct val="90000"/>
              </a:lnSpc>
            </a:pPr>
            <a:r>
              <a:rPr lang="en-US" dirty="0" smtClean="0">
                <a:solidFill>
                  <a:schemeClr val="bg1"/>
                </a:solidFill>
              </a:rPr>
              <a:t>Shared Measurement</a:t>
            </a:r>
          </a:p>
          <a:p>
            <a:pPr eaLnBrk="1" hangingPunct="1">
              <a:lnSpc>
                <a:spcPct val="90000"/>
              </a:lnSpc>
            </a:pPr>
            <a:r>
              <a:rPr lang="en-US" dirty="0" smtClean="0">
                <a:solidFill>
                  <a:schemeClr val="bg1"/>
                </a:solidFill>
              </a:rPr>
              <a:t>Mutually Reinforcing Activities</a:t>
            </a:r>
          </a:p>
          <a:p>
            <a:pPr eaLnBrk="1" hangingPunct="1">
              <a:lnSpc>
                <a:spcPct val="90000"/>
              </a:lnSpc>
            </a:pPr>
            <a:r>
              <a:rPr lang="en-US" dirty="0" smtClean="0">
                <a:solidFill>
                  <a:schemeClr val="bg1"/>
                </a:solidFill>
              </a:rPr>
              <a:t>Continuous Communication</a:t>
            </a:r>
          </a:p>
          <a:p>
            <a:pPr eaLnBrk="1" hangingPunct="1">
              <a:lnSpc>
                <a:spcPct val="90000"/>
              </a:lnSpc>
            </a:pPr>
            <a:r>
              <a:rPr lang="en-US" dirty="0" smtClean="0">
                <a:solidFill>
                  <a:schemeClr val="bg1"/>
                </a:solidFill>
              </a:rPr>
              <a:t>Backbone Support Organization</a:t>
            </a:r>
          </a:p>
        </p:txBody>
      </p:sp>
      <p:sp>
        <p:nvSpPr>
          <p:cNvPr id="17412" name="AutoShape 5"/>
          <p:cNvSpPr>
            <a:spLocks noGrp="1" noChangeAspect="1" noChangeArrowheads="1"/>
          </p:cNvSpPr>
          <p:nvPr>
            <p:ph type="body" sz="half" idx="2"/>
          </p:nvPr>
        </p:nvSpPr>
        <p:spPr>
          <a:xfrm>
            <a:off x="4038600" y="1295400"/>
            <a:ext cx="4800600" cy="4754563"/>
          </a:xfrm>
        </p:spPr>
        <p:txBody>
          <a:bodyPr/>
          <a:lstStyle/>
          <a:p>
            <a:pPr marL="111125" indent="-111125" algn="ctr" eaLnBrk="1" hangingPunct="1">
              <a:lnSpc>
                <a:spcPct val="90000"/>
              </a:lnSpc>
              <a:buFont typeface="Arial" charset="0"/>
              <a:buNone/>
            </a:pPr>
            <a:r>
              <a:rPr lang="en-US" b="1" i="1" u="sng" dirty="0" smtClean="0">
                <a:solidFill>
                  <a:srgbClr val="FAE860"/>
                </a:solidFill>
              </a:rPr>
              <a:t>RBA Questions</a:t>
            </a:r>
          </a:p>
          <a:p>
            <a:pPr eaLnBrk="1" hangingPunct="1">
              <a:lnSpc>
                <a:spcPct val="90000"/>
              </a:lnSpc>
            </a:pPr>
            <a:r>
              <a:rPr lang="en-US" dirty="0" smtClean="0">
                <a:solidFill>
                  <a:schemeClr val="bg1"/>
                </a:solidFill>
              </a:rPr>
              <a:t>What quality of life conditions do we want for community?</a:t>
            </a:r>
          </a:p>
          <a:p>
            <a:pPr eaLnBrk="1" hangingPunct="1">
              <a:lnSpc>
                <a:spcPct val="90000"/>
              </a:lnSpc>
            </a:pPr>
            <a:r>
              <a:rPr lang="en-US" dirty="0" smtClean="0">
                <a:solidFill>
                  <a:schemeClr val="bg1"/>
                </a:solidFill>
              </a:rPr>
              <a:t>What would they look like?</a:t>
            </a:r>
          </a:p>
          <a:p>
            <a:pPr eaLnBrk="1" hangingPunct="1">
              <a:lnSpc>
                <a:spcPct val="90000"/>
              </a:lnSpc>
            </a:pPr>
            <a:r>
              <a:rPr lang="en-US" dirty="0" smtClean="0">
                <a:solidFill>
                  <a:schemeClr val="bg1"/>
                </a:solidFill>
              </a:rPr>
              <a:t>How can we measure them?</a:t>
            </a:r>
          </a:p>
          <a:p>
            <a:pPr eaLnBrk="1" hangingPunct="1">
              <a:lnSpc>
                <a:spcPct val="90000"/>
              </a:lnSpc>
            </a:pPr>
            <a:r>
              <a:rPr lang="en-US" dirty="0" smtClean="0">
                <a:solidFill>
                  <a:schemeClr val="bg1"/>
                </a:solidFill>
              </a:rPr>
              <a:t>How are we doing on them?</a:t>
            </a:r>
          </a:p>
          <a:p>
            <a:pPr eaLnBrk="1" hangingPunct="1">
              <a:lnSpc>
                <a:spcPct val="90000"/>
              </a:lnSpc>
            </a:pPr>
            <a:r>
              <a:rPr lang="en-US" dirty="0" smtClean="0">
                <a:solidFill>
                  <a:schemeClr val="bg1"/>
                </a:solidFill>
              </a:rPr>
              <a:t>Who are our partners?</a:t>
            </a:r>
          </a:p>
          <a:p>
            <a:pPr eaLnBrk="1" hangingPunct="1">
              <a:lnSpc>
                <a:spcPct val="90000"/>
              </a:lnSpc>
            </a:pPr>
            <a:r>
              <a:rPr lang="en-US" dirty="0" smtClean="0">
                <a:solidFill>
                  <a:schemeClr val="bg1"/>
                </a:solidFill>
              </a:rPr>
              <a:t>What works to do better?</a:t>
            </a:r>
          </a:p>
          <a:p>
            <a:pPr eaLnBrk="1" hangingPunct="1">
              <a:lnSpc>
                <a:spcPct val="90000"/>
              </a:lnSpc>
            </a:pPr>
            <a:r>
              <a:rPr lang="en-US" dirty="0" smtClean="0">
                <a:solidFill>
                  <a:schemeClr val="bg1"/>
                </a:solidFill>
              </a:rPr>
              <a:t>What do we do?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600" b="1" dirty="0" smtClean="0">
                <a:solidFill>
                  <a:schemeClr val="bg1"/>
                </a:solidFill>
              </a:rPr>
              <a:t>National Campaign</a:t>
            </a:r>
            <a:br>
              <a:rPr lang="en-US" sz="3600" b="1" dirty="0" smtClean="0">
                <a:solidFill>
                  <a:schemeClr val="bg1"/>
                </a:solidFill>
              </a:rPr>
            </a:br>
            <a:r>
              <a:rPr lang="en-US" sz="3600" b="1" dirty="0" smtClean="0">
                <a:solidFill>
                  <a:schemeClr val="bg1"/>
                </a:solidFill>
              </a:rPr>
              <a:t>for Grade-Level Reading</a:t>
            </a:r>
          </a:p>
        </p:txBody>
      </p:sp>
      <p:sp>
        <p:nvSpPr>
          <p:cNvPr id="19459" name="Content Placeholder 2"/>
          <p:cNvSpPr>
            <a:spLocks noGrp="1"/>
          </p:cNvSpPr>
          <p:nvPr>
            <p:ph idx="1"/>
          </p:nvPr>
        </p:nvSpPr>
        <p:spPr>
          <a:xfrm>
            <a:off x="457200" y="1447800"/>
            <a:ext cx="8229600" cy="4678363"/>
          </a:xfrm>
        </p:spPr>
        <p:txBody>
          <a:bodyPr/>
          <a:lstStyle/>
          <a:p>
            <a:r>
              <a:rPr lang="en-US" sz="2400" dirty="0" smtClean="0">
                <a:solidFill>
                  <a:schemeClr val="bg1"/>
                </a:solidFill>
              </a:rPr>
              <a:t>Collaborative effort by foundations, nonprofit partners, states and communities to ensure more children in low-income families succeed in school and graduate prepared for college, a career, and active citizenship</a:t>
            </a:r>
          </a:p>
          <a:p>
            <a:r>
              <a:rPr lang="en-US" sz="2400" dirty="0" smtClean="0">
                <a:solidFill>
                  <a:schemeClr val="bg1"/>
                </a:solidFill>
              </a:rPr>
              <a:t>Focus on the most important predictor of school success and high school graduation—grade-level reading by the end of third grade, as well as school readiness, school attendance and summer learning</a:t>
            </a:r>
            <a:endParaRPr lang="en-US" sz="2400" dirty="0">
              <a:solidFill>
                <a:schemeClr val="bg1"/>
              </a:solidFill>
            </a:endParaRPr>
          </a:p>
          <a:p>
            <a:r>
              <a:rPr lang="en-US" sz="2400" dirty="0" smtClean="0">
                <a:solidFill>
                  <a:schemeClr val="bg1"/>
                </a:solidFill>
              </a:rPr>
              <a:t>GOAL:  By 2020 a dozen states or more will increase by at least 100% the number of low-income children reading proficiently at the end of third grade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5257800"/>
            <a:ext cx="1905000" cy="1492028"/>
          </a:xfrm>
          <a:prstGeom prst="rect">
            <a:avLst/>
          </a:prstGeom>
        </p:spPr>
      </p:pic>
      <p:sp>
        <p:nvSpPr>
          <p:cNvPr id="4" name="TextBox 3"/>
          <p:cNvSpPr txBox="1"/>
          <p:nvPr/>
        </p:nvSpPr>
        <p:spPr>
          <a:xfrm>
            <a:off x="990600" y="6003814"/>
            <a:ext cx="5410200" cy="523220"/>
          </a:xfrm>
          <a:prstGeom prst="rect">
            <a:avLst/>
          </a:prstGeom>
          <a:noFill/>
        </p:spPr>
        <p:txBody>
          <a:bodyPr wrap="square" rtlCol="0">
            <a:spAutoFit/>
          </a:bodyPr>
          <a:lstStyle/>
          <a:p>
            <a:r>
              <a:rPr lang="en-US" sz="2800" i="1" dirty="0" smtClean="0">
                <a:solidFill>
                  <a:srgbClr val="FAE860"/>
                </a:solidFill>
              </a:rPr>
              <a:t>http://gradelevelreading.net/ </a:t>
            </a:r>
            <a:endParaRPr lang="en-US" sz="2800" i="1" dirty="0">
              <a:solidFill>
                <a:srgbClr val="FAE8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p:cNvSpPr>
          <p:nvPr>
            <p:ph type="title"/>
          </p:nvPr>
        </p:nvSpPr>
        <p:spPr>
          <a:xfrm>
            <a:off x="457200" y="152400"/>
            <a:ext cx="8229600" cy="1143000"/>
          </a:xfrm>
        </p:spPr>
        <p:txBody>
          <a:bodyPr/>
          <a:lstStyle/>
          <a:p>
            <a:pPr eaLnBrk="1" hangingPunct="1"/>
            <a:r>
              <a:rPr lang="en-US" sz="4000" smtClean="0">
                <a:solidFill>
                  <a:schemeClr val="bg1"/>
                </a:solidFill>
              </a:rPr>
              <a:t>RBA LINKAGE between Community Indicators and Performance Measures</a:t>
            </a:r>
          </a:p>
        </p:txBody>
      </p:sp>
      <p:sp>
        <p:nvSpPr>
          <p:cNvPr id="26627" name="Rectangle 8"/>
          <p:cNvSpPr>
            <a:spLocks noGrp="1"/>
          </p:cNvSpPr>
          <p:nvPr>
            <p:ph type="body" sz="half" idx="1"/>
          </p:nvPr>
        </p:nvSpPr>
        <p:spPr>
          <a:xfrm>
            <a:off x="163513" y="1371600"/>
            <a:ext cx="6477000" cy="2514600"/>
          </a:xfrm>
          <a:noFill/>
          <a:ln>
            <a:solidFill>
              <a:schemeClr val="tx1"/>
            </a:solidFill>
            <a:miter lim="800000"/>
            <a:headEnd/>
            <a:tailEnd/>
          </a:ln>
        </p:spPr>
        <p:txBody>
          <a:bodyPr/>
          <a:lstStyle/>
          <a:p>
            <a:pPr marL="236538" indent="-236538" eaLnBrk="1" hangingPunct="1">
              <a:buFont typeface="Arial" charset="0"/>
              <a:buNone/>
            </a:pPr>
            <a:r>
              <a:rPr lang="en-US" sz="3200" dirty="0" smtClean="0">
                <a:solidFill>
                  <a:schemeClr val="bg1"/>
                </a:solidFill>
              </a:rPr>
              <a:t>Campaign for Grade Level Reading </a:t>
            </a:r>
            <a:r>
              <a:rPr lang="en-US" sz="1800" dirty="0" smtClean="0">
                <a:solidFill>
                  <a:schemeClr val="bg1"/>
                </a:solidFill>
              </a:rPr>
              <a:t>(National Indicator- 3</a:t>
            </a:r>
            <a:r>
              <a:rPr lang="en-US" sz="1800" baseline="30000" dirty="0" smtClean="0">
                <a:solidFill>
                  <a:schemeClr val="bg1"/>
                </a:solidFill>
              </a:rPr>
              <a:t>rd</a:t>
            </a:r>
            <a:r>
              <a:rPr lang="en-US" sz="1800" dirty="0" smtClean="0">
                <a:solidFill>
                  <a:schemeClr val="bg1"/>
                </a:solidFill>
              </a:rPr>
              <a:t> grade reading proficiency)</a:t>
            </a:r>
          </a:p>
          <a:p>
            <a:pPr marL="236538" indent="-236538" eaLnBrk="1" hangingPunct="1">
              <a:buFont typeface="Arial" charset="0"/>
              <a:buNone/>
            </a:pPr>
            <a:r>
              <a:rPr lang="en-US" sz="3200" dirty="0" smtClean="0">
                <a:solidFill>
                  <a:schemeClr val="bg1"/>
                </a:solidFill>
              </a:rPr>
              <a:t>Read to Learn Campaign </a:t>
            </a:r>
            <a:r>
              <a:rPr lang="en-US" sz="3200" dirty="0" smtClean="0">
                <a:solidFill>
                  <a:schemeClr val="bg1"/>
                </a:solidFill>
              </a:rPr>
              <a:t/>
            </a:r>
            <a:br>
              <a:rPr lang="en-US" sz="3200" dirty="0" smtClean="0">
                <a:solidFill>
                  <a:schemeClr val="bg1"/>
                </a:solidFill>
              </a:rPr>
            </a:br>
            <a:r>
              <a:rPr lang="en-US" sz="1800" dirty="0" smtClean="0">
                <a:solidFill>
                  <a:schemeClr val="bg1"/>
                </a:solidFill>
              </a:rPr>
              <a:t>(Miami-Dade </a:t>
            </a:r>
            <a:r>
              <a:rPr lang="en-US" sz="1800" dirty="0" smtClean="0">
                <a:solidFill>
                  <a:schemeClr val="bg1"/>
                </a:solidFill>
              </a:rPr>
              <a:t>Community Result &amp; </a:t>
            </a:r>
            <a:r>
              <a:rPr lang="en-US" sz="1800" dirty="0" smtClean="0">
                <a:solidFill>
                  <a:schemeClr val="bg1"/>
                </a:solidFill>
              </a:rPr>
              <a:t>Indicator)</a:t>
            </a:r>
            <a:endParaRPr lang="en-US" sz="1800" dirty="0" smtClean="0">
              <a:solidFill>
                <a:schemeClr val="bg1"/>
              </a:solidFill>
            </a:endParaRPr>
          </a:p>
          <a:p>
            <a:pPr marL="236538" indent="-236538" eaLnBrk="1" hangingPunct="1"/>
            <a:r>
              <a:rPr lang="en-US" sz="2600" dirty="0" smtClean="0">
                <a:solidFill>
                  <a:schemeClr val="bg1"/>
                </a:solidFill>
              </a:rPr>
              <a:t>Children are Succeeding in School &amp; Society</a:t>
            </a:r>
          </a:p>
          <a:p>
            <a:pPr marL="568325" lvl="1" indent="-217488" eaLnBrk="1" hangingPunct="1">
              <a:spcBef>
                <a:spcPts val="0"/>
              </a:spcBef>
            </a:pPr>
            <a:r>
              <a:rPr lang="en-US" dirty="0" smtClean="0">
                <a:solidFill>
                  <a:srgbClr val="FAE860"/>
                </a:solidFill>
              </a:rPr>
              <a:t>% of 3</a:t>
            </a:r>
            <a:r>
              <a:rPr lang="en-US" baseline="30000" dirty="0" smtClean="0">
                <a:solidFill>
                  <a:srgbClr val="FAE860"/>
                </a:solidFill>
              </a:rPr>
              <a:t>rd</a:t>
            </a:r>
            <a:r>
              <a:rPr lang="en-US" dirty="0" smtClean="0">
                <a:solidFill>
                  <a:srgbClr val="FAE860"/>
                </a:solidFill>
              </a:rPr>
              <a:t> Graders Reading at Grade Level</a:t>
            </a:r>
            <a:endParaRPr lang="en-US" sz="2000" dirty="0" smtClean="0">
              <a:solidFill>
                <a:srgbClr val="FAE860"/>
              </a:solidFill>
            </a:endParaRPr>
          </a:p>
        </p:txBody>
      </p:sp>
      <p:sp>
        <p:nvSpPr>
          <p:cNvPr id="26628" name="Rectangle 9"/>
          <p:cNvSpPr>
            <a:spLocks noGrp="1"/>
          </p:cNvSpPr>
          <p:nvPr>
            <p:ph type="body" sz="half" idx="2"/>
          </p:nvPr>
        </p:nvSpPr>
        <p:spPr>
          <a:xfrm>
            <a:off x="7086600" y="1905000"/>
            <a:ext cx="2057400" cy="2743200"/>
          </a:xfrm>
        </p:spPr>
        <p:txBody>
          <a:bodyPr/>
          <a:lstStyle/>
          <a:p>
            <a:pPr marL="0" indent="0" eaLnBrk="1" hangingPunct="1">
              <a:lnSpc>
                <a:spcPct val="90000"/>
              </a:lnSpc>
              <a:buFont typeface="Arial" charset="0"/>
              <a:buNone/>
            </a:pPr>
            <a:r>
              <a:rPr lang="en-US" sz="2200" dirty="0" smtClean="0">
                <a:solidFill>
                  <a:schemeClr val="bg1"/>
                </a:solidFill>
              </a:rPr>
              <a:t>Contribution relationship</a:t>
            </a:r>
          </a:p>
          <a:p>
            <a:pPr marL="0" indent="0" eaLnBrk="1" hangingPunct="1">
              <a:lnSpc>
                <a:spcPct val="90000"/>
              </a:lnSpc>
            </a:pPr>
            <a:endParaRPr lang="en-US" sz="2200" dirty="0" smtClean="0">
              <a:solidFill>
                <a:schemeClr val="bg1"/>
              </a:solidFill>
            </a:endParaRPr>
          </a:p>
          <a:p>
            <a:pPr marL="0" indent="0" eaLnBrk="1" hangingPunct="1">
              <a:lnSpc>
                <a:spcPct val="90000"/>
              </a:lnSpc>
              <a:buFont typeface="Arial" charset="0"/>
              <a:buNone/>
            </a:pPr>
            <a:r>
              <a:rPr lang="en-US" sz="2200" dirty="0" smtClean="0">
                <a:solidFill>
                  <a:schemeClr val="bg1"/>
                </a:solidFill>
              </a:rPr>
              <a:t>Alignment of measures</a:t>
            </a:r>
          </a:p>
          <a:p>
            <a:pPr marL="0" indent="0" eaLnBrk="1" hangingPunct="1">
              <a:lnSpc>
                <a:spcPct val="90000"/>
              </a:lnSpc>
            </a:pPr>
            <a:endParaRPr lang="en-US" sz="2200" dirty="0" smtClean="0">
              <a:solidFill>
                <a:schemeClr val="bg1"/>
              </a:solidFill>
            </a:endParaRPr>
          </a:p>
          <a:p>
            <a:pPr marL="0" indent="0" eaLnBrk="1" hangingPunct="1">
              <a:lnSpc>
                <a:spcPct val="90000"/>
              </a:lnSpc>
              <a:buFont typeface="Arial" charset="0"/>
              <a:buNone/>
            </a:pPr>
            <a:r>
              <a:rPr lang="en-US" sz="2200" dirty="0" smtClean="0">
                <a:solidFill>
                  <a:schemeClr val="bg1"/>
                </a:solidFill>
              </a:rPr>
              <a:t>Appropriate responsibility</a:t>
            </a:r>
          </a:p>
        </p:txBody>
      </p:sp>
      <p:sp>
        <p:nvSpPr>
          <p:cNvPr id="26629" name="Rectangle 10"/>
          <p:cNvSpPr>
            <a:spLocks/>
          </p:cNvSpPr>
          <p:nvPr/>
        </p:nvSpPr>
        <p:spPr bwMode="auto">
          <a:xfrm>
            <a:off x="144463" y="4095750"/>
            <a:ext cx="6477000"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Font typeface="Arial" charset="0"/>
              <a:buNone/>
            </a:pPr>
            <a:r>
              <a:rPr lang="en-US" sz="3200" dirty="0">
                <a:solidFill>
                  <a:schemeClr val="bg1"/>
                </a:solidFill>
                <a:latin typeface="Calibri" pitchFamily="-1" charset="0"/>
              </a:rPr>
              <a:t>Program Performance Measure</a:t>
            </a:r>
          </a:p>
          <a:p>
            <a:pPr marL="342900" indent="-342900" algn="ctr">
              <a:spcBef>
                <a:spcPct val="20000"/>
              </a:spcBef>
              <a:buFont typeface="Arial" charset="0"/>
              <a:buNone/>
            </a:pPr>
            <a:r>
              <a:rPr lang="en-US" sz="2600" dirty="0">
                <a:solidFill>
                  <a:schemeClr val="bg1"/>
                </a:solidFill>
                <a:latin typeface="Calibri" pitchFamily="-1" charset="0"/>
              </a:rPr>
              <a:t>Summer Programs</a:t>
            </a:r>
          </a:p>
        </p:txBody>
      </p:sp>
      <p:graphicFrame>
        <p:nvGraphicFramePr>
          <p:cNvPr id="42029" name="Group 45"/>
          <p:cNvGraphicFramePr>
            <a:graphicFrameLocks noGrp="1"/>
          </p:cNvGraphicFramePr>
          <p:nvPr>
            <p:extLst>
              <p:ext uri="{D42A27DB-BD31-4B8C-83A1-F6EECF244321}">
                <p14:modId xmlns:p14="http://schemas.microsoft.com/office/powerpoint/2010/main" val="2860777466"/>
              </p:ext>
            </p:extLst>
          </p:nvPr>
        </p:nvGraphicFramePr>
        <p:xfrm>
          <a:off x="304800" y="5068887"/>
          <a:ext cx="6248400" cy="1597025"/>
        </p:xfrm>
        <a:graphic>
          <a:graphicData uri="http://schemas.openxmlformats.org/drawingml/2006/table">
            <a:tbl>
              <a:tblPr/>
              <a:tblGrid>
                <a:gridCol w="3124200"/>
                <a:gridCol w="3124200"/>
              </a:tblGrid>
              <a:tr h="6032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200" b="0" i="0" u="none" strike="noStrike" cap="none" normalizeH="0" baseline="0" dirty="0" smtClean="0">
                          <a:ln>
                            <a:noFill/>
                          </a:ln>
                          <a:solidFill>
                            <a:schemeClr val="bg1"/>
                          </a:solidFill>
                          <a:effectLst/>
                          <a:latin typeface="Calibri" pitchFamily="34" charset="0"/>
                        </a:rPr>
                        <a:t>Quantity: </a:t>
                      </a:r>
                      <a:r>
                        <a:rPr kumimoji="0" lang="en-US" sz="2200" b="0" i="0" u="none" strike="noStrike" cap="none" normalizeH="0" baseline="0" dirty="0" smtClean="0">
                          <a:ln>
                            <a:noFill/>
                          </a:ln>
                          <a:solidFill>
                            <a:srgbClr val="FAE860"/>
                          </a:solidFill>
                          <a:effectLst/>
                          <a:latin typeface="Calibri" pitchFamily="34" charset="0"/>
                        </a:rPr>
                        <a:t># of children in quality summer programs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200" b="0" i="0" u="none" strike="noStrike" cap="none" normalizeH="0" baseline="0" dirty="0" smtClean="0">
                          <a:ln>
                            <a:noFill/>
                          </a:ln>
                          <a:solidFill>
                            <a:schemeClr val="bg1"/>
                          </a:solidFill>
                          <a:effectLst/>
                          <a:latin typeface="Calibri" pitchFamily="34" charset="0"/>
                        </a:rPr>
                        <a:t>Quality:</a:t>
                      </a:r>
                      <a:r>
                        <a:rPr kumimoji="0" lang="en-US" sz="2200" b="0" i="0" u="none" strike="noStrike" cap="none" normalizeH="0" baseline="0" dirty="0" smtClean="0">
                          <a:ln>
                            <a:noFill/>
                          </a:ln>
                          <a:solidFill>
                            <a:schemeClr val="tx1"/>
                          </a:solidFill>
                          <a:effectLst/>
                          <a:latin typeface="Calibri" pitchFamily="34" charset="0"/>
                        </a:rPr>
                        <a:t> </a:t>
                      </a:r>
                      <a:r>
                        <a:rPr kumimoji="0" lang="en-US" sz="2200" b="0" i="0" u="none" strike="noStrike" cap="none" normalizeH="0" baseline="0" dirty="0" smtClean="0">
                          <a:ln>
                            <a:noFill/>
                          </a:ln>
                          <a:solidFill>
                            <a:srgbClr val="FAE860"/>
                          </a:solidFill>
                          <a:effectLst/>
                          <a:latin typeface="Calibri" pitchFamily="34" charset="0"/>
                        </a:rPr>
                        <a:t>% of parents pleased with programs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5025">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bg1"/>
                          </a:solidFill>
                          <a:effectLst/>
                          <a:latin typeface="Calibri" pitchFamily="34" charset="0"/>
                        </a:rPr>
                        <a:t>Better Off:</a:t>
                      </a:r>
                      <a:r>
                        <a:rPr kumimoji="0" lang="en-US" sz="2400" b="0" i="0" u="none" strike="noStrike" cap="none" normalizeH="0" baseline="0" dirty="0" smtClean="0">
                          <a:ln>
                            <a:noFill/>
                          </a:ln>
                          <a:solidFill>
                            <a:schemeClr val="tx1"/>
                          </a:solidFill>
                          <a:effectLst/>
                          <a:latin typeface="Calibri" pitchFamily="34" charset="0"/>
                        </a:rPr>
                        <a:t> </a:t>
                      </a:r>
                      <a:r>
                        <a:rPr kumimoji="0" lang="en-US" sz="2400" b="0" i="0" u="none" strike="noStrike" cap="none" normalizeH="0" baseline="0" dirty="0" smtClean="0">
                          <a:ln>
                            <a:noFill/>
                          </a:ln>
                          <a:solidFill>
                            <a:srgbClr val="FAE860"/>
                          </a:solidFill>
                          <a:effectLst/>
                          <a:latin typeface="Calibri" pitchFamily="34" charset="0"/>
                        </a:rPr>
                        <a:t>#/% of children improving their reading scores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26640" name="Freeform 42"/>
          <p:cNvSpPr>
            <a:spLocks/>
          </p:cNvSpPr>
          <p:nvPr/>
        </p:nvSpPr>
        <p:spPr bwMode="auto">
          <a:xfrm>
            <a:off x="6132513" y="2884488"/>
            <a:ext cx="1016000" cy="2678112"/>
          </a:xfrm>
          <a:custGeom>
            <a:avLst/>
            <a:gdLst>
              <a:gd name="T0" fmla="*/ 0 w 640"/>
              <a:gd name="T1" fmla="*/ 0 h 1687"/>
              <a:gd name="T2" fmla="*/ 2147483647 w 640"/>
              <a:gd name="T3" fmla="*/ 2147483647 h 1687"/>
              <a:gd name="T4" fmla="*/ 2147483647 w 640"/>
              <a:gd name="T5" fmla="*/ 2147483647 h 1687"/>
              <a:gd name="T6" fmla="*/ 0 60000 65536"/>
              <a:gd name="T7" fmla="*/ 0 60000 65536"/>
              <a:gd name="T8" fmla="*/ 0 60000 65536"/>
              <a:gd name="T9" fmla="*/ 0 w 640"/>
              <a:gd name="T10" fmla="*/ 0 h 1687"/>
              <a:gd name="T11" fmla="*/ 640 w 640"/>
              <a:gd name="T12" fmla="*/ 1687 h 1687"/>
            </a:gdLst>
            <a:ahLst/>
            <a:cxnLst>
              <a:cxn ang="T6">
                <a:pos x="T0" y="T1"/>
              </a:cxn>
              <a:cxn ang="T7">
                <a:pos x="T2" y="T3"/>
              </a:cxn>
              <a:cxn ang="T8">
                <a:pos x="T4" y="T5"/>
              </a:cxn>
            </a:cxnLst>
            <a:rect l="T9" t="T10" r="T11" b="T12"/>
            <a:pathLst>
              <a:path w="640" h="1687">
                <a:moveTo>
                  <a:pt x="0" y="0"/>
                </a:moveTo>
                <a:cubicBezTo>
                  <a:pt x="101" y="149"/>
                  <a:pt x="572" y="612"/>
                  <a:pt x="606" y="893"/>
                </a:cubicBezTo>
                <a:cubicBezTo>
                  <a:pt x="640" y="1174"/>
                  <a:pt x="416" y="1422"/>
                  <a:pt x="203" y="1687"/>
                </a:cubicBezTo>
              </a:path>
            </a:pathLst>
          </a:custGeom>
          <a:noFill/>
          <a:ln w="38100">
            <a:solidFill>
              <a:srgbClr val="FFFF00"/>
            </a:solidFill>
            <a:round/>
            <a:headEnd type="triangle" w="lg" len="med"/>
            <a:tailEnd type="triangle" w="lg"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defRPr/>
            </a:pPr>
            <a:r>
              <a:rPr lang="en-US" dirty="0" smtClean="0">
                <a:solidFill>
                  <a:schemeClr val="bg1"/>
                </a:solidFill>
                <a:ea typeface="+mj-ea"/>
                <a:cs typeface="+mj-cs"/>
              </a:rPr>
              <a:t>Advanced View of Indicators and Performance Measures</a:t>
            </a:r>
          </a:p>
        </p:txBody>
      </p:sp>
      <p:grpSp>
        <p:nvGrpSpPr>
          <p:cNvPr id="28675" name="Group 15"/>
          <p:cNvGrpSpPr>
            <a:grpSpLocks/>
          </p:cNvGrpSpPr>
          <p:nvPr/>
        </p:nvGrpSpPr>
        <p:grpSpPr bwMode="auto">
          <a:xfrm>
            <a:off x="152400" y="1600200"/>
            <a:ext cx="8534400" cy="4800600"/>
            <a:chOff x="304800" y="1600200"/>
            <a:chExt cx="8229600" cy="4419600"/>
          </a:xfrm>
        </p:grpSpPr>
        <p:sp>
          <p:nvSpPr>
            <p:cNvPr id="6" name="Oval 5"/>
            <p:cNvSpPr/>
            <p:nvPr/>
          </p:nvSpPr>
          <p:spPr>
            <a:xfrm>
              <a:off x="304800" y="1600200"/>
              <a:ext cx="8229600" cy="44196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78" name="TextBox 6"/>
            <p:cNvSpPr txBox="1">
              <a:spLocks noChangeArrowheads="1"/>
            </p:cNvSpPr>
            <p:nvPr/>
          </p:nvSpPr>
          <p:spPr bwMode="auto">
            <a:xfrm>
              <a:off x="2971800" y="1752600"/>
              <a:ext cx="304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1800"/>
                <a:t>Total </a:t>
              </a:r>
              <a:r>
                <a:rPr lang="en-US" sz="1800" u="sng"/>
                <a:t>Community</a:t>
              </a:r>
              <a:r>
                <a:rPr lang="en-US" sz="1800"/>
                <a:t> Population</a:t>
              </a:r>
            </a:p>
          </p:txBody>
        </p:sp>
        <p:sp>
          <p:nvSpPr>
            <p:cNvPr id="8" name="Oval 7"/>
            <p:cNvSpPr/>
            <p:nvPr/>
          </p:nvSpPr>
          <p:spPr>
            <a:xfrm>
              <a:off x="609600" y="2209800"/>
              <a:ext cx="6248400" cy="33528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80" name="TextBox 8"/>
            <p:cNvSpPr txBox="1">
              <a:spLocks noChangeArrowheads="1"/>
            </p:cNvSpPr>
            <p:nvPr/>
          </p:nvSpPr>
          <p:spPr bwMode="auto">
            <a:xfrm>
              <a:off x="1905000" y="2438400"/>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1800"/>
                <a:t>Service System </a:t>
              </a:r>
              <a:r>
                <a:rPr lang="en-US" sz="1800" u="sng"/>
                <a:t>Client</a:t>
              </a:r>
              <a:r>
                <a:rPr lang="en-US" sz="1800"/>
                <a:t> Population</a:t>
              </a:r>
            </a:p>
          </p:txBody>
        </p:sp>
        <p:sp>
          <p:nvSpPr>
            <p:cNvPr id="10" name="Oval 9"/>
            <p:cNvSpPr/>
            <p:nvPr/>
          </p:nvSpPr>
          <p:spPr>
            <a:xfrm>
              <a:off x="1143000" y="2971800"/>
              <a:ext cx="4343400" cy="22860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82" name="TextBox 10"/>
            <p:cNvSpPr txBox="1">
              <a:spLocks noChangeArrowheads="1"/>
            </p:cNvSpPr>
            <p:nvPr/>
          </p:nvSpPr>
          <p:spPr bwMode="auto">
            <a:xfrm>
              <a:off x="1905000" y="3200400"/>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1800"/>
                <a:t>Agency </a:t>
              </a:r>
              <a:r>
                <a:rPr lang="en-US" sz="1800" u="sng"/>
                <a:t>Client </a:t>
              </a:r>
              <a:r>
                <a:rPr lang="en-US" sz="1800"/>
                <a:t>Population</a:t>
              </a:r>
            </a:p>
          </p:txBody>
        </p:sp>
        <p:sp>
          <p:nvSpPr>
            <p:cNvPr id="12" name="Oval 11"/>
            <p:cNvSpPr/>
            <p:nvPr/>
          </p:nvSpPr>
          <p:spPr>
            <a:xfrm>
              <a:off x="1600200" y="3581400"/>
              <a:ext cx="2667000" cy="14478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84" name="TextBox 12"/>
            <p:cNvSpPr txBox="1">
              <a:spLocks noChangeArrowheads="1"/>
            </p:cNvSpPr>
            <p:nvPr/>
          </p:nvSpPr>
          <p:spPr bwMode="auto">
            <a:xfrm>
              <a:off x="2057400" y="3886200"/>
              <a:ext cx="190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1800"/>
                <a:t>Program </a:t>
              </a:r>
              <a:r>
                <a:rPr lang="en-US" sz="1800" u="sng"/>
                <a:t>Clients</a:t>
              </a:r>
            </a:p>
          </p:txBody>
        </p:sp>
        <p:cxnSp>
          <p:nvCxnSpPr>
            <p:cNvPr id="15" name="Straight Arrow Connector 14"/>
            <p:cNvCxnSpPr/>
            <p:nvPr/>
          </p:nvCxnSpPr>
          <p:spPr>
            <a:xfrm>
              <a:off x="4343400" y="3886200"/>
              <a:ext cx="34290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a:spLocks noChangeArrowheads="1"/>
          </p:cNvSpPr>
          <p:nvPr/>
        </p:nvSpPr>
        <p:spPr bwMode="auto">
          <a:xfrm>
            <a:off x="5308600" y="2974975"/>
            <a:ext cx="3810000" cy="2308225"/>
          </a:xfrm>
          <a:prstGeom prst="rect">
            <a:avLst/>
          </a:prstGeom>
          <a:solidFill>
            <a:srgbClr val="F2F2F2">
              <a:alpha val="38823"/>
            </a:srgbClr>
          </a:solidFill>
          <a:ln>
            <a:noFill/>
          </a:ln>
          <a:effectLst>
            <a:outerShdw blurRad="50800" dist="50800" sx="999" sy="999" algn="ctr" rotWithShape="0">
              <a:srgbClr val="80808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dirty="0">
                <a:ea typeface="+mn-ea"/>
              </a:rPr>
              <a:t>As the system client population approaches the total community population, performance measures, which address client well-being may play a double role as both service system performance measures and community indicators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143000"/>
          </a:xfrm>
        </p:spPr>
        <p:txBody>
          <a:bodyPr/>
          <a:lstStyle/>
          <a:p>
            <a:pPr eaLnBrk="1" hangingPunct="1"/>
            <a:r>
              <a:rPr lang="en-US" smtClean="0">
                <a:solidFill>
                  <a:schemeClr val="bg1"/>
                </a:solidFill>
              </a:rPr>
              <a:t>The Children’s Trust</a:t>
            </a:r>
          </a:p>
        </p:txBody>
      </p:sp>
      <p:sp>
        <p:nvSpPr>
          <p:cNvPr id="20483" name="Content Placeholder 2"/>
          <p:cNvSpPr>
            <a:spLocks noGrp="1"/>
          </p:cNvSpPr>
          <p:nvPr>
            <p:ph idx="1"/>
          </p:nvPr>
        </p:nvSpPr>
        <p:spPr>
          <a:xfrm>
            <a:off x="0" y="1219200"/>
            <a:ext cx="8458200" cy="4754563"/>
          </a:xfrm>
        </p:spPr>
        <p:txBody>
          <a:bodyPr/>
          <a:lstStyle/>
          <a:p>
            <a:pPr eaLnBrk="1" hangingPunct="1"/>
            <a:r>
              <a:rPr lang="en-US" dirty="0" smtClean="0">
                <a:solidFill>
                  <a:schemeClr val="bg1"/>
                </a:solidFill>
              </a:rPr>
              <a:t>One of 8 Florida </a:t>
            </a:r>
            <a:r>
              <a:rPr lang="en-US" u="sng" dirty="0" smtClean="0">
                <a:solidFill>
                  <a:schemeClr val="bg1"/>
                </a:solidFill>
              </a:rPr>
              <a:t>Children’s Services Councils</a:t>
            </a:r>
            <a:r>
              <a:rPr lang="en-US" dirty="0" smtClean="0">
                <a:solidFill>
                  <a:schemeClr val="bg1"/>
                </a:solidFill>
              </a:rPr>
              <a:t>, or independent countywide special districts, created by voters, funded via </a:t>
            </a:r>
            <a:r>
              <a:rPr lang="en-US" u="sng" dirty="0" smtClean="0">
                <a:solidFill>
                  <a:schemeClr val="bg1"/>
                </a:solidFill>
              </a:rPr>
              <a:t>local property tax</a:t>
            </a:r>
          </a:p>
          <a:p>
            <a:pPr eaLnBrk="1" hangingPunct="1"/>
            <a:r>
              <a:rPr lang="en-US" u="sng" dirty="0" smtClean="0">
                <a:solidFill>
                  <a:schemeClr val="bg1"/>
                </a:solidFill>
              </a:rPr>
              <a:t>Mission</a:t>
            </a:r>
            <a:r>
              <a:rPr lang="en-US" dirty="0" smtClean="0">
                <a:solidFill>
                  <a:schemeClr val="bg1"/>
                </a:solidFill>
              </a:rPr>
              <a:t>: To partner with the community to improve the lives of all children and families in Miami-Dade County by making strategic investments in their futures</a:t>
            </a:r>
          </a:p>
          <a:p>
            <a:pPr eaLnBrk="1" hangingPunct="1"/>
            <a:r>
              <a:rPr lang="en-US" u="sng" dirty="0" smtClean="0">
                <a:solidFill>
                  <a:schemeClr val="bg1"/>
                </a:solidFill>
              </a:rPr>
              <a:t>Reach</a:t>
            </a:r>
            <a:r>
              <a:rPr lang="en-US" dirty="0" smtClean="0">
                <a:solidFill>
                  <a:schemeClr val="bg1"/>
                </a:solidFill>
              </a:rPr>
              <a:t>: Annual budget of $103 million, reaching 198,912 Miami-Dade children last year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143000"/>
          </a:xfrm>
        </p:spPr>
        <p:txBody>
          <a:bodyPr/>
          <a:lstStyle/>
          <a:p>
            <a:pPr eaLnBrk="1" hangingPunct="1"/>
            <a:r>
              <a:rPr lang="en-US" dirty="0" smtClean="0">
                <a:solidFill>
                  <a:schemeClr val="bg1"/>
                </a:solidFill>
              </a:rPr>
              <a:t>The Children’s Trust and RBA</a:t>
            </a:r>
            <a:endParaRPr lang="en-US" dirty="0" smtClean="0">
              <a:solidFill>
                <a:schemeClr val="bg1"/>
              </a:solidFill>
            </a:endParaRPr>
          </a:p>
        </p:txBody>
      </p:sp>
      <p:sp>
        <p:nvSpPr>
          <p:cNvPr id="22531" name="Content Placeholder 2"/>
          <p:cNvSpPr>
            <a:spLocks noGrp="1"/>
          </p:cNvSpPr>
          <p:nvPr>
            <p:ph idx="1"/>
          </p:nvPr>
        </p:nvSpPr>
        <p:spPr>
          <a:xfrm>
            <a:off x="228600" y="1066800"/>
            <a:ext cx="8610600" cy="4678363"/>
          </a:xfrm>
        </p:spPr>
        <p:txBody>
          <a:bodyPr/>
          <a:lstStyle/>
          <a:p>
            <a:pPr eaLnBrk="1" hangingPunct="1">
              <a:spcBef>
                <a:spcPts val="600"/>
              </a:spcBef>
            </a:pPr>
            <a:r>
              <a:rPr lang="en-US" sz="2800" dirty="0" smtClean="0">
                <a:solidFill>
                  <a:schemeClr val="bg1"/>
                </a:solidFill>
              </a:rPr>
              <a:t>Strong fiscal and programmatic </a:t>
            </a:r>
            <a:r>
              <a:rPr lang="en-US" sz="2800" dirty="0" smtClean="0">
                <a:solidFill>
                  <a:schemeClr val="bg1"/>
                </a:solidFill>
              </a:rPr>
              <a:t>monitoring, focused </a:t>
            </a:r>
            <a:r>
              <a:rPr lang="en-US" sz="2800" dirty="0" smtClean="0">
                <a:solidFill>
                  <a:schemeClr val="bg1"/>
                </a:solidFill>
              </a:rPr>
              <a:t>on participant outcome measurement</a:t>
            </a:r>
          </a:p>
          <a:p>
            <a:pPr eaLnBrk="1" hangingPunct="1">
              <a:spcBef>
                <a:spcPts val="600"/>
              </a:spcBef>
            </a:pPr>
            <a:r>
              <a:rPr lang="en-US" sz="2800" dirty="0" smtClean="0">
                <a:solidFill>
                  <a:schemeClr val="bg1"/>
                </a:solidFill>
              </a:rPr>
              <a:t>Mandated to measure and address the needs of children in the community</a:t>
            </a:r>
          </a:p>
          <a:p>
            <a:pPr eaLnBrk="1" hangingPunct="1">
              <a:spcBef>
                <a:spcPts val="600"/>
              </a:spcBef>
            </a:pPr>
            <a:r>
              <a:rPr lang="en-US" sz="2800" dirty="0" smtClean="0">
                <a:solidFill>
                  <a:schemeClr val="bg1"/>
                </a:solidFill>
              </a:rPr>
              <a:t>National Neighborhood Indicators Partnership (NNIP</a:t>
            </a:r>
            <a:r>
              <a:rPr lang="en-US" sz="2800" dirty="0" smtClean="0">
                <a:solidFill>
                  <a:schemeClr val="bg1"/>
                </a:solidFill>
              </a:rPr>
              <a:t>)</a:t>
            </a:r>
            <a:endParaRPr lang="en-US" sz="2800" dirty="0" smtClean="0">
              <a:solidFill>
                <a:schemeClr val="bg1"/>
              </a:solidFill>
            </a:endParaRPr>
          </a:p>
          <a:p>
            <a:pPr eaLnBrk="1" hangingPunct="1">
              <a:spcBef>
                <a:spcPts val="600"/>
              </a:spcBef>
            </a:pPr>
            <a:r>
              <a:rPr lang="en-US" sz="2800" dirty="0" smtClean="0">
                <a:solidFill>
                  <a:schemeClr val="bg1"/>
                </a:solidFill>
              </a:rPr>
              <a:t>Results-based </a:t>
            </a:r>
            <a:r>
              <a:rPr lang="en-US" sz="2800" dirty="0">
                <a:solidFill>
                  <a:schemeClr val="bg1"/>
                </a:solidFill>
              </a:rPr>
              <a:t>strategic </a:t>
            </a:r>
            <a:r>
              <a:rPr lang="en-US" sz="2800" dirty="0" smtClean="0">
                <a:solidFill>
                  <a:schemeClr val="bg1"/>
                </a:solidFill>
              </a:rPr>
              <a:t>plan defines </a:t>
            </a:r>
            <a:r>
              <a:rPr lang="en-US" sz="2800" dirty="0">
                <a:solidFill>
                  <a:schemeClr val="bg1"/>
                </a:solidFill>
              </a:rPr>
              <a:t>at community </a:t>
            </a:r>
            <a:r>
              <a:rPr lang="en-US" sz="2800" dirty="0" smtClean="0">
                <a:solidFill>
                  <a:schemeClr val="bg1"/>
                </a:solidFill>
              </a:rPr>
              <a:t>level the results </a:t>
            </a:r>
            <a:r>
              <a:rPr lang="en-US" sz="2800" dirty="0">
                <a:solidFill>
                  <a:schemeClr val="bg1"/>
                </a:solidFill>
              </a:rPr>
              <a:t>we want for </a:t>
            </a:r>
            <a:r>
              <a:rPr lang="en-US" sz="2800" dirty="0" smtClean="0">
                <a:solidFill>
                  <a:schemeClr val="bg1"/>
                </a:solidFill>
              </a:rPr>
              <a:t>children, strategies </a:t>
            </a:r>
            <a:r>
              <a:rPr lang="en-US" sz="2800" dirty="0">
                <a:solidFill>
                  <a:schemeClr val="bg1"/>
                </a:solidFill>
              </a:rPr>
              <a:t>to achieve </a:t>
            </a:r>
            <a:r>
              <a:rPr lang="en-US" sz="2800" dirty="0" smtClean="0">
                <a:solidFill>
                  <a:schemeClr val="bg1"/>
                </a:solidFill>
              </a:rPr>
              <a:t>them, and how to measure progress</a:t>
            </a:r>
          </a:p>
          <a:p>
            <a:pPr eaLnBrk="1" hangingPunct="1">
              <a:spcBef>
                <a:spcPts val="600"/>
              </a:spcBef>
            </a:pPr>
            <a:r>
              <a:rPr lang="en-US" sz="2800" dirty="0" smtClean="0">
                <a:solidFill>
                  <a:schemeClr val="bg1"/>
                </a:solidFill>
              </a:rPr>
              <a:t>Tracking </a:t>
            </a:r>
            <a:r>
              <a:rPr lang="en-US" sz="2800" dirty="0" smtClean="0">
                <a:solidFill>
                  <a:schemeClr val="bg1"/>
                </a:solidFill>
              </a:rPr>
              <a:t>community indicator </a:t>
            </a:r>
            <a:r>
              <a:rPr lang="en-US" sz="2800" dirty="0" smtClean="0">
                <a:solidFill>
                  <a:schemeClr val="bg1"/>
                </a:solidFill>
              </a:rPr>
              <a:t>trends</a:t>
            </a:r>
            <a:br>
              <a:rPr lang="en-US" sz="2800" dirty="0" smtClean="0">
                <a:solidFill>
                  <a:schemeClr val="bg1"/>
                </a:solidFill>
              </a:rPr>
            </a:br>
            <a:r>
              <a:rPr lang="en-US" sz="2800" dirty="0" smtClean="0">
                <a:solidFill>
                  <a:schemeClr val="bg1"/>
                </a:solidFill>
              </a:rPr>
              <a:t>through </a:t>
            </a:r>
            <a:r>
              <a:rPr lang="en-US" sz="2800" dirty="0" smtClean="0">
                <a:solidFill>
                  <a:schemeClr val="bg1"/>
                </a:solidFill>
              </a:rPr>
              <a:t>report card on child </a:t>
            </a:r>
            <a:r>
              <a:rPr lang="en-US" sz="2800" dirty="0" smtClean="0">
                <a:solidFill>
                  <a:schemeClr val="bg1"/>
                </a:solidFill>
              </a:rPr>
              <a:t>well-</a:t>
            </a:r>
            <a:br>
              <a:rPr lang="en-US" sz="2800" dirty="0" smtClean="0">
                <a:solidFill>
                  <a:schemeClr val="bg1"/>
                </a:solidFill>
              </a:rPr>
            </a:br>
            <a:r>
              <a:rPr lang="en-US" sz="2800" dirty="0" smtClean="0">
                <a:solidFill>
                  <a:schemeClr val="bg1"/>
                </a:solidFill>
              </a:rPr>
              <a:t>being</a:t>
            </a:r>
            <a:r>
              <a:rPr lang="en-US" sz="2800" dirty="0" smtClean="0">
                <a:solidFill>
                  <a:schemeClr val="bg1"/>
                </a:solidFill>
              </a:rPr>
              <a:t>, household parent surveys, </a:t>
            </a:r>
            <a:r>
              <a:rPr lang="en-US" sz="2800" dirty="0" smtClean="0">
                <a:solidFill>
                  <a:schemeClr val="bg1"/>
                </a:solidFill>
              </a:rPr>
              <a:t/>
            </a:r>
            <a:br>
              <a:rPr lang="en-US" sz="2800" dirty="0" smtClean="0">
                <a:solidFill>
                  <a:schemeClr val="bg1"/>
                </a:solidFill>
              </a:rPr>
            </a:br>
            <a:r>
              <a:rPr lang="en-US" sz="2800" dirty="0" err="1" smtClean="0">
                <a:solidFill>
                  <a:schemeClr val="bg1"/>
                </a:solidFill>
              </a:rPr>
              <a:t>KidStats</a:t>
            </a:r>
            <a:r>
              <a:rPr lang="en-US" sz="2800" dirty="0" smtClean="0">
                <a:solidFill>
                  <a:schemeClr val="bg1"/>
                </a:solidFill>
              </a:rPr>
              <a:t> </a:t>
            </a:r>
            <a:r>
              <a:rPr lang="en-US" sz="2800" dirty="0" smtClean="0">
                <a:solidFill>
                  <a:schemeClr val="bg1"/>
                </a:solidFill>
              </a:rPr>
              <a:t>&amp; Maps </a:t>
            </a:r>
            <a:r>
              <a:rPr lang="en-US" sz="2800" dirty="0" smtClean="0">
                <a:solidFill>
                  <a:schemeClr val="bg1"/>
                </a:solidFill>
              </a:rPr>
              <a:t>website</a:t>
            </a:r>
            <a:endParaRPr lang="en-US" sz="2800" dirty="0" smtClean="0">
              <a:solidFill>
                <a:schemeClr val="bg1"/>
              </a:solidFill>
            </a:endParaRPr>
          </a:p>
        </p:txBody>
      </p:sp>
      <p:pic>
        <p:nvPicPr>
          <p:cNvPr id="4" name="Content Placeholder 3" descr="page000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822" y="4495800"/>
            <a:ext cx="291918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457200" y="228600"/>
            <a:ext cx="8229600" cy="990600"/>
          </a:xfrm>
        </p:spPr>
        <p:txBody>
          <a:bodyPr/>
          <a:lstStyle/>
          <a:p>
            <a:pPr eaLnBrk="1" hangingPunct="1"/>
            <a:r>
              <a:rPr lang="en-US" sz="3600" i="1" dirty="0" smtClean="0">
                <a:solidFill>
                  <a:schemeClr val="bg1"/>
                </a:solidFill>
              </a:rPr>
              <a:t>Read to Learn</a:t>
            </a:r>
            <a:r>
              <a:rPr lang="en-US" sz="3600" dirty="0" smtClean="0">
                <a:solidFill>
                  <a:schemeClr val="bg1"/>
                </a:solidFill>
              </a:rPr>
              <a:t> </a:t>
            </a:r>
            <a:r>
              <a:rPr lang="en-US" sz="3600" dirty="0" smtClean="0">
                <a:solidFill>
                  <a:schemeClr val="bg1"/>
                </a:solidFill>
              </a:rPr>
              <a:t>Campaign</a:t>
            </a:r>
            <a:br>
              <a:rPr lang="en-US" sz="3600" dirty="0" smtClean="0">
                <a:solidFill>
                  <a:schemeClr val="bg1"/>
                </a:solidFill>
              </a:rPr>
            </a:br>
            <a:r>
              <a:rPr lang="en-US" sz="3600" dirty="0">
                <a:solidFill>
                  <a:schemeClr val="bg1"/>
                </a:solidFill>
              </a:rPr>
              <a:t>Implementing Collective Impact with RBA</a:t>
            </a:r>
            <a:endParaRPr lang="en-US" sz="3600" dirty="0" smtClean="0"/>
          </a:p>
        </p:txBody>
      </p:sp>
      <p:sp>
        <p:nvSpPr>
          <p:cNvPr id="32771" name="Content Placeholder 2"/>
          <p:cNvSpPr>
            <a:spLocks noGrp="1"/>
          </p:cNvSpPr>
          <p:nvPr>
            <p:ph idx="4294967295"/>
          </p:nvPr>
        </p:nvSpPr>
        <p:spPr>
          <a:xfrm>
            <a:off x="381000" y="1524000"/>
            <a:ext cx="8534400" cy="3992563"/>
          </a:xfrm>
        </p:spPr>
        <p:txBody>
          <a:bodyPr/>
          <a:lstStyle/>
          <a:p>
            <a:pPr eaLnBrk="1" hangingPunct="1"/>
            <a:r>
              <a:rPr lang="en-US" dirty="0">
                <a:solidFill>
                  <a:schemeClr val="bg1"/>
                </a:solidFill>
              </a:rPr>
              <a:t>C</a:t>
            </a:r>
            <a:r>
              <a:rPr lang="en-US" dirty="0" smtClean="0">
                <a:solidFill>
                  <a:schemeClr val="bg1"/>
                </a:solidFill>
              </a:rPr>
              <a:t>ommunitywide </a:t>
            </a:r>
            <a:r>
              <a:rPr lang="en-US" dirty="0">
                <a:solidFill>
                  <a:schemeClr val="bg1"/>
                </a:solidFill>
              </a:rPr>
              <a:t>initiative with </a:t>
            </a:r>
            <a:r>
              <a:rPr lang="en-US" dirty="0" smtClean="0">
                <a:solidFill>
                  <a:schemeClr val="bg1"/>
                </a:solidFill>
              </a:rPr>
              <a:t>the goal for all </a:t>
            </a:r>
            <a:r>
              <a:rPr lang="en-US" dirty="0">
                <a:solidFill>
                  <a:schemeClr val="bg1"/>
                </a:solidFill>
              </a:rPr>
              <a:t>children </a:t>
            </a:r>
            <a:r>
              <a:rPr lang="en-US" dirty="0" smtClean="0">
                <a:solidFill>
                  <a:schemeClr val="bg1"/>
                </a:solidFill>
              </a:rPr>
              <a:t>to read </a:t>
            </a:r>
            <a:r>
              <a:rPr lang="en-US" dirty="0">
                <a:solidFill>
                  <a:schemeClr val="bg1"/>
                </a:solidFill>
              </a:rPr>
              <a:t>at or above grade level by </a:t>
            </a:r>
            <a:r>
              <a:rPr lang="en-US" dirty="0" smtClean="0">
                <a:solidFill>
                  <a:schemeClr val="bg1"/>
                </a:solidFill>
              </a:rPr>
              <a:t>third grade</a:t>
            </a:r>
            <a:endParaRPr lang="en-US" dirty="0">
              <a:solidFill>
                <a:schemeClr val="bg1"/>
              </a:solidFill>
            </a:endParaRPr>
          </a:p>
          <a:p>
            <a:pPr eaLnBrk="1" hangingPunct="1"/>
            <a:r>
              <a:rPr lang="en-US" dirty="0" smtClean="0">
                <a:solidFill>
                  <a:schemeClr val="bg1"/>
                </a:solidFill>
              </a:rPr>
              <a:t>Selected activities:</a:t>
            </a:r>
          </a:p>
          <a:p>
            <a:pPr lvl="1" eaLnBrk="1" hangingPunct="1"/>
            <a:r>
              <a:rPr lang="en-US" dirty="0" smtClean="0">
                <a:solidFill>
                  <a:schemeClr val="bg1"/>
                </a:solidFill>
              </a:rPr>
              <a:t>Public </a:t>
            </a:r>
            <a:r>
              <a:rPr lang="en-US" dirty="0" smtClean="0">
                <a:solidFill>
                  <a:schemeClr val="bg1"/>
                </a:solidFill>
              </a:rPr>
              <a:t>awareness campaign</a:t>
            </a:r>
          </a:p>
          <a:p>
            <a:pPr lvl="1" eaLnBrk="1" hangingPunct="1"/>
            <a:r>
              <a:rPr lang="en-US" dirty="0" smtClean="0">
                <a:solidFill>
                  <a:schemeClr val="bg1"/>
                </a:solidFill>
              </a:rPr>
              <a:t>Community-wide book club</a:t>
            </a:r>
          </a:p>
          <a:p>
            <a:pPr lvl="1" eaLnBrk="1" hangingPunct="1"/>
            <a:r>
              <a:rPr lang="en-US" dirty="0" smtClean="0">
                <a:solidFill>
                  <a:schemeClr val="bg1"/>
                </a:solidFill>
              </a:rPr>
              <a:t>Collaborative community </a:t>
            </a:r>
            <a:r>
              <a:rPr lang="en-US" dirty="0" smtClean="0">
                <a:solidFill>
                  <a:schemeClr val="bg1"/>
                </a:solidFill>
              </a:rPr>
              <a:t/>
            </a:r>
            <a:br>
              <a:rPr lang="en-US" dirty="0" smtClean="0">
                <a:solidFill>
                  <a:schemeClr val="bg1"/>
                </a:solidFill>
              </a:rPr>
            </a:br>
            <a:r>
              <a:rPr lang="en-US" dirty="0" smtClean="0">
                <a:solidFill>
                  <a:schemeClr val="bg1"/>
                </a:solidFill>
              </a:rPr>
              <a:t>action </a:t>
            </a:r>
            <a:r>
              <a:rPr lang="en-US" dirty="0" smtClean="0">
                <a:solidFill>
                  <a:schemeClr val="bg1"/>
                </a:solidFill>
              </a:rPr>
              <a:t>plan with many partners</a:t>
            </a:r>
          </a:p>
          <a:p>
            <a:pPr marL="0" indent="0" eaLnBrk="1" hangingPunct="1">
              <a:buNone/>
            </a:pPr>
            <a:r>
              <a:rPr lang="en-US" dirty="0" smtClean="0">
                <a:solidFill>
                  <a:schemeClr val="bg1"/>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897" y="3429000"/>
            <a:ext cx="3162300" cy="30003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3532</TotalTime>
  <Words>1474</Words>
  <Application>Microsoft Office PowerPoint</Application>
  <PresentationFormat>On-screen Show (4:3)</PresentationFormat>
  <Paragraphs>159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Collective Impact and  Results Based Accountability</vt:lpstr>
      <vt:lpstr>National Campaign for Grade-Level Reading</vt:lpstr>
      <vt:lpstr>RBA LINKAGE between Community Indicators and Performance Measures</vt:lpstr>
      <vt:lpstr>Advanced View of Indicators and Performance Measures</vt:lpstr>
      <vt:lpstr>The Children’s Trust</vt:lpstr>
      <vt:lpstr>The Children’s Trust and RBA</vt:lpstr>
      <vt:lpstr>Read to Learn Campaign Implementing Collective Impact with RBA</vt:lpstr>
      <vt:lpstr>Read to Learn Campaign  Indicators and Performance Measures</vt:lpstr>
      <vt:lpstr>Potential Roles for Partners  in RBA and Collective Impact</vt:lpstr>
      <vt:lpstr>Potential Roles for Partners in RBA and Collective Impact</vt:lpstr>
      <vt:lpstr>Selected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K. Lori Hanson, Ph.D.</cp:lastModifiedBy>
  <cp:revision>354</cp:revision>
  <cp:lastPrinted>2012-11-14T16:15:15Z</cp:lastPrinted>
  <dcterms:created xsi:type="dcterms:W3CDTF">2012-11-08T20:54:07Z</dcterms:created>
  <dcterms:modified xsi:type="dcterms:W3CDTF">2012-11-14T16:59:02Z</dcterms:modified>
</cp:coreProperties>
</file>