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45" r:id="rId1"/>
  </p:sldMasterIdLst>
  <p:notesMasterIdLst>
    <p:notesMasterId r:id="rId34"/>
  </p:notesMasterIdLst>
  <p:handoutMasterIdLst>
    <p:handoutMasterId r:id="rId35"/>
  </p:handoutMasterIdLst>
  <p:sldIdLst>
    <p:sldId id="336" r:id="rId2"/>
    <p:sldId id="405" r:id="rId3"/>
    <p:sldId id="406" r:id="rId4"/>
    <p:sldId id="407" r:id="rId5"/>
    <p:sldId id="408" r:id="rId6"/>
    <p:sldId id="409" r:id="rId7"/>
    <p:sldId id="410" r:id="rId8"/>
    <p:sldId id="411" r:id="rId9"/>
    <p:sldId id="412" r:id="rId10"/>
    <p:sldId id="413" r:id="rId11"/>
    <p:sldId id="414" r:id="rId12"/>
    <p:sldId id="415" r:id="rId13"/>
    <p:sldId id="432" r:id="rId14"/>
    <p:sldId id="433" r:id="rId15"/>
    <p:sldId id="434" r:id="rId16"/>
    <p:sldId id="435" r:id="rId17"/>
    <p:sldId id="436" r:id="rId18"/>
    <p:sldId id="437" r:id="rId19"/>
    <p:sldId id="427" r:id="rId20"/>
    <p:sldId id="428" r:id="rId21"/>
    <p:sldId id="429" r:id="rId22"/>
    <p:sldId id="430" r:id="rId23"/>
    <p:sldId id="438" r:id="rId24"/>
    <p:sldId id="440" r:id="rId25"/>
    <p:sldId id="441" r:id="rId26"/>
    <p:sldId id="442" r:id="rId27"/>
    <p:sldId id="443" r:id="rId28"/>
    <p:sldId id="444" r:id="rId29"/>
    <p:sldId id="372" r:id="rId30"/>
    <p:sldId id="445" r:id="rId31"/>
    <p:sldId id="447" r:id="rId32"/>
    <p:sldId id="448" r:id="rId33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0400"/>
    <a:srgbClr val="F7F7F7"/>
    <a:srgbClr val="A50021"/>
    <a:srgbClr val="990000"/>
    <a:srgbClr val="FF0000"/>
    <a:srgbClr val="800080"/>
    <a:srgbClr val="400080"/>
    <a:srgbClr val="4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79235" autoAdjust="0"/>
  </p:normalViewPr>
  <p:slideViewPr>
    <p:cSldViewPr>
      <p:cViewPr varScale="1">
        <p:scale>
          <a:sx n="56" d="100"/>
          <a:sy n="56" d="100"/>
        </p:scale>
        <p:origin x="-46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264"/>
    </p:cViewPr>
  </p:sorterViewPr>
  <p:notesViewPr>
    <p:cSldViewPr>
      <p:cViewPr varScale="1">
        <p:scale>
          <a:sx n="79" d="100"/>
          <a:sy n="79" d="100"/>
        </p:scale>
        <p:origin x="-1998" y="-84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Arial" charset="0"/>
                <a:ea typeface="ＭＳ Ｐゴシック" pitchFamily="36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Arial" charset="0"/>
                <a:ea typeface="ＭＳ Ｐゴシック" pitchFamily="36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>
                <a:latin typeface="Arial" charset="0"/>
                <a:ea typeface="ＭＳ Ｐゴシック" pitchFamily="36" charset="-128"/>
              </a:defRPr>
            </a:lvl1pPr>
          </a:lstStyle>
          <a:p>
            <a:pPr>
              <a:defRPr/>
            </a:pPr>
            <a:fld id="{96B513DE-A90B-4600-A8AB-DACE4EEEE00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4724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pitchFamily="36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pitchFamily="36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6425"/>
            <a:ext cx="502920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pitchFamily="36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pitchFamily="36" charset="-128"/>
              </a:defRPr>
            </a:lvl1pPr>
          </a:lstStyle>
          <a:p>
            <a:pPr>
              <a:defRPr/>
            </a:pPr>
            <a:fld id="{B3A40DD6-4ED1-4B70-8455-CA5FA1F163A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7679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6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6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6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6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6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nneapolismn.gov/cped/resources/cped_minneapolis_fast_facts" TargetMode="External"/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A40DD6-4ED1-4B70-8455-CA5FA1F163AB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68025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A40DD6-4ED1-4B70-8455-CA5FA1F163AB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0346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1706">
              <a:defRPr>
                <a:solidFill>
                  <a:schemeClr val="tx1"/>
                </a:solidFill>
                <a:latin typeface="Tahoma" charset="0"/>
              </a:defRPr>
            </a:lvl1pPr>
            <a:lvl2pPr marL="734852" indent="-282635" defTabSz="921706">
              <a:defRPr>
                <a:solidFill>
                  <a:schemeClr val="tx1"/>
                </a:solidFill>
                <a:latin typeface="Tahoma" charset="0"/>
              </a:defRPr>
            </a:lvl2pPr>
            <a:lvl3pPr marL="1130541" indent="-226108" defTabSz="921706">
              <a:defRPr>
                <a:solidFill>
                  <a:schemeClr val="tx1"/>
                </a:solidFill>
                <a:latin typeface="Tahoma" charset="0"/>
              </a:defRPr>
            </a:lvl3pPr>
            <a:lvl4pPr marL="1582758" indent="-226108" defTabSz="921706">
              <a:defRPr>
                <a:solidFill>
                  <a:schemeClr val="tx1"/>
                </a:solidFill>
                <a:latin typeface="Tahoma" charset="0"/>
              </a:defRPr>
            </a:lvl4pPr>
            <a:lvl5pPr marL="2034974" indent="-226108" defTabSz="921706">
              <a:defRPr>
                <a:solidFill>
                  <a:schemeClr val="tx1"/>
                </a:solidFill>
                <a:latin typeface="Tahoma" charset="0"/>
              </a:defRPr>
            </a:lvl5pPr>
            <a:lvl6pPr marL="2487191" indent="-226108" defTabSz="9217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39407" indent="-226108" defTabSz="9217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391624" indent="-226108" defTabSz="9217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43840" indent="-226108" defTabSz="9217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fld id="{7F75A4A6-B0B6-4187-B20B-4422423E9661}" type="slidenum">
              <a:rPr lang="en-US" smtClean="0">
                <a:latin typeface="Arial" charset="0"/>
              </a:rPr>
              <a:pPr/>
              <a:t>11</a:t>
            </a:fld>
            <a:endParaRPr lang="en-US" smtClean="0">
              <a:latin typeface="Arial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9" y="697230"/>
            <a:ext cx="4573587" cy="3487764"/>
          </a:xfrm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421" y="4418016"/>
            <a:ext cx="5485158" cy="4181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A40DD6-4ED1-4B70-8455-CA5FA1F163AB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3549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A40DD6-4ED1-4B70-8455-CA5FA1F163AB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66984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A40DD6-4ED1-4B70-8455-CA5FA1F163AB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A40DD6-4ED1-4B70-8455-CA5FA1F163AB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spcBef>
                <a:spcPct val="0"/>
              </a:spcBef>
            </a:pPr>
            <a:r>
              <a:rPr lang="en-US" dirty="0" smtClean="0"/>
              <a:t>You have hand outs to look at these closer. The map on the left just gives an overview of the indicators and the entire geographic extent of the 4</a:t>
            </a:r>
            <a:r>
              <a:rPr lang="en-US" baseline="30000" dirty="0" smtClean="0"/>
              <a:t>th</a:t>
            </a:r>
            <a:r>
              <a:rPr lang="en-US" dirty="0" smtClean="0"/>
              <a:t> police precinct.</a:t>
            </a:r>
          </a:p>
          <a:p>
            <a:pPr>
              <a:spcBef>
                <a:spcPct val="0"/>
              </a:spcBef>
            </a:pPr>
            <a:endParaRPr lang="en-US" dirty="0" smtClean="0"/>
          </a:p>
          <a:p>
            <a:pPr>
              <a:spcBef>
                <a:spcPct val="0"/>
              </a:spcBef>
            </a:pPr>
            <a:r>
              <a:rPr lang="en-US" dirty="0" smtClean="0"/>
              <a:t>The map on the right is a zoomed in overview of the Webber-Camden neighborhood.</a:t>
            </a:r>
          </a:p>
          <a:p>
            <a:pPr>
              <a:spcBef>
                <a:spcPct val="0"/>
              </a:spcBef>
            </a:pPr>
            <a:endParaRPr lang="en-US" dirty="0" smtClean="0"/>
          </a:p>
          <a:p>
            <a:pPr>
              <a:spcBef>
                <a:spcPct val="0"/>
              </a:spcBef>
            </a:pPr>
            <a:r>
              <a:rPr lang="en-US" dirty="0" smtClean="0"/>
              <a:t>The properties with just one indicator, like zero water usage, don’t necessarily mean that a house is vacant. But as multiple indicators begin to stack up, then the likelihood of vacancy increases.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A40DD6-4ED1-4B70-8455-CA5FA1F163AB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A40DD6-4ED1-4B70-8455-CA5FA1F163AB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9487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 txBox="1">
            <a:spLocks noGrp="1" noChangeArrowheads="1"/>
          </p:cNvSpPr>
          <p:nvPr/>
        </p:nvSpPr>
        <p:spPr bwMode="auto">
          <a:xfrm>
            <a:off x="3884030" y="8829675"/>
            <a:ext cx="2972421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6" tIns="46588" rIns="93176" bIns="46588" anchor="b"/>
          <a:lstStyle>
            <a:lvl1pPr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pPr algn="r" eaLnBrk="1" hangingPunct="1"/>
            <a:fld id="{4DF7D6B8-6FE9-4211-92B6-366B8313255E}" type="slidenum">
              <a:rPr lang="en-US" sz="1200"/>
              <a:pPr algn="r" eaLnBrk="1" hangingPunct="1"/>
              <a:t>19</a:t>
            </a:fld>
            <a:endParaRPr lang="en-US" sz="120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698500"/>
            <a:ext cx="4648200" cy="3486150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421" y="4416428"/>
            <a:ext cx="5485158" cy="4181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 txBox="1">
            <a:spLocks noGrp="1" noChangeArrowheads="1"/>
          </p:cNvSpPr>
          <p:nvPr/>
        </p:nvSpPr>
        <p:spPr bwMode="auto">
          <a:xfrm>
            <a:off x="3884030" y="8829675"/>
            <a:ext cx="2972421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6" tIns="46588" rIns="93176" bIns="46588" anchor="b"/>
          <a:lstStyle>
            <a:lvl1pPr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pPr algn="r" eaLnBrk="1" hangingPunct="1"/>
            <a:fld id="{221E48F0-C39C-493B-8DD6-3028CFD1964F}" type="slidenum">
              <a:rPr lang="en-US" sz="1200"/>
              <a:pPr algn="r" eaLnBrk="1" hangingPunct="1"/>
              <a:t>20</a:t>
            </a:fld>
            <a:endParaRPr lang="en-US" sz="120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698500"/>
            <a:ext cx="4648200" cy="3486150"/>
          </a:xfrm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421" y="4416428"/>
            <a:ext cx="5485158" cy="4181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fld id="{F6CB908C-790F-44AB-804D-F6B35226C0A7}" type="slidenum">
              <a:rPr lang="en-US" smtClean="0">
                <a:latin typeface="Arial" charset="0"/>
              </a:rPr>
              <a:pPr/>
              <a:t>2</a:t>
            </a:fld>
            <a:endParaRPr lang="en-US" smtClean="0">
              <a:latin typeface="Arial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9" y="695617"/>
            <a:ext cx="4573587" cy="3487763"/>
          </a:xfrm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421" y="4418014"/>
            <a:ext cx="5485158" cy="41830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A40DD6-4ED1-4B70-8455-CA5FA1F163AB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A40DD6-4ED1-4B70-8455-CA5FA1F163AB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Value of Partnerships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A40DD6-4ED1-4B70-8455-CA5FA1F163AB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89712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A40DD6-4ED1-4B70-8455-CA5FA1F163AB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89163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A40DD6-4ED1-4B70-8455-CA5FA1F163AB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04731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A40DD6-4ED1-4B70-8455-CA5FA1F163AB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55296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A40DD6-4ED1-4B70-8455-CA5FA1F163AB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35430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 smtClean="0"/>
              <a:t>On</a:t>
            </a:r>
            <a:r>
              <a:rPr lang="en-US" sz="2800" baseline="0" dirty="0" smtClean="0"/>
              <a:t> going concerns: </a:t>
            </a:r>
            <a:r>
              <a:rPr lang="en-US" sz="2800" dirty="0" smtClean="0"/>
              <a:t>Renters (</a:t>
            </a:r>
            <a:r>
              <a:rPr lang="en-US" sz="2400" dirty="0" smtClean="0"/>
              <a:t>Housing, Insurance, Neglectful Owners)</a:t>
            </a:r>
          </a:p>
          <a:p>
            <a:r>
              <a:rPr lang="en-US" sz="2800" dirty="0" smtClean="0"/>
              <a:t>	</a:t>
            </a:r>
            <a:r>
              <a:rPr lang="en-US" sz="2800" baseline="0" dirty="0" smtClean="0"/>
              <a:t>         </a:t>
            </a:r>
            <a:r>
              <a:rPr lang="en-US" sz="2800" dirty="0" smtClean="0"/>
              <a:t>Owners</a:t>
            </a:r>
            <a:r>
              <a:rPr lang="en-US" sz="2800" baseline="0" dirty="0" smtClean="0"/>
              <a:t> (</a:t>
            </a:r>
            <a:r>
              <a:rPr lang="en-US" sz="2400" dirty="0" smtClean="0"/>
              <a:t>Insurance, Rebuilding, Lenders)</a:t>
            </a:r>
          </a:p>
          <a:p>
            <a:endParaRPr lang="en-US" sz="2400" dirty="0" smtClean="0"/>
          </a:p>
          <a:p>
            <a:r>
              <a:rPr lang="en-US" sz="2800" dirty="0" smtClean="0"/>
              <a:t>City Response, </a:t>
            </a:r>
            <a:r>
              <a:rPr lang="en-US" sz="2800" dirty="0" err="1" smtClean="0"/>
              <a:t>Northside</a:t>
            </a:r>
            <a:r>
              <a:rPr lang="en-US" sz="2800" dirty="0" smtClean="0"/>
              <a:t> Community Response Team (NCRT)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4397CE-6129-4F10-B3B2-762C872D0597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87238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C3DA84-FAC1-4A94-9901-55E9AD3F2530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91168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Minneapolis</a:t>
            </a:r>
            <a:r>
              <a:rPr lang="en-US" baseline="0" dirty="0" smtClean="0"/>
              <a:t> minority population: Total Pop – Minneapolis Not Latino White alone population</a:t>
            </a:r>
          </a:p>
          <a:p>
            <a:r>
              <a:rPr lang="en-US" baseline="0" dirty="0" smtClean="0"/>
              <a:t>Study Area minority population: total Pop – Minneapolis </a:t>
            </a:r>
          </a:p>
          <a:p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(53,880/382,578*)  - *</a:t>
            </a:r>
            <a:r>
              <a:rPr lang="en-US" dirty="0" smtClean="0">
                <a:hlinkClick r:id="rId3"/>
              </a:rPr>
              <a:t>CPED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EA8425-EEF8-4773-8817-3F9F2276ACC4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9143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A40DD6-4ED1-4B70-8455-CA5FA1F163AB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68877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Not just pull the data, but put it</a:t>
            </a:r>
            <a:r>
              <a:rPr lang="en-US" baseline="0" dirty="0" smtClean="0"/>
              <a:t> in a context. </a:t>
            </a:r>
            <a:r>
              <a:rPr lang="en-US" dirty="0" smtClean="0"/>
              <a:t>What are South Minneapolis’ assets, deficits? How is the area unique in Minneapolis? How has</a:t>
            </a:r>
            <a:r>
              <a:rPr lang="en-US" baseline="0" dirty="0" smtClean="0"/>
              <a:t> the neighborhood changed since 2000?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Retail, gentrification, </a:t>
            </a:r>
            <a:r>
              <a:rPr lang="en-US" baseline="0" dirty="0" err="1" smtClean="0"/>
              <a:t>heathy</a:t>
            </a:r>
            <a:r>
              <a:rPr lang="en-US" baseline="0" dirty="0" smtClean="0"/>
              <a:t>, community safety, community building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A40DD6-4ED1-4B70-8455-CA5FA1F163AB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2985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A40DD6-4ED1-4B70-8455-CA5FA1F163AB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0491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A40DD6-4ED1-4B70-8455-CA5FA1F163AB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4557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A40DD6-4ED1-4B70-8455-CA5FA1F163AB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9531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A40DD6-4ED1-4B70-8455-CA5FA1F163AB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172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A40DD6-4ED1-4B70-8455-CA5FA1F163AB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1921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A40DD6-4ED1-4B70-8455-CA5FA1F163AB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5707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D2D-3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75375"/>
            <a:ext cx="9145588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4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050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497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8991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752600"/>
            <a:ext cx="7772400" cy="4267200"/>
          </a:xfrm>
        </p:spPr>
        <p:txBody>
          <a:bodyPr/>
          <a:lstStyle/>
          <a:p>
            <a:pPr lvl="0"/>
            <a:r>
              <a:rPr lang="en-US" noProof="0" dirty="0" smtClean="0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14463464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752600"/>
            <a:ext cx="7772400" cy="4267200"/>
          </a:xfrm>
        </p:spPr>
        <p:txBody>
          <a:bodyPr/>
          <a:lstStyle/>
          <a:p>
            <a:pPr lvl="0"/>
            <a:r>
              <a:rPr lang="en-US" noProof="0" dirty="0" smtClean="0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10053038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8568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2912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01625" y="228600"/>
            <a:ext cx="8540750" cy="5870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01625" y="6245225"/>
            <a:ext cx="2289175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9175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DD16D29-AAB9-4458-9485-7A8A8BBA48B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060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356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20111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52600"/>
            <a:ext cx="38100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8100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384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368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763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0545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78825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93387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52600"/>
            <a:ext cx="77724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28" name="Picture 11" descr="D2D-3a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75375"/>
            <a:ext cx="9145588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  <p:sldLayoutId id="2147483773" r:id="rId13"/>
    <p:sldLayoutId id="2147483774" r:id="rId14"/>
    <p:sldLayoutId id="2147483775" r:id="rId15"/>
    <p:sldLayoutId id="2147483777" r:id="rId16"/>
  </p:sldLayoutIdLst>
  <p:txStyles>
    <p:titleStyle>
      <a:lvl1pPr algn="ctr" rtl="0" fontAlgn="base">
        <a:spcBef>
          <a:spcPct val="0"/>
        </a:spcBef>
        <a:spcAft>
          <a:spcPct val="0"/>
        </a:spcAft>
        <a:defRPr sz="4000">
          <a:solidFill>
            <a:srgbClr val="8C1919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>
          <a:solidFill>
            <a:srgbClr val="8C1919"/>
          </a:solidFill>
          <a:latin typeface="Verdana" pitchFamily="34" charset="0"/>
          <a:ea typeface="ＭＳ Ｐゴシック" pitchFamily="-28" charset="-128"/>
        </a:defRPr>
      </a:lvl2pPr>
      <a:lvl3pPr algn="ctr" rtl="0" fontAlgn="base">
        <a:spcBef>
          <a:spcPct val="0"/>
        </a:spcBef>
        <a:spcAft>
          <a:spcPct val="0"/>
        </a:spcAft>
        <a:defRPr sz="4000">
          <a:solidFill>
            <a:srgbClr val="8C1919"/>
          </a:solidFill>
          <a:latin typeface="Verdana" pitchFamily="34" charset="0"/>
          <a:ea typeface="ＭＳ Ｐゴシック" pitchFamily="-28" charset="-128"/>
        </a:defRPr>
      </a:lvl3pPr>
      <a:lvl4pPr algn="ctr" rtl="0" fontAlgn="base">
        <a:spcBef>
          <a:spcPct val="0"/>
        </a:spcBef>
        <a:spcAft>
          <a:spcPct val="0"/>
        </a:spcAft>
        <a:defRPr sz="4000">
          <a:solidFill>
            <a:srgbClr val="8C1919"/>
          </a:solidFill>
          <a:latin typeface="Verdana" pitchFamily="34" charset="0"/>
          <a:ea typeface="ＭＳ Ｐゴシック" pitchFamily="-28" charset="-128"/>
        </a:defRPr>
      </a:lvl4pPr>
      <a:lvl5pPr algn="ctr" rtl="0" fontAlgn="base">
        <a:spcBef>
          <a:spcPct val="0"/>
        </a:spcBef>
        <a:spcAft>
          <a:spcPct val="0"/>
        </a:spcAft>
        <a:defRPr sz="4000">
          <a:solidFill>
            <a:srgbClr val="8C1919"/>
          </a:solidFill>
          <a:latin typeface="Verdana" pitchFamily="34" charset="0"/>
          <a:ea typeface="ＭＳ Ｐゴシック" pitchFamily="-28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8C1919"/>
          </a:solidFill>
          <a:latin typeface="Verdana" pitchFamily="34" charset="0"/>
          <a:ea typeface="ＭＳ Ｐゴシック" pitchFamily="-28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8C1919"/>
          </a:solidFill>
          <a:latin typeface="Verdana" pitchFamily="34" charset="0"/>
          <a:ea typeface="ＭＳ Ｐゴシック" pitchFamily="-28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8C1919"/>
          </a:solidFill>
          <a:latin typeface="Verdana" pitchFamily="34" charset="0"/>
          <a:ea typeface="ＭＳ Ｐゴシック" pitchFamily="-28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8C1919"/>
          </a:solidFill>
          <a:latin typeface="Verdana" pitchFamily="34" charset="0"/>
          <a:ea typeface="ＭＳ Ｐゴシック" pitchFamily="-28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8C1919"/>
        </a:buClr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8C1919"/>
        </a:buClr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8C1919"/>
        </a:buClr>
        <a:buChar char="•"/>
        <a:defRPr sz="28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8C1919"/>
        </a:buClr>
        <a:buChar char="–"/>
        <a:defRPr sz="28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8C1919"/>
        </a:buClr>
        <a:buChar char="»"/>
        <a:defRPr sz="28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8C1919"/>
        </a:buClr>
        <a:buChar char="»"/>
        <a:defRPr sz="28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8C1919"/>
        </a:buClr>
        <a:buChar char="»"/>
        <a:defRPr sz="28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8C1919"/>
        </a:buClr>
        <a:buChar char="»"/>
        <a:defRPr sz="28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8C1919"/>
        </a:buClr>
        <a:buChar char="»"/>
        <a:defRPr sz="28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676400"/>
          </a:xfrm>
        </p:spPr>
        <p:txBody>
          <a:bodyPr/>
          <a:lstStyle/>
          <a:p>
            <a:r>
              <a:rPr lang="en-US" sz="3200" dirty="0" smtClean="0"/>
              <a:t>Rethinking Revitalization: A Data Driven Approach to Addressing the Foreclosure Crisis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4690533"/>
            <a:ext cx="6400800" cy="10668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000" dirty="0" smtClean="0"/>
              <a:t>Jeff Matson</a:t>
            </a:r>
          </a:p>
          <a:p>
            <a:pPr marL="0" indent="0" algn="ctr">
              <a:buNone/>
            </a:pPr>
            <a:r>
              <a:rPr lang="en-US" sz="2000" dirty="0" smtClean="0"/>
              <a:t>CIC Impact </a:t>
            </a:r>
            <a:r>
              <a:rPr lang="en-US" sz="2000" dirty="0" smtClean="0"/>
              <a:t>Summit</a:t>
            </a:r>
            <a:endParaRPr lang="en-US" sz="2000" dirty="0" smtClean="0"/>
          </a:p>
          <a:p>
            <a:pPr marL="0" indent="0" algn="ctr">
              <a:buNone/>
            </a:pPr>
            <a:r>
              <a:rPr lang="en-US" sz="2000" dirty="0" smtClean="0"/>
              <a:t>Nov. 16, 2012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3059362"/>
            <a:ext cx="2624328" cy="963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11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823" y="228600"/>
            <a:ext cx="4536353" cy="5870575"/>
          </a:xfrm>
        </p:spPr>
      </p:pic>
    </p:spTree>
    <p:extLst>
      <p:ext uri="{BB962C8B-B14F-4D97-AF65-F5344CB8AC3E}">
        <p14:creationId xmlns:p14="http://schemas.microsoft.com/office/powerpoint/2010/main" val="1378497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 descr="Jordan foreclosures"/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220200" cy="706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9881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228600"/>
            <a:ext cx="4533899" cy="5867400"/>
          </a:xfrm>
        </p:spPr>
      </p:pic>
    </p:spTree>
    <p:extLst>
      <p:ext uri="{BB962C8B-B14F-4D97-AF65-F5344CB8AC3E}">
        <p14:creationId xmlns:p14="http://schemas.microsoft.com/office/powerpoint/2010/main" val="4261657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228600"/>
            <a:ext cx="4475017" cy="5791200"/>
          </a:xfrm>
        </p:spPr>
      </p:pic>
    </p:spTree>
    <p:extLst>
      <p:ext uri="{BB962C8B-B14F-4D97-AF65-F5344CB8AC3E}">
        <p14:creationId xmlns:p14="http://schemas.microsoft.com/office/powerpoint/2010/main" val="3028604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Vacant House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2438400" cy="4267200"/>
          </a:xfrm>
        </p:spPr>
        <p:txBody>
          <a:bodyPr/>
          <a:lstStyle/>
          <a:p>
            <a:pPr lvl="0">
              <a:defRPr/>
            </a:pPr>
            <a:r>
              <a:rPr lang="en-US" sz="2400" dirty="0" smtClean="0"/>
              <a:t>Increase in vacancies</a:t>
            </a:r>
          </a:p>
          <a:p>
            <a:pPr lvl="0">
              <a:defRPr/>
            </a:pPr>
            <a:r>
              <a:rPr lang="en-US" sz="2400" dirty="0" smtClean="0"/>
              <a:t>Spike in copper pipe theft</a:t>
            </a:r>
          </a:p>
          <a:p>
            <a:pPr lvl="0">
              <a:defRPr/>
            </a:pPr>
            <a:r>
              <a:rPr lang="en-US" sz="2400" dirty="0" smtClean="0"/>
              <a:t>Need to develop intervention and stabilization strategies</a:t>
            </a:r>
          </a:p>
          <a:p>
            <a:pPr lvl="0">
              <a:defRPr/>
            </a:pPr>
            <a:endParaRPr lang="en-US" sz="2400" dirty="0" smtClean="0"/>
          </a:p>
          <a:p>
            <a:pPr lvl="0">
              <a:defRPr/>
            </a:pPr>
            <a:endParaRPr lang="en-US" sz="2400" dirty="0" smtClean="0"/>
          </a:p>
          <a:p>
            <a:pPr lvl="0">
              <a:defRPr/>
            </a:pPr>
            <a:endParaRPr lang="en-US" sz="2400" dirty="0" smtClean="0"/>
          </a:p>
          <a:p>
            <a:endParaRPr lang="en-US" sz="24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609600" y="2057400"/>
            <a:ext cx="25908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C1919"/>
              </a:buClr>
              <a:buSzTx/>
              <a:buFontTx/>
              <a:buChar char="•"/>
              <a:tabLst/>
              <a:defRPr/>
            </a:pPr>
            <a:endParaRPr kumimoji="0" lang="en-US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2057400"/>
            <a:ext cx="5600700" cy="371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10142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Is Involved?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4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Precinct CARE Task Force</a:t>
            </a:r>
          </a:p>
          <a:p>
            <a:pPr lvl="1">
              <a:buFont typeface="Courier New" pitchFamily="49" charset="0"/>
              <a:buChar char="­"/>
            </a:pPr>
            <a:r>
              <a:rPr lang="en-US" sz="2400" dirty="0" err="1" smtClean="0"/>
              <a:t>Folwell</a:t>
            </a:r>
            <a:r>
              <a:rPr lang="en-US" sz="2400" dirty="0" smtClean="0"/>
              <a:t> Center for Urban Initiatives, Webber Camden Neighborhood Association and area residents</a:t>
            </a:r>
          </a:p>
          <a:p>
            <a:r>
              <a:rPr lang="en-US" sz="2400" dirty="0" smtClean="0"/>
              <a:t>Minneapolis Police Department’s 4th Precinct</a:t>
            </a:r>
          </a:p>
          <a:p>
            <a:r>
              <a:rPr lang="en-US" sz="2400" dirty="0" smtClean="0"/>
              <a:t>City of Minneapolis</a:t>
            </a:r>
          </a:p>
          <a:p>
            <a:r>
              <a:rPr lang="en-US" sz="2400" dirty="0" smtClean="0"/>
              <a:t>Hennepin County</a:t>
            </a:r>
          </a:p>
          <a:p>
            <a:r>
              <a:rPr lang="en-US" sz="2400" dirty="0" err="1" smtClean="0"/>
              <a:t>Pohlad</a:t>
            </a:r>
            <a:r>
              <a:rPr lang="en-US" sz="2400" dirty="0" smtClean="0"/>
              <a:t> Family Foundation</a:t>
            </a:r>
          </a:p>
          <a:p>
            <a:r>
              <a:rPr lang="en-US" sz="2400" dirty="0"/>
              <a:t>Federal Reserve Bank of Minneapolis</a:t>
            </a:r>
          </a:p>
          <a:p>
            <a:r>
              <a:rPr lang="en-US" sz="2400" dirty="0" smtClean="0"/>
              <a:t>Center </a:t>
            </a:r>
            <a:r>
              <a:rPr lang="en-US" sz="2400" dirty="0"/>
              <a:t>for Urban and Regional Affairs</a:t>
            </a:r>
          </a:p>
          <a:p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39890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Indicators/Data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3505200" cy="4648200"/>
          </a:xfrm>
        </p:spPr>
        <p:txBody>
          <a:bodyPr/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1900" i="1" dirty="0" smtClean="0"/>
              <a:t>Vacancy Indicator</a:t>
            </a:r>
            <a:endParaRPr lang="en-US" sz="1900" dirty="0" smtClean="0"/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1900" dirty="0" smtClean="0"/>
              <a:t>Zero or Low Water Usage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1900" dirty="0" smtClean="0"/>
              <a:t>CPED Slated for Demolition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1900" dirty="0" smtClean="0"/>
              <a:t>Official Vacancy Building Registration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1900" dirty="0" smtClean="0"/>
              <a:t>REO-Owned Properties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1900" dirty="0" smtClean="0"/>
              <a:t>Copper Theft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1900" dirty="0" smtClean="0"/>
              <a:t>Windshield Survey of Vacant Properties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1900" dirty="0" smtClean="0"/>
              <a:t>Tract-Level Vacancy Data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US" sz="1900" dirty="0" smtClean="0"/>
          </a:p>
          <a:p>
            <a:endParaRPr lang="en-US" sz="19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953000" y="1295400"/>
            <a:ext cx="3429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>
              <a:spcBef>
                <a:spcPts val="575"/>
              </a:spcBef>
              <a:buClr>
                <a:schemeClr val="accent1"/>
              </a:buClr>
              <a:buSzPct val="85000"/>
            </a:pPr>
            <a:r>
              <a:rPr lang="en-US" sz="20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Legal Judgment</a:t>
            </a:r>
            <a:endParaRPr lang="en-US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73050" indent="-27305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en-US" sz="2000" dirty="0" smtClean="0">
                <a:latin typeface="+mn-lt"/>
                <a:ea typeface="+mn-ea"/>
              </a:rPr>
              <a:t>Foreclosure Filings</a:t>
            </a:r>
          </a:p>
          <a:p>
            <a:pPr marL="273050" indent="-27305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en-US" sz="2000" dirty="0" smtClean="0">
                <a:latin typeface="+mn-lt"/>
                <a:ea typeface="+mn-ea"/>
              </a:rPr>
              <a:t>Tax Delinquency</a:t>
            </a:r>
          </a:p>
          <a:p>
            <a:pPr marL="273050" indent="-27305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en-US" sz="2000" dirty="0" smtClean="0">
                <a:latin typeface="+mn-lt"/>
                <a:ea typeface="+mn-ea"/>
              </a:rPr>
              <a:t>Sheriff Sales</a:t>
            </a:r>
          </a:p>
          <a:p>
            <a:pPr marL="273050" indent="-27305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en-US" sz="2000" dirty="0" smtClean="0">
                <a:latin typeface="+mn-lt"/>
                <a:ea typeface="+mn-ea"/>
              </a:rPr>
              <a:t>Mortgage Delinquency Rates</a:t>
            </a:r>
          </a:p>
          <a:p>
            <a:pPr marL="273050" indent="-273050">
              <a:spcBef>
                <a:spcPts val="575"/>
              </a:spcBef>
              <a:buClr>
                <a:schemeClr val="accent1"/>
              </a:buClr>
              <a:buSzPct val="85000"/>
            </a:pPr>
            <a:endParaRPr lang="en-US" sz="2000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73050" indent="-273050">
              <a:spcBef>
                <a:spcPts val="575"/>
              </a:spcBef>
              <a:buClr>
                <a:schemeClr val="accent1"/>
              </a:buClr>
              <a:buSzPct val="85000"/>
            </a:pPr>
            <a:r>
              <a:rPr lang="en-US" sz="20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Other Tools</a:t>
            </a:r>
            <a:endParaRPr lang="en-US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73050" indent="-27305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en-US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Parcel data</a:t>
            </a:r>
          </a:p>
          <a:p>
            <a:pPr marL="273050" indent="-27305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en-US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Multiple Listing Service data</a:t>
            </a:r>
          </a:p>
          <a:p>
            <a:pPr marL="273050" indent="-27305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en-US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NSP-First Look data</a:t>
            </a:r>
          </a:p>
        </p:txBody>
      </p:sp>
    </p:spTree>
    <p:extLst>
      <p:ext uri="{BB962C8B-B14F-4D97-AF65-F5344CB8AC3E}">
        <p14:creationId xmlns:p14="http://schemas.microsoft.com/office/powerpoint/2010/main" val="2849546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 smtClean="0"/>
              <a:t>What These Indicators Produce</a:t>
            </a:r>
            <a:endParaRPr lang="en-US" sz="3800" dirty="0"/>
          </a:p>
        </p:txBody>
      </p:sp>
      <p:pic>
        <p:nvPicPr>
          <p:cNvPr id="5" name="Picture 3" descr="4thPrecinctOverallConsolidated.eps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295400"/>
            <a:ext cx="3540579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HawthorneConsolidated.ep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43400" y="1600200"/>
            <a:ext cx="4553291" cy="3513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913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52400"/>
            <a:ext cx="6172200" cy="5947096"/>
          </a:xfrm>
        </p:spPr>
      </p:pic>
    </p:spTree>
    <p:extLst>
      <p:ext uri="{BB962C8B-B14F-4D97-AF65-F5344CB8AC3E}">
        <p14:creationId xmlns:p14="http://schemas.microsoft.com/office/powerpoint/2010/main" val="3696631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6"/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pPr algn="r" eaLnBrk="1" hangingPunct="1"/>
            <a:fld id="{47B1E07F-65B7-4D70-950F-32F296F9E542}" type="slidenum">
              <a:rPr lang="en-US" sz="1000"/>
              <a:pPr algn="r" eaLnBrk="1" hangingPunct="1"/>
              <a:t>19</a:t>
            </a:fld>
            <a:endParaRPr lang="en-US" sz="1000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THE CHALLENGE OF NEIGHBORHOOD STABILIZATION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>
              <a:spcBef>
                <a:spcPct val="0"/>
              </a:spcBef>
              <a:spcAft>
                <a:spcPts val="600"/>
              </a:spcAft>
              <a:buClr>
                <a:srgbClr val="006699"/>
              </a:buClr>
            </a:pPr>
            <a:r>
              <a:rPr lang="en-US" sz="2400" b="1" dirty="0" smtClean="0"/>
              <a:t>Need to target funds very efficiently, but easy to make mistakes</a:t>
            </a:r>
          </a:p>
          <a:p>
            <a:pPr lvl="2" eaLnBrk="1" hangingPunct="1">
              <a:spcBef>
                <a:spcPct val="0"/>
              </a:spcBef>
              <a:spcAft>
                <a:spcPts val="400"/>
              </a:spcAft>
              <a:buClr>
                <a:srgbClr val="006699"/>
              </a:buClr>
            </a:pPr>
            <a:r>
              <a:rPr lang="en-US" sz="2100" dirty="0" smtClean="0"/>
              <a:t>Choose the wrong neighborhoods</a:t>
            </a:r>
          </a:p>
          <a:p>
            <a:pPr lvl="2" eaLnBrk="1" hangingPunct="1">
              <a:spcAft>
                <a:spcPct val="40000"/>
              </a:spcAft>
              <a:buClr>
                <a:srgbClr val="006699"/>
              </a:buClr>
            </a:pPr>
            <a:r>
              <a:rPr lang="en-US" sz="2100" dirty="0" smtClean="0"/>
              <a:t>Do the wrong thing in the right neighborhoods</a:t>
            </a:r>
          </a:p>
          <a:p>
            <a:pPr lvl="1" eaLnBrk="1" hangingPunct="1">
              <a:spcBef>
                <a:spcPct val="0"/>
              </a:spcBef>
              <a:spcAft>
                <a:spcPts val="600"/>
              </a:spcAft>
              <a:buClr>
                <a:srgbClr val="006699"/>
              </a:buClr>
            </a:pPr>
            <a:endParaRPr lang="en-US" sz="2400" b="1" dirty="0" smtClean="0"/>
          </a:p>
          <a:p>
            <a:pPr lvl="1" eaLnBrk="1" hangingPunct="1">
              <a:spcBef>
                <a:spcPct val="0"/>
              </a:spcBef>
              <a:spcAft>
                <a:spcPts val="600"/>
              </a:spcAft>
              <a:buClr>
                <a:srgbClr val="006699"/>
              </a:buClr>
            </a:pPr>
            <a:r>
              <a:rPr lang="en-US" sz="2400" b="1" dirty="0" smtClean="0"/>
              <a:t>Good decisions requires data on two measures</a:t>
            </a:r>
          </a:p>
          <a:p>
            <a:pPr lvl="2" eaLnBrk="1" hangingPunct="1">
              <a:spcBef>
                <a:spcPct val="0"/>
              </a:spcBef>
              <a:spcAft>
                <a:spcPts val="600"/>
              </a:spcAft>
              <a:buClr>
                <a:srgbClr val="006699"/>
              </a:buClr>
            </a:pPr>
            <a:r>
              <a:rPr lang="en-US" sz="2100" dirty="0" smtClean="0"/>
              <a:t>Foreclosure risk</a:t>
            </a:r>
          </a:p>
          <a:p>
            <a:pPr lvl="2" eaLnBrk="1" hangingPunct="1">
              <a:spcBef>
                <a:spcPct val="0"/>
              </a:spcBef>
              <a:spcAft>
                <a:spcPts val="600"/>
              </a:spcAft>
              <a:buClr>
                <a:srgbClr val="006699"/>
              </a:buClr>
            </a:pPr>
            <a:r>
              <a:rPr lang="en-US" sz="2100" dirty="0" smtClean="0"/>
              <a:t>Market strength</a:t>
            </a:r>
          </a:p>
        </p:txBody>
      </p:sp>
    </p:spTree>
    <p:extLst>
      <p:ext uri="{BB962C8B-B14F-4D97-AF65-F5344CB8AC3E}">
        <p14:creationId xmlns:p14="http://schemas.microsoft.com/office/powerpoint/2010/main" val="674838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73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931863" y="96838"/>
            <a:ext cx="7526337" cy="1412875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>
                <a:solidFill>
                  <a:schemeClr val="tx1"/>
                </a:solidFill>
              </a:rPr>
              <a:t>Foreclosures &amp; Problem Properties</a:t>
            </a:r>
            <a:r>
              <a:rPr lang="en-US" sz="3600" smtClean="0">
                <a:solidFill>
                  <a:schemeClr val="tx1"/>
                </a:solidFill>
              </a:rPr>
              <a:t> </a:t>
            </a:r>
            <a:br>
              <a:rPr lang="en-US" sz="3600" smtClean="0">
                <a:solidFill>
                  <a:schemeClr val="tx1"/>
                </a:solidFill>
              </a:rPr>
            </a:br>
            <a:r>
              <a:rPr lang="en-US" sz="2800" smtClean="0">
                <a:solidFill>
                  <a:schemeClr val="tx1"/>
                </a:solidFill>
              </a:rPr>
              <a:t>A Planning Problem</a:t>
            </a:r>
          </a:p>
        </p:txBody>
      </p:sp>
      <p:sp>
        <p:nvSpPr>
          <p:cNvPr id="45773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914400" y="1752600"/>
            <a:ext cx="7661275" cy="4114800"/>
          </a:xfrm>
        </p:spPr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en-US" sz="2800" smtClean="0">
                <a:latin typeface="Arial Narrow" pitchFamily="34" charset="0"/>
              </a:rPr>
              <a:t>Neighborhood fabric is eroded by:</a:t>
            </a:r>
          </a:p>
          <a:p>
            <a:pPr lvl="1" eaLnBrk="1" hangingPunct="1">
              <a:defRPr/>
            </a:pPr>
            <a:r>
              <a:rPr lang="en-US" sz="2000" smtClean="0">
                <a:latin typeface="Arial Narrow" pitchFamily="34" charset="0"/>
              </a:rPr>
              <a:t>Deteriorated properties </a:t>
            </a:r>
          </a:p>
          <a:p>
            <a:pPr lvl="1" eaLnBrk="1" hangingPunct="1">
              <a:defRPr/>
            </a:pPr>
            <a:r>
              <a:rPr lang="en-US" sz="2000" smtClean="0">
                <a:latin typeface="Arial Narrow" pitchFamily="34" charset="0"/>
              </a:rPr>
              <a:t>Vacant homes </a:t>
            </a:r>
          </a:p>
          <a:p>
            <a:pPr lvl="1" eaLnBrk="1" hangingPunct="1">
              <a:defRPr/>
            </a:pPr>
            <a:r>
              <a:rPr lang="en-US" sz="2000" smtClean="0">
                <a:latin typeface="Arial Narrow" pitchFamily="34" charset="0"/>
              </a:rPr>
              <a:t>Boarded homes </a:t>
            </a:r>
          </a:p>
          <a:p>
            <a:pPr lvl="1" eaLnBrk="1" hangingPunct="1">
              <a:defRPr/>
            </a:pPr>
            <a:r>
              <a:rPr lang="en-US" sz="2000" smtClean="0">
                <a:latin typeface="Arial Narrow" pitchFamily="34" charset="0"/>
              </a:rPr>
              <a:t>Vacant lots </a:t>
            </a:r>
          </a:p>
          <a:p>
            <a:pPr lvl="1" eaLnBrk="1" hangingPunct="1">
              <a:defRPr/>
            </a:pPr>
            <a:r>
              <a:rPr lang="en-US" sz="2000" smtClean="0">
                <a:latin typeface="Arial Narrow" pitchFamily="34" charset="0"/>
              </a:rPr>
              <a:t>Incompatible infill housing</a:t>
            </a:r>
          </a:p>
          <a:p>
            <a:pPr eaLnBrk="1" hangingPunct="1">
              <a:defRPr/>
            </a:pPr>
            <a:endParaRPr lang="en-US" sz="2000" smtClean="0"/>
          </a:p>
        </p:txBody>
      </p:sp>
      <p:pic>
        <p:nvPicPr>
          <p:cNvPr id="29700" name="Picture 4" descr="P10100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1638" y="1849438"/>
            <a:ext cx="3128962" cy="23415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1" name="Picture 5" descr="Picture 07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710"/>
          <a:stretch>
            <a:fillRect/>
          </a:stretch>
        </p:blipFill>
        <p:spPr bwMode="auto">
          <a:xfrm>
            <a:off x="4948238" y="4343400"/>
            <a:ext cx="3657600" cy="2362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2" name="Picture 6" descr="Picture 08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6" t="8916" b="12070"/>
          <a:stretch>
            <a:fillRect/>
          </a:stretch>
        </p:blipFill>
        <p:spPr bwMode="auto">
          <a:xfrm>
            <a:off x="914400" y="4343400"/>
            <a:ext cx="3657600" cy="2362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040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/>
              <a:t>ALIGNING POLICIES WITH NEIGHBORHOOD CONDITIONS</a:t>
            </a:r>
          </a:p>
        </p:txBody>
      </p:sp>
      <p:pic>
        <p:nvPicPr>
          <p:cNvPr id="10243" name="Content Placeholder 5" descr="Typology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1981200"/>
            <a:ext cx="8795082" cy="3886199"/>
          </a:xfrm>
        </p:spPr>
      </p:pic>
      <p:sp>
        <p:nvSpPr>
          <p:cNvPr id="10244" name="Slide Number Placeholder 6"/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pPr algn="r" eaLnBrk="1" hangingPunct="1"/>
            <a:fld id="{675BF86A-4387-4794-9B14-D2BC2E066631}" type="slidenum">
              <a:rPr lang="en-US" sz="1000"/>
              <a:pPr algn="r" eaLnBrk="1" hangingPunct="1"/>
              <a:t>20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2269962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Housing Market Index Variables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33600"/>
            <a:ext cx="7772400" cy="3886200"/>
          </a:xfrm>
        </p:spPr>
        <p:txBody>
          <a:bodyPr/>
          <a:lstStyle/>
          <a:p>
            <a:r>
              <a:rPr lang="en-US" dirty="0" smtClean="0"/>
              <a:t>Value Retention</a:t>
            </a:r>
          </a:p>
          <a:p>
            <a:r>
              <a:rPr lang="en-US" dirty="0" smtClean="0"/>
              <a:t>Owner-Occupants</a:t>
            </a:r>
          </a:p>
          <a:p>
            <a:r>
              <a:rPr lang="en-US" dirty="0" smtClean="0"/>
              <a:t>Housing Quality Rating</a:t>
            </a:r>
          </a:p>
          <a:p>
            <a:r>
              <a:rPr lang="en-US" dirty="0" smtClean="0"/>
              <a:t>Vacancies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286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974" y="0"/>
            <a:ext cx="4769426" cy="6172200"/>
          </a:xfrm>
        </p:spPr>
      </p:pic>
    </p:spTree>
    <p:extLst>
      <p:ext uri="{BB962C8B-B14F-4D97-AF65-F5344CB8AC3E}">
        <p14:creationId xmlns:p14="http://schemas.microsoft.com/office/powerpoint/2010/main" val="2182017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685800"/>
          </a:xfrm>
        </p:spPr>
        <p:txBody>
          <a:bodyPr/>
          <a:lstStyle/>
          <a:p>
            <a:r>
              <a:rPr lang="en-US" sz="3200" dirty="0" smtClean="0"/>
              <a:t>North Minneapolis Tornado – 5/22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600200"/>
            <a:ext cx="6242011" cy="4152900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143000"/>
            <a:ext cx="3002973" cy="3886200"/>
          </a:xfrm>
        </p:spPr>
      </p:pic>
    </p:spTree>
    <p:extLst>
      <p:ext uri="{BB962C8B-B14F-4D97-AF65-F5344CB8AC3E}">
        <p14:creationId xmlns:p14="http://schemas.microsoft.com/office/powerpoint/2010/main" val="23236266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1" y="152400"/>
            <a:ext cx="4572000" cy="5916707"/>
          </a:xfrm>
        </p:spPr>
      </p:pic>
    </p:spTree>
    <p:extLst>
      <p:ext uri="{BB962C8B-B14F-4D97-AF65-F5344CB8AC3E}">
        <p14:creationId xmlns:p14="http://schemas.microsoft.com/office/powerpoint/2010/main" val="12459483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152400"/>
            <a:ext cx="3733800" cy="5770419"/>
          </a:xfrm>
        </p:spPr>
      </p:pic>
    </p:spTree>
    <p:extLst>
      <p:ext uri="{BB962C8B-B14F-4D97-AF65-F5344CB8AC3E}">
        <p14:creationId xmlns:p14="http://schemas.microsoft.com/office/powerpoint/2010/main" val="27348668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52401"/>
            <a:ext cx="3747247" cy="5791200"/>
          </a:xfrm>
        </p:spPr>
      </p:pic>
    </p:spTree>
    <p:extLst>
      <p:ext uri="{BB962C8B-B14F-4D97-AF65-F5344CB8AC3E}">
        <p14:creationId xmlns:p14="http://schemas.microsoft.com/office/powerpoint/2010/main" val="717557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674" y="152400"/>
            <a:ext cx="4475016" cy="5791200"/>
          </a:xfrm>
        </p:spPr>
      </p:pic>
    </p:spTree>
    <p:extLst>
      <p:ext uri="{BB962C8B-B14F-4D97-AF65-F5344CB8AC3E}">
        <p14:creationId xmlns:p14="http://schemas.microsoft.com/office/powerpoint/2010/main" val="26828965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710" y="220479"/>
            <a:ext cx="3653889" cy="5646921"/>
          </a:xfrm>
        </p:spPr>
      </p:pic>
    </p:spTree>
    <p:extLst>
      <p:ext uri="{BB962C8B-B14F-4D97-AF65-F5344CB8AC3E}">
        <p14:creationId xmlns:p14="http://schemas.microsoft.com/office/powerpoint/2010/main" val="185384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625" y="1600200"/>
            <a:ext cx="8537575" cy="4498975"/>
          </a:xfrm>
        </p:spPr>
        <p:txBody>
          <a:bodyPr/>
          <a:lstStyle/>
          <a:p>
            <a:r>
              <a:rPr lang="en-US" dirty="0" smtClean="0"/>
              <a:t>HMI 2.0</a:t>
            </a:r>
            <a:endParaRPr lang="en-US" sz="2800" dirty="0" smtClean="0"/>
          </a:p>
          <a:p>
            <a:pPr lvl="1"/>
            <a:r>
              <a:rPr lang="en-US" sz="2400" dirty="0" smtClean="0"/>
              <a:t>Updated Data</a:t>
            </a:r>
          </a:p>
          <a:p>
            <a:pPr lvl="1"/>
            <a:r>
              <a:rPr lang="en-US" sz="2400" dirty="0" smtClean="0"/>
              <a:t>Citywide</a:t>
            </a:r>
          </a:p>
          <a:p>
            <a:pPr lvl="1"/>
            <a:r>
              <a:rPr lang="en-US" sz="2400" dirty="0" smtClean="0"/>
              <a:t>Rental Property(?)</a:t>
            </a:r>
          </a:p>
          <a:p>
            <a:r>
              <a:rPr lang="en-US" sz="2400" dirty="0" smtClean="0"/>
              <a:t>Neighborhood Well-being Index</a:t>
            </a:r>
          </a:p>
          <a:p>
            <a:pPr lvl="1"/>
            <a:r>
              <a:rPr lang="en-US" sz="2400" dirty="0" smtClean="0"/>
              <a:t>Variables include (Education, Jobs, Transit, Housing, </a:t>
            </a:r>
            <a:r>
              <a:rPr lang="en-US" sz="2400" dirty="0" smtClean="0"/>
              <a:t>Amenities)</a:t>
            </a:r>
            <a:endParaRPr lang="en-US" sz="2400" dirty="0" smtClean="0"/>
          </a:p>
          <a:p>
            <a:r>
              <a:rPr lang="en-US" sz="2400" dirty="0" smtClean="0"/>
              <a:t>Regional Opportunity Index</a:t>
            </a:r>
          </a:p>
          <a:p>
            <a:pPr lvl="1"/>
            <a:r>
              <a:rPr lang="en-US" sz="2400" dirty="0" smtClean="0"/>
              <a:t>Related to HUD Fair Housing Equity Assessment</a:t>
            </a:r>
          </a:p>
          <a:p>
            <a:pPr lvl="1"/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267313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914" y="990600"/>
            <a:ext cx="7983450" cy="4800600"/>
          </a:xfrm>
        </p:spPr>
      </p:pic>
    </p:spTree>
    <p:extLst>
      <p:ext uri="{BB962C8B-B14F-4D97-AF65-F5344CB8AC3E}">
        <p14:creationId xmlns:p14="http://schemas.microsoft.com/office/powerpoint/2010/main" val="158748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 smtClean="0">
                <a:solidFill>
                  <a:schemeClr val="tx2">
                    <a:lumMod val="50000"/>
                  </a:schemeClr>
                </a:solidFill>
              </a:rPr>
              <a:t>South Minneapolis Index Project Update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Renan Snowden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90122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024744" cy="914400"/>
          </a:xfrm>
        </p:spPr>
        <p:txBody>
          <a:bodyPr/>
          <a:lstStyle/>
          <a:p>
            <a:r>
              <a:rPr lang="en-US" dirty="0" smtClean="0"/>
              <a:t>South Minneapolis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195039"/>
            <a:ext cx="3148264" cy="3810000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6871" y="1741631"/>
            <a:ext cx="5938129" cy="4453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65398"/>
            <a:ext cx="4419600" cy="899640"/>
          </a:xfrm>
        </p:spPr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14</a:t>
            </a:r>
            <a:r>
              <a:rPr lang="en-US" sz="2400" dirty="0" smtClean="0"/>
              <a:t>% of </a:t>
            </a:r>
            <a:r>
              <a:rPr lang="en-US" sz="2400" dirty="0" smtClean="0"/>
              <a:t>Minneapolis’ Pop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Ten </a:t>
            </a:r>
            <a:r>
              <a:rPr lang="en-US" sz="2400" dirty="0" smtClean="0"/>
              <a:t>neighborhoods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40862296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SOUTH MINNEAPOLIS VALUES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DIVERSITY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OPPORTUNITY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INVESTMENT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ACCESS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CONNECTION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747523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823" y="228600"/>
            <a:ext cx="4536353" cy="5870575"/>
          </a:xfrm>
        </p:spPr>
      </p:pic>
    </p:spTree>
    <p:extLst>
      <p:ext uri="{BB962C8B-B14F-4D97-AF65-F5344CB8AC3E}">
        <p14:creationId xmlns:p14="http://schemas.microsoft.com/office/powerpoint/2010/main" val="1270426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823" y="228600"/>
            <a:ext cx="4536353" cy="5870575"/>
          </a:xfrm>
        </p:spPr>
      </p:pic>
    </p:spTree>
    <p:extLst>
      <p:ext uri="{BB962C8B-B14F-4D97-AF65-F5344CB8AC3E}">
        <p14:creationId xmlns:p14="http://schemas.microsoft.com/office/powerpoint/2010/main" val="1432261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823" y="228600"/>
            <a:ext cx="4536353" cy="5870575"/>
          </a:xfrm>
        </p:spPr>
      </p:pic>
    </p:spTree>
    <p:extLst>
      <p:ext uri="{BB962C8B-B14F-4D97-AF65-F5344CB8AC3E}">
        <p14:creationId xmlns:p14="http://schemas.microsoft.com/office/powerpoint/2010/main" val="2090310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823" y="228600"/>
            <a:ext cx="4536353" cy="5870575"/>
          </a:xfrm>
        </p:spPr>
      </p:pic>
    </p:spTree>
    <p:extLst>
      <p:ext uri="{BB962C8B-B14F-4D97-AF65-F5344CB8AC3E}">
        <p14:creationId xmlns:p14="http://schemas.microsoft.com/office/powerpoint/2010/main" val="3506631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823" y="228600"/>
            <a:ext cx="4536353" cy="5870575"/>
          </a:xfrm>
        </p:spPr>
      </p:pic>
    </p:spTree>
    <p:extLst>
      <p:ext uri="{BB962C8B-B14F-4D97-AF65-F5344CB8AC3E}">
        <p14:creationId xmlns:p14="http://schemas.microsoft.com/office/powerpoint/2010/main" val="707738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823" y="228600"/>
            <a:ext cx="4536353" cy="5870575"/>
          </a:xfrm>
        </p:spPr>
      </p:pic>
    </p:spTree>
    <p:extLst>
      <p:ext uri="{BB962C8B-B14F-4D97-AF65-F5344CB8AC3E}">
        <p14:creationId xmlns:p14="http://schemas.microsoft.com/office/powerpoint/2010/main" val="3862015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2D-3">
  <a:themeElements>
    <a:clrScheme name="D2D-3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2D-3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28" charset="-128"/>
          </a:defRPr>
        </a:defPPr>
      </a:lstStyle>
    </a:lnDef>
  </a:objectDefaults>
  <a:extraClrSchemeLst>
    <a:extraClrScheme>
      <a:clrScheme name="D2D-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2D-3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2D-3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2D-3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2D-3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2D-3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2D-3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2D-3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2D-3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2D-3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2D-3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2D-3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 &amp; t 2010 BOR driven</Template>
  <TotalTime>4127</TotalTime>
  <Words>493</Words>
  <Application>Microsoft Office PowerPoint</Application>
  <PresentationFormat>On-screen Show (4:3)</PresentationFormat>
  <Paragraphs>131</Paragraphs>
  <Slides>32</Slides>
  <Notes>30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D2D-3</vt:lpstr>
      <vt:lpstr>Rethinking Revitalization: A Data Driven Approach to Addressing the Foreclosure Crisis</vt:lpstr>
      <vt:lpstr>Foreclosures &amp; Problem Properties  A Planning Problem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Vacant House Project</vt:lpstr>
      <vt:lpstr>Who Is Involved?</vt:lpstr>
      <vt:lpstr>Indicators/Data</vt:lpstr>
      <vt:lpstr>What These Indicators Produce</vt:lpstr>
      <vt:lpstr>PowerPoint Presentation</vt:lpstr>
      <vt:lpstr>THE CHALLENGE OF NEIGHBORHOOD STABILIZATION</vt:lpstr>
      <vt:lpstr>ALIGNING POLICIES WITH NEIGHBORHOOD CONDITIONS</vt:lpstr>
      <vt:lpstr>Housing Market Index Variables</vt:lpstr>
      <vt:lpstr>PowerPoint Presentation</vt:lpstr>
      <vt:lpstr>North Minneapolis Tornado – 5/22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Current Projects</vt:lpstr>
      <vt:lpstr>South Minneapolis Index Project Update  </vt:lpstr>
      <vt:lpstr>South Minneapolis</vt:lpstr>
      <vt:lpstr>SOUTH MINNEAPOLIS VALUES</vt:lpstr>
    </vt:vector>
  </TitlesOfParts>
  <Company>UC Berkeley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Office 2004 Test Drive User</dc:creator>
  <cp:lastModifiedBy>Jeffrey K Matson</cp:lastModifiedBy>
  <cp:revision>202</cp:revision>
  <cp:lastPrinted>2011-11-21T21:47:26Z</cp:lastPrinted>
  <dcterms:created xsi:type="dcterms:W3CDTF">2007-01-02T20:17:34Z</dcterms:created>
  <dcterms:modified xsi:type="dcterms:W3CDTF">2012-11-12T19:08:31Z</dcterms:modified>
</cp:coreProperties>
</file>