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49" r:id="rId1"/>
  </p:sldMasterIdLst>
  <p:notesMasterIdLst>
    <p:notesMasterId r:id="rId21"/>
  </p:notesMasterIdLst>
  <p:sldIdLst>
    <p:sldId id="266" r:id="rId2"/>
    <p:sldId id="267" r:id="rId3"/>
    <p:sldId id="276" r:id="rId4"/>
    <p:sldId id="280" r:id="rId5"/>
    <p:sldId id="295" r:id="rId6"/>
    <p:sldId id="296" r:id="rId7"/>
    <p:sldId id="297" r:id="rId8"/>
    <p:sldId id="292" r:id="rId9"/>
    <p:sldId id="300" r:id="rId10"/>
    <p:sldId id="281" r:id="rId11"/>
    <p:sldId id="287" r:id="rId12"/>
    <p:sldId id="273" r:id="rId13"/>
    <p:sldId id="301" r:id="rId14"/>
    <p:sldId id="302" r:id="rId15"/>
    <p:sldId id="303" r:id="rId16"/>
    <p:sldId id="305" r:id="rId17"/>
    <p:sldId id="293" r:id="rId18"/>
    <p:sldId id="304" r:id="rId19"/>
    <p:sldId id="268"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A23838"/>
    <a:srgbClr val="A8EEFE"/>
    <a:srgbClr val="96EAFE"/>
    <a:srgbClr val="7C5989"/>
    <a:srgbClr val="000066"/>
    <a:srgbClr val="4D6B89"/>
    <a:srgbClr val="384E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86" autoAdjust="0"/>
    <p:restoredTop sz="93257" autoAdjust="0"/>
  </p:normalViewPr>
  <p:slideViewPr>
    <p:cSldViewPr>
      <p:cViewPr>
        <p:scale>
          <a:sx n="100" d="100"/>
          <a:sy n="100" d="100"/>
        </p:scale>
        <p:origin x="342" y="2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D823D9-2D63-49BD-99EC-C898908AFDD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AA2F9DE6-3C62-4A11-A57F-D72685B933C1}">
      <dgm:prSet phldrT="[Text]"/>
      <dgm:spPr/>
      <dgm:t>
        <a:bodyPr/>
        <a:lstStyle/>
        <a:p>
          <a:r>
            <a:rPr lang="en-US" dirty="0" smtClean="0"/>
            <a:t>SQL Server</a:t>
          </a:r>
        </a:p>
        <a:p>
          <a:r>
            <a:rPr lang="en-US" dirty="0" smtClean="0"/>
            <a:t>GIS Geodatabase</a:t>
          </a:r>
          <a:endParaRPr lang="en-US" dirty="0"/>
        </a:p>
      </dgm:t>
    </dgm:pt>
    <dgm:pt modelId="{8D157FBC-714C-4476-BD1B-8843CB68F2DB}" type="parTrans" cxnId="{0F3C9B97-551B-40E8-96B3-45A14BB97E61}">
      <dgm:prSet/>
      <dgm:spPr/>
      <dgm:t>
        <a:bodyPr/>
        <a:lstStyle/>
        <a:p>
          <a:endParaRPr lang="en-US"/>
        </a:p>
      </dgm:t>
    </dgm:pt>
    <dgm:pt modelId="{03E29A91-FD99-40BB-9568-18ADDEC5EF40}" type="sibTrans" cxnId="{0F3C9B97-551B-40E8-96B3-45A14BB97E61}">
      <dgm:prSet/>
      <dgm:spPr/>
      <dgm:t>
        <a:bodyPr/>
        <a:lstStyle/>
        <a:p>
          <a:endParaRPr lang="en-US"/>
        </a:p>
      </dgm:t>
    </dgm:pt>
    <dgm:pt modelId="{5AB962D8-F6AC-4A72-B520-2C8CBA79DE54}">
      <dgm:prSet phldrT="[Text]"/>
      <dgm:spPr/>
      <dgm:t>
        <a:bodyPr/>
        <a:lstStyle/>
        <a:p>
          <a:r>
            <a:rPr lang="en-US" dirty="0" err="1" smtClean="0"/>
            <a:t>CitiStat</a:t>
          </a:r>
          <a:endParaRPr lang="en-US" dirty="0"/>
        </a:p>
      </dgm:t>
    </dgm:pt>
    <dgm:pt modelId="{46538872-AAE8-4054-B02E-5E6CF013E625}" type="parTrans" cxnId="{34F006AE-B6B5-47FB-ADC9-2E1E1DE81349}">
      <dgm:prSet/>
      <dgm:spPr/>
      <dgm:t>
        <a:bodyPr/>
        <a:lstStyle/>
        <a:p>
          <a:endParaRPr lang="en-US"/>
        </a:p>
      </dgm:t>
    </dgm:pt>
    <dgm:pt modelId="{9A46339E-BBCF-4864-9927-913F8A9BF39E}" type="sibTrans" cxnId="{34F006AE-B6B5-47FB-ADC9-2E1E1DE81349}">
      <dgm:prSet/>
      <dgm:spPr/>
      <dgm:t>
        <a:bodyPr/>
        <a:lstStyle/>
        <a:p>
          <a:endParaRPr lang="en-US"/>
        </a:p>
      </dgm:t>
    </dgm:pt>
    <dgm:pt modelId="{31CC42C0-8964-4A92-9C1E-A5AFDC145705}">
      <dgm:prSet phldrT="[Text]"/>
      <dgm:spPr/>
      <dgm:t>
        <a:bodyPr/>
        <a:lstStyle/>
        <a:p>
          <a:r>
            <a:rPr lang="en-US" dirty="0" err="1" smtClean="0"/>
            <a:t>Claritas</a:t>
          </a:r>
          <a:endParaRPr lang="en-US" dirty="0"/>
        </a:p>
      </dgm:t>
    </dgm:pt>
    <dgm:pt modelId="{9F36BBEA-2622-4CA0-A019-090AF28F1E7E}" type="parTrans" cxnId="{858600D3-4C41-48DF-B387-F14E9C10B4B9}">
      <dgm:prSet/>
      <dgm:spPr/>
      <dgm:t>
        <a:bodyPr/>
        <a:lstStyle/>
        <a:p>
          <a:endParaRPr lang="en-US"/>
        </a:p>
      </dgm:t>
    </dgm:pt>
    <dgm:pt modelId="{17590A5F-3322-422F-9665-72F2667E25AC}" type="sibTrans" cxnId="{858600D3-4C41-48DF-B387-F14E9C10B4B9}">
      <dgm:prSet/>
      <dgm:spPr/>
      <dgm:t>
        <a:bodyPr/>
        <a:lstStyle/>
        <a:p>
          <a:endParaRPr lang="en-US"/>
        </a:p>
      </dgm:t>
    </dgm:pt>
    <dgm:pt modelId="{FFDAD1AB-203F-4DA5-A585-8FBD97F6DEF2}">
      <dgm:prSet phldrT="[Text]"/>
      <dgm:spPr/>
      <dgm:t>
        <a:bodyPr/>
        <a:lstStyle/>
        <a:p>
          <a:r>
            <a:rPr lang="en-US" dirty="0" err="1" smtClean="0"/>
            <a:t>InfoUSA</a:t>
          </a:r>
          <a:endParaRPr lang="en-US" dirty="0"/>
        </a:p>
      </dgm:t>
    </dgm:pt>
    <dgm:pt modelId="{0BEAB28F-C1A7-4093-90F4-210EA607EFD6}" type="parTrans" cxnId="{4D56DF5D-8769-4CAA-AF92-A09B2B5CB05A}">
      <dgm:prSet/>
      <dgm:spPr/>
      <dgm:t>
        <a:bodyPr/>
        <a:lstStyle/>
        <a:p>
          <a:endParaRPr lang="en-US"/>
        </a:p>
      </dgm:t>
    </dgm:pt>
    <dgm:pt modelId="{2F376D71-10B4-43CC-A61F-A6E6BD39EED1}" type="sibTrans" cxnId="{4D56DF5D-8769-4CAA-AF92-A09B2B5CB05A}">
      <dgm:prSet/>
      <dgm:spPr/>
      <dgm:t>
        <a:bodyPr/>
        <a:lstStyle/>
        <a:p>
          <a:endParaRPr lang="en-US"/>
        </a:p>
      </dgm:t>
    </dgm:pt>
    <dgm:pt modelId="{7EA68EB5-6785-42ED-81FE-4864D184A132}">
      <dgm:prSet/>
      <dgm:spPr/>
      <dgm:t>
        <a:bodyPr/>
        <a:lstStyle/>
        <a:p>
          <a:r>
            <a:rPr lang="en-US" dirty="0" smtClean="0"/>
            <a:t>Police</a:t>
          </a:r>
          <a:endParaRPr lang="en-US" dirty="0"/>
        </a:p>
      </dgm:t>
    </dgm:pt>
    <dgm:pt modelId="{07287A02-FDE7-4D36-8297-15A567BFA197}" type="parTrans" cxnId="{7444CD33-7DA2-4254-B45E-BB78EADF8931}">
      <dgm:prSet/>
      <dgm:spPr/>
      <dgm:t>
        <a:bodyPr/>
        <a:lstStyle/>
        <a:p>
          <a:endParaRPr lang="en-US"/>
        </a:p>
      </dgm:t>
    </dgm:pt>
    <dgm:pt modelId="{97399024-ED9D-4C66-8C2C-2437ECFD2985}" type="sibTrans" cxnId="{7444CD33-7DA2-4254-B45E-BB78EADF8931}">
      <dgm:prSet/>
      <dgm:spPr/>
      <dgm:t>
        <a:bodyPr/>
        <a:lstStyle/>
        <a:p>
          <a:endParaRPr lang="en-US"/>
        </a:p>
      </dgm:t>
    </dgm:pt>
    <dgm:pt modelId="{8C22C269-C4F3-4FB8-A3BE-C9B4B05C8F34}">
      <dgm:prSet/>
      <dgm:spPr/>
      <dgm:t>
        <a:bodyPr/>
        <a:lstStyle/>
        <a:p>
          <a:r>
            <a:rPr lang="en-US" dirty="0" smtClean="0"/>
            <a:t>Schools</a:t>
          </a:r>
          <a:endParaRPr lang="en-US" dirty="0"/>
        </a:p>
      </dgm:t>
    </dgm:pt>
    <dgm:pt modelId="{E6133C75-62DD-4243-9047-AB9ECECCC2C5}" type="parTrans" cxnId="{86BFE80E-D3BA-4A3D-8B8F-491F09545B71}">
      <dgm:prSet/>
      <dgm:spPr/>
      <dgm:t>
        <a:bodyPr/>
        <a:lstStyle/>
        <a:p>
          <a:endParaRPr lang="en-US"/>
        </a:p>
      </dgm:t>
    </dgm:pt>
    <dgm:pt modelId="{F2D150B6-C4AD-4C34-B8B7-BE8967CB67EF}" type="sibTrans" cxnId="{86BFE80E-D3BA-4A3D-8B8F-491F09545B71}">
      <dgm:prSet/>
      <dgm:spPr/>
      <dgm:t>
        <a:bodyPr/>
        <a:lstStyle/>
        <a:p>
          <a:endParaRPr lang="en-US"/>
        </a:p>
      </dgm:t>
    </dgm:pt>
    <dgm:pt modelId="{FBB1E1C8-2620-4E61-870D-279142742D11}">
      <dgm:prSet/>
      <dgm:spPr/>
      <dgm:t>
        <a:bodyPr/>
        <a:lstStyle/>
        <a:p>
          <a:r>
            <a:rPr lang="en-US" dirty="0" smtClean="0"/>
            <a:t>Vital Statistics</a:t>
          </a:r>
          <a:endParaRPr lang="en-US" dirty="0"/>
        </a:p>
      </dgm:t>
    </dgm:pt>
    <dgm:pt modelId="{9050A783-9B3B-4C5F-8674-632FD71D44B2}" type="parTrans" cxnId="{D03ECE20-B7F3-45AD-AB4B-4F09092AC3DC}">
      <dgm:prSet/>
      <dgm:spPr/>
      <dgm:t>
        <a:bodyPr/>
        <a:lstStyle/>
        <a:p>
          <a:endParaRPr lang="en-US"/>
        </a:p>
      </dgm:t>
    </dgm:pt>
    <dgm:pt modelId="{85AABA13-3E1D-4CE6-8B67-9D61D03EA840}" type="sibTrans" cxnId="{D03ECE20-B7F3-45AD-AB4B-4F09092AC3DC}">
      <dgm:prSet/>
      <dgm:spPr/>
      <dgm:t>
        <a:bodyPr/>
        <a:lstStyle/>
        <a:p>
          <a:endParaRPr lang="en-US"/>
        </a:p>
      </dgm:t>
    </dgm:pt>
    <dgm:pt modelId="{B974750B-2015-4EC6-A092-233CF2C50D66}" type="pres">
      <dgm:prSet presAssocID="{51D823D9-2D63-49BD-99EC-C898908AFDD1}" presName="cycle" presStyleCnt="0">
        <dgm:presLayoutVars>
          <dgm:chMax val="1"/>
          <dgm:dir/>
          <dgm:animLvl val="ctr"/>
          <dgm:resizeHandles val="exact"/>
        </dgm:presLayoutVars>
      </dgm:prSet>
      <dgm:spPr/>
      <dgm:t>
        <a:bodyPr/>
        <a:lstStyle/>
        <a:p>
          <a:endParaRPr lang="en-US"/>
        </a:p>
      </dgm:t>
    </dgm:pt>
    <dgm:pt modelId="{12DE09E6-F136-435F-A3DF-4A749F1C39A4}" type="pres">
      <dgm:prSet presAssocID="{AA2F9DE6-3C62-4A11-A57F-D72685B933C1}" presName="centerShape" presStyleLbl="node0" presStyleIdx="0" presStyleCnt="1"/>
      <dgm:spPr/>
      <dgm:t>
        <a:bodyPr/>
        <a:lstStyle/>
        <a:p>
          <a:endParaRPr lang="en-US"/>
        </a:p>
      </dgm:t>
    </dgm:pt>
    <dgm:pt modelId="{89F90A9E-F449-4857-90BB-7E4DEC2D7B60}" type="pres">
      <dgm:prSet presAssocID="{46538872-AAE8-4054-B02E-5E6CF013E625}" presName="parTrans" presStyleLbl="bgSibTrans2D1" presStyleIdx="0" presStyleCnt="6"/>
      <dgm:spPr/>
      <dgm:t>
        <a:bodyPr/>
        <a:lstStyle/>
        <a:p>
          <a:endParaRPr lang="en-US"/>
        </a:p>
      </dgm:t>
    </dgm:pt>
    <dgm:pt modelId="{51A02E49-DF2E-49A8-8D1D-69AC2B6260D1}" type="pres">
      <dgm:prSet presAssocID="{5AB962D8-F6AC-4A72-B520-2C8CBA79DE54}" presName="node" presStyleLbl="node1" presStyleIdx="0" presStyleCnt="6">
        <dgm:presLayoutVars>
          <dgm:bulletEnabled val="1"/>
        </dgm:presLayoutVars>
      </dgm:prSet>
      <dgm:spPr/>
      <dgm:t>
        <a:bodyPr/>
        <a:lstStyle/>
        <a:p>
          <a:endParaRPr lang="en-US"/>
        </a:p>
      </dgm:t>
    </dgm:pt>
    <dgm:pt modelId="{7FF9C77C-5E88-4FF2-8EBC-F1C68CEC5797}" type="pres">
      <dgm:prSet presAssocID="{9F36BBEA-2622-4CA0-A019-090AF28F1E7E}" presName="parTrans" presStyleLbl="bgSibTrans2D1" presStyleIdx="1" presStyleCnt="6"/>
      <dgm:spPr/>
      <dgm:t>
        <a:bodyPr/>
        <a:lstStyle/>
        <a:p>
          <a:endParaRPr lang="en-US"/>
        </a:p>
      </dgm:t>
    </dgm:pt>
    <dgm:pt modelId="{D4D38B7D-E1BB-496E-BDE3-C91AA19386E2}" type="pres">
      <dgm:prSet presAssocID="{31CC42C0-8964-4A92-9C1E-A5AFDC145705}" presName="node" presStyleLbl="node1" presStyleIdx="1" presStyleCnt="6">
        <dgm:presLayoutVars>
          <dgm:bulletEnabled val="1"/>
        </dgm:presLayoutVars>
      </dgm:prSet>
      <dgm:spPr/>
      <dgm:t>
        <a:bodyPr/>
        <a:lstStyle/>
        <a:p>
          <a:endParaRPr lang="en-US"/>
        </a:p>
      </dgm:t>
    </dgm:pt>
    <dgm:pt modelId="{DA5D9F43-8C4A-42E8-BE43-B7194987E435}" type="pres">
      <dgm:prSet presAssocID="{E6133C75-62DD-4243-9047-AB9ECECCC2C5}" presName="parTrans" presStyleLbl="bgSibTrans2D1" presStyleIdx="2" presStyleCnt="6"/>
      <dgm:spPr/>
      <dgm:t>
        <a:bodyPr/>
        <a:lstStyle/>
        <a:p>
          <a:endParaRPr lang="en-US"/>
        </a:p>
      </dgm:t>
    </dgm:pt>
    <dgm:pt modelId="{C1C8C070-B745-4A4D-BB61-FE50BC7AC687}" type="pres">
      <dgm:prSet presAssocID="{8C22C269-C4F3-4FB8-A3BE-C9B4B05C8F34}" presName="node" presStyleLbl="node1" presStyleIdx="2" presStyleCnt="6">
        <dgm:presLayoutVars>
          <dgm:bulletEnabled val="1"/>
        </dgm:presLayoutVars>
      </dgm:prSet>
      <dgm:spPr/>
      <dgm:t>
        <a:bodyPr/>
        <a:lstStyle/>
        <a:p>
          <a:endParaRPr lang="en-US"/>
        </a:p>
      </dgm:t>
    </dgm:pt>
    <dgm:pt modelId="{78CEE55E-7C38-436F-9317-F5BC5D0A74F3}" type="pres">
      <dgm:prSet presAssocID="{9050A783-9B3B-4C5F-8674-632FD71D44B2}" presName="parTrans" presStyleLbl="bgSibTrans2D1" presStyleIdx="3" presStyleCnt="6"/>
      <dgm:spPr/>
      <dgm:t>
        <a:bodyPr/>
        <a:lstStyle/>
        <a:p>
          <a:endParaRPr lang="en-US"/>
        </a:p>
      </dgm:t>
    </dgm:pt>
    <dgm:pt modelId="{BBD37549-407F-4107-9FCD-FEA90AB22DB6}" type="pres">
      <dgm:prSet presAssocID="{FBB1E1C8-2620-4E61-870D-279142742D11}" presName="node" presStyleLbl="node1" presStyleIdx="3" presStyleCnt="6">
        <dgm:presLayoutVars>
          <dgm:bulletEnabled val="1"/>
        </dgm:presLayoutVars>
      </dgm:prSet>
      <dgm:spPr/>
      <dgm:t>
        <a:bodyPr/>
        <a:lstStyle/>
        <a:p>
          <a:endParaRPr lang="en-US"/>
        </a:p>
      </dgm:t>
    </dgm:pt>
    <dgm:pt modelId="{42F4133A-EFEF-4C52-A466-8AF18D7DFDB0}" type="pres">
      <dgm:prSet presAssocID="{07287A02-FDE7-4D36-8297-15A567BFA197}" presName="parTrans" presStyleLbl="bgSibTrans2D1" presStyleIdx="4" presStyleCnt="6"/>
      <dgm:spPr/>
      <dgm:t>
        <a:bodyPr/>
        <a:lstStyle/>
        <a:p>
          <a:endParaRPr lang="en-US"/>
        </a:p>
      </dgm:t>
    </dgm:pt>
    <dgm:pt modelId="{E63F4C26-5531-42D7-9208-D1C48F951ABB}" type="pres">
      <dgm:prSet presAssocID="{7EA68EB5-6785-42ED-81FE-4864D184A132}" presName="node" presStyleLbl="node1" presStyleIdx="4" presStyleCnt="6">
        <dgm:presLayoutVars>
          <dgm:bulletEnabled val="1"/>
        </dgm:presLayoutVars>
      </dgm:prSet>
      <dgm:spPr/>
      <dgm:t>
        <a:bodyPr/>
        <a:lstStyle/>
        <a:p>
          <a:endParaRPr lang="en-US"/>
        </a:p>
      </dgm:t>
    </dgm:pt>
    <dgm:pt modelId="{EDBF0E30-1631-478A-8515-4CB8C2160763}" type="pres">
      <dgm:prSet presAssocID="{0BEAB28F-C1A7-4093-90F4-210EA607EFD6}" presName="parTrans" presStyleLbl="bgSibTrans2D1" presStyleIdx="5" presStyleCnt="6"/>
      <dgm:spPr/>
      <dgm:t>
        <a:bodyPr/>
        <a:lstStyle/>
        <a:p>
          <a:endParaRPr lang="en-US"/>
        </a:p>
      </dgm:t>
    </dgm:pt>
    <dgm:pt modelId="{D5E95922-9B38-48EF-8980-553C0DECF8BA}" type="pres">
      <dgm:prSet presAssocID="{FFDAD1AB-203F-4DA5-A585-8FBD97F6DEF2}" presName="node" presStyleLbl="node1" presStyleIdx="5" presStyleCnt="6">
        <dgm:presLayoutVars>
          <dgm:bulletEnabled val="1"/>
        </dgm:presLayoutVars>
      </dgm:prSet>
      <dgm:spPr/>
      <dgm:t>
        <a:bodyPr/>
        <a:lstStyle/>
        <a:p>
          <a:endParaRPr lang="en-US"/>
        </a:p>
      </dgm:t>
    </dgm:pt>
  </dgm:ptLst>
  <dgm:cxnLst>
    <dgm:cxn modelId="{0373C604-CE45-4110-903E-0B582A18EB05}" type="presOf" srcId="{AA2F9DE6-3C62-4A11-A57F-D72685B933C1}" destId="{12DE09E6-F136-435F-A3DF-4A749F1C39A4}" srcOrd="0" destOrd="0" presId="urn:microsoft.com/office/officeart/2005/8/layout/radial4"/>
    <dgm:cxn modelId="{F7028E3D-4D6B-4510-BD16-30A59533D699}" type="presOf" srcId="{FBB1E1C8-2620-4E61-870D-279142742D11}" destId="{BBD37549-407F-4107-9FCD-FEA90AB22DB6}" srcOrd="0" destOrd="0" presId="urn:microsoft.com/office/officeart/2005/8/layout/radial4"/>
    <dgm:cxn modelId="{0F3C9B97-551B-40E8-96B3-45A14BB97E61}" srcId="{51D823D9-2D63-49BD-99EC-C898908AFDD1}" destId="{AA2F9DE6-3C62-4A11-A57F-D72685B933C1}" srcOrd="0" destOrd="0" parTransId="{8D157FBC-714C-4476-BD1B-8843CB68F2DB}" sibTransId="{03E29A91-FD99-40BB-9568-18ADDEC5EF40}"/>
    <dgm:cxn modelId="{601F9808-200A-4707-A92F-339840F9B044}" type="presOf" srcId="{5AB962D8-F6AC-4A72-B520-2C8CBA79DE54}" destId="{51A02E49-DF2E-49A8-8D1D-69AC2B6260D1}" srcOrd="0" destOrd="0" presId="urn:microsoft.com/office/officeart/2005/8/layout/radial4"/>
    <dgm:cxn modelId="{5007EE40-00A1-44B0-826D-A83D7A0081FB}" type="presOf" srcId="{FFDAD1AB-203F-4DA5-A585-8FBD97F6DEF2}" destId="{D5E95922-9B38-48EF-8980-553C0DECF8BA}" srcOrd="0" destOrd="0" presId="urn:microsoft.com/office/officeart/2005/8/layout/radial4"/>
    <dgm:cxn modelId="{5B05A96C-D72F-4809-9FD4-CFCC3C46F7CD}" type="presOf" srcId="{7EA68EB5-6785-42ED-81FE-4864D184A132}" destId="{E63F4C26-5531-42D7-9208-D1C48F951ABB}" srcOrd="0" destOrd="0" presId="urn:microsoft.com/office/officeart/2005/8/layout/radial4"/>
    <dgm:cxn modelId="{D03ECE20-B7F3-45AD-AB4B-4F09092AC3DC}" srcId="{AA2F9DE6-3C62-4A11-A57F-D72685B933C1}" destId="{FBB1E1C8-2620-4E61-870D-279142742D11}" srcOrd="3" destOrd="0" parTransId="{9050A783-9B3B-4C5F-8674-632FD71D44B2}" sibTransId="{85AABA13-3E1D-4CE6-8B67-9D61D03EA840}"/>
    <dgm:cxn modelId="{C1DEE281-A0EB-4DBA-8410-B22616ECECE3}" type="presOf" srcId="{46538872-AAE8-4054-B02E-5E6CF013E625}" destId="{89F90A9E-F449-4857-90BB-7E4DEC2D7B60}" srcOrd="0" destOrd="0" presId="urn:microsoft.com/office/officeart/2005/8/layout/radial4"/>
    <dgm:cxn modelId="{86BFE80E-D3BA-4A3D-8B8F-491F09545B71}" srcId="{AA2F9DE6-3C62-4A11-A57F-D72685B933C1}" destId="{8C22C269-C4F3-4FB8-A3BE-C9B4B05C8F34}" srcOrd="2" destOrd="0" parTransId="{E6133C75-62DD-4243-9047-AB9ECECCC2C5}" sibTransId="{F2D150B6-C4AD-4C34-B8B7-BE8967CB67EF}"/>
    <dgm:cxn modelId="{8E0A465B-A3C7-46D7-ACA8-2BF6B995CC2F}" type="presOf" srcId="{51D823D9-2D63-49BD-99EC-C898908AFDD1}" destId="{B974750B-2015-4EC6-A092-233CF2C50D66}" srcOrd="0" destOrd="0" presId="urn:microsoft.com/office/officeart/2005/8/layout/radial4"/>
    <dgm:cxn modelId="{7444CD33-7DA2-4254-B45E-BB78EADF8931}" srcId="{AA2F9DE6-3C62-4A11-A57F-D72685B933C1}" destId="{7EA68EB5-6785-42ED-81FE-4864D184A132}" srcOrd="4" destOrd="0" parTransId="{07287A02-FDE7-4D36-8297-15A567BFA197}" sibTransId="{97399024-ED9D-4C66-8C2C-2437ECFD2985}"/>
    <dgm:cxn modelId="{34F006AE-B6B5-47FB-ADC9-2E1E1DE81349}" srcId="{AA2F9DE6-3C62-4A11-A57F-D72685B933C1}" destId="{5AB962D8-F6AC-4A72-B520-2C8CBA79DE54}" srcOrd="0" destOrd="0" parTransId="{46538872-AAE8-4054-B02E-5E6CF013E625}" sibTransId="{9A46339E-BBCF-4864-9927-913F8A9BF39E}"/>
    <dgm:cxn modelId="{4D56DF5D-8769-4CAA-AF92-A09B2B5CB05A}" srcId="{AA2F9DE6-3C62-4A11-A57F-D72685B933C1}" destId="{FFDAD1AB-203F-4DA5-A585-8FBD97F6DEF2}" srcOrd="5" destOrd="0" parTransId="{0BEAB28F-C1A7-4093-90F4-210EA607EFD6}" sibTransId="{2F376D71-10B4-43CC-A61F-A6E6BD39EED1}"/>
    <dgm:cxn modelId="{858600D3-4C41-48DF-B387-F14E9C10B4B9}" srcId="{AA2F9DE6-3C62-4A11-A57F-D72685B933C1}" destId="{31CC42C0-8964-4A92-9C1E-A5AFDC145705}" srcOrd="1" destOrd="0" parTransId="{9F36BBEA-2622-4CA0-A019-090AF28F1E7E}" sibTransId="{17590A5F-3322-422F-9665-72F2667E25AC}"/>
    <dgm:cxn modelId="{B2EB25F5-26C8-4BE5-9B66-172D1D68C496}" type="presOf" srcId="{07287A02-FDE7-4D36-8297-15A567BFA197}" destId="{42F4133A-EFEF-4C52-A466-8AF18D7DFDB0}" srcOrd="0" destOrd="0" presId="urn:microsoft.com/office/officeart/2005/8/layout/radial4"/>
    <dgm:cxn modelId="{31C36512-93EF-4BA7-8E96-9DD80E61C5DA}" type="presOf" srcId="{31CC42C0-8964-4A92-9C1E-A5AFDC145705}" destId="{D4D38B7D-E1BB-496E-BDE3-C91AA19386E2}" srcOrd="0" destOrd="0" presId="urn:microsoft.com/office/officeart/2005/8/layout/radial4"/>
    <dgm:cxn modelId="{974DD442-091A-4A57-82C2-727BE316D77B}" type="presOf" srcId="{9F36BBEA-2622-4CA0-A019-090AF28F1E7E}" destId="{7FF9C77C-5E88-4FF2-8EBC-F1C68CEC5797}" srcOrd="0" destOrd="0" presId="urn:microsoft.com/office/officeart/2005/8/layout/radial4"/>
    <dgm:cxn modelId="{89793BA2-D268-435F-A465-B950FFDCE228}" type="presOf" srcId="{0BEAB28F-C1A7-4093-90F4-210EA607EFD6}" destId="{EDBF0E30-1631-478A-8515-4CB8C2160763}" srcOrd="0" destOrd="0" presId="urn:microsoft.com/office/officeart/2005/8/layout/radial4"/>
    <dgm:cxn modelId="{F1488B3F-A638-45FB-B6E2-088D1D3B98E0}" type="presOf" srcId="{E6133C75-62DD-4243-9047-AB9ECECCC2C5}" destId="{DA5D9F43-8C4A-42E8-BE43-B7194987E435}" srcOrd="0" destOrd="0" presId="urn:microsoft.com/office/officeart/2005/8/layout/radial4"/>
    <dgm:cxn modelId="{8C103ADC-8EE0-46D9-988B-E7FFB8D7DF11}" type="presOf" srcId="{9050A783-9B3B-4C5F-8674-632FD71D44B2}" destId="{78CEE55E-7C38-436F-9317-F5BC5D0A74F3}" srcOrd="0" destOrd="0" presId="urn:microsoft.com/office/officeart/2005/8/layout/radial4"/>
    <dgm:cxn modelId="{2724F766-13B9-4799-BF14-1D4AFAE6116D}" type="presOf" srcId="{8C22C269-C4F3-4FB8-A3BE-C9B4B05C8F34}" destId="{C1C8C070-B745-4A4D-BB61-FE50BC7AC687}" srcOrd="0" destOrd="0" presId="urn:microsoft.com/office/officeart/2005/8/layout/radial4"/>
    <dgm:cxn modelId="{3A767613-450D-4A5D-A6FE-6B80AA4E035B}" type="presParOf" srcId="{B974750B-2015-4EC6-A092-233CF2C50D66}" destId="{12DE09E6-F136-435F-A3DF-4A749F1C39A4}" srcOrd="0" destOrd="0" presId="urn:microsoft.com/office/officeart/2005/8/layout/radial4"/>
    <dgm:cxn modelId="{76B4252B-C3AC-4F7C-9A01-592F2FB78C33}" type="presParOf" srcId="{B974750B-2015-4EC6-A092-233CF2C50D66}" destId="{89F90A9E-F449-4857-90BB-7E4DEC2D7B60}" srcOrd="1" destOrd="0" presId="urn:microsoft.com/office/officeart/2005/8/layout/radial4"/>
    <dgm:cxn modelId="{CE117C4D-0294-4037-A418-F24D8723C3CE}" type="presParOf" srcId="{B974750B-2015-4EC6-A092-233CF2C50D66}" destId="{51A02E49-DF2E-49A8-8D1D-69AC2B6260D1}" srcOrd="2" destOrd="0" presId="urn:microsoft.com/office/officeart/2005/8/layout/radial4"/>
    <dgm:cxn modelId="{F5AC68EE-A1E5-4E2C-9E14-6D83113FE4F8}" type="presParOf" srcId="{B974750B-2015-4EC6-A092-233CF2C50D66}" destId="{7FF9C77C-5E88-4FF2-8EBC-F1C68CEC5797}" srcOrd="3" destOrd="0" presId="urn:microsoft.com/office/officeart/2005/8/layout/radial4"/>
    <dgm:cxn modelId="{25B0DB92-D531-45BC-A46F-88E91FDCEB23}" type="presParOf" srcId="{B974750B-2015-4EC6-A092-233CF2C50D66}" destId="{D4D38B7D-E1BB-496E-BDE3-C91AA19386E2}" srcOrd="4" destOrd="0" presId="urn:microsoft.com/office/officeart/2005/8/layout/radial4"/>
    <dgm:cxn modelId="{8BA7F086-94D3-48D0-93B7-AE15252371FD}" type="presParOf" srcId="{B974750B-2015-4EC6-A092-233CF2C50D66}" destId="{DA5D9F43-8C4A-42E8-BE43-B7194987E435}" srcOrd="5" destOrd="0" presId="urn:microsoft.com/office/officeart/2005/8/layout/radial4"/>
    <dgm:cxn modelId="{BA737A31-5D46-40A8-A080-A315316B7CDA}" type="presParOf" srcId="{B974750B-2015-4EC6-A092-233CF2C50D66}" destId="{C1C8C070-B745-4A4D-BB61-FE50BC7AC687}" srcOrd="6" destOrd="0" presId="urn:microsoft.com/office/officeart/2005/8/layout/radial4"/>
    <dgm:cxn modelId="{0A3EE15D-5290-485B-A6E8-DBF5B12C3BDC}" type="presParOf" srcId="{B974750B-2015-4EC6-A092-233CF2C50D66}" destId="{78CEE55E-7C38-436F-9317-F5BC5D0A74F3}" srcOrd="7" destOrd="0" presId="urn:microsoft.com/office/officeart/2005/8/layout/radial4"/>
    <dgm:cxn modelId="{44472272-1178-4F54-84D4-1C105AF70F6B}" type="presParOf" srcId="{B974750B-2015-4EC6-A092-233CF2C50D66}" destId="{BBD37549-407F-4107-9FCD-FEA90AB22DB6}" srcOrd="8" destOrd="0" presId="urn:microsoft.com/office/officeart/2005/8/layout/radial4"/>
    <dgm:cxn modelId="{D7880C87-AEEB-4F87-BDA9-16F531111472}" type="presParOf" srcId="{B974750B-2015-4EC6-A092-233CF2C50D66}" destId="{42F4133A-EFEF-4C52-A466-8AF18D7DFDB0}" srcOrd="9" destOrd="0" presId="urn:microsoft.com/office/officeart/2005/8/layout/radial4"/>
    <dgm:cxn modelId="{6143066C-AFEA-4640-B933-2B2CE46EF969}" type="presParOf" srcId="{B974750B-2015-4EC6-A092-233CF2C50D66}" destId="{E63F4C26-5531-42D7-9208-D1C48F951ABB}" srcOrd="10" destOrd="0" presId="urn:microsoft.com/office/officeart/2005/8/layout/radial4"/>
    <dgm:cxn modelId="{191B4BFC-61F6-4E2F-AF04-18170CC3BEEB}" type="presParOf" srcId="{B974750B-2015-4EC6-A092-233CF2C50D66}" destId="{EDBF0E30-1631-478A-8515-4CB8C2160763}" srcOrd="11" destOrd="0" presId="urn:microsoft.com/office/officeart/2005/8/layout/radial4"/>
    <dgm:cxn modelId="{8F1CC7C8-54F3-45C8-9721-657077B21E85}" type="presParOf" srcId="{B974750B-2015-4EC6-A092-233CF2C50D66}" destId="{D5E95922-9B38-48EF-8980-553C0DECF8BA}" srcOrd="12"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DE09E6-F136-435F-A3DF-4A749F1C39A4}">
      <dsp:nvSpPr>
        <dsp:cNvPr id="0" name=""/>
        <dsp:cNvSpPr/>
      </dsp:nvSpPr>
      <dsp:spPr>
        <a:xfrm>
          <a:off x="2008322" y="1991836"/>
          <a:ext cx="1469755" cy="146975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SQL Server</a:t>
          </a:r>
        </a:p>
        <a:p>
          <a:pPr lvl="0" algn="ctr" defTabSz="577850">
            <a:lnSpc>
              <a:spcPct val="90000"/>
            </a:lnSpc>
            <a:spcBef>
              <a:spcPct val="0"/>
            </a:spcBef>
            <a:spcAft>
              <a:spcPct val="35000"/>
            </a:spcAft>
          </a:pPr>
          <a:r>
            <a:rPr lang="en-US" sz="1300" kern="1200" dirty="0" smtClean="0"/>
            <a:t>GIS Geodatabase</a:t>
          </a:r>
          <a:endParaRPr lang="en-US" sz="1300" kern="1200" dirty="0"/>
        </a:p>
      </dsp:txBody>
      <dsp:txXfrm>
        <a:off x="2223563" y="2207077"/>
        <a:ext cx="1039273" cy="1039273"/>
      </dsp:txXfrm>
    </dsp:sp>
    <dsp:sp modelId="{89F90A9E-F449-4857-90BB-7E4DEC2D7B60}">
      <dsp:nvSpPr>
        <dsp:cNvPr id="0" name=""/>
        <dsp:cNvSpPr/>
      </dsp:nvSpPr>
      <dsp:spPr>
        <a:xfrm rot="10800000">
          <a:off x="514968" y="2517273"/>
          <a:ext cx="1411219" cy="4188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A02E49-DF2E-49A8-8D1D-69AC2B6260D1}">
      <dsp:nvSpPr>
        <dsp:cNvPr id="0" name=""/>
        <dsp:cNvSpPr/>
      </dsp:nvSpPr>
      <dsp:spPr>
        <a:xfrm>
          <a:off x="554" y="2315182"/>
          <a:ext cx="1028828" cy="823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err="1" smtClean="0"/>
            <a:t>CitiStat</a:t>
          </a:r>
          <a:endParaRPr lang="en-US" sz="1600" kern="1200" dirty="0"/>
        </a:p>
      </dsp:txBody>
      <dsp:txXfrm>
        <a:off x="24661" y="2339289"/>
        <a:ext cx="980614" cy="774848"/>
      </dsp:txXfrm>
    </dsp:sp>
    <dsp:sp modelId="{7FF9C77C-5E88-4FF2-8EBC-F1C68CEC5797}">
      <dsp:nvSpPr>
        <dsp:cNvPr id="0" name=""/>
        <dsp:cNvSpPr/>
      </dsp:nvSpPr>
      <dsp:spPr>
        <a:xfrm rot="12960000">
          <a:off x="805763" y="1622299"/>
          <a:ext cx="1411219" cy="4188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D38B7D-E1BB-496E-BDE3-C91AA19386E2}">
      <dsp:nvSpPr>
        <dsp:cNvPr id="0" name=""/>
        <dsp:cNvSpPr/>
      </dsp:nvSpPr>
      <dsp:spPr>
        <a:xfrm>
          <a:off x="426108" y="1005460"/>
          <a:ext cx="1028828" cy="823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err="1" smtClean="0"/>
            <a:t>Claritas</a:t>
          </a:r>
          <a:endParaRPr lang="en-US" sz="1600" kern="1200" dirty="0"/>
        </a:p>
      </dsp:txBody>
      <dsp:txXfrm>
        <a:off x="450215" y="1029567"/>
        <a:ext cx="980614" cy="774848"/>
      </dsp:txXfrm>
    </dsp:sp>
    <dsp:sp modelId="{DA5D9F43-8C4A-42E8-BE43-B7194987E435}">
      <dsp:nvSpPr>
        <dsp:cNvPr id="0" name=""/>
        <dsp:cNvSpPr/>
      </dsp:nvSpPr>
      <dsp:spPr>
        <a:xfrm rot="15120000">
          <a:off x="1567074" y="1069174"/>
          <a:ext cx="1411219" cy="4188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1C8C070-B745-4A4D-BB61-FE50BC7AC687}">
      <dsp:nvSpPr>
        <dsp:cNvPr id="0" name=""/>
        <dsp:cNvSpPr/>
      </dsp:nvSpPr>
      <dsp:spPr>
        <a:xfrm>
          <a:off x="1540224" y="196008"/>
          <a:ext cx="1028828" cy="823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Schools</a:t>
          </a:r>
          <a:endParaRPr lang="en-US" sz="1600" kern="1200" dirty="0"/>
        </a:p>
      </dsp:txBody>
      <dsp:txXfrm>
        <a:off x="1564331" y="220115"/>
        <a:ext cx="980614" cy="774848"/>
      </dsp:txXfrm>
    </dsp:sp>
    <dsp:sp modelId="{78CEE55E-7C38-436F-9317-F5BC5D0A74F3}">
      <dsp:nvSpPr>
        <dsp:cNvPr id="0" name=""/>
        <dsp:cNvSpPr/>
      </dsp:nvSpPr>
      <dsp:spPr>
        <a:xfrm rot="17280000">
          <a:off x="2508106" y="1069174"/>
          <a:ext cx="1411219" cy="4188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D37549-407F-4107-9FCD-FEA90AB22DB6}">
      <dsp:nvSpPr>
        <dsp:cNvPr id="0" name=""/>
        <dsp:cNvSpPr/>
      </dsp:nvSpPr>
      <dsp:spPr>
        <a:xfrm>
          <a:off x="2917347" y="196008"/>
          <a:ext cx="1028828" cy="823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Vital Statistics</a:t>
          </a:r>
          <a:endParaRPr lang="en-US" sz="1600" kern="1200" dirty="0"/>
        </a:p>
      </dsp:txBody>
      <dsp:txXfrm>
        <a:off x="2941454" y="220115"/>
        <a:ext cx="980614" cy="774848"/>
      </dsp:txXfrm>
    </dsp:sp>
    <dsp:sp modelId="{42F4133A-EFEF-4C52-A466-8AF18D7DFDB0}">
      <dsp:nvSpPr>
        <dsp:cNvPr id="0" name=""/>
        <dsp:cNvSpPr/>
      </dsp:nvSpPr>
      <dsp:spPr>
        <a:xfrm rot="19440000">
          <a:off x="3269417" y="1622299"/>
          <a:ext cx="1411219" cy="4188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3F4C26-5531-42D7-9208-D1C48F951ABB}">
      <dsp:nvSpPr>
        <dsp:cNvPr id="0" name=""/>
        <dsp:cNvSpPr/>
      </dsp:nvSpPr>
      <dsp:spPr>
        <a:xfrm>
          <a:off x="4031462" y="1005460"/>
          <a:ext cx="1028828" cy="823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smtClean="0"/>
            <a:t>Police</a:t>
          </a:r>
          <a:endParaRPr lang="en-US" sz="1600" kern="1200" dirty="0"/>
        </a:p>
      </dsp:txBody>
      <dsp:txXfrm>
        <a:off x="4055569" y="1029567"/>
        <a:ext cx="980614" cy="774848"/>
      </dsp:txXfrm>
    </dsp:sp>
    <dsp:sp modelId="{EDBF0E30-1631-478A-8515-4CB8C2160763}">
      <dsp:nvSpPr>
        <dsp:cNvPr id="0" name=""/>
        <dsp:cNvSpPr/>
      </dsp:nvSpPr>
      <dsp:spPr>
        <a:xfrm>
          <a:off x="3560212" y="2517273"/>
          <a:ext cx="1411219" cy="4188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E95922-9B38-48EF-8980-553C0DECF8BA}">
      <dsp:nvSpPr>
        <dsp:cNvPr id="0" name=""/>
        <dsp:cNvSpPr/>
      </dsp:nvSpPr>
      <dsp:spPr>
        <a:xfrm>
          <a:off x="4457017" y="2315182"/>
          <a:ext cx="1028828" cy="82306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kern="1200" dirty="0" err="1" smtClean="0"/>
            <a:t>InfoUSA</a:t>
          </a:r>
          <a:endParaRPr lang="en-US" sz="1600" kern="1200" dirty="0"/>
        </a:p>
      </dsp:txBody>
      <dsp:txXfrm>
        <a:off x="4481124" y="2339289"/>
        <a:ext cx="980614" cy="77484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931A75A-D3B5-429B-AB6C-6C3C6D876AA0}" type="datetimeFigureOut">
              <a:rPr lang="en-US"/>
              <a:pPr>
                <a:defRPr/>
              </a:pPr>
              <a:t>11/14/2012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342CB45-934A-4B4B-B402-DAAF4DBD357A}" type="slidenum">
              <a:rPr lang="en-US"/>
              <a:pPr>
                <a:defRPr/>
              </a:pPr>
              <a:t>‹#›</a:t>
            </a:fld>
            <a:endParaRPr lang="en-US"/>
          </a:p>
        </p:txBody>
      </p:sp>
    </p:spTree>
    <p:extLst>
      <p:ext uri="{BB962C8B-B14F-4D97-AF65-F5344CB8AC3E}">
        <p14:creationId xmlns:p14="http://schemas.microsoft.com/office/powerpoint/2010/main" val="35352635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rial" charset="0"/>
                <a:cs typeface="Arial" charset="0"/>
              </a:rPr>
              <a:t>Here are the boundaries of the CSAs moving from 2010 forward.  While the number remains the same, 5 CSAs have changed due to Census changes – all around the central part of the City.  The map you might have seen this morning describes these changes in greater detail.  The new map will soon be placed on our website and Facebook page for people to view and we hope to get your comments and feedback.</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9D873901-86C4-47C1-B4B8-7630BFA9C989}" type="slidenum">
              <a:rPr lang="en-US" sz="1200" smtClean="0">
                <a:latin typeface="Arial" charset="0"/>
                <a:cs typeface="Arial" charset="0"/>
              </a:rPr>
              <a:pPr eaLnBrk="1" hangingPunct="1"/>
              <a:t>4</a:t>
            </a:fld>
            <a:endParaRPr lang="en-US" sz="1200"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800"/>
              </a:spcAft>
            </a:pPr>
            <a:r>
              <a:rPr lang="en-US" b="1" dirty="0" smtClean="0"/>
              <a:t>Housing Market</a:t>
            </a:r>
          </a:p>
          <a:p>
            <a:pPr lvl="1">
              <a:spcAft>
                <a:spcPts val="1800"/>
              </a:spcAft>
            </a:pPr>
            <a:r>
              <a:rPr lang="en-US" sz="2400" dirty="0" smtClean="0"/>
              <a:t>City hit highs in median sales price in 2006, rehab permits in 2007 and foreclosure fillings in 2009</a:t>
            </a:r>
          </a:p>
          <a:p>
            <a:pPr lvl="1">
              <a:spcAft>
                <a:spcPts val="1800"/>
              </a:spcAft>
            </a:pPr>
            <a:r>
              <a:rPr lang="en-US" sz="2400" dirty="0" smtClean="0"/>
              <a:t>Overall for the decade, median sales price is up from $65,000 in 2000 to $115,000 in 2010</a:t>
            </a:r>
          </a:p>
          <a:p>
            <a:pPr lvl="1">
              <a:spcAft>
                <a:spcPts val="1800"/>
              </a:spcAft>
            </a:pPr>
            <a:r>
              <a:rPr lang="en-US" sz="2400" dirty="0" smtClean="0"/>
              <a:t>Residential rehab permits are up 1.3% over decade</a:t>
            </a:r>
          </a:p>
          <a:p>
            <a:pPr lvl="3">
              <a:spcAft>
                <a:spcPts val="1800"/>
              </a:spcAft>
            </a:pPr>
            <a:r>
              <a:rPr lang="en-US" sz="2400" dirty="0" smtClean="0"/>
              <a:t>Dramatic swings in Canton, South Baltimore</a:t>
            </a:r>
          </a:p>
          <a:p>
            <a:endParaRPr lang="en-US" dirty="0"/>
          </a:p>
        </p:txBody>
      </p:sp>
      <p:sp>
        <p:nvSpPr>
          <p:cNvPr id="4" name="Slide Number Placeholder 3"/>
          <p:cNvSpPr>
            <a:spLocks noGrp="1"/>
          </p:cNvSpPr>
          <p:nvPr>
            <p:ph type="sldNum" sz="quarter" idx="10"/>
          </p:nvPr>
        </p:nvSpPr>
        <p:spPr/>
        <p:txBody>
          <a:bodyPr/>
          <a:lstStyle/>
          <a:p>
            <a:pPr>
              <a:defRPr/>
            </a:pPr>
            <a:fld id="{0342CB45-934A-4B4B-B402-DAAF4DBD357A}" type="slidenum">
              <a:rPr lang="en-US" smtClean="0"/>
              <a:pPr>
                <a:defRPr/>
              </a:pPr>
              <a:t>5</a:t>
            </a:fld>
            <a:endParaRPr lang="en-US"/>
          </a:p>
        </p:txBody>
      </p:sp>
    </p:spTree>
    <p:extLst>
      <p:ext uri="{BB962C8B-B14F-4D97-AF65-F5344CB8AC3E}">
        <p14:creationId xmlns:p14="http://schemas.microsoft.com/office/powerpoint/2010/main" val="3390360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4200">
                <a:solidFill>
                  <a:srgbClr val="000000"/>
                </a:solidFill>
                <a:latin typeface="Gill Sans" charset="0"/>
                <a:ea typeface="ヒラギノ角ゴ ProN W3" charset="0"/>
                <a:cs typeface="ヒラギノ角ゴ ProN W3" charset="0"/>
                <a:sym typeface="Gill Sans" charset="0"/>
              </a:defRPr>
            </a:lvl1pPr>
            <a:lvl2pPr marL="742950" indent="-285750" eaLnBrk="0" hangingPunct="0">
              <a:defRPr sz="4200">
                <a:solidFill>
                  <a:srgbClr val="000000"/>
                </a:solidFill>
                <a:latin typeface="Gill Sans" charset="0"/>
                <a:ea typeface="ヒラギノ角ゴ ProN W3" charset="0"/>
                <a:cs typeface="ヒラギノ角ゴ ProN W3" charset="0"/>
                <a:sym typeface="Gill Sans" charset="0"/>
              </a:defRPr>
            </a:lvl2pPr>
            <a:lvl3pPr marL="1143000" indent="-228600" eaLnBrk="0" hangingPunct="0">
              <a:defRPr sz="4200">
                <a:solidFill>
                  <a:srgbClr val="000000"/>
                </a:solidFill>
                <a:latin typeface="Gill Sans" charset="0"/>
                <a:ea typeface="ヒラギノ角ゴ ProN W3" charset="0"/>
                <a:cs typeface="ヒラギノ角ゴ ProN W3" charset="0"/>
                <a:sym typeface="Gill Sans" charset="0"/>
              </a:defRPr>
            </a:lvl3pPr>
            <a:lvl4pPr marL="1600200" indent="-228600" eaLnBrk="0" hangingPunct="0">
              <a:defRPr sz="4200">
                <a:solidFill>
                  <a:srgbClr val="000000"/>
                </a:solidFill>
                <a:latin typeface="Gill Sans" charset="0"/>
                <a:ea typeface="ヒラギノ角ゴ ProN W3" charset="0"/>
                <a:cs typeface="ヒラギノ角ゴ ProN W3" charset="0"/>
                <a:sym typeface="Gill Sans" charset="0"/>
              </a:defRPr>
            </a:lvl4pPr>
            <a:lvl5pPr marL="2057400" indent="-228600" eaLnBrk="0" hangingPunct="0">
              <a:defRPr sz="4200">
                <a:solidFill>
                  <a:srgbClr val="000000"/>
                </a:solidFill>
                <a:latin typeface="Gill Sans" charset="0"/>
                <a:ea typeface="ヒラギノ角ゴ ProN W3" charset="0"/>
                <a:cs typeface="ヒラギノ角ゴ ProN W3" charset="0"/>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0"/>
                <a:cs typeface="ヒラギノ角ゴ ProN W3" charset="0"/>
                <a:sym typeface="Gill Sans" charset="0"/>
              </a:defRPr>
            </a:lvl9pPr>
          </a:lstStyle>
          <a:p>
            <a:pPr eaLnBrk="1" hangingPunct="1"/>
            <a:fld id="{63BB7EF2-7224-446E-B814-32CCD952CD70}" type="slidenum">
              <a:rPr lang="en-US" sz="1200" smtClean="0"/>
              <a:pPr eaLnBrk="1" hangingPunct="1"/>
              <a:t>8</a:t>
            </a:fld>
            <a:endParaRPr lang="en-US"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400" dirty="0" smtClean="0">
                <a:latin typeface="Arial" charset="0"/>
                <a:cs typeface="Arial" charset="0"/>
              </a:rPr>
              <a:t>If we can do this for lead, what else</a:t>
            </a:r>
            <a:r>
              <a:rPr lang="en-US" sz="1400" baseline="0" dirty="0" smtClean="0">
                <a:latin typeface="Arial" charset="0"/>
                <a:cs typeface="Arial" charset="0"/>
              </a:rPr>
              <a:t> could we use this coordinated approach for…</a:t>
            </a:r>
            <a:endParaRPr lang="en-US" sz="1400" dirty="0" smtClean="0">
              <a:latin typeface="Arial" charset="0"/>
              <a:cs typeface="Arial"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1A1738-B10B-4BE2-BCFF-2F0ACD8DF524}" type="slidenum">
              <a:rPr lang="en-US" sz="1200" smtClean="0">
                <a:latin typeface="Arial" charset="0"/>
                <a:cs typeface="Arial" charset="0"/>
              </a:rPr>
              <a:pPr eaLnBrk="1" hangingPunct="1"/>
              <a:t>10</a:t>
            </a:fld>
            <a:endParaRPr lang="en-US" sz="1200"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dirty="0" smtClean="0">
              <a:latin typeface="Arial" charset="0"/>
              <a:cs typeface="Arial" charset="0"/>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4E1A1738-B10B-4BE2-BCFF-2F0ACD8DF524}" type="slidenum">
              <a:rPr lang="en-US" sz="1200" smtClean="0">
                <a:latin typeface="Arial" charset="0"/>
                <a:cs typeface="Arial" charset="0"/>
              </a:rPr>
              <a:pPr eaLnBrk="1" hangingPunct="1"/>
              <a:t>11</a:t>
            </a:fld>
            <a:endParaRPr lang="en-US" sz="120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smtClean="0"/>
              <a:t>Click to edit Master title style</a:t>
            </a:r>
            <a:endParaRPr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endParaRPr lang="en-US"/>
          </a:p>
        </p:txBody>
      </p:sp>
      <p:sp>
        <p:nvSpPr>
          <p:cNvPr id="23" name="Footer Placeholder 16"/>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B3FD3286-3E45-457D-AFCC-961E94D4B92D}" type="slidenum">
              <a:rPr lang="en-US"/>
              <a:pPr>
                <a:defRPr/>
              </a:pPr>
              <a:t>‹#›</a:t>
            </a:fld>
            <a:endParaRPr lang="en-US"/>
          </a:p>
        </p:txBody>
      </p:sp>
    </p:spTree>
    <p:extLst>
      <p:ext uri="{BB962C8B-B14F-4D97-AF65-F5344CB8AC3E}">
        <p14:creationId xmlns:p14="http://schemas.microsoft.com/office/powerpoint/2010/main" val="734782438"/>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6DD6E98-9BCF-4D77-ABD1-9901A87EB10D}" type="slidenum">
              <a:rPr lang="en-US"/>
              <a:pPr>
                <a:defRPr/>
              </a:pPr>
              <a:t>‹#›</a:t>
            </a:fld>
            <a:endParaRPr lang="en-US"/>
          </a:p>
        </p:txBody>
      </p:sp>
    </p:spTree>
    <p:extLst>
      <p:ext uri="{BB962C8B-B14F-4D97-AF65-F5344CB8AC3E}">
        <p14:creationId xmlns:p14="http://schemas.microsoft.com/office/powerpoint/2010/main" val="2772131351"/>
      </p:ext>
    </p:extLst>
  </p:cSld>
  <p:clrMapOvr>
    <a:masterClrMapping/>
  </p:clrMapOvr>
  <p:transitio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9C91029-21DE-45B5-8141-6B7ACDD6F76D}" type="slidenum">
              <a:rPr lang="en-US"/>
              <a:pPr>
                <a:defRPr/>
              </a:pPr>
              <a:t>‹#›</a:t>
            </a:fld>
            <a:endParaRPr lang="en-US"/>
          </a:p>
        </p:txBody>
      </p:sp>
    </p:spTree>
    <p:extLst>
      <p:ext uri="{BB962C8B-B14F-4D97-AF65-F5344CB8AC3E}">
        <p14:creationId xmlns:p14="http://schemas.microsoft.com/office/powerpoint/2010/main" val="2382584255"/>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600200"/>
            <a:ext cx="7467600" cy="48737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B249F4D2-BEC3-49D0-9484-00112C1ACAD1}" type="slidenum">
              <a:rPr lang="en-US"/>
              <a:pPr>
                <a:defRPr/>
              </a:pPr>
              <a:t>‹#›</a:t>
            </a:fld>
            <a:endParaRPr lang="en-US"/>
          </a:p>
        </p:txBody>
      </p:sp>
      <p:sp>
        <p:nvSpPr>
          <p:cNvPr id="6" name="Footer Placeholder 9"/>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500787169"/>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smtClean="0"/>
              <a:t>Click to edit Master title style</a:t>
            </a:r>
            <a:endParaRPr lang="en-US"/>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endParaRPr lang="en-US"/>
          </a:p>
        </p:txBody>
      </p:sp>
      <p:sp>
        <p:nvSpPr>
          <p:cNvPr id="21" name="Footer Placeholder 4"/>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3B92D264-711C-4244-9C95-53326CBEB3A5}" type="slidenum">
              <a:rPr lang="en-US"/>
              <a:pPr>
                <a:defRPr/>
              </a:pPr>
              <a:t>‹#›</a:t>
            </a:fld>
            <a:endParaRPr lang="en-US"/>
          </a:p>
        </p:txBody>
      </p:sp>
    </p:spTree>
    <p:extLst>
      <p:ext uri="{BB962C8B-B14F-4D97-AF65-F5344CB8AC3E}">
        <p14:creationId xmlns:p14="http://schemas.microsoft.com/office/powerpoint/2010/main" val="1767310"/>
      </p:ext>
    </p:extLst>
  </p:cSld>
  <p:clrMapOvr>
    <a:overrideClrMapping bg1="dk1" tx1="lt1" bg2="dk2" tx2="lt2" accent1="accent1" accent2="accent2" accent3="accent3" accent4="accent4" accent5="accent5" accent6="accent6" hlink="hlink" folHlink="folHlink"/>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600200"/>
            <a:ext cx="3657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7EF5BBB-07C5-4183-9290-1EE3D79A81CA}" type="slidenum">
              <a:rPr lang="en-US"/>
              <a:pPr>
                <a:defRPr/>
              </a:pPr>
              <a:t>‹#›</a:t>
            </a:fld>
            <a:endParaRPr lang="en-US"/>
          </a:p>
        </p:txBody>
      </p:sp>
    </p:spTree>
    <p:extLst>
      <p:ext uri="{BB962C8B-B14F-4D97-AF65-F5344CB8AC3E}">
        <p14:creationId xmlns:p14="http://schemas.microsoft.com/office/powerpoint/2010/main" val="1113169112"/>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457200"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371975" y="2362200"/>
            <a:ext cx="3657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smtClean="0"/>
              <a:t>Click to edit Master text styles</a:t>
            </a:r>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4587449E-F27D-4702-AECA-9718A99C1B3C}" type="slidenum">
              <a:rPr lang="en-US"/>
              <a:pPr>
                <a:defRPr/>
              </a:pPr>
              <a:t>‹#›</a:t>
            </a:fld>
            <a:endParaRPr lang="en-US"/>
          </a:p>
        </p:txBody>
      </p:sp>
    </p:spTree>
    <p:extLst>
      <p:ext uri="{BB962C8B-B14F-4D97-AF65-F5344CB8AC3E}">
        <p14:creationId xmlns:p14="http://schemas.microsoft.com/office/powerpoint/2010/main" val="1630365944"/>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5"/>
          <p:cNvSpPr>
            <a:spLocks noGrp="1"/>
          </p:cNvSpPr>
          <p:nvPr>
            <p:ph type="dt" sz="half" idx="10"/>
          </p:nvPr>
        </p:nvSpPr>
        <p:spPr/>
        <p:txBody>
          <a:bodyPr rtlCol="0"/>
          <a:lstStyle>
            <a:lvl1pPr>
              <a:defRPr/>
            </a:lvl1pPr>
          </a:lstStyle>
          <a:p>
            <a:pPr>
              <a:defRPr/>
            </a:pPr>
            <a:endParaRPr lang="en-US"/>
          </a:p>
        </p:txBody>
      </p:sp>
      <p:sp>
        <p:nvSpPr>
          <p:cNvPr id="4" name="Slide Number Placeholder 6"/>
          <p:cNvSpPr>
            <a:spLocks noGrp="1"/>
          </p:cNvSpPr>
          <p:nvPr>
            <p:ph type="sldNum" sz="quarter" idx="11"/>
          </p:nvPr>
        </p:nvSpPr>
        <p:spPr/>
        <p:txBody>
          <a:bodyPr rtlCol="0"/>
          <a:lstStyle>
            <a:lvl1pPr>
              <a:defRPr/>
            </a:lvl1pPr>
          </a:lstStyle>
          <a:p>
            <a:pPr>
              <a:defRPr/>
            </a:pPr>
            <a:fld id="{C6476FBB-C7B5-45DF-B490-C9546D8DAB9A}"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3667474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53DEC74-9BEB-4718-AAF0-7400CBA6D58B}" type="slidenum">
              <a:rPr lang="en-US"/>
              <a:pPr>
                <a:defRPr/>
              </a:pPr>
              <a:t>‹#›</a:t>
            </a:fld>
            <a:endParaRPr lang="en-US"/>
          </a:p>
        </p:txBody>
      </p:sp>
    </p:spTree>
    <p:extLst>
      <p:ext uri="{BB962C8B-B14F-4D97-AF65-F5344CB8AC3E}">
        <p14:creationId xmlns:p14="http://schemas.microsoft.com/office/powerpoint/2010/main" val="3826912468"/>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7" name="Straight Connector 6"/>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8" name="Straight Connector 7"/>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smtClean="0"/>
              <a:t>Click to edit Master title style</a:t>
            </a:r>
            <a:endParaRPr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Date Placeholder 20"/>
          <p:cNvSpPr>
            <a:spLocks noGrp="1"/>
          </p:cNvSpPr>
          <p:nvPr>
            <p:ph type="dt" sz="half" idx="10"/>
          </p:nvPr>
        </p:nvSpPr>
        <p:spPr/>
        <p:txBody>
          <a:bodyPr rtlCol="0"/>
          <a:lstStyle>
            <a:lvl1pPr>
              <a:defRPr/>
            </a:lvl1pPr>
          </a:lstStyle>
          <a:p>
            <a:pPr>
              <a:defRPr/>
            </a:pPr>
            <a:endParaRPr lang="en-US"/>
          </a:p>
        </p:txBody>
      </p:sp>
      <p:sp>
        <p:nvSpPr>
          <p:cNvPr id="13" name="Slide Number Placeholder 21"/>
          <p:cNvSpPr>
            <a:spLocks noGrp="1"/>
          </p:cNvSpPr>
          <p:nvPr>
            <p:ph type="sldNum" sz="quarter" idx="11"/>
          </p:nvPr>
        </p:nvSpPr>
        <p:spPr/>
        <p:txBody>
          <a:bodyPr rtlCol="0"/>
          <a:lstStyle>
            <a:lvl1pPr>
              <a:defRPr/>
            </a:lvl1pPr>
          </a:lstStyle>
          <a:p>
            <a:pPr>
              <a:defRPr/>
            </a:pPr>
            <a:fld id="{AAE3FCC5-0A79-4DD9-979B-80B915EB2E90}"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72575222"/>
      </p:ext>
    </p:extLst>
  </p:cSld>
  <p:clrMapOvr>
    <a:overrideClrMapping bg1="lt1" tx1="dk1" bg2="lt2" tx2="dk2" accent1="accent1" accent2="accent2" accent3="accent3" accent4="accent4" accent5="accent5" accent6="accent6" hlink="hlink" folHlink="folHlink"/>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6"/>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8"/>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p>
        </p:txBody>
      </p:sp>
      <p:sp>
        <p:nvSpPr>
          <p:cNvPr id="11" name="Straight Connector 10"/>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a:defRPr/>
            </a:pPr>
            <a:endParaRPr lang="en-US" dirty="0"/>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smtClean="0"/>
              <a:t>Click to edit Master text styles</a:t>
            </a:r>
          </a:p>
        </p:txBody>
      </p:sp>
      <p:sp>
        <p:nvSpPr>
          <p:cNvPr id="12" name="Date Placeholder 16"/>
          <p:cNvSpPr>
            <a:spLocks noGrp="1"/>
          </p:cNvSpPr>
          <p:nvPr>
            <p:ph type="dt" sz="half" idx="10"/>
          </p:nvPr>
        </p:nvSpPr>
        <p:spPr/>
        <p:txBody>
          <a:bodyPr rtlCol="0"/>
          <a:lstStyle>
            <a:lvl1pPr>
              <a:defRPr/>
            </a:lvl1pPr>
          </a:lstStyle>
          <a:p>
            <a:pPr>
              <a:defRPr/>
            </a:pPr>
            <a:endParaRPr lang="en-US"/>
          </a:p>
        </p:txBody>
      </p:sp>
      <p:sp>
        <p:nvSpPr>
          <p:cNvPr id="13" name="Slide Number Placeholder 17"/>
          <p:cNvSpPr>
            <a:spLocks noGrp="1"/>
          </p:cNvSpPr>
          <p:nvPr>
            <p:ph type="sldNum" sz="quarter" idx="11"/>
          </p:nvPr>
        </p:nvSpPr>
        <p:spPr/>
        <p:txBody>
          <a:bodyPr rtlCol="0"/>
          <a:lstStyle>
            <a:lvl1pPr>
              <a:defRPr/>
            </a:lvl1pPr>
          </a:lstStyle>
          <a:p>
            <a:pPr>
              <a:defRPr/>
            </a:pPr>
            <a:fld id="{3982F777-0F7E-4027-B5A0-30D32A592EE2}"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231378052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smtClean="0"/>
              <a:t>Click to edit Master title style</a:t>
            </a:r>
            <a:endParaRPr lang="en-US"/>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anchor="ctr" anchorCtr="0"/>
          <a:lstStyle>
            <a:lvl1pPr algn="r" eaLnBrk="1" latinLnBrk="0" hangingPunct="1">
              <a:defRPr kumimoji="0" sz="1200">
                <a:solidFill>
                  <a:schemeClr val="tx2"/>
                </a:solidFill>
              </a:defRPr>
            </a:lvl1pPr>
          </a:lstStyle>
          <a:p>
            <a:pPr>
              <a:defRPr/>
            </a:pPr>
            <a:endParaRPr lang="en-US"/>
          </a:p>
        </p:txBody>
      </p:sp>
      <p:sp>
        <p:nvSpPr>
          <p:cNvPr id="3" name="Footer Placeholder 2"/>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a:defRPr/>
            </a:pPr>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anchor="ctr"/>
          <a:lstStyle>
            <a:lvl1pPr algn="ctr" eaLnBrk="1" latinLnBrk="0" hangingPunct="1">
              <a:defRPr kumimoji="0" sz="1400" b="1" smtClean="0">
                <a:solidFill>
                  <a:srgbClr val="FFFFFF"/>
                </a:solidFill>
              </a:defRPr>
            </a:lvl1pPr>
          </a:lstStyle>
          <a:p>
            <a:pPr>
              <a:defRPr/>
            </a:pPr>
            <a:fld id="{68E53AC1-F8B9-41C0-A589-CEBA42F614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67" r:id="rId4"/>
    <p:sldLayoutId id="2147484368" r:id="rId5"/>
    <p:sldLayoutId id="2147484375" r:id="rId6"/>
    <p:sldLayoutId id="2147484369" r:id="rId7"/>
    <p:sldLayoutId id="2147484376" r:id="rId8"/>
    <p:sldLayoutId id="2147484377" r:id="rId9"/>
    <p:sldLayoutId id="2147484370" r:id="rId10"/>
    <p:sldLayoutId id="2147484371" r:id="rId11"/>
  </p:sldLayoutIdLst>
  <p:transition>
    <p:fade thruBlk="1"/>
  </p:transition>
  <p:timing>
    <p:tnLst>
      <p:par>
        <p:cTn id="1" dur="indefinite" restart="never" nodeType="tmRoot"/>
      </p:par>
    </p:tnLst>
  </p:timing>
  <p:hf hdr="0" ftr="0" dt="0"/>
  <p:txStyles>
    <p:titleStyle>
      <a:lvl1pPr algn="l" rtl="0" fontAlgn="base">
        <a:spcBef>
          <a:spcPct val="0"/>
        </a:spcBef>
        <a:spcAft>
          <a:spcPct val="0"/>
        </a:spcAft>
        <a:defRPr sz="3000" kern="1200" cap="small">
          <a:solidFill>
            <a:schemeClr val="tx2"/>
          </a:solidFill>
          <a:latin typeface="+mj-lt"/>
          <a:ea typeface="+mj-ea"/>
          <a:cs typeface="+mj-cs"/>
        </a:defRPr>
      </a:lvl1pPr>
      <a:lvl2pPr algn="l" rtl="0" fontAlgn="base">
        <a:spcBef>
          <a:spcPct val="0"/>
        </a:spcBef>
        <a:spcAft>
          <a:spcPct val="0"/>
        </a:spcAft>
        <a:defRPr sz="3000">
          <a:solidFill>
            <a:schemeClr val="tx2"/>
          </a:solidFill>
          <a:latin typeface="Century Schoolbook" pitchFamily="18" charset="0"/>
        </a:defRPr>
      </a:lvl2pPr>
      <a:lvl3pPr algn="l" rtl="0" fontAlgn="base">
        <a:spcBef>
          <a:spcPct val="0"/>
        </a:spcBef>
        <a:spcAft>
          <a:spcPct val="0"/>
        </a:spcAft>
        <a:defRPr sz="3000">
          <a:solidFill>
            <a:schemeClr val="tx2"/>
          </a:solidFill>
          <a:latin typeface="Century Schoolbook" pitchFamily="18" charset="0"/>
        </a:defRPr>
      </a:lvl3pPr>
      <a:lvl4pPr algn="l" rtl="0" fontAlgn="base">
        <a:spcBef>
          <a:spcPct val="0"/>
        </a:spcBef>
        <a:spcAft>
          <a:spcPct val="0"/>
        </a:spcAft>
        <a:defRPr sz="3000">
          <a:solidFill>
            <a:schemeClr val="tx2"/>
          </a:solidFill>
          <a:latin typeface="Century Schoolbook" pitchFamily="18" charset="0"/>
        </a:defRPr>
      </a:lvl4pPr>
      <a:lvl5pPr algn="l" rtl="0" fontAlgn="base">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jpeg"/><Relationship Id="rId4" Type="http://schemas.openxmlformats.org/officeDocument/2006/relationships/image" Target="../media/image7.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0" y="1447800"/>
            <a:ext cx="9372600" cy="990600"/>
          </a:xfrm>
        </p:spPr>
        <p:txBody>
          <a:bodyPr>
            <a:normAutofit/>
          </a:bodyPr>
          <a:lstStyle/>
          <a:p>
            <a:pPr algn="ctr"/>
            <a:r>
              <a:rPr lang="en-US" sz="2400" dirty="0"/>
              <a:t>Developing </a:t>
            </a:r>
            <a:r>
              <a:rPr lang="en-US" sz="2400" dirty="0"/>
              <a:t>Lead Abatement </a:t>
            </a:r>
            <a:r>
              <a:rPr lang="en-US" sz="2400" dirty="0" err="1"/>
              <a:t>and</a:t>
            </a:r>
            <a:r>
              <a:rPr lang="en-US" sz="2400" dirty="0" err="1" smtClean="0"/>
              <a:t>Weatherization</a:t>
            </a:r>
            <a:r>
              <a:rPr lang="en-US" sz="2400" dirty="0" smtClean="0"/>
              <a:t> </a:t>
            </a:r>
            <a:r>
              <a:rPr lang="en-US" sz="2400" dirty="0" smtClean="0"/>
              <a:t>Indicators </a:t>
            </a:r>
            <a:r>
              <a:rPr lang="en-US" sz="2400" dirty="0"/>
              <a:t>to Track Neighborhood Sustainability</a:t>
            </a:r>
          </a:p>
        </p:txBody>
      </p:sp>
      <p:pic>
        <p:nvPicPr>
          <p:cNvPr id="8196" name="Picture 10" descr="R:\BNIA\Logos\BNIA Logo Black.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19800" y="5562600"/>
            <a:ext cx="30146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11" descr="R:\BNIA\Logos\jfilogo.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5486400"/>
            <a:ext cx="178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Box 12"/>
          <p:cNvSpPr txBox="1">
            <a:spLocks noChangeArrowheads="1"/>
          </p:cNvSpPr>
          <p:nvPr/>
        </p:nvSpPr>
        <p:spPr bwMode="auto">
          <a:xfrm>
            <a:off x="3429000" y="4051300"/>
            <a:ext cx="3124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600" b="1" i="1"/>
              <a:t>Seema D. Iyer, PhD.</a:t>
            </a:r>
            <a:endParaRPr lang="en-US" sz="1600" b="1"/>
          </a:p>
          <a:p>
            <a:pPr algn="ctr" eaLnBrk="1" hangingPunct="1"/>
            <a:r>
              <a:rPr lang="en-US" sz="1600"/>
              <a:t>Associate Director</a:t>
            </a:r>
          </a:p>
          <a:p>
            <a:pPr algn="ctr" eaLnBrk="1" hangingPunct="1"/>
            <a:r>
              <a:rPr lang="en-US" sz="1600"/>
              <a:t>Research Assistant Professor</a:t>
            </a:r>
          </a:p>
          <a:p>
            <a:pPr algn="ctr" eaLnBrk="1" hangingPunct="1"/>
            <a:r>
              <a:rPr lang="en-US" sz="1600"/>
              <a:t>Jacob France Institute</a:t>
            </a:r>
          </a:p>
          <a:p>
            <a:pPr algn="ctr" eaLnBrk="1" hangingPunct="1"/>
            <a:r>
              <a:rPr lang="en-US" sz="1600"/>
              <a:t>University of Baltimore</a:t>
            </a:r>
          </a:p>
          <a:p>
            <a:pPr algn="ctr" eaLnBrk="1" hangingPunct="1"/>
            <a:r>
              <a:rPr lang="en-US" sz="1600"/>
              <a:t> </a:t>
            </a:r>
            <a:r>
              <a:rPr lang="en-US" sz="1600" u="sng"/>
              <a:t>siyer@ubalt.edu</a:t>
            </a:r>
            <a:endParaRPr lang="en-US" sz="1600"/>
          </a:p>
          <a:p>
            <a:pPr eaLnBrk="1" hangingPunct="1"/>
            <a:endParaRPr lang="en-US" sz="1600"/>
          </a:p>
        </p:txBody>
      </p:sp>
      <p:sp>
        <p:nvSpPr>
          <p:cNvPr id="8199"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A80EFB7-281B-4685-903E-DF0AFC9BB10B}" type="slidenum">
              <a:rPr lang="en-US" sz="1400">
                <a:solidFill>
                  <a:srgbClr val="FFFFFF"/>
                </a:solidFill>
              </a:rPr>
              <a:pPr eaLnBrk="1" hangingPunct="1"/>
              <a:t>1</a:t>
            </a:fld>
            <a:endParaRPr lang="en-US" sz="140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53EC84-4DAB-41AF-9FAD-B469E53ECAB8}" type="slidenum">
              <a:rPr lang="en-US" sz="1400">
                <a:solidFill>
                  <a:srgbClr val="FFFFFF"/>
                </a:solidFill>
              </a:rPr>
              <a:pPr eaLnBrk="1" hangingPunct="1"/>
              <a:t>10</a:t>
            </a:fld>
            <a:endParaRPr lang="en-US" sz="1400">
              <a:solidFill>
                <a:srgbClr val="FFFFFF"/>
              </a:solidFill>
            </a:endParaRPr>
          </a:p>
        </p:txBody>
      </p:sp>
      <p:sp>
        <p:nvSpPr>
          <p:cNvPr id="4" name="Rectangle 2"/>
          <p:cNvSpPr>
            <a:spLocks noGrp="1" noChangeArrowheads="1"/>
          </p:cNvSpPr>
          <p:nvPr>
            <p:ph type="title"/>
          </p:nvPr>
        </p:nvSpPr>
        <p:spPr>
          <a:xfrm>
            <a:off x="76200" y="76200"/>
            <a:ext cx="9144000" cy="609600"/>
          </a:xfrm>
        </p:spPr>
        <p:txBody>
          <a:bodyPr>
            <a:normAutofit/>
          </a:bodyPr>
          <a:lstStyle/>
          <a:p>
            <a:pPr fontAlgn="auto">
              <a:spcAft>
                <a:spcPts val="0"/>
              </a:spcAft>
              <a:defRPr/>
            </a:pPr>
            <a:r>
              <a:rPr lang="en-US" b="1" dirty="0" smtClean="0">
                <a:solidFill>
                  <a:schemeClr val="tx2">
                    <a:satMod val="130000"/>
                  </a:schemeClr>
                </a:solidFill>
              </a:rPr>
              <a:t>Healthy Homes Initiative</a:t>
            </a:r>
          </a:p>
        </p:txBody>
      </p:sp>
      <p:sp>
        <p:nvSpPr>
          <p:cNvPr id="5" name="Rectangle 3"/>
          <p:cNvSpPr>
            <a:spLocks noGrp="1" noChangeArrowheads="1"/>
          </p:cNvSpPr>
          <p:nvPr>
            <p:ph sz="quarter" idx="1"/>
          </p:nvPr>
        </p:nvSpPr>
        <p:spPr>
          <a:xfrm>
            <a:off x="228600" y="990600"/>
            <a:ext cx="8553450" cy="5257800"/>
          </a:xfrm>
        </p:spPr>
        <p:txBody>
          <a:bodyPr>
            <a:normAutofit/>
          </a:bodyPr>
          <a:lstStyle/>
          <a:p>
            <a:pPr marL="273367" indent="-237744" fontAlgn="auto">
              <a:spcBef>
                <a:spcPts val="1800"/>
              </a:spcBef>
              <a:spcAft>
                <a:spcPts val="1200"/>
              </a:spcAft>
              <a:buFont typeface="Verdana"/>
              <a:buChar char="◦"/>
              <a:defRPr/>
            </a:pPr>
            <a:r>
              <a:rPr lang="en-US" sz="2000" dirty="0" smtClean="0"/>
              <a:t>Healthy </a:t>
            </a:r>
            <a:r>
              <a:rPr lang="en-US" sz="2000" dirty="0"/>
              <a:t>Homes Initiative was </a:t>
            </a:r>
            <a:r>
              <a:rPr lang="en-US" sz="2000" dirty="0" smtClean="0"/>
              <a:t>launched in 1995 to eliminate </a:t>
            </a:r>
            <a:r>
              <a:rPr lang="en-US" sz="2000" dirty="0"/>
              <a:t>lead-based paint hazards in </a:t>
            </a:r>
            <a:r>
              <a:rPr lang="en-US" sz="2000" b="1" dirty="0"/>
              <a:t>privately-owned</a:t>
            </a:r>
            <a:r>
              <a:rPr lang="en-US" sz="2000" dirty="0"/>
              <a:t> and </a:t>
            </a:r>
            <a:r>
              <a:rPr lang="en-US" sz="2000" b="1" dirty="0"/>
              <a:t>low-income housing </a:t>
            </a:r>
            <a:endParaRPr lang="en-US" sz="2000" b="1" dirty="0" smtClean="0"/>
          </a:p>
          <a:p>
            <a:pPr marL="273367" indent="-237744" fontAlgn="auto">
              <a:spcBef>
                <a:spcPts val="1800"/>
              </a:spcBef>
              <a:spcAft>
                <a:spcPts val="1200"/>
              </a:spcAft>
              <a:buFont typeface="Verdana"/>
              <a:buChar char="◦"/>
              <a:defRPr/>
            </a:pPr>
            <a:r>
              <a:rPr lang="en-US" sz="2000" dirty="0" smtClean="0"/>
              <a:t>U.S</a:t>
            </a:r>
            <a:r>
              <a:rPr lang="en-US" sz="2000" dirty="0"/>
              <a:t>. </a:t>
            </a:r>
            <a:r>
              <a:rPr lang="en-US" sz="2000" dirty="0" smtClean="0"/>
              <a:t>DHHS establishes </a:t>
            </a:r>
            <a:r>
              <a:rPr lang="en-US" sz="2000" dirty="0" smtClean="0"/>
              <a:t>a goal </a:t>
            </a:r>
            <a:r>
              <a:rPr lang="en-US" sz="2000" dirty="0"/>
              <a:t>of eliminating elevated blood lead levels (EBLL) in children by 2010. </a:t>
            </a:r>
            <a:r>
              <a:rPr lang="en-US" sz="2000" dirty="0" smtClean="0"/>
              <a:t>CDC</a:t>
            </a:r>
            <a:r>
              <a:rPr lang="en-US" sz="2000" dirty="0" smtClean="0"/>
              <a:t> </a:t>
            </a:r>
            <a:r>
              <a:rPr lang="en-US" sz="2000" dirty="0"/>
              <a:t>cited the main source of exposure was in the </a:t>
            </a:r>
            <a:r>
              <a:rPr lang="en-US" sz="2000" dirty="0" smtClean="0"/>
              <a:t>homes </a:t>
            </a:r>
            <a:r>
              <a:rPr lang="en-US" sz="2000" dirty="0"/>
              <a:t>that children were living. </a:t>
            </a:r>
            <a:endParaRPr lang="en-US" sz="2000" dirty="0" smtClean="0"/>
          </a:p>
          <a:p>
            <a:pPr marL="273367" indent="-237744" fontAlgn="auto">
              <a:spcBef>
                <a:spcPts val="1800"/>
              </a:spcBef>
              <a:spcAft>
                <a:spcPts val="1200"/>
              </a:spcAft>
              <a:buFont typeface="Verdana"/>
              <a:buChar char="◦"/>
              <a:defRPr/>
            </a:pPr>
            <a:r>
              <a:rPr lang="en-US" sz="2000" dirty="0" smtClean="0"/>
              <a:t>Office </a:t>
            </a:r>
            <a:r>
              <a:rPr lang="en-US" sz="2000" dirty="0"/>
              <a:t>of Healthy Homes and Lead Hazard Control was then established in the Department of Housing and Urban Development to </a:t>
            </a:r>
            <a:r>
              <a:rPr lang="en-US" sz="2000" dirty="0" smtClean="0"/>
              <a:t>develop </a:t>
            </a:r>
            <a:r>
              <a:rPr lang="en-US" sz="2000" dirty="0"/>
              <a:t>effective ways to reduce lead-based hazards. </a:t>
            </a:r>
            <a:endParaRPr lang="en-US" sz="2000" dirty="0" smtClean="0"/>
          </a:p>
          <a:p>
            <a:pPr marL="273367" indent="-237744" fontAlgn="auto">
              <a:spcBef>
                <a:spcPts val="1800"/>
              </a:spcBef>
              <a:spcAft>
                <a:spcPts val="1200"/>
              </a:spcAft>
              <a:buFont typeface="Verdana"/>
              <a:buChar char="◦"/>
              <a:defRPr/>
            </a:pPr>
            <a:r>
              <a:rPr lang="en-US" sz="2000" dirty="0"/>
              <a:t>C</a:t>
            </a:r>
            <a:r>
              <a:rPr lang="en-US" sz="2000" dirty="0" smtClean="0"/>
              <a:t>oordination </a:t>
            </a:r>
            <a:r>
              <a:rPr lang="en-US" sz="2000" dirty="0"/>
              <a:t>between public health and housing departments to prevent housing-related health and safety hazards </a:t>
            </a:r>
            <a:endParaRPr lang="en-US" sz="2000" dirty="0" smtClean="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2"/>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253EC84-4DAB-41AF-9FAD-B469E53ECAB8}" type="slidenum">
              <a:rPr lang="en-US" sz="1400">
                <a:solidFill>
                  <a:srgbClr val="FFFFFF"/>
                </a:solidFill>
              </a:rPr>
              <a:pPr eaLnBrk="1" hangingPunct="1"/>
              <a:t>11</a:t>
            </a:fld>
            <a:endParaRPr lang="en-US" sz="1400" dirty="0">
              <a:solidFill>
                <a:srgbClr val="FFFFFF"/>
              </a:solidFill>
            </a:endParaRPr>
          </a:p>
        </p:txBody>
      </p:sp>
      <p:sp>
        <p:nvSpPr>
          <p:cNvPr id="4" name="Rectangle 2"/>
          <p:cNvSpPr>
            <a:spLocks noGrp="1" noChangeArrowheads="1"/>
          </p:cNvSpPr>
          <p:nvPr>
            <p:ph type="title"/>
          </p:nvPr>
        </p:nvSpPr>
        <p:spPr>
          <a:xfrm>
            <a:off x="76200" y="76200"/>
            <a:ext cx="9144000" cy="609600"/>
          </a:xfrm>
        </p:spPr>
        <p:txBody>
          <a:bodyPr>
            <a:normAutofit/>
          </a:bodyPr>
          <a:lstStyle/>
          <a:p>
            <a:pPr fontAlgn="auto">
              <a:spcAft>
                <a:spcPts val="0"/>
              </a:spcAft>
              <a:defRPr/>
            </a:pPr>
            <a:r>
              <a:rPr lang="en-US" b="1" dirty="0" smtClean="0">
                <a:solidFill>
                  <a:schemeClr val="tx2">
                    <a:satMod val="130000"/>
                  </a:schemeClr>
                </a:solidFill>
              </a:rPr>
              <a:t>Partnership for Sustainable Communities</a:t>
            </a:r>
          </a:p>
        </p:txBody>
      </p:sp>
      <p:sp>
        <p:nvSpPr>
          <p:cNvPr id="5" name="Rectangle 3"/>
          <p:cNvSpPr>
            <a:spLocks noGrp="1" noChangeArrowheads="1"/>
          </p:cNvSpPr>
          <p:nvPr>
            <p:ph sz="quarter" idx="1"/>
          </p:nvPr>
        </p:nvSpPr>
        <p:spPr>
          <a:xfrm>
            <a:off x="304800" y="990600"/>
            <a:ext cx="8477250" cy="5105400"/>
          </a:xfrm>
        </p:spPr>
        <p:txBody>
          <a:bodyPr>
            <a:normAutofit fontScale="92500"/>
          </a:bodyPr>
          <a:lstStyle/>
          <a:p>
            <a:pPr marL="273367" indent="-237744" fontAlgn="auto">
              <a:spcBef>
                <a:spcPts val="1200"/>
              </a:spcBef>
              <a:spcAft>
                <a:spcPts val="1200"/>
              </a:spcAft>
              <a:buFont typeface="Verdana"/>
              <a:buChar char="◦"/>
              <a:defRPr/>
            </a:pPr>
            <a:r>
              <a:rPr lang="en-US" sz="2000" dirty="0" smtClean="0"/>
              <a:t>Launched in 2009 calls for even greater coordination with environmental programs</a:t>
            </a:r>
          </a:p>
          <a:p>
            <a:pPr marL="273367" indent="-237744" fontAlgn="auto">
              <a:spcBef>
                <a:spcPts val="1200"/>
              </a:spcBef>
              <a:spcAft>
                <a:spcPts val="1200"/>
              </a:spcAft>
              <a:buFont typeface="Verdana"/>
              <a:buChar char="◦"/>
              <a:defRPr/>
            </a:pPr>
            <a:r>
              <a:rPr lang="en-US" sz="2000" dirty="0"/>
              <a:t>I</a:t>
            </a:r>
            <a:r>
              <a:rPr lang="en-US" sz="2000" dirty="0" smtClean="0"/>
              <a:t>ntegrating </a:t>
            </a:r>
            <a:r>
              <a:rPr lang="en-US" sz="2000" dirty="0"/>
              <a:t>weatherization and other energy-savings programs with health and safety </a:t>
            </a:r>
            <a:r>
              <a:rPr lang="en-US" sz="2000" dirty="0" smtClean="0"/>
              <a:t>interventions</a:t>
            </a:r>
          </a:p>
          <a:p>
            <a:pPr marL="273367" indent="-237744" fontAlgn="auto">
              <a:spcBef>
                <a:spcPts val="1200"/>
              </a:spcBef>
              <a:spcAft>
                <a:spcPts val="1200"/>
              </a:spcAft>
              <a:buFont typeface="Verdana"/>
              <a:buChar char="◦"/>
              <a:defRPr/>
            </a:pPr>
            <a:r>
              <a:rPr lang="en-US" sz="2000" dirty="0" smtClean="0"/>
              <a:t>Green and Healthy Homes in Baltimore (homes visited for either EBLL or energy assistance)</a:t>
            </a:r>
          </a:p>
          <a:p>
            <a:pPr marL="273367" indent="-237744" fontAlgn="auto">
              <a:spcBef>
                <a:spcPts val="1200"/>
              </a:spcBef>
              <a:spcAft>
                <a:spcPts val="1200"/>
              </a:spcAft>
              <a:buFont typeface="Verdana"/>
              <a:buChar char="◦"/>
              <a:defRPr/>
            </a:pPr>
            <a:r>
              <a:rPr lang="en-US" sz="2000" dirty="0" smtClean="0"/>
              <a:t>Goals of the project are:</a:t>
            </a:r>
          </a:p>
          <a:p>
            <a:pPr marL="745236" lvl="1" indent="-342900" fontAlgn="auto">
              <a:spcAft>
                <a:spcPts val="1200"/>
              </a:spcAft>
              <a:buFont typeface="+mj-lt"/>
              <a:buAutoNum type="arabicPeriod"/>
              <a:defRPr/>
            </a:pPr>
            <a:r>
              <a:rPr lang="en-US" sz="2300" dirty="0" smtClean="0"/>
              <a:t>Test the </a:t>
            </a:r>
            <a:r>
              <a:rPr lang="en-US" sz="2300" i="1" dirty="0" smtClean="0"/>
              <a:t>added value </a:t>
            </a:r>
            <a:r>
              <a:rPr lang="en-US" sz="2300" dirty="0" smtClean="0"/>
              <a:t>of 2 new indicators for communities</a:t>
            </a:r>
          </a:p>
          <a:p>
            <a:pPr marL="914717" lvl="2" indent="-237744" fontAlgn="auto">
              <a:spcAft>
                <a:spcPts val="1200"/>
              </a:spcAft>
              <a:buFont typeface="Verdana"/>
              <a:buChar char="◦"/>
              <a:defRPr/>
            </a:pPr>
            <a:r>
              <a:rPr lang="en-US" sz="2200" dirty="0"/>
              <a:t>% homes abated for lead </a:t>
            </a:r>
            <a:r>
              <a:rPr lang="en-US" sz="2200" dirty="0" smtClean="0"/>
              <a:t>violations (City Health Department)</a:t>
            </a:r>
            <a:endParaRPr lang="en-US" sz="2200" dirty="0"/>
          </a:p>
          <a:p>
            <a:pPr marL="914717" lvl="2" indent="-237744" fontAlgn="auto">
              <a:spcAft>
                <a:spcPts val="1200"/>
              </a:spcAft>
              <a:buFont typeface="Verdana"/>
              <a:buChar char="◦"/>
              <a:defRPr/>
            </a:pPr>
            <a:r>
              <a:rPr lang="en-US" sz="2200" dirty="0" smtClean="0"/>
              <a:t>% homes weatherized (State Housing Department)</a:t>
            </a:r>
          </a:p>
        </p:txBody>
      </p:sp>
    </p:spTree>
    <p:extLst>
      <p:ext uri="{BB962C8B-B14F-4D97-AF65-F5344CB8AC3E}">
        <p14:creationId xmlns:p14="http://schemas.microsoft.com/office/powerpoint/2010/main" val="661331141"/>
      </p:ext>
    </p:extLst>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8600"/>
            <a:ext cx="8915400" cy="609600"/>
          </a:xfrm>
        </p:spPr>
        <p:txBody>
          <a:bodyPr/>
          <a:lstStyle/>
          <a:p>
            <a:pPr fontAlgn="auto">
              <a:spcAft>
                <a:spcPts val="0"/>
              </a:spcAft>
              <a:defRPr/>
            </a:pPr>
            <a:r>
              <a:rPr lang="en-US" b="1" dirty="0" smtClean="0">
                <a:solidFill>
                  <a:schemeClr val="tx2">
                    <a:satMod val="130000"/>
                  </a:schemeClr>
                </a:solidFill>
              </a:rPr>
              <a:t>Integrated Administrative Systems</a:t>
            </a:r>
          </a:p>
        </p:txBody>
      </p:sp>
      <p:sp>
        <p:nvSpPr>
          <p:cNvPr id="18435" name="Rectangle 3"/>
          <p:cNvSpPr>
            <a:spLocks noGrp="1" noChangeArrowheads="1"/>
          </p:cNvSpPr>
          <p:nvPr>
            <p:ph sz="quarter" idx="1"/>
          </p:nvPr>
        </p:nvSpPr>
        <p:spPr>
          <a:xfrm>
            <a:off x="228600" y="990600"/>
            <a:ext cx="6553199" cy="5562600"/>
          </a:xfrm>
        </p:spPr>
        <p:txBody>
          <a:bodyPr/>
          <a:lstStyle/>
          <a:p>
            <a:r>
              <a:rPr lang="en-US" b="1" dirty="0" smtClean="0"/>
              <a:t>Administrative Data</a:t>
            </a:r>
          </a:p>
          <a:p>
            <a:pPr lvl="1"/>
            <a:r>
              <a:rPr lang="en-US" dirty="0" smtClean="0"/>
              <a:t>Secondary source of data, cost of public agency, regularly updated</a:t>
            </a:r>
          </a:p>
          <a:p>
            <a:pPr lvl="1"/>
            <a:r>
              <a:rPr lang="en-US" dirty="0" smtClean="0"/>
              <a:t>Legacy systems generally for billing/taxation/administration, not research/analysis</a:t>
            </a:r>
          </a:p>
          <a:p>
            <a:pPr lvl="1"/>
            <a:r>
              <a:rPr lang="en-US" dirty="0" smtClean="0"/>
              <a:t>Highly biased </a:t>
            </a:r>
          </a:p>
          <a:p>
            <a:pPr lvl="2"/>
            <a:r>
              <a:rPr lang="en-US" dirty="0" smtClean="0"/>
              <a:t>More complete than self-reported data</a:t>
            </a:r>
          </a:p>
          <a:p>
            <a:pPr lvl="1"/>
            <a:r>
              <a:rPr lang="en-US" dirty="0" smtClean="0"/>
              <a:t>Methodologies using relative changes </a:t>
            </a:r>
          </a:p>
          <a:p>
            <a:pPr lvl="2"/>
            <a:r>
              <a:rPr lang="en-US" dirty="0" smtClean="0"/>
              <a:t>(time series, event history, spatial analysis)</a:t>
            </a:r>
          </a:p>
          <a:p>
            <a:r>
              <a:rPr lang="en-US" b="1" dirty="0" smtClean="0"/>
              <a:t>Technical Issues</a:t>
            </a:r>
          </a:p>
          <a:p>
            <a:pPr lvl="1"/>
            <a:r>
              <a:rPr lang="en-US" dirty="0" smtClean="0"/>
              <a:t>Data acquisition</a:t>
            </a:r>
          </a:p>
          <a:p>
            <a:pPr lvl="1"/>
            <a:r>
              <a:rPr lang="en-US" dirty="0" smtClean="0"/>
              <a:t>Data cleaning, auditing</a:t>
            </a:r>
          </a:p>
          <a:p>
            <a:pPr lvl="1"/>
            <a:r>
              <a:rPr lang="en-US" dirty="0" smtClean="0"/>
              <a:t>Record Linkages </a:t>
            </a:r>
          </a:p>
          <a:p>
            <a:pPr lvl="2"/>
            <a:r>
              <a:rPr lang="en-US" dirty="0" err="1" smtClean="0"/>
              <a:t>Georeferencing</a:t>
            </a:r>
            <a:r>
              <a:rPr lang="en-US" dirty="0" smtClean="0"/>
              <a:t>, Personal Identification</a:t>
            </a:r>
          </a:p>
          <a:p>
            <a:endParaRPr lang="en-US" dirty="0" smtClean="0"/>
          </a:p>
          <a:p>
            <a:pPr lvl="1"/>
            <a:endParaRPr lang="en-US" dirty="0" smtClean="0"/>
          </a:p>
        </p:txBody>
      </p:sp>
      <p:sp>
        <p:nvSpPr>
          <p:cNvPr id="1843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6831BF1-61F6-4432-AD21-302AD2709AFC}" type="slidenum">
              <a:rPr lang="en-US" sz="1400">
                <a:solidFill>
                  <a:srgbClr val="FFFFFF"/>
                </a:solidFill>
              </a:rPr>
              <a:pPr eaLnBrk="1" hangingPunct="1"/>
              <a:t>12</a:t>
            </a:fld>
            <a:endParaRPr lang="en-US" sz="1400">
              <a:solidFill>
                <a:srgbClr val="FFFFFF"/>
              </a:solidFill>
            </a:endParaRPr>
          </a:p>
        </p:txBody>
      </p:sp>
      <p:pic>
        <p:nvPicPr>
          <p:cNvPr id="18438" name="Picture 6"/>
          <p:cNvPicPr>
            <a:picLocks noChangeAspect="1" noChangeArrowheads="1"/>
          </p:cNvPicPr>
          <p:nvPr/>
        </p:nvPicPr>
        <p:blipFill rotWithShape="1">
          <a:blip r:embed="rId2">
            <a:extLst>
              <a:ext uri="{28A0092B-C50C-407E-A947-70E740481C1C}">
                <a14:useLocalDpi xmlns:a14="http://schemas.microsoft.com/office/drawing/2010/main" val="0"/>
              </a:ext>
            </a:extLst>
          </a:blip>
          <a:srcRect l="18449" t="17820" r="63102" b="66836"/>
          <a:stretch/>
        </p:blipFill>
        <p:spPr bwMode="auto">
          <a:xfrm>
            <a:off x="6248400" y="1443681"/>
            <a:ext cx="1936922" cy="906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438"/>
                                        </p:tgtEl>
                                        <p:attrNameLst>
                                          <p:attrName>style.visibility</p:attrName>
                                        </p:attrNameLst>
                                      </p:cBhvr>
                                      <p:to>
                                        <p:strVal val="visible"/>
                                      </p:to>
                                    </p:set>
                                    <p:anim calcmode="lin" valueType="num">
                                      <p:cBhvr additive="base">
                                        <p:cTn id="7" dur="500" fill="hold"/>
                                        <p:tgtEl>
                                          <p:spTgt spid="18438"/>
                                        </p:tgtEl>
                                        <p:attrNameLst>
                                          <p:attrName>ppt_x</p:attrName>
                                        </p:attrNameLst>
                                      </p:cBhvr>
                                      <p:tavLst>
                                        <p:tav tm="0">
                                          <p:val>
                                            <p:strVal val="#ppt_x"/>
                                          </p:val>
                                        </p:tav>
                                        <p:tav tm="100000">
                                          <p:val>
                                            <p:strVal val="#ppt_x"/>
                                          </p:val>
                                        </p:tav>
                                      </p:tavLst>
                                    </p:anim>
                                    <p:anim calcmode="lin" valueType="num">
                                      <p:cBhvr additive="base">
                                        <p:cTn id="8" dur="500" fill="hold"/>
                                        <p:tgtEl>
                                          <p:spTgt spid="184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8435">
                                            <p:txEl>
                                              <p:pRg st="1" end="1"/>
                                            </p:txEl>
                                          </p:spTgt>
                                        </p:tgtEl>
                                        <p:attrNameLst>
                                          <p:attrName>style.visibility</p:attrName>
                                        </p:attrNameLst>
                                      </p:cBhvr>
                                      <p:to>
                                        <p:strVal val="visible"/>
                                      </p:to>
                                    </p:set>
                                    <p:anim calcmode="lin" valueType="num">
                                      <p:cBhvr additive="base">
                                        <p:cTn id="17"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8435">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435">
                                            <p:txEl>
                                              <p:pRg st="2" end="2"/>
                                            </p:txEl>
                                          </p:spTgt>
                                        </p:tgtEl>
                                        <p:attrNameLst>
                                          <p:attrName>style.visibility</p:attrName>
                                        </p:attrNameLst>
                                      </p:cBhvr>
                                      <p:to>
                                        <p:strVal val="visible"/>
                                      </p:to>
                                    </p:set>
                                    <p:anim calcmode="lin" valueType="num">
                                      <p:cBhvr additive="base">
                                        <p:cTn id="21"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435">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435">
                                            <p:txEl>
                                              <p:pRg st="3" end="3"/>
                                            </p:txEl>
                                          </p:spTgt>
                                        </p:tgtEl>
                                        <p:attrNameLst>
                                          <p:attrName>style.visibility</p:attrName>
                                        </p:attrNameLst>
                                      </p:cBhvr>
                                      <p:to>
                                        <p:strVal val="visible"/>
                                      </p:to>
                                    </p:set>
                                    <p:anim calcmode="lin" valueType="num">
                                      <p:cBhvr additive="base">
                                        <p:cTn id="25" dur="500" fill="hold"/>
                                        <p:tgtEl>
                                          <p:spTgt spid="1843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435">
                                            <p:txEl>
                                              <p:pRg st="4" end="4"/>
                                            </p:txEl>
                                          </p:spTgt>
                                        </p:tgtEl>
                                        <p:attrNameLst>
                                          <p:attrName>style.visibility</p:attrName>
                                        </p:attrNameLst>
                                      </p:cBhvr>
                                      <p:to>
                                        <p:strVal val="visible"/>
                                      </p:to>
                                    </p:set>
                                    <p:anim calcmode="lin" valueType="num">
                                      <p:cBhvr additive="base">
                                        <p:cTn id="29" dur="500" fill="hold"/>
                                        <p:tgtEl>
                                          <p:spTgt spid="1843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43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8435">
                                            <p:txEl>
                                              <p:pRg st="5" end="5"/>
                                            </p:txEl>
                                          </p:spTgt>
                                        </p:tgtEl>
                                        <p:attrNameLst>
                                          <p:attrName>style.visibility</p:attrName>
                                        </p:attrNameLst>
                                      </p:cBhvr>
                                      <p:to>
                                        <p:strVal val="visible"/>
                                      </p:to>
                                    </p:set>
                                    <p:anim calcmode="lin" valueType="num">
                                      <p:cBhvr additive="base">
                                        <p:cTn id="33" dur="500" fill="hold"/>
                                        <p:tgtEl>
                                          <p:spTgt spid="1843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843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435">
                                            <p:txEl>
                                              <p:pRg st="6" end="6"/>
                                            </p:txEl>
                                          </p:spTgt>
                                        </p:tgtEl>
                                        <p:attrNameLst>
                                          <p:attrName>style.visibility</p:attrName>
                                        </p:attrNameLst>
                                      </p:cBhvr>
                                      <p:to>
                                        <p:strVal val="visible"/>
                                      </p:to>
                                    </p:set>
                                    <p:anim calcmode="lin" valueType="num">
                                      <p:cBhvr additive="base">
                                        <p:cTn id="37" dur="500" fill="hold"/>
                                        <p:tgtEl>
                                          <p:spTgt spid="1843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5">
                                            <p:txEl>
                                              <p:pRg st="7" end="7"/>
                                            </p:txEl>
                                          </p:spTgt>
                                        </p:tgtEl>
                                        <p:attrNameLst>
                                          <p:attrName>style.visibility</p:attrName>
                                        </p:attrNameLst>
                                      </p:cBhvr>
                                      <p:to>
                                        <p:strVal val="visible"/>
                                      </p:to>
                                    </p:set>
                                    <p:anim calcmode="lin" valueType="num">
                                      <p:cBhvr additive="base">
                                        <p:cTn id="43" dur="500" fill="hold"/>
                                        <p:tgtEl>
                                          <p:spTgt spid="18435">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5">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8435">
                                            <p:txEl>
                                              <p:pRg st="8" end="8"/>
                                            </p:txEl>
                                          </p:spTgt>
                                        </p:tgtEl>
                                        <p:attrNameLst>
                                          <p:attrName>style.visibility</p:attrName>
                                        </p:attrNameLst>
                                      </p:cBhvr>
                                      <p:to>
                                        <p:strVal val="visible"/>
                                      </p:to>
                                    </p:set>
                                    <p:anim calcmode="lin" valueType="num">
                                      <p:cBhvr additive="base">
                                        <p:cTn id="47" dur="500" fill="hold"/>
                                        <p:tgtEl>
                                          <p:spTgt spid="1843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435">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8435">
                                            <p:txEl>
                                              <p:pRg st="9" end="9"/>
                                            </p:txEl>
                                          </p:spTgt>
                                        </p:tgtEl>
                                        <p:attrNameLst>
                                          <p:attrName>style.visibility</p:attrName>
                                        </p:attrNameLst>
                                      </p:cBhvr>
                                      <p:to>
                                        <p:strVal val="visible"/>
                                      </p:to>
                                    </p:set>
                                    <p:anim calcmode="lin" valueType="num">
                                      <p:cBhvr additive="base">
                                        <p:cTn id="51" dur="500" fill="hold"/>
                                        <p:tgtEl>
                                          <p:spTgt spid="18435">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8435">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8435">
                                            <p:txEl>
                                              <p:pRg st="10" end="10"/>
                                            </p:txEl>
                                          </p:spTgt>
                                        </p:tgtEl>
                                        <p:attrNameLst>
                                          <p:attrName>style.visibility</p:attrName>
                                        </p:attrNameLst>
                                      </p:cBhvr>
                                      <p:to>
                                        <p:strVal val="visible"/>
                                      </p:to>
                                    </p:set>
                                    <p:anim calcmode="lin" valueType="num">
                                      <p:cBhvr additive="base">
                                        <p:cTn id="55" dur="500" fill="hold"/>
                                        <p:tgtEl>
                                          <p:spTgt spid="18435">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435">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8435">
                                            <p:txEl>
                                              <p:pRg st="11" end="11"/>
                                            </p:txEl>
                                          </p:spTgt>
                                        </p:tgtEl>
                                        <p:attrNameLst>
                                          <p:attrName>style.visibility</p:attrName>
                                        </p:attrNameLst>
                                      </p:cBhvr>
                                      <p:to>
                                        <p:strVal val="visible"/>
                                      </p:to>
                                    </p:set>
                                    <p:anim calcmode="lin" valueType="num">
                                      <p:cBhvr additive="base">
                                        <p:cTn id="59" dur="500" fill="hold"/>
                                        <p:tgtEl>
                                          <p:spTgt spid="18435">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43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Data Acquisition</a:t>
            </a:r>
            <a:endParaRPr lang="en-US" dirty="0"/>
          </a:p>
        </p:txBody>
      </p:sp>
      <p:sp>
        <p:nvSpPr>
          <p:cNvPr id="4" name="Slide Number Placeholder 3"/>
          <p:cNvSpPr>
            <a:spLocks noGrp="1"/>
          </p:cNvSpPr>
          <p:nvPr>
            <p:ph type="sldNum" sz="quarter" idx="11"/>
          </p:nvPr>
        </p:nvSpPr>
        <p:spPr/>
        <p:txBody>
          <a:bodyPr/>
          <a:lstStyle/>
          <a:p>
            <a:pPr>
              <a:defRPr/>
            </a:pPr>
            <a:fld id="{B249F4D2-BEC3-49D0-9484-00112C1ACAD1}" type="slidenum">
              <a:rPr lang="en-US" smtClean="0"/>
              <a:pPr>
                <a:defRPr/>
              </a:pPr>
              <a:t>13</a:t>
            </a:fld>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33" t="8499" r="7172" b="4206"/>
          <a:stretch/>
        </p:blipFill>
        <p:spPr bwMode="auto">
          <a:xfrm>
            <a:off x="780836" y="1623317"/>
            <a:ext cx="7294652" cy="415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1600200" y="5029199"/>
            <a:ext cx="2438400" cy="74487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lumMod val="60000"/>
                  <a:lumOff val="40000"/>
                </a:schemeClr>
              </a:solidFill>
            </a:endParaRPr>
          </a:p>
        </p:txBody>
      </p:sp>
    </p:spTree>
    <p:extLst>
      <p:ext uri="{BB962C8B-B14F-4D97-AF65-F5344CB8AC3E}">
        <p14:creationId xmlns:p14="http://schemas.microsoft.com/office/powerpoint/2010/main" val="256758310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792162"/>
          </a:xfrm>
        </p:spPr>
        <p:txBody>
          <a:bodyPr/>
          <a:lstStyle/>
          <a:p>
            <a:r>
              <a:rPr lang="en-US" dirty="0" smtClean="0"/>
              <a:t>Lead Violations</a:t>
            </a:r>
            <a:endParaRPr lang="en-US" dirty="0"/>
          </a:p>
        </p:txBody>
      </p:sp>
      <p:sp>
        <p:nvSpPr>
          <p:cNvPr id="3" name="Content Placeholder 2"/>
          <p:cNvSpPr>
            <a:spLocks noGrp="1"/>
          </p:cNvSpPr>
          <p:nvPr>
            <p:ph sz="quarter" idx="1"/>
          </p:nvPr>
        </p:nvSpPr>
        <p:spPr>
          <a:xfrm>
            <a:off x="304800" y="1371600"/>
            <a:ext cx="4038600" cy="1905000"/>
          </a:xfrm>
        </p:spPr>
        <p:txBody>
          <a:bodyPr/>
          <a:lstStyle/>
          <a:p>
            <a:pPr>
              <a:spcAft>
                <a:spcPts val="1200"/>
              </a:spcAft>
            </a:pPr>
            <a:r>
              <a:rPr lang="en-US" dirty="0" smtClean="0"/>
              <a:t>EBLL down from 12.1% in 2000 to 1.6% in 2010</a:t>
            </a:r>
          </a:p>
          <a:p>
            <a:pPr>
              <a:spcAft>
                <a:spcPts val="1200"/>
              </a:spcAft>
            </a:pPr>
            <a:r>
              <a:rPr lang="en-US" dirty="0" smtClean="0"/>
              <a:t>Abatements include lead paint removal</a:t>
            </a:r>
            <a:endParaRPr lang="en-US" dirty="0"/>
          </a:p>
        </p:txBody>
      </p:sp>
      <p:sp>
        <p:nvSpPr>
          <p:cNvPr id="4" name="Slide Number Placeholder 3"/>
          <p:cNvSpPr>
            <a:spLocks noGrp="1"/>
          </p:cNvSpPr>
          <p:nvPr>
            <p:ph type="sldNum" sz="quarter" idx="11"/>
          </p:nvPr>
        </p:nvSpPr>
        <p:spPr/>
        <p:txBody>
          <a:bodyPr/>
          <a:lstStyle/>
          <a:p>
            <a:pPr>
              <a:defRPr/>
            </a:pPr>
            <a:fld id="{B249F4D2-BEC3-49D0-9484-00112C1ACAD1}" type="slidenum">
              <a:rPr lang="en-US" smtClean="0"/>
              <a:pPr>
                <a:defRPr/>
              </a:pPr>
              <a:t>14</a:t>
            </a:fld>
            <a:endParaRPr lang="en-US"/>
          </a:p>
        </p:txBody>
      </p:sp>
      <p:pic>
        <p:nvPicPr>
          <p:cNvPr id="5" name="Picture 1"/>
          <p:cNvPicPr preferRelativeResize="0">
            <a:picLocks noChangeArrowheads="1"/>
          </p:cNvPicPr>
          <p:nvPr/>
        </p:nvPicPr>
        <p:blipFill>
          <a:blip r:embed="rId2">
            <a:extLst>
              <a:ext uri="{28A0092B-C50C-407E-A947-70E740481C1C}">
                <a14:useLocalDpi xmlns:a14="http://schemas.microsoft.com/office/drawing/2010/main" val="0"/>
              </a:ext>
            </a:extLst>
          </a:blip>
          <a:srcRect l="4947" t="7762" r="6441" b="9496"/>
          <a:stretch>
            <a:fillRect/>
          </a:stretch>
        </p:blipFill>
        <p:spPr bwMode="auto">
          <a:xfrm>
            <a:off x="4343400" y="304800"/>
            <a:ext cx="4637640" cy="3048000"/>
          </a:xfrm>
          <a:prstGeom prst="rect">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pic>
      <p:graphicFrame>
        <p:nvGraphicFramePr>
          <p:cNvPr id="7" name="Table 6"/>
          <p:cNvGraphicFramePr>
            <a:graphicFrameLocks noGrp="1"/>
          </p:cNvGraphicFramePr>
          <p:nvPr>
            <p:extLst>
              <p:ext uri="{D42A27DB-BD31-4B8C-83A1-F6EECF244321}">
                <p14:modId xmlns:p14="http://schemas.microsoft.com/office/powerpoint/2010/main" val="3870469503"/>
              </p:ext>
            </p:extLst>
          </p:nvPr>
        </p:nvGraphicFramePr>
        <p:xfrm>
          <a:off x="838200" y="3657600"/>
          <a:ext cx="6857999" cy="2971800"/>
        </p:xfrm>
        <a:graphic>
          <a:graphicData uri="http://schemas.openxmlformats.org/drawingml/2006/table">
            <a:tbl>
              <a:tblPr/>
              <a:tblGrid>
                <a:gridCol w="2701103"/>
                <a:gridCol w="1039224"/>
                <a:gridCol w="1039224"/>
                <a:gridCol w="1039224"/>
                <a:gridCol w="1039224"/>
              </a:tblGrid>
              <a:tr h="961314">
                <a:tc>
                  <a:txBody>
                    <a:bodyPr/>
                    <a:lstStyle/>
                    <a:p>
                      <a:pPr algn="l" fontAlgn="ctr"/>
                      <a:r>
                        <a:rPr lang="en-US" sz="1800" b="1" i="0" u="none" strike="noStrike" dirty="0">
                          <a:solidFill>
                            <a:srgbClr val="000000"/>
                          </a:solidFill>
                          <a:effectLst/>
                          <a:latin typeface="Calibri" pitchFamily="34" charset="0"/>
                          <a:cs typeface="Calibri" pitchFamily="34" charset="0"/>
                        </a:rPr>
                        <a:t>Percentage of Baltimore City Lead Inspections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Calibri" pitchFamily="34" charset="0"/>
                          <a:cs typeface="Calibri" pitchFamily="34" charset="0"/>
                        </a:rPr>
                        <a:t>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Calibri" pitchFamily="34" charset="0"/>
                          <a:cs typeface="Calibri" pitchFamily="34" charset="0"/>
                        </a:rPr>
                        <a:t>2008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Calibri" pitchFamily="34" charset="0"/>
                          <a:cs typeface="Calibri" pitchFamily="34" charset="0"/>
                        </a:rPr>
                        <a:t>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ctr"/>
                      <a:r>
                        <a:rPr lang="en-US" sz="1800" b="1" i="0" u="none" strike="noStrike" dirty="0">
                          <a:solidFill>
                            <a:srgbClr val="000000"/>
                          </a:solidFill>
                          <a:effectLst/>
                          <a:latin typeface="Calibri" pitchFamily="34" charset="0"/>
                          <a:cs typeface="Calibri" pitchFamily="34" charset="0"/>
                        </a:rPr>
                        <a:t>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40778">
                <a:tc>
                  <a:txBody>
                    <a:bodyPr/>
                    <a:lstStyle/>
                    <a:p>
                      <a:pPr algn="l" fontAlgn="b"/>
                      <a:r>
                        <a:rPr lang="en-US" sz="1800" b="1" i="0" u="none" strike="noStrike" dirty="0">
                          <a:solidFill>
                            <a:srgbClr val="000000"/>
                          </a:solidFill>
                          <a:effectLst/>
                          <a:latin typeface="Calibri" pitchFamily="34" charset="0"/>
                          <a:cs typeface="Calibri" pitchFamily="34" charset="0"/>
                        </a:rPr>
                        <a:t>Total Inspected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800" b="1" i="0" u="none" strike="noStrike" dirty="0">
                          <a:solidFill>
                            <a:srgbClr val="000000"/>
                          </a:solidFill>
                          <a:effectLst/>
                          <a:latin typeface="Calibri" pitchFamily="34" charset="0"/>
                          <a:cs typeface="Calibri" pitchFamily="34" charset="0"/>
                        </a:rPr>
                        <a:t>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800" b="1" i="0" u="none" strike="noStrike" dirty="0">
                          <a:solidFill>
                            <a:srgbClr val="000000"/>
                          </a:solidFill>
                          <a:effectLst/>
                          <a:latin typeface="Calibri" pitchFamily="34" charset="0"/>
                          <a:cs typeface="Calibri" pitchFamily="34" charset="0"/>
                        </a:rPr>
                        <a:t>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800" b="1" i="0" u="none" strike="noStrike" dirty="0">
                          <a:solidFill>
                            <a:srgbClr val="000000"/>
                          </a:solidFill>
                          <a:effectLst/>
                          <a:latin typeface="Calibri" pitchFamily="34" charset="0"/>
                          <a:cs typeface="Calibri"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800" b="1" i="0" u="none" strike="noStrike">
                          <a:solidFill>
                            <a:srgbClr val="000000"/>
                          </a:solidFill>
                          <a:effectLst/>
                          <a:latin typeface="Calibri" pitchFamily="34" charset="0"/>
                          <a:cs typeface="Calibri"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r>
              <a:tr h="440778">
                <a:tc>
                  <a:txBody>
                    <a:bodyPr/>
                    <a:lstStyle/>
                    <a:p>
                      <a:pPr algn="l" fontAlgn="ctr"/>
                      <a:r>
                        <a:rPr lang="en-US" sz="1800" b="1" i="0" u="none" strike="noStrike" dirty="0">
                          <a:solidFill>
                            <a:srgbClr val="000000"/>
                          </a:solidFill>
                          <a:effectLst/>
                          <a:latin typeface="Calibri" pitchFamily="34" charset="0"/>
                          <a:cs typeface="Calibri" pitchFamily="34" charset="0"/>
                        </a:rPr>
                        <a:t>Violation Notice Issued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dirty="0">
                          <a:solidFill>
                            <a:srgbClr val="000000"/>
                          </a:solidFill>
                          <a:effectLst/>
                          <a:latin typeface="Calibri" pitchFamily="34" charset="0"/>
                          <a:cs typeface="Calibri" pitchFamily="34" charset="0"/>
                        </a:rPr>
                        <a:t>195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dirty="0">
                          <a:solidFill>
                            <a:srgbClr val="000000"/>
                          </a:solidFill>
                          <a:effectLst/>
                          <a:latin typeface="Calibri" pitchFamily="34" charset="0"/>
                          <a:cs typeface="Calibri"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dirty="0">
                          <a:solidFill>
                            <a:srgbClr val="000000"/>
                          </a:solidFill>
                          <a:effectLst/>
                          <a:latin typeface="Calibri" pitchFamily="34" charset="0"/>
                          <a:cs typeface="Calibri" pitchFamily="34" charset="0"/>
                        </a:rPr>
                        <a:t>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c>
                  <a:txBody>
                    <a:bodyPr/>
                    <a:lstStyle/>
                    <a:p>
                      <a:pPr algn="ctr" fontAlgn="b"/>
                      <a:r>
                        <a:rPr lang="en-US" sz="1800" b="0" i="0" u="none" strike="noStrike">
                          <a:solidFill>
                            <a:srgbClr val="000000"/>
                          </a:solidFill>
                          <a:effectLst/>
                          <a:latin typeface="Calibri" pitchFamily="34" charset="0"/>
                          <a:cs typeface="Calibri" pitchFamily="34"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2F2F2"/>
                    </a:solidFill>
                  </a:tcPr>
                </a:tc>
              </a:tr>
              <a:tr h="440778">
                <a:tc>
                  <a:txBody>
                    <a:bodyPr/>
                    <a:lstStyle/>
                    <a:p>
                      <a:pPr lvl="0" algn="l" fontAlgn="b"/>
                      <a:r>
                        <a:rPr lang="en-US" sz="1800" b="1" i="0" u="none" strike="noStrike" dirty="0">
                          <a:solidFill>
                            <a:srgbClr val="000000"/>
                          </a:solidFill>
                          <a:effectLst/>
                          <a:latin typeface="Calibri" pitchFamily="34" charset="0"/>
                          <a:cs typeface="Calibri" pitchFamily="34" charset="0"/>
                        </a:rPr>
                        <a:t>Abated by March 2012</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pitchFamily="34" charset="0"/>
                          <a:cs typeface="Calibri" pitchFamily="34" charset="0"/>
                        </a:rPr>
                        <a:t>79.6%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dirty="0">
                          <a:solidFill>
                            <a:srgbClr val="000000"/>
                          </a:solidFill>
                          <a:effectLst/>
                          <a:latin typeface="Calibri" pitchFamily="34" charset="0"/>
                          <a:cs typeface="Calibri" pitchFamily="34" charset="0"/>
                        </a:rPr>
                        <a:t>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itchFamily="34" charset="0"/>
                          <a:cs typeface="Calibri" pitchFamily="34" charset="0"/>
                        </a:rPr>
                        <a:t>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800" b="0" i="0" u="none" strike="noStrike">
                          <a:solidFill>
                            <a:srgbClr val="000000"/>
                          </a:solidFill>
                          <a:effectLst/>
                          <a:latin typeface="Calibri" pitchFamily="34" charset="0"/>
                          <a:cs typeface="Calibri" pitchFamily="34" charset="0"/>
                        </a:rPr>
                        <a:t>43.5%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688152">
                <a:tc>
                  <a:txBody>
                    <a:bodyPr/>
                    <a:lstStyle/>
                    <a:p>
                      <a:pPr lvl="0" algn="l" fontAlgn="b"/>
                      <a:r>
                        <a:rPr lang="en-US" sz="1800" b="1" i="0" u="none" strike="noStrike" dirty="0">
                          <a:solidFill>
                            <a:srgbClr val="000000"/>
                          </a:solidFill>
                          <a:effectLst/>
                          <a:latin typeface="Calibri" pitchFamily="34" charset="0"/>
                          <a:cs typeface="Calibri" pitchFamily="34" charset="0"/>
                        </a:rPr>
                        <a:t>Not Abated by March 2012</a:t>
                      </a:r>
                    </a:p>
                  </a:txBody>
                  <a:tcPr marL="857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a:solidFill>
                            <a:srgbClr val="000000"/>
                          </a:solidFill>
                          <a:effectLst/>
                          <a:latin typeface="Calibri" pitchFamily="34" charset="0"/>
                          <a:cs typeface="Calibri" pitchFamily="34" charset="0"/>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itchFamily="34" charset="0"/>
                          <a:cs typeface="Calibri" pitchFamily="34" charset="0"/>
                        </a:rPr>
                        <a:t>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itchFamily="34" charset="0"/>
                          <a:cs typeface="Calibri" pitchFamily="34" charset="0"/>
                        </a:rPr>
                        <a:t>41.9%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c>
                  <a:txBody>
                    <a:bodyPr/>
                    <a:lstStyle/>
                    <a:p>
                      <a:pPr algn="ctr" fontAlgn="b"/>
                      <a:r>
                        <a:rPr lang="en-US" sz="1800" b="0" i="0" u="none" strike="noStrike" dirty="0">
                          <a:solidFill>
                            <a:srgbClr val="000000"/>
                          </a:solidFill>
                          <a:effectLst/>
                          <a:latin typeface="Calibri" pitchFamily="34" charset="0"/>
                          <a:cs typeface="Calibri" pitchFamily="34" charset="0"/>
                        </a:rPr>
                        <a:t>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F2F2F2"/>
                    </a:solidFill>
                  </a:tcPr>
                </a:tc>
              </a:tr>
            </a:tbl>
          </a:graphicData>
        </a:graphic>
      </p:graphicFrame>
    </p:spTree>
    <p:extLst>
      <p:ext uri="{BB962C8B-B14F-4D97-AF65-F5344CB8AC3E}">
        <p14:creationId xmlns:p14="http://schemas.microsoft.com/office/powerpoint/2010/main" val="402545328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lstStyle/>
          <a:p>
            <a:r>
              <a:rPr lang="en-US" dirty="0" smtClean="0"/>
              <a:t>Methodology and Findings</a:t>
            </a:r>
            <a:endParaRPr lang="en-US" dirty="0"/>
          </a:p>
        </p:txBody>
      </p:sp>
      <p:sp>
        <p:nvSpPr>
          <p:cNvPr id="3" name="Content Placeholder 2"/>
          <p:cNvSpPr>
            <a:spLocks noGrp="1"/>
          </p:cNvSpPr>
          <p:nvPr>
            <p:ph sz="quarter" idx="1"/>
          </p:nvPr>
        </p:nvSpPr>
        <p:spPr>
          <a:xfrm>
            <a:off x="457200" y="1143000"/>
            <a:ext cx="7620000" cy="762000"/>
          </a:xfrm>
        </p:spPr>
        <p:txBody>
          <a:bodyPr/>
          <a:lstStyle/>
          <a:p>
            <a:r>
              <a:rPr lang="en-US" sz="2000" dirty="0" smtClean="0"/>
              <a:t>Using bivariate correlations to explain the added value of an </a:t>
            </a:r>
            <a:r>
              <a:rPr lang="en-US" sz="2000" dirty="0" smtClean="0"/>
              <a:t>indicator</a:t>
            </a:r>
            <a:endParaRPr lang="en-US" sz="2000" dirty="0" smtClean="0"/>
          </a:p>
        </p:txBody>
      </p:sp>
      <p:sp>
        <p:nvSpPr>
          <p:cNvPr id="4" name="Slide Number Placeholder 3"/>
          <p:cNvSpPr>
            <a:spLocks noGrp="1"/>
          </p:cNvSpPr>
          <p:nvPr>
            <p:ph type="sldNum" sz="quarter" idx="11"/>
          </p:nvPr>
        </p:nvSpPr>
        <p:spPr>
          <a:xfrm>
            <a:off x="7596188" y="5734050"/>
            <a:ext cx="609600" cy="520700"/>
          </a:xfrm>
        </p:spPr>
        <p:txBody>
          <a:bodyPr/>
          <a:lstStyle/>
          <a:p>
            <a:pPr>
              <a:defRPr/>
            </a:pPr>
            <a:fld id="{B249F4D2-BEC3-49D0-9484-00112C1ACAD1}" type="slidenum">
              <a:rPr lang="en-US" smtClean="0"/>
              <a:pPr>
                <a:defRPr/>
              </a:pPr>
              <a:t>15</a:t>
            </a:fld>
            <a:endParaRPr lang="en-US"/>
          </a:p>
        </p:txBody>
      </p:sp>
      <p:sp>
        <p:nvSpPr>
          <p:cNvPr id="11" name="TextBox 10"/>
          <p:cNvSpPr txBox="1"/>
          <p:nvPr/>
        </p:nvSpPr>
        <p:spPr>
          <a:xfrm>
            <a:off x="381000" y="2697480"/>
            <a:ext cx="15240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 Abated Lead</a:t>
            </a:r>
            <a:endParaRPr lang="en-US" sz="2000" dirty="0"/>
          </a:p>
        </p:txBody>
      </p:sp>
      <p:sp>
        <p:nvSpPr>
          <p:cNvPr id="12" name="TextBox 11"/>
          <p:cNvSpPr txBox="1"/>
          <p:nvPr/>
        </p:nvSpPr>
        <p:spPr>
          <a:xfrm>
            <a:off x="381000" y="4468743"/>
            <a:ext cx="15240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 Open Violations</a:t>
            </a:r>
            <a:endParaRPr lang="en-US" sz="2000" dirty="0"/>
          </a:p>
        </p:txBody>
      </p:sp>
      <p:sp>
        <p:nvSpPr>
          <p:cNvPr id="13" name="TextBox 12"/>
          <p:cNvSpPr txBox="1"/>
          <p:nvPr/>
        </p:nvSpPr>
        <p:spPr>
          <a:xfrm>
            <a:off x="5029200" y="4236423"/>
            <a:ext cx="15240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 Rehab Permits</a:t>
            </a:r>
            <a:endParaRPr lang="en-US" sz="2000" dirty="0"/>
          </a:p>
        </p:txBody>
      </p:sp>
      <p:sp>
        <p:nvSpPr>
          <p:cNvPr id="14" name="TextBox 13"/>
          <p:cNvSpPr txBox="1"/>
          <p:nvPr/>
        </p:nvSpPr>
        <p:spPr>
          <a:xfrm>
            <a:off x="7239000" y="4267200"/>
            <a:ext cx="15240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800" dirty="0" smtClean="0"/>
              <a:t>Total Homes Sold</a:t>
            </a:r>
            <a:endParaRPr lang="en-US" sz="1800" dirty="0"/>
          </a:p>
        </p:txBody>
      </p:sp>
      <p:sp>
        <p:nvSpPr>
          <p:cNvPr id="15" name="TextBox 14"/>
          <p:cNvSpPr txBox="1"/>
          <p:nvPr/>
        </p:nvSpPr>
        <p:spPr>
          <a:xfrm>
            <a:off x="2667000" y="4267200"/>
            <a:ext cx="18288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800" dirty="0" smtClean="0"/>
              <a:t>Rent Unaffordability</a:t>
            </a:r>
            <a:endParaRPr lang="en-US" sz="1800" dirty="0"/>
          </a:p>
        </p:txBody>
      </p:sp>
      <p:sp>
        <p:nvSpPr>
          <p:cNvPr id="16" name="TextBox 15"/>
          <p:cNvSpPr txBox="1"/>
          <p:nvPr/>
        </p:nvSpPr>
        <p:spPr>
          <a:xfrm>
            <a:off x="2819400" y="3082677"/>
            <a:ext cx="15240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 Vacant Housing</a:t>
            </a:r>
            <a:endParaRPr lang="en-US" sz="2000" dirty="0"/>
          </a:p>
        </p:txBody>
      </p:sp>
      <p:sp>
        <p:nvSpPr>
          <p:cNvPr id="17" name="TextBox 16"/>
          <p:cNvSpPr txBox="1"/>
          <p:nvPr/>
        </p:nvSpPr>
        <p:spPr>
          <a:xfrm>
            <a:off x="5029200" y="5410200"/>
            <a:ext cx="19050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800" dirty="0" smtClean="0"/>
              <a:t>Mortgage Unaffordability</a:t>
            </a:r>
            <a:endParaRPr lang="en-US" sz="1800" dirty="0"/>
          </a:p>
        </p:txBody>
      </p:sp>
      <p:sp>
        <p:nvSpPr>
          <p:cNvPr id="18" name="TextBox 17"/>
          <p:cNvSpPr txBox="1"/>
          <p:nvPr/>
        </p:nvSpPr>
        <p:spPr>
          <a:xfrm>
            <a:off x="2834640" y="1989594"/>
            <a:ext cx="1524000" cy="707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000" dirty="0" smtClean="0"/>
              <a:t>% Owner Occupancy</a:t>
            </a:r>
            <a:endParaRPr lang="en-US" sz="2000" dirty="0"/>
          </a:p>
        </p:txBody>
      </p:sp>
      <p:sp>
        <p:nvSpPr>
          <p:cNvPr id="19" name="TextBox 18"/>
          <p:cNvSpPr txBox="1"/>
          <p:nvPr/>
        </p:nvSpPr>
        <p:spPr>
          <a:xfrm>
            <a:off x="2819400" y="5410200"/>
            <a:ext cx="1524000" cy="646331"/>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1600" dirty="0"/>
              <a:t>%</a:t>
            </a:r>
            <a:r>
              <a:rPr lang="en-US" sz="2000" dirty="0" smtClean="0"/>
              <a:t> </a:t>
            </a:r>
            <a:r>
              <a:rPr lang="en-US" sz="1600" dirty="0" smtClean="0"/>
              <a:t>Foreclosure Filing</a:t>
            </a:r>
            <a:endParaRPr lang="en-US" sz="1600" dirty="0"/>
          </a:p>
        </p:txBody>
      </p:sp>
      <p:cxnSp>
        <p:nvCxnSpPr>
          <p:cNvPr id="21" name="Straight Arrow Connector 20"/>
          <p:cNvCxnSpPr>
            <a:stCxn id="11" idx="2"/>
            <a:endCxn id="12" idx="0"/>
          </p:cNvCxnSpPr>
          <p:nvPr/>
        </p:nvCxnSpPr>
        <p:spPr>
          <a:xfrm>
            <a:off x="1143000" y="3405366"/>
            <a:ext cx="0" cy="1063377"/>
          </a:xfrm>
          <a:prstGeom prst="straightConnector1">
            <a:avLst/>
          </a:prstGeom>
          <a:ln>
            <a:headEnd type="arrow"/>
            <a:tailEnd type="arrow"/>
          </a:ln>
        </p:spPr>
        <p:style>
          <a:lnRef idx="2">
            <a:schemeClr val="accent5"/>
          </a:lnRef>
          <a:fillRef idx="0">
            <a:schemeClr val="accent5"/>
          </a:fillRef>
          <a:effectRef idx="1">
            <a:schemeClr val="accent5"/>
          </a:effectRef>
          <a:fontRef idx="minor">
            <a:schemeClr val="tx1"/>
          </a:fontRef>
        </p:style>
      </p:cxnSp>
      <p:cxnSp>
        <p:nvCxnSpPr>
          <p:cNvPr id="24" name="Straight Arrow Connector 23"/>
          <p:cNvCxnSpPr>
            <a:stCxn id="11" idx="3"/>
            <a:endCxn id="18" idx="1"/>
          </p:cNvCxnSpPr>
          <p:nvPr/>
        </p:nvCxnSpPr>
        <p:spPr>
          <a:xfrm flipV="1">
            <a:off x="1905000" y="2343537"/>
            <a:ext cx="929640" cy="707886"/>
          </a:xfrm>
          <a:prstGeom prst="straightConnector1">
            <a:avLst/>
          </a:prstGeom>
          <a:ln w="41275">
            <a:headEnd type="arrow"/>
            <a:tailEnd type="arrow"/>
          </a:ln>
        </p:spPr>
        <p:style>
          <a:lnRef idx="2">
            <a:schemeClr val="accent3"/>
          </a:lnRef>
          <a:fillRef idx="0">
            <a:schemeClr val="accent3"/>
          </a:fillRef>
          <a:effectRef idx="1">
            <a:schemeClr val="accent3"/>
          </a:effectRef>
          <a:fontRef idx="minor">
            <a:schemeClr val="tx1"/>
          </a:fontRef>
        </p:style>
      </p:cxnSp>
      <p:cxnSp>
        <p:nvCxnSpPr>
          <p:cNvPr id="26" name="Straight Arrow Connector 25"/>
          <p:cNvCxnSpPr>
            <a:endCxn id="18" idx="1"/>
          </p:cNvCxnSpPr>
          <p:nvPr/>
        </p:nvCxnSpPr>
        <p:spPr>
          <a:xfrm flipV="1">
            <a:off x="1920240" y="2343537"/>
            <a:ext cx="914400" cy="2479149"/>
          </a:xfrm>
          <a:prstGeom prst="straightConnector1">
            <a:avLst/>
          </a:prstGeom>
          <a:ln w="41275">
            <a:headEnd type="arrow"/>
            <a:tailEnd type="arrow"/>
          </a:ln>
        </p:spPr>
        <p:style>
          <a:lnRef idx="2">
            <a:schemeClr val="accent3"/>
          </a:lnRef>
          <a:fillRef idx="0">
            <a:schemeClr val="accent3"/>
          </a:fillRef>
          <a:effectRef idx="1">
            <a:schemeClr val="accent3"/>
          </a:effectRef>
          <a:fontRef idx="minor">
            <a:schemeClr val="tx1"/>
          </a:fontRef>
        </p:style>
      </p:cxnSp>
      <p:cxnSp>
        <p:nvCxnSpPr>
          <p:cNvPr id="29" name="Straight Arrow Connector 28"/>
          <p:cNvCxnSpPr>
            <a:endCxn id="16" idx="1"/>
          </p:cNvCxnSpPr>
          <p:nvPr/>
        </p:nvCxnSpPr>
        <p:spPr>
          <a:xfrm>
            <a:off x="1905000" y="3051423"/>
            <a:ext cx="914400" cy="385197"/>
          </a:xfrm>
          <a:prstGeom prst="straightConnector1">
            <a:avLst/>
          </a:prstGeom>
          <a:ln w="34925">
            <a:solidFill>
              <a:srgbClr val="00B050"/>
            </a:solidFill>
            <a:prstDash val="sysDot"/>
            <a:headEnd type="arrow"/>
            <a:tailEnd type="arrow"/>
          </a:ln>
        </p:spPr>
        <p:style>
          <a:lnRef idx="2">
            <a:schemeClr val="accent3"/>
          </a:lnRef>
          <a:fillRef idx="0">
            <a:schemeClr val="accent3"/>
          </a:fillRef>
          <a:effectRef idx="1">
            <a:schemeClr val="accent3"/>
          </a:effectRef>
          <a:fontRef idx="minor">
            <a:schemeClr val="tx1"/>
          </a:fontRef>
        </p:style>
      </p:cxnSp>
      <p:cxnSp>
        <p:nvCxnSpPr>
          <p:cNvPr id="32" name="Straight Arrow Connector 31"/>
          <p:cNvCxnSpPr>
            <a:endCxn id="16" idx="1"/>
          </p:cNvCxnSpPr>
          <p:nvPr/>
        </p:nvCxnSpPr>
        <p:spPr>
          <a:xfrm flipV="1">
            <a:off x="1905000" y="3436620"/>
            <a:ext cx="914400" cy="1386066"/>
          </a:xfrm>
          <a:prstGeom prst="straightConnector1">
            <a:avLst/>
          </a:prstGeom>
          <a:ln w="41275">
            <a:solidFill>
              <a:srgbClr val="00B05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37" name="Straight Arrow Connector 36"/>
          <p:cNvCxnSpPr>
            <a:stCxn id="16" idx="0"/>
          </p:cNvCxnSpPr>
          <p:nvPr/>
        </p:nvCxnSpPr>
        <p:spPr>
          <a:xfrm flipV="1">
            <a:off x="3581400" y="2697481"/>
            <a:ext cx="15240" cy="385196"/>
          </a:xfrm>
          <a:prstGeom prst="straightConnector1">
            <a:avLst/>
          </a:prstGeom>
          <a:ln w="41275">
            <a:miter lim="800000"/>
            <a:headEnd type="arrow"/>
            <a:tailEnd type="arrow"/>
          </a:ln>
        </p:spPr>
        <p:style>
          <a:lnRef idx="2">
            <a:schemeClr val="accent3"/>
          </a:lnRef>
          <a:fillRef idx="0">
            <a:schemeClr val="accent3"/>
          </a:fillRef>
          <a:effectRef idx="1">
            <a:schemeClr val="accent3"/>
          </a:effectRef>
          <a:fontRef idx="minor">
            <a:schemeClr val="tx1"/>
          </a:fontRef>
        </p:style>
      </p:cxnSp>
      <p:cxnSp>
        <p:nvCxnSpPr>
          <p:cNvPr id="40" name="Straight Arrow Connector 39"/>
          <p:cNvCxnSpPr>
            <a:endCxn id="15" idx="1"/>
          </p:cNvCxnSpPr>
          <p:nvPr/>
        </p:nvCxnSpPr>
        <p:spPr>
          <a:xfrm flipV="1">
            <a:off x="1924050" y="4590366"/>
            <a:ext cx="742950" cy="232323"/>
          </a:xfrm>
          <a:prstGeom prst="straightConnector1">
            <a:avLst/>
          </a:prstGeom>
          <a:ln w="34925">
            <a:solidFill>
              <a:srgbClr val="00B050"/>
            </a:solidFill>
            <a:prstDash val="sysDot"/>
            <a:headEnd type="arrow"/>
            <a:tailEnd type="arrow"/>
          </a:ln>
        </p:spPr>
        <p:style>
          <a:lnRef idx="2">
            <a:schemeClr val="accent3"/>
          </a:lnRef>
          <a:fillRef idx="0">
            <a:schemeClr val="accent3"/>
          </a:fillRef>
          <a:effectRef idx="1">
            <a:schemeClr val="accent3"/>
          </a:effectRef>
          <a:fontRef idx="minor">
            <a:schemeClr val="tx1"/>
          </a:fontRef>
        </p:style>
      </p:cxnSp>
      <p:cxnSp>
        <p:nvCxnSpPr>
          <p:cNvPr id="43" name="Straight Arrow Connector 42"/>
          <p:cNvCxnSpPr>
            <a:stCxn id="12" idx="3"/>
            <a:endCxn id="19" idx="1"/>
          </p:cNvCxnSpPr>
          <p:nvPr/>
        </p:nvCxnSpPr>
        <p:spPr>
          <a:xfrm>
            <a:off x="1905000" y="4822686"/>
            <a:ext cx="914400" cy="910680"/>
          </a:xfrm>
          <a:prstGeom prst="straightConnector1">
            <a:avLst/>
          </a:prstGeom>
          <a:ln w="34925">
            <a:solidFill>
              <a:srgbClr val="00B050"/>
            </a:solidFill>
            <a:prstDash val="sysDot"/>
            <a:headEnd type="arrow"/>
            <a:tailEnd type="arrow"/>
          </a:ln>
        </p:spPr>
        <p:style>
          <a:lnRef idx="2">
            <a:schemeClr val="accent3"/>
          </a:lnRef>
          <a:fillRef idx="0">
            <a:schemeClr val="accent3"/>
          </a:fillRef>
          <a:effectRef idx="1">
            <a:schemeClr val="accent3"/>
          </a:effectRef>
          <a:fontRef idx="minor">
            <a:schemeClr val="tx1"/>
          </a:fontRef>
        </p:style>
      </p:cxnSp>
      <p:cxnSp>
        <p:nvCxnSpPr>
          <p:cNvPr id="48" name="Straight Arrow Connector 47"/>
          <p:cNvCxnSpPr>
            <a:stCxn id="19" idx="3"/>
            <a:endCxn id="17" idx="1"/>
          </p:cNvCxnSpPr>
          <p:nvPr/>
        </p:nvCxnSpPr>
        <p:spPr>
          <a:xfrm>
            <a:off x="4343400" y="5733366"/>
            <a:ext cx="685800" cy="0"/>
          </a:xfrm>
          <a:prstGeom prst="straightConnector1">
            <a:avLst/>
          </a:prstGeom>
          <a:ln w="41275">
            <a:solidFill>
              <a:srgbClr val="00B050"/>
            </a:solidFill>
            <a:headEnd type="arrow"/>
            <a:tailEnd type="arrow"/>
          </a:ln>
        </p:spPr>
        <p:style>
          <a:lnRef idx="2">
            <a:schemeClr val="accent3"/>
          </a:lnRef>
          <a:fillRef idx="0">
            <a:schemeClr val="accent3"/>
          </a:fillRef>
          <a:effectRef idx="1">
            <a:schemeClr val="accent3"/>
          </a:effectRef>
          <a:fontRef idx="minor">
            <a:schemeClr val="tx1"/>
          </a:fontRef>
        </p:style>
      </p:cxnSp>
      <p:cxnSp>
        <p:nvCxnSpPr>
          <p:cNvPr id="51" name="Straight Arrow Connector 50"/>
          <p:cNvCxnSpPr>
            <a:stCxn id="15" idx="3"/>
            <a:endCxn id="13" idx="1"/>
          </p:cNvCxnSpPr>
          <p:nvPr/>
        </p:nvCxnSpPr>
        <p:spPr>
          <a:xfrm>
            <a:off x="4495800" y="4590366"/>
            <a:ext cx="533400" cy="0"/>
          </a:xfrm>
          <a:prstGeom prst="straightConnector1">
            <a:avLst/>
          </a:prstGeom>
          <a:ln w="34925">
            <a:solidFill>
              <a:srgbClr val="C00000"/>
            </a:solidFill>
            <a:prstDash val="sysDot"/>
            <a:headEnd type="arrow"/>
            <a:tailEnd type="arrow"/>
          </a:ln>
        </p:spPr>
        <p:style>
          <a:lnRef idx="2">
            <a:schemeClr val="accent3"/>
          </a:lnRef>
          <a:fillRef idx="0">
            <a:schemeClr val="accent3"/>
          </a:fillRef>
          <a:effectRef idx="1">
            <a:schemeClr val="accent3"/>
          </a:effectRef>
          <a:fontRef idx="minor">
            <a:schemeClr val="tx1"/>
          </a:fontRef>
        </p:style>
      </p:cxnSp>
      <p:cxnSp>
        <p:nvCxnSpPr>
          <p:cNvPr id="62" name="Straight Arrow Connector 61"/>
          <p:cNvCxnSpPr>
            <a:stCxn id="13" idx="3"/>
            <a:endCxn id="14" idx="1"/>
          </p:cNvCxnSpPr>
          <p:nvPr/>
        </p:nvCxnSpPr>
        <p:spPr>
          <a:xfrm>
            <a:off x="6553200" y="4590366"/>
            <a:ext cx="685800" cy="0"/>
          </a:xfrm>
          <a:prstGeom prst="straightConnector1">
            <a:avLst/>
          </a:prstGeom>
          <a:ln w="41275">
            <a:solidFill>
              <a:srgbClr val="00B050"/>
            </a:solidFill>
            <a:headEnd type="arrow"/>
            <a:tailEnd type="arrow"/>
          </a:ln>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160765249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circle(in)">
                                      <p:cBhvr>
                                        <p:cTn id="15" dur="5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xit" presetSubtype="0" fill="hold" nodeType="clickEffect">
                                  <p:stCondLst>
                                    <p:cond delay="0"/>
                                  </p:stCondLst>
                                  <p:childTnLst>
                                    <p:anim calcmode="lin" valueType="num">
                                      <p:cBhvr>
                                        <p:cTn id="19" dur="500"/>
                                        <p:tgtEl>
                                          <p:spTgt spid="21"/>
                                        </p:tgtEl>
                                        <p:attrNameLst>
                                          <p:attrName>ppt_w</p:attrName>
                                        </p:attrNameLst>
                                      </p:cBhvr>
                                      <p:tavLst>
                                        <p:tav tm="0">
                                          <p:val>
                                            <p:strVal val="ppt_w"/>
                                          </p:val>
                                        </p:tav>
                                        <p:tav tm="100000">
                                          <p:val>
                                            <p:fltVal val="0"/>
                                          </p:val>
                                        </p:tav>
                                      </p:tavLst>
                                    </p:anim>
                                    <p:anim calcmode="lin" valueType="num">
                                      <p:cBhvr>
                                        <p:cTn id="20" dur="500"/>
                                        <p:tgtEl>
                                          <p:spTgt spid="21"/>
                                        </p:tgtEl>
                                        <p:attrNameLst>
                                          <p:attrName>ppt_h</p:attrName>
                                        </p:attrNameLst>
                                      </p:cBhvr>
                                      <p:tavLst>
                                        <p:tav tm="0">
                                          <p:val>
                                            <p:strVal val="ppt_h"/>
                                          </p:val>
                                        </p:tav>
                                        <p:tav tm="100000">
                                          <p:val>
                                            <p:fltVal val="0"/>
                                          </p:val>
                                        </p:tav>
                                      </p:tavLst>
                                    </p:anim>
                                    <p:anim calcmode="lin" valueType="num">
                                      <p:cBhvr>
                                        <p:cTn id="21" dur="500"/>
                                        <p:tgtEl>
                                          <p:spTgt spid="21"/>
                                        </p:tgtEl>
                                        <p:attrNameLst>
                                          <p:attrName>style.rotation</p:attrName>
                                        </p:attrNameLst>
                                      </p:cBhvr>
                                      <p:tavLst>
                                        <p:tav tm="0">
                                          <p:val>
                                            <p:fltVal val="0"/>
                                          </p:val>
                                        </p:tav>
                                        <p:tav tm="100000">
                                          <p:val>
                                            <p:fltVal val="90"/>
                                          </p:val>
                                        </p:tav>
                                      </p:tavLst>
                                    </p:anim>
                                    <p:animEffect transition="out" filter="fade">
                                      <p:cBhvr>
                                        <p:cTn id="22" dur="500"/>
                                        <p:tgtEl>
                                          <p:spTgt spid="21"/>
                                        </p:tgtEl>
                                      </p:cBhvr>
                                    </p:animEffect>
                                    <p:set>
                                      <p:cBhvr>
                                        <p:cTn id="23" dur="1" fill="hold">
                                          <p:stCondLst>
                                            <p:cond delay="499"/>
                                          </p:stCondLst>
                                        </p:cTn>
                                        <p:tgtEl>
                                          <p:spTgt spid="2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fill="hold"/>
                                        <p:tgtEl>
                                          <p:spTgt spid="16"/>
                                        </p:tgtEl>
                                        <p:attrNameLst>
                                          <p:attrName>ppt_x</p:attrName>
                                        </p:attrNameLst>
                                      </p:cBhvr>
                                      <p:tavLst>
                                        <p:tav tm="0">
                                          <p:val>
                                            <p:strVal val="#ppt_x"/>
                                          </p:val>
                                        </p:tav>
                                        <p:tav tm="100000">
                                          <p:val>
                                            <p:strVal val="#ppt_x"/>
                                          </p:val>
                                        </p:tav>
                                      </p:tavLst>
                                    </p:anim>
                                    <p:anim calcmode="lin" valueType="num">
                                      <p:cBhvr additive="base">
                                        <p:cTn id="3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fade">
                                      <p:cBhvr>
                                        <p:cTn id="67" dur="500"/>
                                        <p:tgtEl>
                                          <p:spTgt spid="19"/>
                                        </p:tgtEl>
                                      </p:cBhvr>
                                    </p:animEffect>
                                  </p:childTnLst>
                                </p:cTn>
                              </p:par>
                              <p:par>
                                <p:cTn id="68" presetID="2" presetClass="entr" presetSubtype="4" fill="hold" nodeType="withEffect">
                                  <p:stCondLst>
                                    <p:cond delay="0"/>
                                  </p:stCondLst>
                                  <p:childTnLst>
                                    <p:set>
                                      <p:cBhvr>
                                        <p:cTn id="69" dur="1" fill="hold">
                                          <p:stCondLst>
                                            <p:cond delay="0"/>
                                          </p:stCondLst>
                                        </p:cTn>
                                        <p:tgtEl>
                                          <p:spTgt spid="43"/>
                                        </p:tgtEl>
                                        <p:attrNameLst>
                                          <p:attrName>style.visibility</p:attrName>
                                        </p:attrNameLst>
                                      </p:cBhvr>
                                      <p:to>
                                        <p:strVal val="visible"/>
                                      </p:to>
                                    </p:set>
                                    <p:anim calcmode="lin" valueType="num">
                                      <p:cBhvr additive="base">
                                        <p:cTn id="70" dur="500" fill="hold"/>
                                        <p:tgtEl>
                                          <p:spTgt spid="43"/>
                                        </p:tgtEl>
                                        <p:attrNameLst>
                                          <p:attrName>ppt_x</p:attrName>
                                        </p:attrNameLst>
                                      </p:cBhvr>
                                      <p:tavLst>
                                        <p:tav tm="0">
                                          <p:val>
                                            <p:strVal val="#ppt_x"/>
                                          </p:val>
                                        </p:tav>
                                        <p:tav tm="100000">
                                          <p:val>
                                            <p:strVal val="#ppt_x"/>
                                          </p:val>
                                        </p:tav>
                                      </p:tavLst>
                                    </p:anim>
                                    <p:anim calcmode="lin" valueType="num">
                                      <p:cBhvr additive="base">
                                        <p:cTn id="71"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anim calcmode="lin" valueType="num">
                                      <p:cBhvr additive="base">
                                        <p:cTn id="76" dur="500" fill="hold"/>
                                        <p:tgtEl>
                                          <p:spTgt spid="17"/>
                                        </p:tgtEl>
                                        <p:attrNameLst>
                                          <p:attrName>ppt_x</p:attrName>
                                        </p:attrNameLst>
                                      </p:cBhvr>
                                      <p:tavLst>
                                        <p:tav tm="0">
                                          <p:val>
                                            <p:strVal val="#ppt_x"/>
                                          </p:val>
                                        </p:tav>
                                        <p:tav tm="100000">
                                          <p:val>
                                            <p:strVal val="#ppt_x"/>
                                          </p:val>
                                        </p:tav>
                                      </p:tavLst>
                                    </p:anim>
                                    <p:anim calcmode="lin" valueType="num">
                                      <p:cBhvr additive="base">
                                        <p:cTn id="77" dur="500" fill="hold"/>
                                        <p:tgtEl>
                                          <p:spTgt spid="17"/>
                                        </p:tgtEl>
                                        <p:attrNameLst>
                                          <p:attrName>ppt_y</p:attrName>
                                        </p:attrNameLst>
                                      </p:cBhvr>
                                      <p:tavLst>
                                        <p:tav tm="0">
                                          <p:val>
                                            <p:strVal val="1+#ppt_h/2"/>
                                          </p:val>
                                        </p:tav>
                                        <p:tav tm="100000">
                                          <p:val>
                                            <p:strVal val="#ppt_y"/>
                                          </p:val>
                                        </p:tav>
                                      </p:tavLst>
                                    </p:anim>
                                  </p:childTnLst>
                                </p:cTn>
                              </p:par>
                              <p:par>
                                <p:cTn id="78" presetID="1" presetClass="entr" presetSubtype="0" fill="hold" nodeType="withEffect">
                                  <p:stCondLst>
                                    <p:cond delay="0"/>
                                  </p:stCondLst>
                                  <p:childTnLst>
                                    <p:set>
                                      <p:cBhvr>
                                        <p:cTn id="79" dur="1" fill="hold">
                                          <p:stCondLst>
                                            <p:cond delay="0"/>
                                          </p:stCondLst>
                                        </p:cTn>
                                        <p:tgtEl>
                                          <p:spTgt spid="48"/>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3"/>
                                        </p:tgtEl>
                                        <p:attrNameLst>
                                          <p:attrName>style.visibility</p:attrName>
                                        </p:attrNameLst>
                                      </p:cBhvr>
                                      <p:to>
                                        <p:strVal val="visible"/>
                                      </p:to>
                                    </p:set>
                                    <p:animEffect transition="in" filter="fade">
                                      <p:cBhvr>
                                        <p:cTn id="84" dur="1000"/>
                                        <p:tgtEl>
                                          <p:spTgt spid="13"/>
                                        </p:tgtEl>
                                      </p:cBhvr>
                                    </p:animEffect>
                                    <p:anim calcmode="lin" valueType="num">
                                      <p:cBhvr>
                                        <p:cTn id="85" dur="1000" fill="hold"/>
                                        <p:tgtEl>
                                          <p:spTgt spid="13"/>
                                        </p:tgtEl>
                                        <p:attrNameLst>
                                          <p:attrName>ppt_x</p:attrName>
                                        </p:attrNameLst>
                                      </p:cBhvr>
                                      <p:tavLst>
                                        <p:tav tm="0">
                                          <p:val>
                                            <p:strVal val="#ppt_x"/>
                                          </p:val>
                                        </p:tav>
                                        <p:tav tm="100000">
                                          <p:val>
                                            <p:strVal val="#ppt_x"/>
                                          </p:val>
                                        </p:tav>
                                      </p:tavLst>
                                    </p:anim>
                                    <p:anim calcmode="lin" valueType="num">
                                      <p:cBhvr>
                                        <p:cTn id="8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5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1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020762"/>
          </a:xfrm>
        </p:spPr>
        <p:txBody>
          <a:bodyPr/>
          <a:lstStyle/>
          <a:p>
            <a:r>
              <a:rPr lang="en-US" dirty="0" smtClean="0"/>
              <a:t>Lead Violation Indictors	</a:t>
            </a:r>
            <a:endParaRPr lang="en-US" dirty="0"/>
          </a:p>
        </p:txBody>
      </p:sp>
      <p:sp>
        <p:nvSpPr>
          <p:cNvPr id="3" name="Content Placeholder 2"/>
          <p:cNvSpPr>
            <a:spLocks noGrp="1"/>
          </p:cNvSpPr>
          <p:nvPr>
            <p:ph sz="quarter" idx="1"/>
          </p:nvPr>
        </p:nvSpPr>
        <p:spPr>
          <a:xfrm>
            <a:off x="457200" y="1371600"/>
            <a:ext cx="7848600" cy="5102352"/>
          </a:xfrm>
        </p:spPr>
        <p:txBody>
          <a:bodyPr/>
          <a:lstStyle/>
          <a:p>
            <a:pPr>
              <a:spcBef>
                <a:spcPts val="1200"/>
              </a:spcBef>
              <a:spcAft>
                <a:spcPts val="1800"/>
              </a:spcAft>
            </a:pPr>
            <a:r>
              <a:rPr lang="en-US" sz="2000" dirty="0" smtClean="0"/>
              <a:t>Abated </a:t>
            </a:r>
            <a:r>
              <a:rPr lang="en-US" sz="2000" dirty="0"/>
              <a:t>l</a:t>
            </a:r>
            <a:r>
              <a:rPr lang="en-US" sz="2000" dirty="0" smtClean="0"/>
              <a:t>ead violations were not correlated with other measure of housing markets (sales, affordability) or permits </a:t>
            </a:r>
          </a:p>
          <a:p>
            <a:pPr>
              <a:spcBef>
                <a:spcPts val="1200"/>
              </a:spcBef>
              <a:spcAft>
                <a:spcPts val="1800"/>
              </a:spcAft>
            </a:pPr>
            <a:r>
              <a:rPr lang="en-US" sz="2000" dirty="0" smtClean="0"/>
              <a:t>Operational dollars that are impacting “transitional” neighborhoods (vacancy rates)</a:t>
            </a:r>
          </a:p>
          <a:p>
            <a:pPr>
              <a:spcBef>
                <a:spcPts val="1200"/>
              </a:spcBef>
              <a:spcAft>
                <a:spcPts val="1800"/>
              </a:spcAft>
            </a:pPr>
            <a:r>
              <a:rPr lang="en-US" sz="2000" dirty="0" smtClean="0"/>
              <a:t>Open lead violations are correlated with other indicators of neighborhood distress</a:t>
            </a:r>
            <a:endParaRPr lang="en-US" sz="2000" dirty="0"/>
          </a:p>
        </p:txBody>
      </p:sp>
      <p:sp>
        <p:nvSpPr>
          <p:cNvPr id="4" name="Slide Number Placeholder 3"/>
          <p:cNvSpPr>
            <a:spLocks noGrp="1"/>
          </p:cNvSpPr>
          <p:nvPr>
            <p:ph type="sldNum" sz="quarter" idx="11"/>
          </p:nvPr>
        </p:nvSpPr>
        <p:spPr/>
        <p:txBody>
          <a:bodyPr/>
          <a:lstStyle/>
          <a:p>
            <a:pPr>
              <a:defRPr/>
            </a:pPr>
            <a:fld id="{B249F4D2-BEC3-49D0-9484-00112C1ACAD1}" type="slidenum">
              <a:rPr lang="en-US" smtClean="0"/>
              <a:pPr>
                <a:defRPr/>
              </a:pPr>
              <a:t>16</a:t>
            </a:fld>
            <a:endParaRPr lang="en-US"/>
          </a:p>
        </p:txBody>
      </p:sp>
    </p:spTree>
    <p:extLst>
      <p:ext uri="{BB962C8B-B14F-4D97-AF65-F5344CB8AC3E}">
        <p14:creationId xmlns:p14="http://schemas.microsoft.com/office/powerpoint/2010/main" val="3502348339"/>
      </p:ext>
    </p:extLst>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944562"/>
          </a:xfrm>
        </p:spPr>
        <p:txBody>
          <a:bodyPr/>
          <a:lstStyle/>
          <a:p>
            <a:r>
              <a:rPr lang="en-US" dirty="0" smtClean="0"/>
              <a:t>Pilot Weatherization Project</a:t>
            </a:r>
            <a:endParaRPr lang="en-US" dirty="0"/>
          </a:p>
        </p:txBody>
      </p:sp>
      <p:sp>
        <p:nvSpPr>
          <p:cNvPr id="3" name="Content Placeholder 2"/>
          <p:cNvSpPr>
            <a:spLocks noGrp="1"/>
          </p:cNvSpPr>
          <p:nvPr>
            <p:ph sz="quarter" idx="1"/>
          </p:nvPr>
        </p:nvSpPr>
        <p:spPr>
          <a:xfrm>
            <a:off x="457200" y="1371600"/>
            <a:ext cx="7772400" cy="5102352"/>
          </a:xfrm>
        </p:spPr>
        <p:txBody>
          <a:bodyPr/>
          <a:lstStyle/>
          <a:p>
            <a:pPr>
              <a:spcAft>
                <a:spcPts val="1200"/>
              </a:spcAft>
            </a:pPr>
            <a:r>
              <a:rPr lang="en-US" sz="2000" dirty="0"/>
              <a:t>Weatherization data (3000 Homes in the state)</a:t>
            </a:r>
          </a:p>
          <a:p>
            <a:pPr>
              <a:spcAft>
                <a:spcPts val="1200"/>
              </a:spcAft>
            </a:pPr>
            <a:r>
              <a:rPr lang="en-US" sz="2000" dirty="0"/>
              <a:t>Energy Assistance data (32,000 homes in Baltimore City)</a:t>
            </a:r>
          </a:p>
          <a:p>
            <a:pPr>
              <a:spcAft>
                <a:spcPts val="1200"/>
              </a:spcAft>
            </a:pPr>
            <a:r>
              <a:rPr lang="en-US" sz="2000" dirty="0" smtClean="0"/>
              <a:t>Goal is to provide weatherization services in addition to healthy homes services.  At minimum, do no harm. </a:t>
            </a:r>
          </a:p>
          <a:p>
            <a:pPr>
              <a:spcAft>
                <a:spcPts val="1200"/>
              </a:spcAft>
            </a:pPr>
            <a:r>
              <a:rPr lang="en-US" sz="2000" dirty="0" smtClean="0"/>
              <a:t>2:1 ratio of landlords of renters in the Housing Choice Voucher Program to </a:t>
            </a:r>
            <a:r>
              <a:rPr lang="en-US" sz="2000" b="1" dirty="0" smtClean="0"/>
              <a:t>agree to </a:t>
            </a:r>
            <a:r>
              <a:rPr lang="en-US" sz="2000" dirty="0" smtClean="0"/>
              <a:t>and </a:t>
            </a:r>
            <a:r>
              <a:rPr lang="en-US" sz="2000" b="1" dirty="0" smtClean="0"/>
              <a:t>qualify</a:t>
            </a:r>
            <a:r>
              <a:rPr lang="en-US" sz="2000" dirty="0" smtClean="0"/>
              <a:t> for weatherization improvements</a:t>
            </a:r>
          </a:p>
          <a:p>
            <a:pPr>
              <a:spcAft>
                <a:spcPts val="1200"/>
              </a:spcAft>
            </a:pPr>
            <a:r>
              <a:rPr lang="en-US" sz="2000" dirty="0" smtClean="0"/>
              <a:t>% subsidized housing would be a valuable indicator</a:t>
            </a:r>
          </a:p>
          <a:p>
            <a:pPr>
              <a:spcAft>
                <a:spcPts val="1200"/>
              </a:spcAft>
            </a:pPr>
            <a:endParaRPr lang="en-US" sz="2000" dirty="0" smtClean="0"/>
          </a:p>
          <a:p>
            <a:endParaRPr lang="en-US" dirty="0"/>
          </a:p>
        </p:txBody>
      </p:sp>
      <p:sp>
        <p:nvSpPr>
          <p:cNvPr id="4" name="Slide Number Placeholder 3"/>
          <p:cNvSpPr>
            <a:spLocks noGrp="1"/>
          </p:cNvSpPr>
          <p:nvPr>
            <p:ph type="sldNum" sz="quarter" idx="11"/>
          </p:nvPr>
        </p:nvSpPr>
        <p:spPr/>
        <p:txBody>
          <a:bodyPr/>
          <a:lstStyle/>
          <a:p>
            <a:pPr>
              <a:defRPr/>
            </a:pPr>
            <a:fld id="{B249F4D2-BEC3-49D0-9484-00112C1ACAD1}" type="slidenum">
              <a:rPr lang="en-US" smtClean="0"/>
              <a:pPr>
                <a:defRPr/>
              </a:pPr>
              <a:t>17</a:t>
            </a:fld>
            <a:endParaRPr lang="en-US"/>
          </a:p>
        </p:txBody>
      </p:sp>
    </p:spTree>
    <p:extLst>
      <p:ext uri="{BB962C8B-B14F-4D97-AF65-F5344CB8AC3E}">
        <p14:creationId xmlns:p14="http://schemas.microsoft.com/office/powerpoint/2010/main" val="1393752889"/>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868362"/>
          </a:xfrm>
        </p:spPr>
        <p:txBody>
          <a:bodyPr/>
          <a:lstStyle/>
          <a:p>
            <a:r>
              <a:rPr lang="en-US" dirty="0" smtClean="0"/>
              <a:t>Next Steps</a:t>
            </a:r>
            <a:endParaRPr lang="en-US" dirty="0"/>
          </a:p>
        </p:txBody>
      </p:sp>
      <p:sp>
        <p:nvSpPr>
          <p:cNvPr id="3" name="Content Placeholder 2"/>
          <p:cNvSpPr>
            <a:spLocks noGrp="1"/>
          </p:cNvSpPr>
          <p:nvPr>
            <p:ph sz="quarter" idx="1"/>
          </p:nvPr>
        </p:nvSpPr>
        <p:spPr>
          <a:xfrm>
            <a:off x="457200" y="1295400"/>
            <a:ext cx="7467600" cy="5178552"/>
          </a:xfrm>
        </p:spPr>
        <p:txBody>
          <a:bodyPr/>
          <a:lstStyle/>
          <a:p>
            <a:pPr>
              <a:spcBef>
                <a:spcPts val="1200"/>
              </a:spcBef>
              <a:spcAft>
                <a:spcPts val="1200"/>
              </a:spcAft>
            </a:pPr>
            <a:r>
              <a:rPr lang="en-US" sz="2000" dirty="0" smtClean="0"/>
              <a:t>Developing Neighborhood Sustainability Indicators for Vital Signs 11</a:t>
            </a:r>
          </a:p>
          <a:p>
            <a:pPr lvl="1">
              <a:spcBef>
                <a:spcPts val="1200"/>
              </a:spcBef>
              <a:spcAft>
                <a:spcPts val="1200"/>
              </a:spcAft>
            </a:pPr>
            <a:r>
              <a:rPr lang="en-US" sz="1700" dirty="0" smtClean="0"/>
              <a:t>Follow us on Facebook and Twitter (</a:t>
            </a:r>
            <a:r>
              <a:rPr lang="en-US" sz="1700" dirty="0" smtClean="0">
                <a:solidFill>
                  <a:srgbClr val="FF0000"/>
                </a:solidFill>
              </a:rPr>
              <a:t>@</a:t>
            </a:r>
            <a:r>
              <a:rPr lang="en-US" sz="1700" dirty="0" err="1" smtClean="0">
                <a:solidFill>
                  <a:srgbClr val="FF0000"/>
                </a:solidFill>
              </a:rPr>
              <a:t>bniajfi</a:t>
            </a:r>
            <a:r>
              <a:rPr lang="en-US" sz="1700" dirty="0" smtClean="0"/>
              <a:t>)</a:t>
            </a:r>
          </a:p>
          <a:p>
            <a:pPr>
              <a:spcBef>
                <a:spcPts val="1200"/>
              </a:spcBef>
              <a:spcAft>
                <a:spcPts val="1200"/>
              </a:spcAft>
            </a:pPr>
            <a:r>
              <a:rPr lang="en-US" sz="2000" dirty="0" smtClean="0"/>
              <a:t>Indicators are based on relationships, data security, and data analysis </a:t>
            </a:r>
          </a:p>
          <a:p>
            <a:pPr>
              <a:spcBef>
                <a:spcPts val="1200"/>
              </a:spcBef>
              <a:spcAft>
                <a:spcPts val="1200"/>
              </a:spcAft>
            </a:pPr>
            <a:r>
              <a:rPr lang="en-US" sz="2000" dirty="0" smtClean="0"/>
              <a:t>Project funded by the University of Baltimore Renaissance Seed Funding</a:t>
            </a:r>
          </a:p>
          <a:p>
            <a:pPr>
              <a:spcBef>
                <a:spcPts val="1200"/>
              </a:spcBef>
              <a:spcAft>
                <a:spcPts val="1200"/>
              </a:spcAft>
            </a:pPr>
            <a:r>
              <a:rPr lang="en-US" sz="2000" dirty="0" smtClean="0"/>
              <a:t>Thanks to Baltimore Housing, Baltimore Department of Health, Maryland Department of Housing</a:t>
            </a:r>
            <a:endParaRPr lang="en-US" sz="2000" dirty="0"/>
          </a:p>
        </p:txBody>
      </p:sp>
      <p:sp>
        <p:nvSpPr>
          <p:cNvPr id="4" name="Slide Number Placeholder 3"/>
          <p:cNvSpPr>
            <a:spLocks noGrp="1"/>
          </p:cNvSpPr>
          <p:nvPr>
            <p:ph type="sldNum" sz="quarter" idx="11"/>
          </p:nvPr>
        </p:nvSpPr>
        <p:spPr/>
        <p:txBody>
          <a:bodyPr/>
          <a:lstStyle/>
          <a:p>
            <a:pPr>
              <a:defRPr/>
            </a:pPr>
            <a:fld id="{B249F4D2-BEC3-49D0-9484-00112C1ACAD1}" type="slidenum">
              <a:rPr lang="en-US" smtClean="0"/>
              <a:pPr>
                <a:defRPr/>
              </a:pPr>
              <a:t>18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5867400"/>
            <a:ext cx="25733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7768690"/>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0" y="2057400"/>
            <a:ext cx="9144000" cy="609600"/>
          </a:xfrm>
        </p:spPr>
        <p:txBody>
          <a:bodyPr/>
          <a:lstStyle/>
          <a:p>
            <a:pPr algn="ctr" fontAlgn="auto">
              <a:spcAft>
                <a:spcPts val="0"/>
              </a:spcAft>
              <a:defRPr/>
            </a:pPr>
            <a:r>
              <a:rPr lang="en-US" dirty="0" smtClean="0">
                <a:solidFill>
                  <a:schemeClr val="tx2">
                    <a:satMod val="130000"/>
                  </a:schemeClr>
                </a:solidFill>
              </a:rPr>
              <a:t>Questions?</a:t>
            </a:r>
          </a:p>
        </p:txBody>
      </p:sp>
      <p:pic>
        <p:nvPicPr>
          <p:cNvPr id="20484" name="Picture 10" descr="R:\BNIA\Logos\BNIA Logo Black.jpg"/>
          <p:cNvPicPr>
            <a:picLocks noChangeAspect="1" noChangeArrowheads="1"/>
          </p:cNvPicPr>
          <p:nvPr/>
        </p:nvPicPr>
        <p:blipFill>
          <a:blip r:embed="rId2"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3386138" y="5473700"/>
            <a:ext cx="3014662"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1" descr="R:\BNIA\Logos\jfilogo.gif"/>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27875" y="5410200"/>
            <a:ext cx="17875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12" descr="R:\BNIA\Logos\UB logo.jpg"/>
          <p:cNvPicPr>
            <a:picLocks noChangeAspect="1" noChangeArrowheads="1"/>
          </p:cNvPicPr>
          <p:nvPr/>
        </p:nvPicPr>
        <p:blipFill>
          <a:blip r:embed="rId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76200" y="5867400"/>
            <a:ext cx="257651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Slide Number Placeholder 6"/>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F2137B7-B08E-470D-821A-35DFADCE96E4}" type="slidenum">
              <a:rPr lang="en-US" sz="1400">
                <a:solidFill>
                  <a:srgbClr val="FFFFFF"/>
                </a:solidFill>
              </a:rPr>
              <a:pPr eaLnBrk="1" hangingPunct="1"/>
              <a:t>19</a:t>
            </a:fld>
            <a:endParaRPr lang="en-US" sz="140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9144000" cy="1066800"/>
          </a:xfrm>
        </p:spPr>
        <p:txBody>
          <a:bodyPr/>
          <a:lstStyle/>
          <a:p>
            <a:pPr fontAlgn="auto">
              <a:spcAft>
                <a:spcPts val="0"/>
              </a:spcAft>
              <a:defRPr/>
            </a:pPr>
            <a:r>
              <a:rPr lang="en-US" b="1" dirty="0" smtClean="0">
                <a:solidFill>
                  <a:schemeClr val="tx2">
                    <a:satMod val="130000"/>
                  </a:schemeClr>
                </a:solidFill>
              </a:rPr>
              <a:t>National Neighborhood Indicators Partnership-Urban Institute</a:t>
            </a:r>
          </a:p>
        </p:txBody>
      </p:sp>
      <p:sp>
        <p:nvSpPr>
          <p:cNvPr id="4099" name="Rectangle 3"/>
          <p:cNvSpPr>
            <a:spLocks noGrp="1" noChangeArrowheads="1"/>
          </p:cNvSpPr>
          <p:nvPr>
            <p:ph sz="quarter" idx="1"/>
          </p:nvPr>
        </p:nvSpPr>
        <p:spPr>
          <a:xfrm>
            <a:off x="228600" y="990600"/>
            <a:ext cx="7772400" cy="5105400"/>
          </a:xfrm>
        </p:spPr>
        <p:txBody>
          <a:bodyPr>
            <a:normAutofit fontScale="92500" lnSpcReduction="10000"/>
          </a:bodyPr>
          <a:lstStyle/>
          <a:p>
            <a:pPr marL="365760" indent="-283464" fontAlgn="auto">
              <a:spcAft>
                <a:spcPts val="0"/>
              </a:spcAft>
              <a:buFontTx/>
              <a:buChar char="•"/>
              <a:defRPr/>
            </a:pPr>
            <a:endParaRPr lang="en-US" dirty="0" smtClean="0"/>
          </a:p>
          <a:p>
            <a:pPr marL="365760" indent="-283464" fontAlgn="auto">
              <a:spcAft>
                <a:spcPts val="0"/>
              </a:spcAft>
              <a:buFontTx/>
              <a:buChar char="•"/>
              <a:defRPr/>
            </a:pPr>
            <a:r>
              <a:rPr lang="en-US" dirty="0" smtClean="0"/>
              <a:t>Began 20 years ago</a:t>
            </a:r>
            <a:br>
              <a:rPr lang="en-US" dirty="0" smtClean="0"/>
            </a:br>
            <a:endParaRPr lang="en-US" dirty="0" smtClean="0"/>
          </a:p>
          <a:p>
            <a:pPr marL="365760" indent="-283464" fontAlgn="auto">
              <a:spcAft>
                <a:spcPts val="0"/>
              </a:spcAft>
              <a:buFontTx/>
              <a:buChar char="•"/>
              <a:defRPr/>
            </a:pPr>
            <a:r>
              <a:rPr lang="en-US" dirty="0" smtClean="0"/>
              <a:t>Advanced information systems with integrated and recurrently updated information on neighborhood conditions in their cities</a:t>
            </a:r>
            <a:br>
              <a:rPr lang="en-US" dirty="0" smtClean="0"/>
            </a:br>
            <a:endParaRPr lang="en-US" dirty="0" smtClean="0"/>
          </a:p>
          <a:p>
            <a:pPr marL="365760" indent="-283464" fontAlgn="auto">
              <a:spcAft>
                <a:spcPts val="0"/>
              </a:spcAft>
              <a:buFontTx/>
              <a:buChar char="•"/>
              <a:defRPr/>
            </a:pPr>
            <a:r>
              <a:rPr lang="en-US" dirty="0" smtClean="0"/>
              <a:t>Overcome the resistance of local public agencies to sharing data</a:t>
            </a:r>
            <a:br>
              <a:rPr lang="en-US" dirty="0" smtClean="0"/>
            </a:br>
            <a:endParaRPr lang="en-US" dirty="0" smtClean="0"/>
          </a:p>
          <a:p>
            <a:pPr marL="365760" indent="-283464" fontAlgn="auto">
              <a:spcAft>
                <a:spcPts val="0"/>
              </a:spcAft>
              <a:buFontTx/>
              <a:buChar char="•"/>
              <a:defRPr/>
            </a:pPr>
            <a:r>
              <a:rPr lang="en-US" dirty="0" smtClean="0"/>
              <a:t>Indicators of quality of life</a:t>
            </a:r>
          </a:p>
          <a:p>
            <a:pPr marL="640080" lvl="1" indent="-237744" fontAlgn="auto">
              <a:spcAft>
                <a:spcPts val="0"/>
              </a:spcAft>
              <a:buFont typeface="Arial" pitchFamily="34" charset="0"/>
              <a:buChar char="•"/>
              <a:defRPr/>
            </a:pPr>
            <a:r>
              <a:rPr lang="en-US" dirty="0" smtClean="0"/>
              <a:t>Ex: births, deaths, crime</a:t>
            </a:r>
            <a:br>
              <a:rPr lang="en-US" dirty="0" smtClean="0"/>
            </a:br>
            <a:endParaRPr lang="en-US" dirty="0" smtClean="0"/>
          </a:p>
          <a:p>
            <a:pPr marL="365760" indent="-283464" fontAlgn="auto">
              <a:spcAft>
                <a:spcPts val="0"/>
              </a:spcAft>
              <a:buFontTx/>
              <a:buChar char="•"/>
              <a:defRPr/>
            </a:pPr>
            <a:r>
              <a:rPr lang="en-US" dirty="0" smtClean="0"/>
              <a:t>“Democratization of Data”</a:t>
            </a:r>
          </a:p>
        </p:txBody>
      </p:sp>
      <p:pic>
        <p:nvPicPr>
          <p:cNvPr id="10" name="Picture 9" descr="nnip.jpg"/>
          <p:cNvPicPr>
            <a:picLocks noChangeAspect="1"/>
          </p:cNvPicPr>
          <p:nvPr/>
        </p:nvPicPr>
        <p:blipFill>
          <a:blip r:embed="rId2"/>
          <a:stretch>
            <a:fillRect/>
          </a:stretch>
        </p:blipFill>
        <p:spPr>
          <a:xfrm>
            <a:off x="4724400" y="3962400"/>
            <a:ext cx="2971800" cy="2525713"/>
          </a:xfrm>
          <a:prstGeom prst="rect">
            <a:avLst/>
          </a:prstGeom>
          <a:ln>
            <a:solidFill>
              <a:schemeClr val="tx1"/>
            </a:solidFill>
          </a:ln>
          <a:effectLst>
            <a:outerShdw blurRad="292100" dist="139700" dir="2700000" algn="tl" rotWithShape="0">
              <a:srgbClr val="333333">
                <a:alpha val="65000"/>
              </a:srgbClr>
            </a:outerShdw>
          </a:effectLst>
        </p:spPr>
      </p:pic>
      <p:sp>
        <p:nvSpPr>
          <p:cNvPr id="9221"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CB1003CC-1E65-4A25-8C04-CD0A37F1E024}" type="slidenum">
              <a:rPr lang="en-US" sz="1400">
                <a:solidFill>
                  <a:srgbClr val="FFFFFF"/>
                </a:solidFill>
              </a:rPr>
              <a:pPr eaLnBrk="1" hangingPunct="1"/>
              <a:t>2</a:t>
            </a:fld>
            <a:endParaRPr lang="en-US" sz="140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Left Arrow 18"/>
          <p:cNvSpPr/>
          <p:nvPr/>
        </p:nvSpPr>
        <p:spPr>
          <a:xfrm rot="16200000">
            <a:off x="4057650" y="4133850"/>
            <a:ext cx="762000" cy="419100"/>
          </a:xfrm>
          <a:prstGeom prst="lef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5122" name="Rectangle 2"/>
          <p:cNvSpPr>
            <a:spLocks noGrp="1" noChangeArrowheads="1"/>
          </p:cNvSpPr>
          <p:nvPr>
            <p:ph type="title"/>
          </p:nvPr>
        </p:nvSpPr>
        <p:spPr>
          <a:xfrm>
            <a:off x="0" y="0"/>
            <a:ext cx="9144000" cy="609600"/>
          </a:xfrm>
        </p:spPr>
        <p:txBody>
          <a:bodyPr>
            <a:normAutofit fontScale="90000"/>
          </a:bodyPr>
          <a:lstStyle/>
          <a:p>
            <a:pPr fontAlgn="auto">
              <a:spcAft>
                <a:spcPts val="0"/>
              </a:spcAft>
              <a:defRPr/>
            </a:pPr>
            <a:r>
              <a:rPr lang="en-US" b="1" dirty="0" smtClean="0">
                <a:solidFill>
                  <a:schemeClr val="tx2">
                    <a:satMod val="130000"/>
                  </a:schemeClr>
                </a:solidFill>
              </a:rPr>
              <a:t>Baltimore Neighborhood Indicators Alliance</a:t>
            </a:r>
          </a:p>
        </p:txBody>
      </p:sp>
      <p:pic>
        <p:nvPicPr>
          <p:cNvPr id="6" name="Picture 5" descr="bniawebsite.jpg"/>
          <p:cNvPicPr>
            <a:picLocks noChangeAspect="1"/>
          </p:cNvPicPr>
          <p:nvPr/>
        </p:nvPicPr>
        <p:blipFill>
          <a:blip r:embed="rId2"/>
          <a:stretch>
            <a:fillRect/>
          </a:stretch>
        </p:blipFill>
        <p:spPr>
          <a:xfrm>
            <a:off x="3294063" y="4749800"/>
            <a:ext cx="2344737" cy="1955800"/>
          </a:xfrm>
          <a:prstGeom prst="rect">
            <a:avLst/>
          </a:prstGeom>
          <a:ln>
            <a:noFill/>
          </a:ln>
          <a:effectLst>
            <a:outerShdw blurRad="292100" dist="139700" dir="2700000" algn="tl" rotWithShape="0">
              <a:srgbClr val="333333">
                <a:alpha val="65000"/>
              </a:srgbClr>
            </a:outerShdw>
          </a:effectLst>
        </p:spPr>
      </p:pic>
      <p:pic>
        <p:nvPicPr>
          <p:cNvPr id="10245" name="Picture 8" descr="http://www.sitewiseapp.com/images/nielsenclarita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762000"/>
            <a:ext cx="1295400" cy="777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10" descr="http://thetraccompany.com/images/blinks/infousa.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05600" y="838200"/>
            <a:ext cx="17827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Slide Number Placeholder 8"/>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750603C3-0E99-49C5-804D-7D495096B2A8}" type="slidenum">
              <a:rPr lang="en-US" sz="1400">
                <a:solidFill>
                  <a:srgbClr val="FFFFFF"/>
                </a:solidFill>
              </a:rPr>
              <a:pPr eaLnBrk="1" hangingPunct="1"/>
              <a:t>3</a:t>
            </a:fld>
            <a:endParaRPr lang="en-US" sz="1400">
              <a:solidFill>
                <a:srgbClr val="FFFFFF"/>
              </a:solidFill>
            </a:endParaRPr>
          </a:p>
        </p:txBody>
      </p:sp>
      <p:sp>
        <p:nvSpPr>
          <p:cNvPr id="10248" name="AutoShape 13" descr="data:image/jpg;base64,/9j/4AAQSkZJRgABAQAAAQABAAD/2wCEAAkGBhQSERUUEhQVEhQVFA8QFBAUFRYUFBUUFBQVFBQUFBQXHCYeFxkkGRQUHy8gIycpLCwsFR4xNTAqNSYrLCkBCQoKDgwOGg8PGi4kHyUpKSwsKSwsKiwsKSwsLiksNCwsLCwsLCwsLCwsLCwsLCwpLCwsKSwsLCwsKSwsLCkpLP/AABEIALcBEwMBIgACEQEDEQH/xAAcAAABBQEBAQAAAAAAAAAAAAAAAQIDBAUGBwj/xAA/EAABAwIDBQQJAQcEAgMAAAABAAIDBBEFITEGEkFRcRNhgZEUIjJCUqGxwdEHFSNicpLC4TOCovGDkxZDU//EABsBAAEFAQEAAAAAAAAAAAAAAAABAgMEBQYH/8QAMhEAAgEDAgMFBwUBAQEAAAAAAAECAwQREjEFIUETUWGRoRQVIjJxgbEzQlLR8MHhI//aAAwDAQACEQMRAD8A9TATgEAJwCAABOsgJ1kACVCR5sEAc7tLUZWV7AXfugufxufek6LewH2SFg3T1ybNetFU6EYmshCAFRKAIS2QgBEWSoQAWQlsiyAEQhCAEskITkEJAG2SWTyEiAGpCE4hBSMBiSycQkSCjSE0hPTSkFGEJpCkTCeaQQjcE0hSJhSCjCFE4KZwTCEgEVkJShAuTUCcAgJQuzKgoCcEgCVACgKtiEu6w+KtLE2kqbNt4KOrLTBsnt6euoonLyO3n35ldPgRzI/huuXhHrDqujwmS0oHMELDxlM0eKPGhLvN4JyROCqmeIhLZCQBEWS2QgAQhCQBCEWSoQAlkJUWQA1FkpCRxtrl1SAIQkTTOOFz0H30TS5x0AHU3+Q/KY2hcD015trl1yTTCTq49G2b89fmkFO3lfvOZ+ablgN9Jbw9b+UE/PRNLnHRtu9x+wVgppRh9RSDs3HV39It+Smmmbyv3nP6qwUwowgGtFkxzU8pjhf/ABkkwAxxtrkoHVA4Z9BdS+jN5X7zmfmgtScxSr2jvg8yEimMo5j5JUcwNQBOQEq7QqChKCkCEAOJXHbQ1O8+3JdXVSbrSVwtXJvPJ71RvJYjpNbhtPMnMbSj1gtaKo3Z4v5gPMWWZRD1woNpZbAW4EHyz+yp0Y6nglvIdpcU4fU9FCVMpn7zGnm1p8xdSWVBrHIzHyYiWyRKEgCJbJUjnAam3VJsAiEzthwueg++iN53IDrn9EmpAPSOdbXLrkmdmTq4+GX+U4QAcPFJzAb2w4XPQfdF3HgB1N/p+VIEtkaWwyRdkTq4+GX0StiA4ff6qYNQl0IXJHZIVJI8NF3EAcXHIDqTkuex/bijo3Bs84a5ze0DGtfI7c+MtjabNyOZsE7s2+UVkTJuJtlxWNfqUYpGRw0c0plkigjllLaeF0kjGyNaHuufZcNQFRxfbWsglqGyMa1ww0VsMG6HbkocGTNc8E9oG+s7kWhSK2m8CakehFUJMcpxKITPD2xO6Ie0Z2hPLs771/BcTgNXDEaSqqMXlmkmsDCZW9i+SRmTexZ/ptYbjPK9r20XN0WEz0tYG0UU00jKt5BqKBjAY3erJKa0kO3bOcB3Z5XCerVNtN/8DUz2ZIU8hMcFRHjCE0lPcoKh9mk8gSmt4BGfJXPe4tjsADbfOfWwTvQifbe53dew8gm4Wz1VeIUaWebH7bFT9nR/CPJCtXQl0oMs0glTUq7YpCpQkShAGVj9TusPkuRW1tJUXfZYqyLmeqZ01lDRSXiWcOHr+CzNp5PWA8Vr4W31ie5c/j8t5T3J9qsvJGlqvl4RPStmp96lhd/A1v8ATdv2Wg42XPbCTb1G0fC+Rvz3v7l0FlnVk1Npd5lV1pqSXiyL0kcLnoD9dEu+46ADqb/RS2SqHTJ7siIezPFx8Mh8k5sIHDx4p5P/AGs3FtooKYxtmk3HTO7OJm69znvuButaxpOrh5pVTy8JAaSLKnW4xBCC6aaKIDIl8jG2PLMrMj29o3w1E0MwmZSsMkvZg6WcQGlwAdfdIFja6eqcnshuTf3Uq4+Pb9tThs9XRAGWFkjnU8wN2OYN4teGHi0Egg2PgbdBgWLCopaeYkfvoonjgC5zN5zWgnhZ2WehTpU3FZa64FyUNrNsGUPZN7OSomnc5kFPELveW2LjfQAXGeeuizqXbyVjJX1tDPSNY6CNjQfSJJpJt7dbG1jQDoBrq6yT9S8NgfBHJNTVFU6ORvZil3xMwOt2jw5mgDW3z1IaMtVzmxFFUHEGPpm4hFQiOTtRiDye0fY9n2UbsxY7ufcdONmEIOnlr/f7wG9TpME/UZtSyaZtNPHTxRTyekS7gDnQ5vj3WklrrG+Z4Fc/sxt7JijDSSyigq3dlPHLTkHtIDZ7mR7znbkm5cWJvxtkQten2Cm7DEKYysihq6iSaNzAXvZHIQZWFp3Wi4aBkTa5WlF+m9AGwj0dgdCWPbJHeJ7ntaBvvfGQ53OxOqNVGOcfbrgOZw2C7LienxaOeWaaqhNZS780rpA6MBstO8sdkDvR3BFuKR+FT1UNLVU9LUulkom088sNWykO/HaNrXskuXN9UuOViHN1sV6xBQxse97I2MfIbyPaxoc883uAu7xU5KbK7aeUgwcRNsfVVGG08FTO30uGWGo9IIMm66N7i0ZW3yGu3b8V0NXs9FLUxVLw4zQsfG0hxDLSX3w5vvA3ORWmhVHVk/X1HYMmh2VpIH9pDTQRSZ/vGRta4X1sQMvBaZCcSmlRyk3u8jkhqa5JJO0akBVJMVb7t3dBf5qJzit2Lhlkqlij7Rnvs3zKR1XI72WW73FROonPIMhvbQDRROWrYVLvFoRYK0UjIgNE4pyXIUZuoSGQcwhJkDSSoCVdsUwTZn2BPcU8BZ+N1G7Ge9NlLTFskpQ1zUTlK6bee496r2S3QsJvLydYlhYL2G6OXKYk+8rutl1FNkxxXJSuu4nmSVftFybK1ss3NSXgkdx+m837qVvJ7Xf1Nt/auwC4P9OZf3krebGO/pdb+5d6qF0sVWZl9HFeQIIQlVYpnK7fbHenwDccY6iIiSnlBIAe3MNcNN0kDO1wbHhY8Rg+0EmJ4ph8U8bopqEVctUwiw7ZoDGuA7yIzbhcgZWXsACpsweFs7qgRsE7mCJ0wHruYLENJ46DyHJT062mLTXfjwyNaOCo9nKd2MV1PPC2SOVsNdFvMu1kj2OimPw7x3i7PlcZi6q0WzlZNgLaIRGKbtPR3vltFembKZQ8E5kEbrbW55L1JCd7S/x6BpOGoP0sbT1AmgqpxvMfFUiXdm9IY4Boa72Q2wB4HhbRXcA/TOlpXRPDp5nw/wCk6aZ7hHkQdyNtmgWLsrWzK6xCjdxUfJsNKC6EIUAoJLqCeuYz2nAd11WOMtPsNc/vAsPMqOVWEd2OwzQKRZ3bTO0DWDvzKPQHO9t7j3D1R8lH2r/ahcFuWpa3VwHiqzsUHutc7oMk+PDWD3fPNT9mk/8Ao/AXkUu3ldo0N6m6YaR7vbeejcloWRZJozuwyUG4awcL95z+qmEQGgVgqGWcN1ICHGMRObE3U1yg9Kc72G/7nfhDaa/tHe+nkkyuguBXVA4et0081GY3HU27grFgO5VKjEmNyHrHkEPluH0H+jN5BComulOjBZCblDsM6MJQkCULtykKua2nqbuDV0j3WBK4jEajfkce+yqXcsQx3mlw6nqqau4qIuhLZZJ0BZlfu07j1XIXXT4y/dpgOZ+65dy1bVYhkhs1znLvl+DX2ZxkU04e4EtLSx27qASDcc7W0XqlPK17Q5hDmuAc0jiDoV4nddrsFj9j6M863MRPA6uZ46jvuoruhrWtbkPEbbUu1jut/od2hCQussjYwECRVqjFI2e08DuusfENtoo2uc0OfuhzrDK9hfipIUalT5ItiOSXJs6FKTZeP4h+sFS8kQQsjHBziXu8hYfVc7WbQ18/+pUSAH3WHcHk1PjbVH4GlDh9WW+Ee9S10bdXDpqfIKu7Fb+wxzvCw8yuH/SaY7ksMhLnAiZrnZkg+q8X452PivQw1U60KkJaclatS7GbgygZJ3fCz/kU04c53tyOd3eyPktHdShqg7LO7yRainBhbG6NF+ep8yrQjA4J9kKSNOMdkI3kQBLZCE/AgJChzgBcmypvxAHJgLzz0HmmykluKsloqtUVzW5XufhGZUPYvf7brD4W5f8AamipWt0Hio3KUtuQ7kVjJI/T1B5uT46EDM5nmcynz1TWan8qk/EHv/022HMqNuK3eRVll172t1IAVGbFRpGC4+QSNw4uN5HF3dwVtlOG6CyX4peAYSM800j/AG3WHwhTxULW6BOrMQjiF3uDepXKYr+oTRcQt3j8R0UtO3lN4iskkKc6jxFHX2SrymTa2oJJ7S1+ACVWvd9X/Ms+wVfDzPZglCQJQunMYp4xUbkRK4u66Damq9lg6lc7dZV1PM8dx0XD6emlnvFQkulCqF8r7TPsyNvddc8StnaZ57QDk0BY62aKxBC2scU145YJWPLSCCQQQQRkQRmCCkISEKUtYyd/DtbM+JhIaHEC7gNe+3BUarEpHavd0vkqtGw9mz+UFOctClaUYpSUVk81u6su2nFPkm/yV5M/yqtULscP4XfQq28KIjJW3HKwV6c9E1J9Gmcw2nA4KQRrTxGlsA4C18iBz4Hy+iobqxJ09D0s9Mtq8K9NVIbM0Nn8Q9HqI5OAO67+V2Tvln4L14f9HmvEDKOd+l16nsfiwnpmZ+sz906+uXsnxCyb+lyU0Z3FKWUqi+jN1CWyRZWxhAhRvnA0zPcmEOP8PTVJqQuCWSUN1PhxVd1Q53stsOZ/CkZAB15p0jw0XJt1THl78gRW9Dvm4l3XTwCsNjAHJUZcX4RgvPPgofRpJPbdYfCFFqSfwrI/D6lmoxNjTYeseQVR0ksmnqN+atwUDW6BSSytYLuIA5nJGJS3EylsVIsMaMz6x5lWQ0Bc1jH6gwRXaw9q8cG6ea4vE9sqmfLe7JueTTn5q5Rs5z2RZp21Sp4I9Exbamnpx67xf4RmfJcTi/6jSyXbAzcb8bteoC5bcbe5O8eZzKXtAtWlw6MecuZoQtKNPnUkhKl8spvJI5x7zl5KP0Qd5U3adxRd3BpWnGjJLCiTu7tqaxqRX9ECFPuP+EoTuxn/ABGe8rX+aPfQi6aCoa+o3I3O7ikbwsnMxi5NJHJ4xPvyuPLJUkjn3N+eaAsKUtTbOupx0xUUKQnRjMdR9U1SQe0Ot03GRZbMycffvSO7iB5BZN1cqZt5zieJJ+aqbq3ksJE9NaYpDnHNNcpZBcb3EGxH0Khv+UMlOspx+7Zy3WZ/7QmyaqXDPZa06OYwdHWBB8/qmzC17/n6Lbhsjy25/Wn9X+Su8FQkKQ1Lf4j0a78KM1HJjz4AfUp5BkR1PvNLOYy/m4LEI5roKaRxe31Les05uHPuukq8Ha5xzLTfMALKvZRjJZ6nR8I4rTtoOlWfLdHOrpdhMR7Op3D7Mo3f9wzb9x4qkcDA953yCgnw0tLDG4tcHXDtcxmPos9qNddmupr1eMWlaLprLyn0PX73Ub2c1z2zm0bpT2c4Af7rxk13cRwK6N7jbvWFcW1S3lpqoxoVIzWYsY1gGiiqKtrNT4cVBKJXaENHdqmxYaAbm5PMqm5N/KiX6kb8Qe/KNth8RTW4cXG8hLjy4LQDQOQWRie1cEOW9vO+FuZSxoSqPG77gc1FGnFThoyFlBX4rFCLyPa3qVxmIbVVM2UYELeZzd/hYrsPaTvTSb5/iN/ktq34LVnzn8K9SnUu4LbmbuKfqNe7aaMuPxuyC5isfU1JvLIbH3RkFfbPE32RfoEoxA+7GT8lv0OGUKXTL72UpXdR7cjPg2baNbqyzAmclY7eY6NDeqaaeZ2r7dFoKEVsiF16st5PzAYTGOATXU8TfhR+yyfae4+Ke3C2cr9SnYI3Jvdld9REO/oFEa4e6wlXxRtGgCd2QQIZnpDvgQtLcCEAenhYm1NVZrWfFn4BbV1SxajbJGbjMAkHisCqm4NI6K2lGNWLkcY4pQU0JO0A1yWKdWOuoqqTdY4931Um+OY81Txi5iO7wLSegOadTWZpCrcyyoyUwzk+675flJ2h+E+Y/K3CwixEcyPiBHjwUL2EjIkJgkd8PHmEVNXbPcd3tBB62zQDeDsmssB3WF+gA+ynqW3s4e9n4+8PO6ggma9oe03a65B8TkRwIOVkPBIIuR0Nltx2PKquVNqS55Y0i+SQtsqzsP5veeHtu+xTXYUziCepJ+pSkZOwgEEkDMcbce9a1S31nZcSsL9lR8Gt8gujiJdkdS1pB77AkeOayuJxyosZIz5IlC6DTuK0XsuqNbUhjXEWJAvu9M1lUZaaifiS0MuaiuvLzHdjbMa8F0OHY63JkhtwDj9CuboqxssYezxHEFTFgI5roa9Cnc09Mtu8mTqW1RxfJrdHYy1jGC7nNA53C5nE9vY2ndhaZXcxp5rOmow7W5HIlMjoWjQALIp8Egn8csosyvn0RQq8Vq6g+sdxvwjLLvUEOEOGrrdB91tiIIstmjQp0ViCwUp1pT3ZmDCmnUuPipGYYwe6rtkhVjJHkrNpQNAFJ2aeSmoFGuCaQlco3SjmEmcBgW6a4qJ9W0d6hdW9xUcqsI7tD4wk9kWHKMqs+v6KpLiQGrgFXle0I/uJ42tWXQ0C5KsU4sz4/mkUfvCj4+RL7DW7j2cFDxcEcwR8k0FKCqheXJnBPFiRyJ+qikhB1C2q7AZA9xa3eBJIzHHNYs0gaSHEAjIgrEnTlF80dVCvTaXxIhNC3kqtbThjcuJtqVfbIOY81JHTNebOzFnH5flFHCmskzrRhFyb5I56ySyfIwtJB1BIUZK2SynnmhqaRdSJl0Dja2dqMnRnh+8b9H/2nwK2XZLkKKp7OVr+AOY5tOTh5ErrmyBwvHeRotm0X1va/I5HI8lo29VaMSexxHHbSUK/axXKX5EITVHNWhuocOoUBxNvJx8CpXc0VvNeaMJUpvoyw8LUi9hh/hHyXPvxE8I3+S3KCUuhZdpbbeFjrqVm31xSqwShJN5G1KM4xzJFuTP1uevXiqlTAHNI5gjzCmN+B1WRWUsztJC0dwWSyGnJxafVGThQfTSbrx6jzuk8L8CumtZc83CHXO88uvln9VcoMUs4QzO3CMhIdDyWzaXUdOJdDfrJ8Rh20F8a+ZeHeaZTVn4hiMbCf3wPRYFXtZC33nO6KZ8QpdMv7FaHCrmW0TqpJAOKiNW0cVxMu2jPdjc7qqj9rpT7MQHVQPiL/bB/csx4JWfzcjvHYg3gCVE/EDwb5rgZMeqXe81vQKu6WZ3tSuPTL6KKV/WeyS9SX3TTh+pNL7nfSYlbVzR4qlPtBGNZR0BC4wUBdrvO6kqeLCTyAVeV1We8/JDXRsaf7sm5JtRFwLndAVWftP8ADGT1VRmEFWGYT3KCVRy3k39xrubaHyQ8yKTaKQ6Na1V34jM73rdAtJuGgck7sWDUhRNx7hPbJv5I+hjFkjtXHzR6CeK13SMHeo3V7RoEaw03U+j/AAUBhqFaOJjuQk1sT2Wv3+p7pdOTAU4Faw4bNJZpXE4g5rnuJaDmunxyq3WLjy5W6VGM4/EslK4lzwEVBG4gFgF8lP8AsrsnXYHAjiDfqLFQhynficgHtHyBVK9sdpUmorrkW2xN6Gm8+JmY9FaQOAtvsa7o61nDzHzWWt4uNTvMeTvAb7HbouLGzh36g+BWdWYI8D1XE9QFCqiikpPn4HV0+KUaEFTrZi0tsFG6akdhtRzHkk/ZNR8Q/pR20Bz45arq/IUhXsBxx1LIXBoe1w3XsOVxe9weBHDqqX7HqPj/AOKBgM/x/JNlVhJYZFPjdpKLjJNp+H/pr1+3z8yymjPLec4+dgFku2/qz7MNOzX3XH6uS/8AxuY++fIfhObsvLxefkqnZW/8Sr7z4etoP/fcqS7a4gdHRM/lib97rZ2N2smdK5lZIXteA1h3WgNdnyA1uFQdsy/jIR4gKJ2BAazgdXtH3T1GjHZDKnEbOpFw7N8z0eRljYphaq+D1jZoRZ7XvjAa7dcDccCbKV0oGpCYcpWpOnPHTp9CJ8SxsZwztG5e0PmFp1GJRt1ePNZ8+0EI43Sqel5LVlO4oVFUpJ5OVnwx41CoSUDj7i6qbHmH2WE+Cpy4qeDA3qUsrk6H2rilbaODEjwZ54WVqPZ93EqeTFzxexviPyqpxUPNhKHE6AOGfRMdWXiRuyvqv6k8fcstwNo1I81J6NE3iPBZ8jncvk4qAyvHFw6M/Kg7XI+PBG+cp5NbtoxoCfBBquTPNYhqX/FL8go3VJOu+eryk1k64NBdM/V/0a1TiZYMyG30HFVafFxISN83GemqzJXb3Cx4uJJPhfRV2wWNxkeYTk11LULCEY4UUn9P7Nh9UOfyKjdLfif6fyqB3j7x80nZHmUakSeycsOb+2F/wtucObvkFEdzkT1coewR2CO0GOwpvdt/cl3mch5oUXYoR2j7xPd1HuPolqeEIW4YBj7RU12X5LlCUiFo27+EoXC+LIJzXWQhWGk1hldNx5ola4NcHNNiM7WuDlYg91iUYnXvafVDbEBzb8johC5u8oxpRzHvNnhtON1N9v8AFhdTGmxapvk2IdQT91Ga+sPvxjoz8lCFlxlJ9Tflw61gsqCGGWrP/wB4HRjfwkMFRxqX+Fh9EIUyjnqZVecKXy04+RHJRye9POf9/wDlV5MPHEzO/wDJ/lCEuhFD3jUW0Yr7ETqGLixx6uBTHU8Q0jHjc/QoQh00WKfE63cvIuYTjPYPu0MaDk4Na4EjrcqXEsb7RxIJ6EkfQIQlcEkW43kpvMox8jP7dx0Yw9S4pj55fhb4GyRCiUnDY06bVVc15ZRE8vPtNP8A7B9LKpLTNOsZ/qahCkV1Nd3kiRW8Vs35sgfQwn3Xt6Fp+6ko3MhJMbnsNrX3Wk25aoQpI3Mnul5EdS3UlhyfmXRjjv8A9j4xtP2WbUVD3EnednmXXPy5IQllWeOSS+iK9K1hF5y+XiPw7FJWEguLgdA4BxFuW9or4xg8Wg9WM+1kITZz0vGF5DbWDrQ1Sbzl7NiHFWnVjf6fw5NOJMPuNHfY/lCEKUXvFeRPKk1tOXmNNXHyH/JNE7O75/hCFNGFOW8V6/2QSnUjtN+n9Du0Zy+qc0tPBCFZVnRl0IJXtaPX0Qtm96EIS+w0e71Ge8K3h5H/2Q=="/>
          <p:cNvSpPr>
            <a:spLocks noChangeAspect="1" noChangeArrowheads="1"/>
          </p:cNvSpPr>
          <p:nvPr/>
        </p:nvSpPr>
        <p:spPr bwMode="auto">
          <a:xfrm>
            <a:off x="76200" y="-839788"/>
            <a:ext cx="2619375" cy="1743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aphicFrame>
        <p:nvGraphicFramePr>
          <p:cNvPr id="14" name="Diagram 13"/>
          <p:cNvGraphicFramePr/>
          <p:nvPr>
            <p:extLst>
              <p:ext uri="{D42A27DB-BD31-4B8C-83A1-F6EECF244321}">
                <p14:modId xmlns:p14="http://schemas.microsoft.com/office/powerpoint/2010/main" val="1346804372"/>
              </p:ext>
            </p:extLst>
          </p:nvPr>
        </p:nvGraphicFramePr>
        <p:xfrm>
          <a:off x="1676400" y="685800"/>
          <a:ext cx="5486400" cy="36576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10" descr="R:\BNIA\Logos\BNIA Logo Black.jpg"/>
          <p:cNvPicPr>
            <a:picLocks noChangeAspect="1" noChangeArrowheads="1"/>
          </p:cNvPicPr>
          <p:nvPr/>
        </p:nvPicPr>
        <p:blipFill>
          <a:blip r:embed="rId10"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152400" y="5334000"/>
            <a:ext cx="301466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52400" y="0"/>
            <a:ext cx="3810000" cy="5486400"/>
          </a:xfrm>
        </p:spPr>
        <p:txBody>
          <a:bodyPr/>
          <a:lstStyle/>
          <a:p>
            <a:pPr fontAlgn="auto">
              <a:spcAft>
                <a:spcPts val="0"/>
              </a:spcAft>
              <a:defRPr/>
            </a:pPr>
            <a:r>
              <a:rPr lang="en-US" b="1" dirty="0" smtClean="0">
                <a:solidFill>
                  <a:schemeClr val="tx2">
                    <a:satMod val="130000"/>
                  </a:schemeClr>
                </a:solidFill>
              </a:rPr>
              <a:t>2010 Baltimore City CSAs</a:t>
            </a: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smtClean="0">
                <a:solidFill>
                  <a:schemeClr val="tx2">
                    <a:satMod val="130000"/>
                  </a:schemeClr>
                </a:solidFill>
              </a:rPr>
              <a:t/>
            </a:r>
            <a:br>
              <a:rPr lang="en-US" sz="2000" b="1" dirty="0" smtClean="0">
                <a:solidFill>
                  <a:schemeClr val="tx2">
                    <a:satMod val="130000"/>
                  </a:schemeClr>
                </a:solidFill>
              </a:rPr>
            </a:br>
            <a:r>
              <a:rPr lang="en-US" sz="2000" b="1" dirty="0">
                <a:solidFill>
                  <a:schemeClr val="tx2">
                    <a:satMod val="130000"/>
                  </a:schemeClr>
                </a:solidFill>
              </a:rPr>
              <a:t/>
            </a:r>
            <a:br>
              <a:rPr lang="en-US" sz="2000" b="1" dirty="0">
                <a:solidFill>
                  <a:schemeClr val="tx2">
                    <a:satMod val="130000"/>
                  </a:schemeClr>
                </a:solidFill>
              </a:rPr>
            </a:br>
            <a:r>
              <a:rPr lang="en-US" sz="1800" dirty="0" smtClean="0">
                <a:solidFill>
                  <a:schemeClr val="tx1"/>
                </a:solidFill>
              </a:rPr>
              <a:t>2010 - -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Number - 55</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Based on 2010 Census boundaries</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Aggregations of Census tracts (respectful of neighborhoods)</a:t>
            </a:r>
          </a:p>
        </p:txBody>
      </p:sp>
      <p:pic>
        <p:nvPicPr>
          <p:cNvPr id="13315" name="Picture 3" descr="CSA Map 201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84625" y="0"/>
            <a:ext cx="5159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45992FD-D092-4BF1-9B8D-3E28E7B44046}" type="slidenum">
              <a:rPr lang="en-US" sz="1400">
                <a:solidFill>
                  <a:srgbClr val="FFFFFF"/>
                </a:solidFill>
              </a:rPr>
              <a:pPr eaLnBrk="1" hangingPunct="1"/>
              <a:t>4</a:t>
            </a:fld>
            <a:endParaRPr lang="en-US" sz="1400">
              <a:solidFill>
                <a:srgbClr val="FFFFFF"/>
              </a:solidFill>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467600" cy="792162"/>
          </a:xfrm>
        </p:spPr>
        <p:txBody>
          <a:bodyPr>
            <a:normAutofit fontScale="90000"/>
          </a:bodyPr>
          <a:lstStyle/>
          <a:p>
            <a:r>
              <a:rPr lang="en-US" dirty="0" smtClean="0"/>
              <a:t>What did We Learn From Vital Signs 10: Ups and Downs</a:t>
            </a:r>
            <a:endParaRPr lang="en-US" dirty="0"/>
          </a:p>
        </p:txBody>
      </p:sp>
      <p:sp>
        <p:nvSpPr>
          <p:cNvPr id="2" name="Slide Number Placeholder 1"/>
          <p:cNvSpPr>
            <a:spLocks noGrp="1"/>
          </p:cNvSpPr>
          <p:nvPr>
            <p:ph type="sldNum" sz="quarter" idx="11"/>
          </p:nvPr>
        </p:nvSpPr>
        <p:spPr/>
        <p:txBody>
          <a:bodyPr/>
          <a:lstStyle/>
          <a:p>
            <a:pPr>
              <a:defRPr/>
            </a:pPr>
            <a:fld id="{A53DEC74-9BEB-4718-AAF0-7400CBA6D58B}" type="slidenum">
              <a:rPr lang="en-US" smtClean="0"/>
              <a:pPr>
                <a:defRPr/>
              </a:pPr>
              <a:t>5</a:t>
            </a:fld>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79" b="9445"/>
          <a:stretch/>
        </p:blipFill>
        <p:spPr bwMode="auto">
          <a:xfrm>
            <a:off x="194733" y="1174044"/>
            <a:ext cx="8542424" cy="545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267200" y="1905000"/>
            <a:ext cx="60959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797775" y="1818922"/>
            <a:ext cx="60959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715000" y="3124200"/>
            <a:ext cx="609599"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620495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ppt_x"/>
                                          </p:val>
                                        </p:tav>
                                        <p:tav tm="100000">
                                          <p:val>
                                            <p:strVal val="#ppt_x"/>
                                          </p:val>
                                        </p:tav>
                                      </p:tavLst>
                                    </p:anim>
                                    <p:anim calcmode="lin" valueType="num">
                                      <p:cBhvr additive="base">
                                        <p:cTn id="1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Looking Ahead</a:t>
            </a:r>
            <a:endParaRPr lang="en-US" dirty="0"/>
          </a:p>
        </p:txBody>
      </p:sp>
      <p:sp>
        <p:nvSpPr>
          <p:cNvPr id="3" name="Content Placeholder 2"/>
          <p:cNvSpPr>
            <a:spLocks noGrp="1"/>
          </p:cNvSpPr>
          <p:nvPr>
            <p:ph sz="quarter" idx="1"/>
          </p:nvPr>
        </p:nvSpPr>
        <p:spPr>
          <a:xfrm>
            <a:off x="457200" y="1143000"/>
            <a:ext cx="3352800" cy="5330952"/>
          </a:xfrm>
        </p:spPr>
        <p:txBody>
          <a:bodyPr/>
          <a:lstStyle/>
          <a:p>
            <a:pPr>
              <a:spcAft>
                <a:spcPts val="600"/>
              </a:spcAft>
            </a:pPr>
            <a:r>
              <a:rPr lang="en-US" sz="2000" b="1" dirty="0" smtClean="0"/>
              <a:t>Population</a:t>
            </a:r>
          </a:p>
          <a:p>
            <a:pPr lvl="1">
              <a:spcAft>
                <a:spcPts val="600"/>
              </a:spcAft>
            </a:pPr>
            <a:r>
              <a:rPr lang="en-US" sz="2000" dirty="0" smtClean="0"/>
              <a:t>Loss of 30,000 people (4.6%)</a:t>
            </a:r>
          </a:p>
          <a:p>
            <a:pPr>
              <a:spcAft>
                <a:spcPts val="600"/>
              </a:spcAft>
            </a:pPr>
            <a:r>
              <a:rPr lang="en-US" sz="2000" b="1" dirty="0"/>
              <a:t>Occupancy</a:t>
            </a:r>
          </a:p>
          <a:p>
            <a:pPr lvl="1">
              <a:spcAft>
                <a:spcPts val="600"/>
              </a:spcAft>
            </a:pPr>
            <a:r>
              <a:rPr lang="en-US" sz="2000" dirty="0"/>
              <a:t>Owner-occupancy down from 64.9% in 2000 to 60.2% in 2010</a:t>
            </a:r>
          </a:p>
          <a:p>
            <a:pPr marL="366713" lvl="1" indent="0">
              <a:spcAft>
                <a:spcPts val="600"/>
              </a:spcAft>
              <a:buNone/>
            </a:pPr>
            <a:endParaRPr lang="en-US" sz="1700" dirty="0" smtClean="0"/>
          </a:p>
          <a:p>
            <a:pPr lvl="1">
              <a:spcAft>
                <a:spcPts val="600"/>
              </a:spcAft>
            </a:pPr>
            <a:endParaRPr lang="en-US" sz="2000" dirty="0" smtClean="0"/>
          </a:p>
          <a:p>
            <a:pPr lvl="1">
              <a:spcAft>
                <a:spcPts val="600"/>
              </a:spcAft>
            </a:pPr>
            <a:endParaRPr lang="en-US" sz="2000" dirty="0" smtClean="0"/>
          </a:p>
          <a:p>
            <a:pPr lvl="1">
              <a:spcAft>
                <a:spcPts val="600"/>
              </a:spcAft>
            </a:pPr>
            <a:endParaRPr lang="en-US" dirty="0" smtClean="0"/>
          </a:p>
        </p:txBody>
      </p:sp>
      <p:sp>
        <p:nvSpPr>
          <p:cNvPr id="4" name="Slide Number Placeholder 3"/>
          <p:cNvSpPr>
            <a:spLocks noGrp="1"/>
          </p:cNvSpPr>
          <p:nvPr>
            <p:ph type="sldNum" sz="quarter" idx="11"/>
          </p:nvPr>
        </p:nvSpPr>
        <p:spPr/>
        <p:txBody>
          <a:bodyPr/>
          <a:lstStyle/>
          <a:p>
            <a:pPr>
              <a:defRPr/>
            </a:pPr>
            <a:fld id="{B249F4D2-BEC3-49D0-9484-00112C1ACAD1}" type="slidenum">
              <a:rPr lang="en-US" smtClean="0"/>
              <a:pPr>
                <a:defRPr/>
              </a:pPr>
              <a:t>6</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1038" y="0"/>
            <a:ext cx="5202962" cy="6858000"/>
          </a:xfrm>
          <a:prstGeom prst="rect">
            <a:avLst/>
          </a:prstGeom>
        </p:spPr>
      </p:pic>
    </p:spTree>
    <p:extLst>
      <p:ext uri="{BB962C8B-B14F-4D97-AF65-F5344CB8AC3E}">
        <p14:creationId xmlns:p14="http://schemas.microsoft.com/office/powerpoint/2010/main" val="1223598640"/>
      </p:ext>
    </p:extLst>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92162"/>
          </a:xfrm>
        </p:spPr>
        <p:txBody>
          <a:bodyPr/>
          <a:lstStyle/>
          <a:p>
            <a:r>
              <a:rPr lang="en-US" dirty="0" smtClean="0"/>
              <a:t>Looking Ahead</a:t>
            </a:r>
            <a:endParaRPr lang="en-US" dirty="0"/>
          </a:p>
        </p:txBody>
      </p:sp>
      <p:sp>
        <p:nvSpPr>
          <p:cNvPr id="3" name="Content Placeholder 2"/>
          <p:cNvSpPr>
            <a:spLocks noGrp="1"/>
          </p:cNvSpPr>
          <p:nvPr>
            <p:ph sz="quarter" idx="1"/>
          </p:nvPr>
        </p:nvSpPr>
        <p:spPr>
          <a:xfrm>
            <a:off x="457200" y="1143000"/>
            <a:ext cx="8077200" cy="5330952"/>
          </a:xfrm>
        </p:spPr>
        <p:txBody>
          <a:bodyPr/>
          <a:lstStyle/>
          <a:p>
            <a:pPr>
              <a:spcAft>
                <a:spcPts val="1800"/>
              </a:spcAft>
            </a:pPr>
            <a:r>
              <a:rPr lang="en-US" sz="2000" b="1" dirty="0" smtClean="0"/>
              <a:t>Housing Affordability</a:t>
            </a:r>
          </a:p>
          <a:p>
            <a:pPr lvl="1">
              <a:spcAft>
                <a:spcPts val="1800"/>
              </a:spcAft>
            </a:pPr>
            <a:r>
              <a:rPr lang="en-US" sz="2000" dirty="0" smtClean="0"/>
              <a:t>% of population spending more than 30% of income on housing costs</a:t>
            </a:r>
          </a:p>
          <a:p>
            <a:pPr lvl="3">
              <a:spcAft>
                <a:spcPts val="1800"/>
              </a:spcAft>
            </a:pPr>
            <a:r>
              <a:rPr lang="en-US" sz="2000" dirty="0" smtClean="0"/>
              <a:t>Renters: Up from 40% in 2000 to 52.7% from 2006-2010</a:t>
            </a:r>
          </a:p>
          <a:p>
            <a:pPr lvl="3">
              <a:spcAft>
                <a:spcPts val="1800"/>
              </a:spcAft>
            </a:pPr>
            <a:r>
              <a:rPr lang="en-US" sz="2000" dirty="0" smtClean="0"/>
              <a:t>Mortgage: Up from 31.6% in 2000 to 40.0% from 2006-2010</a:t>
            </a:r>
          </a:p>
          <a:p>
            <a:pPr>
              <a:spcAft>
                <a:spcPts val="1800"/>
              </a:spcAft>
            </a:pPr>
            <a:r>
              <a:rPr lang="en-US" sz="2000" b="1" dirty="0" smtClean="0"/>
              <a:t>Vacant and Abandoned Housing</a:t>
            </a:r>
          </a:p>
          <a:p>
            <a:pPr lvl="1">
              <a:spcAft>
                <a:spcPts val="1800"/>
              </a:spcAft>
            </a:pPr>
            <a:r>
              <a:rPr lang="en-US" sz="2000" dirty="0" smtClean="0"/>
              <a:t>Vacancy rates increased from 5.3% in 2000 to 7.9% in 2010</a:t>
            </a:r>
          </a:p>
          <a:p>
            <a:pPr lvl="3">
              <a:spcAft>
                <a:spcPts val="1800"/>
              </a:spcAft>
            </a:pPr>
            <a:r>
              <a:rPr lang="en-US" sz="2000" dirty="0" smtClean="0"/>
              <a:t>All but one neighborhood with a vacancy rate &gt;4% lost population between 2000-2010</a:t>
            </a:r>
          </a:p>
          <a:p>
            <a:pPr lvl="1">
              <a:spcAft>
                <a:spcPts val="600"/>
              </a:spcAft>
            </a:pPr>
            <a:endParaRPr lang="en-US" sz="2000" dirty="0" smtClean="0"/>
          </a:p>
          <a:p>
            <a:pPr lvl="1">
              <a:spcAft>
                <a:spcPts val="600"/>
              </a:spcAft>
            </a:pPr>
            <a:endParaRPr lang="en-US" sz="2000" dirty="0" smtClean="0"/>
          </a:p>
          <a:p>
            <a:pPr lvl="1">
              <a:spcAft>
                <a:spcPts val="600"/>
              </a:spcAft>
            </a:pPr>
            <a:endParaRPr lang="en-US" dirty="0" smtClean="0"/>
          </a:p>
        </p:txBody>
      </p:sp>
      <p:sp>
        <p:nvSpPr>
          <p:cNvPr id="4" name="Slide Number Placeholder 3"/>
          <p:cNvSpPr>
            <a:spLocks noGrp="1"/>
          </p:cNvSpPr>
          <p:nvPr>
            <p:ph type="sldNum" sz="quarter" idx="11"/>
          </p:nvPr>
        </p:nvSpPr>
        <p:spPr/>
        <p:txBody>
          <a:bodyPr/>
          <a:lstStyle/>
          <a:p>
            <a:pPr>
              <a:defRPr/>
            </a:pPr>
            <a:fld id="{B249F4D2-BEC3-49D0-9484-00112C1ACAD1}" type="slidenum">
              <a:rPr lang="en-US" smtClean="0"/>
              <a:pPr>
                <a:defRPr/>
              </a:pPr>
              <a:t>7</a:t>
            </a:fld>
            <a:endParaRPr lang="en-US"/>
          </a:p>
        </p:txBody>
      </p:sp>
    </p:spTree>
    <p:extLst>
      <p:ext uri="{BB962C8B-B14F-4D97-AF65-F5344CB8AC3E}">
        <p14:creationId xmlns:p14="http://schemas.microsoft.com/office/powerpoint/2010/main" val="361330384"/>
      </p:ext>
    </p:extLst>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Freeform 1"/>
          <p:cNvSpPr>
            <a:spLocks/>
          </p:cNvSpPr>
          <p:nvPr/>
        </p:nvSpPr>
        <p:spPr bwMode="auto">
          <a:xfrm>
            <a:off x="498475" y="5943600"/>
            <a:ext cx="4940300" cy="922338"/>
          </a:xfrm>
          <a:custGeom>
            <a:avLst/>
            <a:gdLst>
              <a:gd name="T0" fmla="*/ 0 w 21600"/>
              <a:gd name="T1" fmla="*/ 233403 h 21600"/>
              <a:gd name="T2" fmla="*/ 1129933523 w 21600"/>
              <a:gd name="T3" fmla="*/ 39384601 h 21600"/>
              <a:gd name="T4" fmla="*/ 839027845 w 21600"/>
              <a:gd name="T5" fmla="*/ 39384601 h 21600"/>
              <a:gd name="T6" fmla="*/ 156900 w 21600"/>
              <a:gd name="T7" fmla="*/ 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128"/>
                </a:moveTo>
                <a:lnTo>
                  <a:pt x="21600" y="21600"/>
                </a:lnTo>
                <a:lnTo>
                  <a:pt x="16039" y="21600"/>
                </a:lnTo>
                <a:lnTo>
                  <a:pt x="3" y="0"/>
                </a:lnTo>
              </a:path>
            </a:pathLst>
          </a:custGeom>
          <a:solidFill>
            <a:schemeClr val="accent1">
              <a:alpha val="39999"/>
            </a:schemeClr>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7" name="Freeform 2"/>
          <p:cNvSpPr>
            <a:spLocks/>
          </p:cNvSpPr>
          <p:nvPr/>
        </p:nvSpPr>
        <p:spPr bwMode="auto">
          <a:xfrm>
            <a:off x="484188" y="5938838"/>
            <a:ext cx="3690937" cy="933450"/>
          </a:xfrm>
          <a:custGeom>
            <a:avLst/>
            <a:gdLst>
              <a:gd name="T0" fmla="*/ 0 w 21600"/>
              <a:gd name="T1" fmla="*/ 0 h 21600"/>
              <a:gd name="T2" fmla="*/ 630695182 w 21600"/>
              <a:gd name="T3" fmla="*/ 40133856 h 21600"/>
              <a:gd name="T4" fmla="*/ 498044786 w 21600"/>
              <a:gd name="T5" fmla="*/ 40339301 h 21600"/>
              <a:gd name="T6" fmla="*/ 1343091 w 21600"/>
              <a:gd name="T7" fmla="*/ 27454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21490"/>
                </a:lnTo>
                <a:lnTo>
                  <a:pt x="17057" y="21600"/>
                </a:lnTo>
                <a:lnTo>
                  <a:pt x="46" y="147"/>
                </a:lnTo>
              </a:path>
            </a:pathLst>
          </a:custGeom>
          <a:solidFill>
            <a:srgbClr val="000000"/>
          </a:solidFill>
          <a:ln>
            <a:noFill/>
          </a:ln>
          <a:extLs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0" tIns="0" rIns="0" bIns="0"/>
          <a:lstStyle/>
          <a:p>
            <a:endParaRPr lang="en-US"/>
          </a:p>
        </p:txBody>
      </p:sp>
      <p:sp>
        <p:nvSpPr>
          <p:cNvPr id="6148" name="AutoShape 3"/>
          <p:cNvSpPr>
            <a:spLocks/>
          </p:cNvSpPr>
          <p:nvPr/>
        </p:nvSpPr>
        <p:spPr bwMode="auto">
          <a:xfrm>
            <a:off x="-4763" y="5791200"/>
            <a:ext cx="3400426" cy="1079500"/>
          </a:xfrm>
          <a:prstGeom prst="rtTriangle">
            <a:avLst/>
          </a:prstGeom>
          <a:blipFill dpi="0" rotWithShape="0">
            <a:blip r:embed="rId3"/>
            <a:srcRect/>
            <a:stretch>
              <a:fillRect/>
            </a:stretch>
          </a:blipFill>
          <a:ln>
            <a:noFill/>
          </a:ln>
          <a:extLst>
            <a:ext uri="{91240B29-F687-4F45-9708-019B960494DF}">
              <a14:hiddenLine xmlns:a14="http://schemas.microsoft.com/office/drawing/2010/main" w="12700" cap="rnd">
                <a:solidFill>
                  <a:schemeClr val="tx1"/>
                </a:solidFill>
                <a:round/>
                <a:headEnd/>
                <a:tailEnd/>
              </a14:hiddenLine>
            </a:ext>
          </a:extLst>
        </p:spPr>
        <p:txBody>
          <a:bodyPr lIns="0" tIns="0" rIns="0" bIns="0"/>
          <a:lstStyle/>
          <a:p>
            <a:endParaRPr lang="en-US"/>
          </a:p>
        </p:txBody>
      </p:sp>
      <p:sp>
        <p:nvSpPr>
          <p:cNvPr id="6149" name="Line 4"/>
          <p:cNvSpPr>
            <a:spLocks noChangeShapeType="1"/>
          </p:cNvSpPr>
          <p:nvPr/>
        </p:nvSpPr>
        <p:spPr bwMode="auto">
          <a:xfrm>
            <a:off x="-7938" y="5786438"/>
            <a:ext cx="3403601" cy="1084262"/>
          </a:xfrm>
          <a:prstGeom prst="line">
            <a:avLst/>
          </a:prstGeom>
          <a:noFill/>
          <a:ln w="12065">
            <a:solidFill>
              <a:srgbClr val="5EA3B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8197" name="Rectangle 5"/>
          <p:cNvSpPr>
            <a:spLocks noGrp="1" noChangeArrowheads="1"/>
          </p:cNvSpPr>
          <p:nvPr>
            <p:ph type="title"/>
          </p:nvPr>
        </p:nvSpPr>
        <p:spPr>
          <a:xfrm>
            <a:off x="471488" y="34925"/>
            <a:ext cx="8229600" cy="868363"/>
          </a:xfrm>
        </p:spPr>
        <p:txBody>
          <a:bodyPr/>
          <a:lstStyle/>
          <a:p>
            <a:pPr eaLnBrk="1" hangingPunct="1">
              <a:defRPr/>
            </a:pPr>
            <a:r>
              <a:rPr lang="en-US" dirty="0" smtClean="0"/>
              <a:t>Housing Indicators</a:t>
            </a:r>
          </a:p>
        </p:txBody>
      </p:sp>
      <p:sp>
        <p:nvSpPr>
          <p:cNvPr id="6151" name="Rectangle 6"/>
          <p:cNvSpPr>
            <a:spLocks noGrp="1" noChangeArrowheads="1"/>
          </p:cNvSpPr>
          <p:nvPr>
            <p:ph type="body" idx="1"/>
          </p:nvPr>
        </p:nvSpPr>
        <p:spPr>
          <a:xfrm>
            <a:off x="460851" y="967740"/>
            <a:ext cx="8645751" cy="4991100"/>
          </a:xfrm>
        </p:spPr>
        <p:txBody>
          <a:bodyPr/>
          <a:lstStyle/>
          <a:p>
            <a:pPr eaLnBrk="1" hangingPunct="1">
              <a:spcAft>
                <a:spcPts val="1200"/>
              </a:spcAft>
            </a:pPr>
            <a:r>
              <a:rPr lang="en-US" sz="2000" dirty="0" smtClean="0"/>
              <a:t>Rehabilitation </a:t>
            </a:r>
            <a:r>
              <a:rPr lang="en-US" sz="2000" dirty="0"/>
              <a:t>Investment above $5,000</a:t>
            </a:r>
          </a:p>
          <a:p>
            <a:pPr eaLnBrk="1" hangingPunct="1">
              <a:spcAft>
                <a:spcPts val="1200"/>
              </a:spcAft>
            </a:pPr>
            <a:r>
              <a:rPr lang="en-US" sz="2000" dirty="0" smtClean="0"/>
              <a:t>Vacant </a:t>
            </a:r>
            <a:r>
              <a:rPr lang="en-US" sz="2000" dirty="0"/>
              <a:t>and </a:t>
            </a:r>
            <a:r>
              <a:rPr lang="en-US" sz="2000" dirty="0" smtClean="0"/>
              <a:t>Abandoned Housing</a:t>
            </a:r>
            <a:endParaRPr lang="en-US" sz="2000" dirty="0"/>
          </a:p>
          <a:p>
            <a:pPr eaLnBrk="1" hangingPunct="1">
              <a:spcAft>
                <a:spcPts val="1200"/>
              </a:spcAft>
            </a:pPr>
            <a:r>
              <a:rPr lang="en-US" sz="2000" dirty="0" smtClean="0"/>
              <a:t>Housing </a:t>
            </a:r>
            <a:r>
              <a:rPr lang="en-US" sz="2000" dirty="0"/>
              <a:t>Violations</a:t>
            </a:r>
          </a:p>
          <a:p>
            <a:pPr eaLnBrk="1" hangingPunct="1">
              <a:spcAft>
                <a:spcPts val="1200"/>
              </a:spcAft>
            </a:pPr>
            <a:r>
              <a:rPr lang="en-US" sz="2000" dirty="0" smtClean="0"/>
              <a:t>Median </a:t>
            </a:r>
            <a:r>
              <a:rPr lang="en-US" sz="2000" dirty="0"/>
              <a:t>Sales Price</a:t>
            </a:r>
          </a:p>
          <a:p>
            <a:pPr eaLnBrk="1" hangingPunct="1">
              <a:spcAft>
                <a:spcPts val="1200"/>
              </a:spcAft>
            </a:pPr>
            <a:r>
              <a:rPr lang="en-US" sz="2000" dirty="0" smtClean="0"/>
              <a:t>Total </a:t>
            </a:r>
            <a:r>
              <a:rPr lang="en-US" sz="2000" dirty="0"/>
              <a:t>Housing Units Sold</a:t>
            </a:r>
          </a:p>
          <a:p>
            <a:pPr eaLnBrk="1" hangingPunct="1">
              <a:spcAft>
                <a:spcPts val="1200"/>
              </a:spcAft>
            </a:pPr>
            <a:r>
              <a:rPr lang="en-US" sz="2000" dirty="0" smtClean="0"/>
              <a:t>Median </a:t>
            </a:r>
            <a:r>
              <a:rPr lang="en-US" sz="2000" dirty="0" smtClean="0"/>
              <a:t>Days </a:t>
            </a:r>
            <a:r>
              <a:rPr lang="en-US" sz="2000" dirty="0"/>
              <a:t>on the Market</a:t>
            </a:r>
          </a:p>
          <a:p>
            <a:pPr eaLnBrk="1" hangingPunct="1">
              <a:spcAft>
                <a:spcPts val="1200"/>
              </a:spcAft>
            </a:pPr>
            <a:r>
              <a:rPr lang="en-US" sz="2000" dirty="0" smtClean="0"/>
              <a:t>Owner-Occupancy rate</a:t>
            </a:r>
            <a:endParaRPr lang="en-US" sz="2000" dirty="0"/>
          </a:p>
          <a:p>
            <a:pPr eaLnBrk="1" hangingPunct="1">
              <a:spcAft>
                <a:spcPts val="1200"/>
              </a:spcAft>
            </a:pPr>
            <a:r>
              <a:rPr lang="en-US" sz="2000" dirty="0" smtClean="0"/>
              <a:t>Mortgage </a:t>
            </a:r>
            <a:r>
              <a:rPr lang="en-US" sz="2000" dirty="0"/>
              <a:t>Foreclosure Filings</a:t>
            </a:r>
          </a:p>
          <a:p>
            <a:pPr eaLnBrk="1" hangingPunct="1"/>
            <a:r>
              <a:rPr lang="en-US" sz="2000" dirty="0" smtClean="0"/>
              <a:t>Affordability Index</a:t>
            </a:r>
          </a:p>
        </p:txBody>
      </p:sp>
    </p:spTree>
    <p:extLst>
      <p:ext uri="{BB962C8B-B14F-4D97-AF65-F5344CB8AC3E}">
        <p14:creationId xmlns:p14="http://schemas.microsoft.com/office/powerpoint/2010/main" val="1734785075"/>
      </p:ext>
    </p:extLst>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229600" cy="762000"/>
          </a:xfrm>
        </p:spPr>
        <p:txBody>
          <a:bodyPr/>
          <a:lstStyle/>
          <a:p>
            <a:r>
              <a:rPr lang="en-US" dirty="0" smtClean="0"/>
              <a:t>Neighborhood Housing Sustainability</a:t>
            </a:r>
            <a:endParaRPr lang="en-US" dirty="0"/>
          </a:p>
        </p:txBody>
      </p:sp>
      <p:sp>
        <p:nvSpPr>
          <p:cNvPr id="3" name="Content Placeholder 2"/>
          <p:cNvSpPr>
            <a:spLocks noGrp="1"/>
          </p:cNvSpPr>
          <p:nvPr>
            <p:ph sz="quarter" idx="1"/>
          </p:nvPr>
        </p:nvSpPr>
        <p:spPr>
          <a:xfrm>
            <a:off x="228600" y="1041114"/>
            <a:ext cx="2895600" cy="5131086"/>
          </a:xfrm>
          <a:ln>
            <a:solidFill>
              <a:schemeClr val="accent1">
                <a:lumMod val="50000"/>
              </a:schemeClr>
            </a:solidFill>
          </a:ln>
        </p:spPr>
        <p:txBody>
          <a:bodyPr/>
          <a:lstStyle/>
          <a:p>
            <a:pPr marL="0" indent="0">
              <a:buNone/>
            </a:pPr>
            <a:r>
              <a:rPr lang="en-US" dirty="0" smtClean="0"/>
              <a:t>Neighborhood Stabilization</a:t>
            </a:r>
          </a:p>
          <a:p>
            <a:pPr>
              <a:spcBef>
                <a:spcPts val="1200"/>
              </a:spcBef>
              <a:spcAft>
                <a:spcPts val="1200"/>
              </a:spcAft>
            </a:pPr>
            <a:r>
              <a:rPr lang="en-US" sz="2000" dirty="0" smtClean="0"/>
              <a:t>Investment measured by permit data</a:t>
            </a:r>
          </a:p>
          <a:p>
            <a:pPr>
              <a:spcBef>
                <a:spcPts val="1200"/>
              </a:spcBef>
              <a:spcAft>
                <a:spcPts val="1200"/>
              </a:spcAft>
            </a:pPr>
            <a:r>
              <a:rPr lang="en-US" sz="2000" dirty="0" smtClean="0"/>
              <a:t>Blight elimination measured by code violations </a:t>
            </a:r>
            <a:r>
              <a:rPr lang="en-US" sz="2000" dirty="0" smtClean="0"/>
              <a:t>including </a:t>
            </a:r>
            <a:r>
              <a:rPr lang="en-US" sz="2000" dirty="0" smtClean="0"/>
              <a:t>vacant house notices</a:t>
            </a:r>
          </a:p>
          <a:p>
            <a:pPr>
              <a:spcBef>
                <a:spcPts val="1200"/>
              </a:spcBef>
              <a:spcAft>
                <a:spcPts val="1200"/>
              </a:spcAft>
            </a:pPr>
            <a:r>
              <a:rPr lang="en-US" sz="2000" dirty="0" smtClean="0"/>
              <a:t>Place Based</a:t>
            </a:r>
          </a:p>
          <a:p>
            <a:pPr>
              <a:spcBef>
                <a:spcPts val="1200"/>
              </a:spcBef>
              <a:spcAft>
                <a:spcPts val="1200"/>
              </a:spcAft>
            </a:pPr>
            <a:r>
              <a:rPr lang="en-US" sz="2000" dirty="0" smtClean="0"/>
              <a:t>Funded by Capital Budgets</a:t>
            </a:r>
          </a:p>
          <a:p>
            <a:pPr lvl="1"/>
            <a:endParaRPr lang="en-US" dirty="0"/>
          </a:p>
        </p:txBody>
      </p:sp>
      <p:sp>
        <p:nvSpPr>
          <p:cNvPr id="4" name="Slide Number Placeholder 3"/>
          <p:cNvSpPr>
            <a:spLocks noGrp="1"/>
          </p:cNvSpPr>
          <p:nvPr>
            <p:ph type="sldNum" sz="quarter" idx="11"/>
          </p:nvPr>
        </p:nvSpPr>
        <p:spPr/>
        <p:txBody>
          <a:bodyPr/>
          <a:lstStyle/>
          <a:p>
            <a:pPr>
              <a:defRPr/>
            </a:pPr>
            <a:fld id="{B249F4D2-BEC3-49D0-9484-00112C1ACAD1}" type="slidenum">
              <a:rPr lang="en-US" smtClean="0"/>
              <a:pPr>
                <a:defRPr/>
              </a:pPr>
              <a:t>9</a:t>
            </a:fld>
            <a:endParaRPr lang="en-US"/>
          </a:p>
        </p:txBody>
      </p:sp>
      <p:sp>
        <p:nvSpPr>
          <p:cNvPr id="5" name="Content Placeholder 2"/>
          <p:cNvSpPr txBox="1">
            <a:spLocks/>
          </p:cNvSpPr>
          <p:nvPr/>
        </p:nvSpPr>
        <p:spPr bwMode="auto">
          <a:xfrm>
            <a:off x="3200400" y="1041115"/>
            <a:ext cx="2743199" cy="5131085"/>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smtClean="0"/>
              <a:t>Housing Markets</a:t>
            </a:r>
          </a:p>
          <a:p>
            <a:pPr>
              <a:spcBef>
                <a:spcPts val="0"/>
              </a:spcBef>
              <a:spcAft>
                <a:spcPts val="0"/>
              </a:spcAft>
            </a:pPr>
            <a:endParaRPr lang="en-US" sz="2000" dirty="0" smtClean="0"/>
          </a:p>
          <a:p>
            <a:pPr>
              <a:spcBef>
                <a:spcPts val="1200"/>
              </a:spcBef>
              <a:spcAft>
                <a:spcPts val="1200"/>
              </a:spcAft>
            </a:pPr>
            <a:r>
              <a:rPr lang="en-US" sz="2000" dirty="0" smtClean="0"/>
              <a:t>Stable markets measured by home sales</a:t>
            </a:r>
          </a:p>
          <a:p>
            <a:pPr>
              <a:spcBef>
                <a:spcPts val="1200"/>
              </a:spcBef>
              <a:spcAft>
                <a:spcPts val="1200"/>
              </a:spcAft>
            </a:pPr>
            <a:r>
              <a:rPr lang="en-US" sz="2000" dirty="0" smtClean="0"/>
              <a:t>Rate of foreclosure filing</a:t>
            </a:r>
          </a:p>
          <a:p>
            <a:pPr>
              <a:spcBef>
                <a:spcPts val="1200"/>
              </a:spcBef>
              <a:spcAft>
                <a:spcPts val="1200"/>
              </a:spcAft>
            </a:pPr>
            <a:r>
              <a:rPr lang="en-US" sz="2000" dirty="0" smtClean="0"/>
              <a:t>Affordability Index </a:t>
            </a:r>
          </a:p>
          <a:p>
            <a:pPr>
              <a:spcBef>
                <a:spcPts val="1200"/>
              </a:spcBef>
              <a:spcAft>
                <a:spcPts val="1200"/>
              </a:spcAft>
            </a:pPr>
            <a:r>
              <a:rPr lang="en-US" sz="2000" dirty="0" smtClean="0"/>
              <a:t>Real </a:t>
            </a:r>
            <a:r>
              <a:rPr lang="en-US" sz="2000" dirty="0" smtClean="0"/>
              <a:t>estate </a:t>
            </a:r>
            <a:r>
              <a:rPr lang="en-US" sz="2000" dirty="0" smtClean="0"/>
              <a:t>transactions and income levels</a:t>
            </a:r>
            <a:endParaRPr lang="en-US" sz="2000" dirty="0" smtClean="0"/>
          </a:p>
          <a:p>
            <a:pPr lvl="1"/>
            <a:endParaRPr lang="en-US" dirty="0"/>
          </a:p>
        </p:txBody>
      </p:sp>
      <p:sp>
        <p:nvSpPr>
          <p:cNvPr id="6" name="Content Placeholder 2"/>
          <p:cNvSpPr txBox="1">
            <a:spLocks/>
          </p:cNvSpPr>
          <p:nvPr/>
        </p:nvSpPr>
        <p:spPr bwMode="auto">
          <a:xfrm>
            <a:off x="5995827" y="1041114"/>
            <a:ext cx="2843373" cy="5131086"/>
          </a:xfrm>
          <a:prstGeom prst="rect">
            <a:avLst/>
          </a:prstGeom>
          <a:noFill/>
          <a:ln w="9525">
            <a:solidFill>
              <a:schemeClr val="accent1">
                <a:lumMod val="50000"/>
              </a:schemeClr>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None/>
            </a:pPr>
            <a:r>
              <a:rPr lang="en-US" dirty="0" smtClean="0"/>
              <a:t>Healthy Homes</a:t>
            </a:r>
          </a:p>
          <a:p>
            <a:pPr>
              <a:spcBef>
                <a:spcPts val="0"/>
              </a:spcBef>
              <a:spcAft>
                <a:spcPts val="0"/>
              </a:spcAft>
            </a:pPr>
            <a:endParaRPr lang="en-US" sz="2000" dirty="0" smtClean="0"/>
          </a:p>
          <a:p>
            <a:pPr>
              <a:spcBef>
                <a:spcPts val="1200"/>
              </a:spcBef>
              <a:spcAft>
                <a:spcPts val="1200"/>
              </a:spcAft>
            </a:pPr>
            <a:r>
              <a:rPr lang="en-US" sz="2000" dirty="0" smtClean="0"/>
              <a:t>Reducing health hazards in homes measured by lead</a:t>
            </a:r>
          </a:p>
          <a:p>
            <a:pPr>
              <a:spcBef>
                <a:spcPts val="1200"/>
              </a:spcBef>
              <a:spcAft>
                <a:spcPts val="1200"/>
              </a:spcAft>
            </a:pPr>
            <a:r>
              <a:rPr lang="en-US" sz="2000" dirty="0" smtClean="0"/>
              <a:t>Increasing energy efficiency measured by weatherization</a:t>
            </a:r>
          </a:p>
          <a:p>
            <a:pPr>
              <a:spcBef>
                <a:spcPts val="1200"/>
              </a:spcBef>
              <a:spcAft>
                <a:spcPts val="1200"/>
              </a:spcAft>
            </a:pPr>
            <a:r>
              <a:rPr lang="en-US" sz="2000" dirty="0" smtClean="0"/>
              <a:t>People Based</a:t>
            </a:r>
          </a:p>
          <a:p>
            <a:pPr>
              <a:spcBef>
                <a:spcPts val="1200"/>
              </a:spcBef>
              <a:spcAft>
                <a:spcPts val="1200"/>
              </a:spcAft>
            </a:pPr>
            <a:r>
              <a:rPr lang="en-US" sz="2000" dirty="0" smtClean="0"/>
              <a:t>Funded by Operating Budgets</a:t>
            </a:r>
          </a:p>
          <a:p>
            <a:pPr lvl="1"/>
            <a:endParaRPr lang="en-US" dirty="0"/>
          </a:p>
        </p:txBody>
      </p:sp>
    </p:spTree>
    <p:extLst>
      <p:ext uri="{BB962C8B-B14F-4D97-AF65-F5344CB8AC3E}">
        <p14:creationId xmlns:p14="http://schemas.microsoft.com/office/powerpoint/2010/main" val="4002061842"/>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emplate>
  <TotalTime>21882</TotalTime>
  <Words>960</Words>
  <Application>Microsoft Office PowerPoint</Application>
  <PresentationFormat>On-screen Show (4:3)</PresentationFormat>
  <Paragraphs>183</Paragraphs>
  <Slides>19</Slides>
  <Notes>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Oriel</vt:lpstr>
      <vt:lpstr>Developing Lead Abatement andWeatherization Indicators to Track Neighborhood Sustainability</vt:lpstr>
      <vt:lpstr>National Neighborhood Indicators Partnership-Urban Institute</vt:lpstr>
      <vt:lpstr>Baltimore Neighborhood Indicators Alliance</vt:lpstr>
      <vt:lpstr>2010 Baltimore City CSAs    2010 - - -  Number - 55  Based on 2010 Census boundaries  Aggregations of Census tracts (respectful of neighborhoods)</vt:lpstr>
      <vt:lpstr>What did We Learn From Vital Signs 10: Ups and Downs</vt:lpstr>
      <vt:lpstr>Looking Ahead</vt:lpstr>
      <vt:lpstr>Looking Ahead</vt:lpstr>
      <vt:lpstr>Housing Indicators</vt:lpstr>
      <vt:lpstr>Neighborhood Housing Sustainability</vt:lpstr>
      <vt:lpstr>Healthy Homes Initiative</vt:lpstr>
      <vt:lpstr>Partnership for Sustainable Communities</vt:lpstr>
      <vt:lpstr>Integrated Administrative Systems</vt:lpstr>
      <vt:lpstr>Data Acquisition</vt:lpstr>
      <vt:lpstr>Lead Violations</vt:lpstr>
      <vt:lpstr>Methodology and Findings</vt:lpstr>
      <vt:lpstr>Lead Violation Indictors </vt:lpstr>
      <vt:lpstr>Pilot Weatherization Project</vt:lpstr>
      <vt:lpstr>Next Steps</vt:lpstr>
      <vt:lpstr>Questions?</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Little Devil Presentation</dc:title>
  <dc:creator>eclipse</dc:creator>
  <cp:lastModifiedBy>Seema Iyer</cp:lastModifiedBy>
  <cp:revision>180</cp:revision>
  <dcterms:created xsi:type="dcterms:W3CDTF">2002-10-29T16:53:47Z</dcterms:created>
  <dcterms:modified xsi:type="dcterms:W3CDTF">2012-11-14T23:46:03Z</dcterms:modified>
</cp:coreProperties>
</file>