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1" r:id="rId4"/>
    <p:sldId id="262" r:id="rId5"/>
    <p:sldId id="257" r:id="rId6"/>
    <p:sldId id="258" r:id="rId7"/>
    <p:sldId id="259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29162-C355-4557-AC41-7A08619722EB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098DD-67CA-4BD6-941F-3F4161D31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8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98DD-67CA-4BD6-941F-3F4161D31CD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98DD-67CA-4BD6-941F-3F4161D31CD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18764-14B4-4FDB-84E5-E726BE757160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7B69-AFB0-49C0-9E92-89D3C2D5EC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37" y="2286000"/>
            <a:ext cx="3492744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Linking Research with Action to Support Neighborhood Level Capacity Building and Drive Social Change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686800" cy="182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Phyllis </a:t>
            </a:r>
            <a:r>
              <a:rPr lang="en-US" dirty="0" smtClean="0"/>
              <a:t>Betts, Director</a:t>
            </a:r>
          </a:p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Center for Community Building and Neighborhood Action </a:t>
            </a:r>
          </a:p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School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of Urban Affairs and Public Policy </a:t>
            </a:r>
          </a:p>
          <a:p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The University of Memphis</a:t>
            </a:r>
          </a:p>
          <a:p>
            <a:endParaRPr lang="en-US" sz="2600" dirty="0" smtClean="0"/>
          </a:p>
          <a:p>
            <a:r>
              <a:rPr lang="en-US" sz="1900" dirty="0" smtClean="0"/>
              <a:t>CBANA is the lead Memphis Partner for The Urban Institute’s National Neighborhood Indicators Partnership and works closely with the Center for Community Criminology and Research  to produced neighborhood-based analysis on housing, community safety, and other quality of life indicators using the InfoWorks Memphis Neighborhood Indicators Partnership framework. 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tbuchann\Desktop\CBANA\LOGOs\CBANAHouseLogoUMI..t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50522"/>
            <a:ext cx="1524000" cy="12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Fundamentals: What’s in a Basic Neighborhood Indicators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Neighborhood Housing Markets Indicators</a:t>
            </a:r>
          </a:p>
          <a:p>
            <a:pPr lvl="1"/>
            <a:r>
              <a:rPr lang="en-US" dirty="0" smtClean="0"/>
              <a:t>Base Layer: Tax Assessor’s Parcel Level Database and </a:t>
            </a:r>
            <a:r>
              <a:rPr lang="en-US" dirty="0" err="1" smtClean="0"/>
              <a:t>Shapefiles</a:t>
            </a:r>
            <a:r>
              <a:rPr lang="en-US" dirty="0" smtClean="0"/>
              <a:t> to the parcel/address</a:t>
            </a:r>
          </a:p>
          <a:p>
            <a:pPr lvl="1"/>
            <a:r>
              <a:rPr lang="en-US" dirty="0" smtClean="0"/>
              <a:t>Public records for property transactions and other housing related data </a:t>
            </a:r>
          </a:p>
          <a:p>
            <a:pPr lvl="1"/>
            <a:r>
              <a:rPr lang="en-US" dirty="0" smtClean="0"/>
              <a:t>Primary data collection: Neighborhood Property Survey</a:t>
            </a:r>
          </a:p>
          <a:p>
            <a:r>
              <a:rPr lang="en-US" dirty="0" smtClean="0"/>
              <a:t>Social Indicators </a:t>
            </a:r>
          </a:p>
          <a:p>
            <a:pPr lvl="1"/>
            <a:r>
              <a:rPr lang="en-US" dirty="0" smtClean="0"/>
              <a:t>Federal Data as available at </a:t>
            </a:r>
            <a:r>
              <a:rPr lang="en-US" dirty="0" err="1" smtClean="0"/>
              <a:t>zipcode</a:t>
            </a:r>
            <a:r>
              <a:rPr lang="en-US" dirty="0" smtClean="0"/>
              <a:t>, census tract and other drill-down extractions/estimates such as Local Employment Dynamics</a:t>
            </a:r>
          </a:p>
          <a:p>
            <a:pPr lvl="1"/>
            <a:r>
              <a:rPr lang="en-US" dirty="0" smtClean="0"/>
              <a:t>Administrative records: crime data, birth outcomes/health data, education data</a:t>
            </a:r>
          </a:p>
          <a:p>
            <a:pPr lvl="1"/>
            <a:r>
              <a:rPr lang="en-US" dirty="0" smtClean="0"/>
              <a:t>Primary data collection: asset mapping and community surveys </a:t>
            </a:r>
          </a:p>
          <a:p>
            <a:r>
              <a:rPr lang="en-US" dirty="0" smtClean="0"/>
              <a:t>Crime Tracking and Analysis</a:t>
            </a:r>
          </a:p>
          <a:p>
            <a:pPr lvl="1"/>
            <a:r>
              <a:rPr lang="en-US" dirty="0" smtClean="0"/>
              <a:t>Ongoing access to incident reports and other administrative data from law enforcement and criminal justice agencies data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tbuchann\Desktop\CBANA\LOGOs\CBANAHouseLogoUMI..t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50522"/>
            <a:ext cx="1524000" cy="12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we use the data to support </a:t>
            </a:r>
            <a:br>
              <a:rPr lang="en-US" sz="2800" dirty="0" smtClean="0"/>
            </a:br>
            <a:r>
              <a:rPr lang="en-US" sz="2800" dirty="0" smtClean="0"/>
              <a:t>our role as an urban-serving University? </a:t>
            </a:r>
            <a:br>
              <a:rPr lang="en-US" sz="2800" dirty="0" smtClean="0"/>
            </a:br>
            <a:r>
              <a:rPr lang="en-US" sz="2800" dirty="0" smtClean="0"/>
              <a:t>Guiding </a:t>
            </a:r>
            <a:r>
              <a:rPr lang="en-US" sz="2800" dirty="0" smtClean="0"/>
              <a:t>Principles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sz="6000" dirty="0" smtClean="0"/>
              <a:t>Commitment to n</a:t>
            </a:r>
            <a:r>
              <a:rPr lang="en-US" sz="6000" i="1" dirty="0" smtClean="0"/>
              <a:t>eighborhood level indicators</a:t>
            </a:r>
            <a:r>
              <a:rPr lang="en-US" dirty="0" smtClean="0"/>
              <a:t>  to</a:t>
            </a:r>
            <a:r>
              <a:rPr lang="en-US" sz="3300" dirty="0" smtClean="0"/>
              <a:t> track distribution of physical  conditions, gauge  quality of life outcomes,  and tackle disparities </a:t>
            </a:r>
          </a:p>
          <a:p>
            <a:endParaRPr lang="en-US" dirty="0" smtClean="0"/>
          </a:p>
          <a:p>
            <a:r>
              <a:rPr lang="en-US" sz="6000" dirty="0" smtClean="0"/>
              <a:t>Specializing in </a:t>
            </a:r>
            <a:r>
              <a:rPr lang="en-US" sz="6000" i="1" dirty="0" smtClean="0"/>
              <a:t>neighborhood effects analysis</a:t>
            </a:r>
            <a:r>
              <a:rPr lang="en-US" sz="3800" i="1" dirty="0" smtClean="0"/>
              <a:t>  </a:t>
            </a:r>
            <a:r>
              <a:rPr lang="en-US" dirty="0" smtClean="0"/>
              <a:t>of risk and protective factors and assets</a:t>
            </a:r>
          </a:p>
          <a:p>
            <a:endParaRPr lang="en-US" i="1" dirty="0" smtClean="0"/>
          </a:p>
          <a:p>
            <a:r>
              <a:rPr lang="en-US" sz="6000" i="1" dirty="0" smtClean="0"/>
              <a:t>Issue Framing</a:t>
            </a:r>
            <a:r>
              <a:rPr lang="en-US" i="1" dirty="0" smtClean="0"/>
              <a:t>  t</a:t>
            </a:r>
            <a:r>
              <a:rPr lang="en-US" sz="3800" i="1" dirty="0" smtClean="0"/>
              <a:t>o  transform data and information into actionable knowledge  </a:t>
            </a:r>
          </a:p>
          <a:p>
            <a:endParaRPr lang="en-US" i="1" dirty="0" smtClean="0"/>
          </a:p>
          <a:p>
            <a:r>
              <a:rPr lang="en-US" sz="6000" i="1" dirty="0" smtClean="0"/>
              <a:t>Widespread dissemination</a:t>
            </a:r>
            <a:r>
              <a:rPr lang="en-US" i="1" dirty="0" smtClean="0"/>
              <a:t> </a:t>
            </a:r>
            <a:r>
              <a:rPr lang="en-US" sz="3800" dirty="0" smtClean="0"/>
              <a:t>via web-publishing and community conversations that grapple with underlying issues </a:t>
            </a:r>
          </a:p>
          <a:p>
            <a:endParaRPr lang="en-US" dirty="0" smtClean="0"/>
          </a:p>
          <a:p>
            <a:r>
              <a:rPr lang="en-US" sz="6000" i="1" dirty="0" smtClean="0"/>
              <a:t>Ongoing partnerships  </a:t>
            </a:r>
            <a:r>
              <a:rPr lang="en-US" sz="3800" dirty="0" smtClean="0"/>
              <a:t>with collaborative interagency initiatives, including policy-makers, practitioners,  community-based organizations and grassroots groups </a:t>
            </a:r>
          </a:p>
          <a:p>
            <a:endParaRPr lang="en-US" dirty="0" smtClean="0"/>
          </a:p>
          <a:p>
            <a:r>
              <a:rPr lang="en-US" sz="6000" dirty="0" smtClean="0"/>
              <a:t>Support comprehensive </a:t>
            </a:r>
            <a:r>
              <a:rPr lang="en-US" sz="6000" i="1" dirty="0" smtClean="0"/>
              <a:t>place-based initiatives</a:t>
            </a:r>
            <a:r>
              <a:rPr lang="en-US" sz="5100" i="1" dirty="0" smtClean="0"/>
              <a:t>,</a:t>
            </a:r>
            <a:r>
              <a:rPr lang="en-US" dirty="0" smtClean="0"/>
              <a:t> </a:t>
            </a:r>
            <a:r>
              <a:rPr lang="en-US" sz="3800" dirty="0" smtClean="0"/>
              <a:t>capacity </a:t>
            </a:r>
            <a:r>
              <a:rPr lang="en-US" sz="3800" dirty="0" smtClean="0"/>
              <a:t>building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</a:t>
            </a:r>
            <a:r>
              <a:rPr lang="en-US" sz="3800" dirty="0" smtClean="0"/>
              <a:t> </a:t>
            </a:r>
            <a:r>
              <a:rPr lang="en-US" sz="3800" dirty="0" smtClean="0"/>
              <a:t>and other interventions to “reach families where they live” 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InfoWorks Memphis Neighborhood Indicators Partnership</a:t>
            </a:r>
            <a:r>
              <a:rPr lang="en-US" sz="3200" dirty="0" smtClean="0"/>
              <a:t> Signature Products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Neighborhood Typology and Neighborhood Change Analysis: CBANA Zone Analysis  </a:t>
            </a:r>
          </a:p>
          <a:p>
            <a:r>
              <a:rPr lang="en-US" dirty="0" smtClean="0"/>
              <a:t>Neighborhood Survey and Problem Properties Analysis: Neighborhood by Neighbor</a:t>
            </a:r>
          </a:p>
          <a:p>
            <a:r>
              <a:rPr lang="en-US" dirty="0" smtClean="0"/>
              <a:t>Annual Lending, Foreclosure, and Neighborhood Housing Market Analysis </a:t>
            </a:r>
          </a:p>
          <a:p>
            <a:r>
              <a:rPr lang="en-US" dirty="0" smtClean="0"/>
              <a:t>Blue CRUSH Analysis (Crime Reduction Using Statistical Analysis) </a:t>
            </a:r>
          </a:p>
          <a:p>
            <a:r>
              <a:rPr lang="en-US" dirty="0" smtClean="0"/>
              <a:t>Neighborhood Portfolios</a:t>
            </a:r>
          </a:p>
          <a:p>
            <a:r>
              <a:rPr lang="en-US" dirty="0" smtClean="0"/>
              <a:t>Place-Based Analysis for Key Issues</a:t>
            </a:r>
            <a:endParaRPr lang="en-US" dirty="0"/>
          </a:p>
        </p:txBody>
      </p:sp>
      <p:pic>
        <p:nvPicPr>
          <p:cNvPr id="4" name="Picture 4" descr="C:\Documents and Settings\tbuchann\Desktop\CBANA\LOGOs\CBANAHouseLogoUMI..t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42" y="5562600"/>
            <a:ext cx="1524000" cy="12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tbuchann\Desktop\CBANA\LOGOs\CBANAHouseLogoUMI..t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28" y="6172199"/>
            <a:ext cx="865572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Neighborhood Typology: CBANA Zone Analysis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2590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Neighborhood trends 1990-2008</a:t>
            </a:r>
          </a:p>
          <a:p>
            <a:r>
              <a:rPr lang="en-US" sz="2000" dirty="0" smtClean="0"/>
              <a:t>Poverty , IRS returns, HMDA income, and other indicators</a:t>
            </a:r>
          </a:p>
          <a:p>
            <a:r>
              <a:rPr lang="en-US" sz="2000" dirty="0" smtClean="0"/>
              <a:t>Map series updated with ACS data for neighborhood risk and vitality </a:t>
            </a:r>
            <a:endParaRPr lang="en-US" sz="2000" dirty="0"/>
          </a:p>
          <a:p>
            <a:r>
              <a:rPr lang="en-US" sz="2000" dirty="0" smtClean="0"/>
              <a:t>Zone 1: Classic distressed </a:t>
            </a:r>
          </a:p>
          <a:p>
            <a:r>
              <a:rPr lang="en-US" sz="2000" dirty="0" smtClean="0"/>
              <a:t>Zone 2: Vulnerable swing neighborhoods</a:t>
            </a:r>
          </a:p>
          <a:p>
            <a:r>
              <a:rPr lang="en-US" sz="2000" dirty="0" smtClean="0"/>
              <a:t>Zone 3: Stable Neighborhoods of Choice</a:t>
            </a:r>
          </a:p>
          <a:p>
            <a:r>
              <a:rPr lang="en-US" sz="2000" dirty="0" smtClean="0"/>
              <a:t>Zone 4: </a:t>
            </a:r>
            <a:r>
              <a:rPr lang="en-US" sz="2000" dirty="0" err="1" smtClean="0"/>
              <a:t>Uptrending</a:t>
            </a:r>
            <a:r>
              <a:rPr lang="en-US" sz="2000" dirty="0" smtClean="0"/>
              <a:t> Neighborhoods </a:t>
            </a:r>
          </a:p>
          <a:p>
            <a:endParaRPr lang="en-US" sz="2000" dirty="0"/>
          </a:p>
        </p:txBody>
      </p:sp>
      <p:pic>
        <p:nvPicPr>
          <p:cNvPr id="10" name="Picture 4" descr="ZoneAnalysis_MSC_07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143000"/>
            <a:ext cx="5715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09800" y="3886200"/>
            <a:ext cx="8382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4495800"/>
            <a:ext cx="838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0" y="5638800"/>
            <a:ext cx="838200" cy="228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6172200"/>
            <a:ext cx="68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tbuchann\Desktop\CBANA\LOGOs\CBANAHouseLogoUMI..t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6133513"/>
            <a:ext cx="914399" cy="7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CBANA Neighborhood Survey and </a:t>
            </a:r>
            <a:br>
              <a:rPr lang="en-US" dirty="0" smtClean="0"/>
            </a:br>
            <a:r>
              <a:rPr lang="en-US" dirty="0" smtClean="0"/>
              <a:t>Problem Properties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14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City-wide 2008-2010 to inform policy and programs</a:t>
            </a:r>
          </a:p>
          <a:p>
            <a:r>
              <a:rPr lang="en-US" dirty="0" smtClean="0"/>
              <a:t>Special purpose for community development </a:t>
            </a:r>
            <a:r>
              <a:rPr lang="en-US" dirty="0" err="1" smtClean="0"/>
              <a:t>prjects</a:t>
            </a:r>
            <a:r>
              <a:rPr lang="en-US" dirty="0" smtClean="0"/>
              <a:t> e.g.  NSP</a:t>
            </a:r>
          </a:p>
          <a:p>
            <a:r>
              <a:rPr lang="en-US" dirty="0" smtClean="0"/>
              <a:t>Update for HUD Community Challenge Grant </a:t>
            </a:r>
            <a:r>
              <a:rPr lang="en-US" dirty="0" err="1" smtClean="0"/>
              <a:t>Aerotropolis</a:t>
            </a:r>
            <a:r>
              <a:rPr lang="en-US" dirty="0" smtClean="0"/>
              <a:t> District Plan </a:t>
            </a:r>
            <a:endParaRPr lang="en-US" dirty="0"/>
          </a:p>
        </p:txBody>
      </p:sp>
      <p:pic>
        <p:nvPicPr>
          <p:cNvPr id="5" name="Content Placeholder 4" descr="pg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352800" y="1896730"/>
            <a:ext cx="5334000" cy="43516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Residential or Commercial Versions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09600"/>
          </a:xfrm>
        </p:spPr>
        <p:txBody>
          <a:bodyPr/>
          <a:lstStyle/>
          <a:p>
            <a:r>
              <a:rPr lang="en-US" dirty="0" smtClean="0"/>
              <a:t>Blight Indicators</a:t>
            </a:r>
            <a:endParaRPr lang="en-US" dirty="0"/>
          </a:p>
        </p:txBody>
      </p:sp>
      <p:pic>
        <p:nvPicPr>
          <p:cNvPr id="5" name="Content Placeholder 4" descr="pg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4267200" cy="5105399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838201"/>
            <a:ext cx="3962400" cy="533400"/>
          </a:xfrm>
        </p:spPr>
        <p:txBody>
          <a:bodyPr/>
          <a:lstStyle/>
          <a:p>
            <a:r>
              <a:rPr lang="en-US" dirty="0" smtClean="0"/>
              <a:t>Social Indicators</a:t>
            </a:r>
            <a:endParaRPr lang="en-US" dirty="0"/>
          </a:p>
        </p:txBody>
      </p:sp>
      <p:pic>
        <p:nvPicPr>
          <p:cNvPr id="6" name="Content Placeholder 5" descr="pg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24400" y="1524000"/>
            <a:ext cx="4267200" cy="5105399"/>
          </a:xfrm>
        </p:spPr>
      </p:pic>
      <p:pic>
        <p:nvPicPr>
          <p:cNvPr id="10" name="Picture 4" descr="C:\Documents and Settings\tbuchann\Desktop\CBANA\LOGOs\CBANAHouseLogoUMI..t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54" y="6096000"/>
            <a:ext cx="961746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tbuchann\Desktop\CBANA\LOGOs\CBANAHouseLogoUMI..t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52391"/>
            <a:ext cx="1143000" cy="9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74638"/>
            <a:ext cx="5181600" cy="792162"/>
          </a:xfrm>
        </p:spPr>
        <p:txBody>
          <a:bodyPr/>
          <a:lstStyle/>
          <a:p>
            <a:r>
              <a:rPr lang="en-US" dirty="0" smtClean="0"/>
              <a:t>Blue CRUSH Analysis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7000"/>
            <a:ext cx="2590800" cy="346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Supports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2590800" cy="3382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 smtClean="0"/>
              <a:t>Operation Safe Community</a:t>
            </a:r>
          </a:p>
          <a:p>
            <a:r>
              <a:rPr lang="en-US" dirty="0" smtClean="0"/>
              <a:t> National Forum on Youth Violence Prevention</a:t>
            </a:r>
          </a:p>
          <a:p>
            <a:r>
              <a:rPr lang="en-US" dirty="0" smtClean="0"/>
              <a:t>Defending Childhood Initiative</a:t>
            </a:r>
          </a:p>
          <a:p>
            <a:r>
              <a:rPr lang="en-US" dirty="0" err="1" smtClean="0"/>
              <a:t>Safeways</a:t>
            </a:r>
            <a:r>
              <a:rPr lang="en-US" dirty="0" smtClean="0"/>
              <a:t> Community Action Partnership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001" y="914401"/>
            <a:ext cx="4952999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Crime data then overlaid with other neighborhood data to identify place-intensive risk factors and potential to mobilize assets </a:t>
            </a:r>
            <a:endParaRPr lang="en-US" dirty="0"/>
          </a:p>
        </p:txBody>
      </p:sp>
      <p:pic>
        <p:nvPicPr>
          <p:cNvPr id="7" name="Content Placeholder 4" descr="Memphis_Ages0-24_Arrests_ViolentOffenses_byTracts_Percentiles_2008-2010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24200" y="1981200"/>
            <a:ext cx="5486399" cy="3962400"/>
          </a:xfrm>
          <a:noFill/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3400" y="533400"/>
            <a:ext cx="228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C00000"/>
                </a:solidFill>
              </a:rPr>
              <a:t>VIOLENT CRIME ARRESTS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5 of the 6 Census Tracts in the top 5% each year are in north Memphis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 All five are in </a:t>
            </a:r>
            <a:r>
              <a:rPr lang="en-US" dirty="0" err="1" smtClean="0">
                <a:solidFill>
                  <a:srgbClr val="C00000"/>
                </a:solidFill>
              </a:rPr>
              <a:t>Zipcode</a:t>
            </a:r>
            <a:r>
              <a:rPr lang="en-US" dirty="0" smtClean="0">
                <a:solidFill>
                  <a:srgbClr val="C00000"/>
                </a:solidFill>
              </a:rPr>
              <a:t> 38127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Ongoing Research Support for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sz="2400" dirty="0" smtClean="0"/>
              <a:t>Community Development Council Neighborhood Housing Market Analysis and Community LIFT</a:t>
            </a:r>
          </a:p>
          <a:p>
            <a:r>
              <a:rPr lang="en-US" sz="2400" dirty="0" err="1" smtClean="0"/>
              <a:t>Safeways</a:t>
            </a:r>
            <a:r>
              <a:rPr lang="en-US" sz="2400" dirty="0" smtClean="0"/>
              <a:t> Apartment Community Certification and Community Action Partnership</a:t>
            </a:r>
          </a:p>
          <a:p>
            <a:r>
              <a:rPr lang="en-US" sz="2400" dirty="0" err="1" smtClean="0"/>
              <a:t>Aerotropolis</a:t>
            </a:r>
            <a:r>
              <a:rPr lang="en-US" sz="2400" dirty="0" smtClean="0"/>
              <a:t> Comprehensive Community and Economic Development Planning </a:t>
            </a:r>
          </a:p>
          <a:p>
            <a:r>
              <a:rPr lang="en-US" sz="2400" dirty="0" smtClean="0"/>
              <a:t>Memphis Strive Cradle to Career/ </a:t>
            </a:r>
            <a:r>
              <a:rPr lang="en-US" sz="2400" dirty="0" err="1" smtClean="0"/>
              <a:t>StriveNetwork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Early Success Coalition </a:t>
            </a:r>
          </a:p>
          <a:p>
            <a:r>
              <a:rPr lang="en-US" sz="2400" dirty="0" smtClean="0"/>
              <a:t>Defending Childhood Against Violence Initiative </a:t>
            </a:r>
          </a:p>
          <a:p>
            <a:r>
              <a:rPr lang="en-US" sz="2400" dirty="0" smtClean="0"/>
              <a:t>National Forum on Youth Violence</a:t>
            </a:r>
          </a:p>
          <a:p>
            <a:r>
              <a:rPr lang="en-US" sz="2400" dirty="0" smtClean="0"/>
              <a:t>Improving Birth Outcomes and Infant Mortality</a:t>
            </a:r>
          </a:p>
          <a:p>
            <a:r>
              <a:rPr lang="en-US" sz="2400" dirty="0" smtClean="0"/>
              <a:t>Teen Pregnancy and Parenting Success</a:t>
            </a:r>
          </a:p>
          <a:p>
            <a:endParaRPr lang="en-US" dirty="0"/>
          </a:p>
        </p:txBody>
      </p:sp>
      <p:pic>
        <p:nvPicPr>
          <p:cNvPr id="4" name="Picture 4" descr="C:\Documents and Settings\tbuchann\Desktop\CBANA\LOGOs\CBANAHouseLogoUMI..t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50522"/>
            <a:ext cx="1524000" cy="12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565</Words>
  <Application>Microsoft Office PowerPoint</Application>
  <PresentationFormat>On-screen Show (4:3)</PresentationFormat>
  <Paragraphs>77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Linking Research with Action to Support Neighborhood Level Capacity Building and Drive Social Change</vt:lpstr>
      <vt:lpstr>Fundamentals: What’s in a Basic Neighborhood Indicators Database?</vt:lpstr>
      <vt:lpstr>How do we use the data to support  our role as an urban-serving University?  Guiding Principles</vt:lpstr>
      <vt:lpstr>InfoWorks Memphis Neighborhood Indicators Partnership Signature Products</vt:lpstr>
      <vt:lpstr>Neighborhood Typology: CBANA Zone Analysis</vt:lpstr>
      <vt:lpstr>CBANA Neighborhood Survey and  Problem Properties Audit</vt:lpstr>
      <vt:lpstr>Residential or Commercial Versions</vt:lpstr>
      <vt:lpstr>Blue CRUSH Analysis </vt:lpstr>
      <vt:lpstr>Ongoing Research Support for </vt:lpstr>
    </vt:vector>
  </TitlesOfParts>
  <Company>The University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pbetts</dc:creator>
  <cp:lastModifiedBy>tbuchann</cp:lastModifiedBy>
  <cp:revision>20</cp:revision>
  <dcterms:created xsi:type="dcterms:W3CDTF">2011-10-03T15:55:28Z</dcterms:created>
  <dcterms:modified xsi:type="dcterms:W3CDTF">2011-10-03T19:34:08Z</dcterms:modified>
</cp:coreProperties>
</file>