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63" r:id="rId2"/>
    <p:sldId id="431" r:id="rId3"/>
    <p:sldId id="411" r:id="rId4"/>
    <p:sldId id="433" r:id="rId5"/>
    <p:sldId id="434" r:id="rId6"/>
    <p:sldId id="445" r:id="rId7"/>
    <p:sldId id="446" r:id="rId8"/>
    <p:sldId id="447" r:id="rId9"/>
    <p:sldId id="438" r:id="rId10"/>
    <p:sldId id="448" r:id="rId11"/>
    <p:sldId id="457" r:id="rId12"/>
    <p:sldId id="458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3FF"/>
    <a:srgbClr val="D5AB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0" autoAdjust="0"/>
    <p:restoredTop sz="99819" autoAdjust="0"/>
  </p:normalViewPr>
  <p:slideViewPr>
    <p:cSldViewPr snapToGrid="0" snapToObjects="1">
      <p:cViewPr varScale="1">
        <p:scale>
          <a:sx n="71" d="100"/>
          <a:sy n="71" d="100"/>
        </p:scale>
        <p:origin x="10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245AD7-809B-5C48-90F8-109D339B1FCD}" type="datetimeFigureOut">
              <a:rPr lang="en-US" smtClean="0"/>
              <a:t>7/20/2014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04573E-AF17-3C40-B2A4-86FEEDD7C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2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4573E-AF17-3C40-B2A4-86FEEDD7C6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8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4573E-AF17-3C40-B2A4-86FEEDD7C6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4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Differences:</a:t>
            </a:r>
          </a:p>
          <a:p>
            <a:endParaRPr lang="en-US" dirty="0" smtClean="0"/>
          </a:p>
          <a:p>
            <a:r>
              <a:rPr lang="en-US" dirty="0" smtClean="0"/>
              <a:t>Respondents—family types are different, some are more/less literate, some have kids and others</a:t>
            </a:r>
            <a:r>
              <a:rPr lang="en-US" baseline="0" dirty="0" smtClean="0"/>
              <a:t> are singletons</a:t>
            </a:r>
          </a:p>
          <a:p>
            <a:r>
              <a:rPr lang="en-US" baseline="0" dirty="0" smtClean="0"/>
              <a:t>Interviewers—Although everyone undergoes training,…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2A60-D794-4C1B-BBC4-37B294D9D1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67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242A-26E2-4428-A416-2FB0F7B8A3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4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242A-26E2-4428-A416-2FB0F7B8A3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7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242A-26E2-4428-A416-2FB0F7B8A3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29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242A-26E2-4428-A416-2FB0F7B8A3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9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DCPNI – Isaac Castillo  -  @Isaac_outcomes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C92-62EF-7442-81FD-53B3486B0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8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DCPNI – Isaac Castillo  -  @Isaac_outcomes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C92-62EF-7442-81FD-53B3486B0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9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DCPNI – Isaac Castillo  -  @Isaac_outcomes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C92-62EF-7442-81FD-53B3486B0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7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DC Promise Neighborhood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C92-62EF-7442-81FD-53B3486B0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6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DCPNI – Isaac Castillo  -  @Isaac_outcomes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C92-62EF-7442-81FD-53B3486B0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2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DCPNI – Isaac Castillo  -  @Isaac_outcomes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C92-62EF-7442-81FD-53B3486B0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DCPNI – Isaac Castillo  -  @Isaac_outcomes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C92-62EF-7442-81FD-53B3486B0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7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DCPNI – Isaac Castillo  -  @Isaac_outcomes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C92-62EF-7442-81FD-53B3486B0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6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DCPNI – Isaac Castillo  -  @Isaac_outcomes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C92-62EF-7442-81FD-53B3486B0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DCPNI – Isaac Castillo  -  @Isaac_outcomes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C92-62EF-7442-81FD-53B3486B0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4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DCPNI – Isaac Castillo  -  @Isaac_outcomes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C92-62EF-7442-81FD-53B3486B0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3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2/5/2014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DCPNI – Isaac Castillo  -  @Isaac_outcomes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34C92-62EF-7442-81FD-53B3486B0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38" y="179148"/>
            <a:ext cx="8314268" cy="3742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3055" y="3589116"/>
            <a:ext cx="8587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Helping </a:t>
            </a:r>
            <a:r>
              <a:rPr lang="en-US" sz="3200" b="1" dirty="0"/>
              <a:t>Families and Community Residents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Use Data</a:t>
            </a:r>
            <a:endParaRPr lang="en-US" sz="2400" b="1" dirty="0"/>
          </a:p>
        </p:txBody>
      </p:sp>
      <p:sp>
        <p:nvSpPr>
          <p:cNvPr id="6" name="Shape 176"/>
          <p:cNvSpPr/>
          <p:nvPr/>
        </p:nvSpPr>
        <p:spPr>
          <a:xfrm>
            <a:off x="3124448" y="570876"/>
            <a:ext cx="2756647" cy="24009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" name="TextBox 6"/>
          <p:cNvSpPr txBox="1"/>
          <p:nvPr/>
        </p:nvSpPr>
        <p:spPr>
          <a:xfrm>
            <a:off x="3243230" y="2836183"/>
            <a:ext cx="2519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www.dcpni.org</a:t>
            </a:r>
          </a:p>
          <a:p>
            <a:pPr algn="ctr"/>
            <a:r>
              <a:rPr lang="en-US" sz="2400" b="1" dirty="0" smtClean="0"/>
              <a:t>@</a:t>
            </a:r>
            <a:r>
              <a:rPr lang="en-US" sz="2400" b="1" dirty="0" err="1" smtClean="0"/>
              <a:t>dcpni</a:t>
            </a:r>
            <a:endParaRPr lang="en-US" sz="24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C92-62EF-7442-81FD-53B3486B0D77}" type="slidenum">
              <a:rPr lang="en-US" smtClean="0"/>
              <a:t>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8925" y="4706675"/>
            <a:ext cx="8587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Isaac D. Castillo</a:t>
            </a:r>
          </a:p>
          <a:p>
            <a:pPr algn="ctr"/>
            <a:r>
              <a:rPr lang="en-US" sz="2400" b="1" dirty="0" smtClean="0"/>
              <a:t>Director of Data and Evaluation</a:t>
            </a:r>
          </a:p>
          <a:p>
            <a:pPr algn="ctr"/>
            <a:r>
              <a:rPr lang="en-US" sz="2400" b="1" dirty="0" smtClean="0"/>
              <a:t>@</a:t>
            </a:r>
            <a:r>
              <a:rPr lang="en-US" sz="2400" b="1" dirty="0" err="1" smtClean="0"/>
              <a:t>Isaac_outcomes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Promise Neighborhood National Network Conference </a:t>
            </a:r>
          </a:p>
          <a:p>
            <a:pPr algn="ctr"/>
            <a:r>
              <a:rPr lang="en-US" sz="2400" b="1" dirty="0" smtClean="0"/>
              <a:t>June 24, 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81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8721"/>
            <a:ext cx="8610600" cy="1143000"/>
          </a:xfrm>
          <a:solidFill>
            <a:srgbClr val="D9B3F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/>
              <a:t>C</a:t>
            </a:r>
            <a:r>
              <a:rPr lang="en-US" sz="3600" b="1" dirty="0" smtClean="0"/>
              <a:t>hronic Absenteeism in </a:t>
            </a:r>
            <a:br>
              <a:rPr lang="en-US" sz="3600" b="1" dirty="0" smtClean="0"/>
            </a:br>
            <a:r>
              <a:rPr lang="en-US" sz="3600" b="1" dirty="0" smtClean="0"/>
              <a:t>Kenilworth-Parkside Schools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6809"/>
            <a:ext cx="8610600" cy="1148130"/>
          </a:xfrm>
          <a:solidFill>
            <a:srgbClr val="36FF6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Average school in the United States: </a:t>
            </a:r>
          </a:p>
          <a:p>
            <a:pPr marL="0" indent="0" algn="ctr">
              <a:buNone/>
            </a:pPr>
            <a:r>
              <a:rPr lang="en-US" sz="2800" b="1" dirty="0" smtClean="0"/>
              <a:t>10% of students are chronically absent</a:t>
            </a:r>
            <a:endParaRPr lang="en-US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A603-8E97-498D-A7BC-FE648E994D8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590800"/>
            <a:ext cx="8610600" cy="1056461"/>
          </a:xfrm>
          <a:prstGeom prst="rect">
            <a:avLst/>
          </a:prstGeom>
          <a:solidFill>
            <a:srgbClr val="F9A9AB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otham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otham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otham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Lucida Sans" panose="020B0602030504020204" pitchFamily="34" charset="0"/>
              </a:rPr>
              <a:t>In </a:t>
            </a:r>
            <a:r>
              <a:rPr lang="en-US" sz="2800" b="1" dirty="0" smtClean="0">
                <a:latin typeface="Lucida Sans" panose="020B0602030504020204" pitchFamily="34" charset="0"/>
              </a:rPr>
              <a:t>Kenilworth-Parkside schools: 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Lucida Sans" panose="020B0602030504020204" pitchFamily="34" charset="0"/>
              </a:rPr>
              <a:t>31</a:t>
            </a:r>
            <a:r>
              <a:rPr lang="en-US" sz="2800" b="1" dirty="0">
                <a:latin typeface="Lucida Sans" panose="020B0602030504020204" pitchFamily="34" charset="0"/>
              </a:rPr>
              <a:t>% of students are chronically absent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9" y="4020812"/>
            <a:ext cx="8610600" cy="16964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July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DC Promise Neighborhood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rgbClr val="D9B3FF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Example Questioning Assumptions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5282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How many people know the </a:t>
            </a:r>
            <a:r>
              <a:rPr lang="en-US" b="1" dirty="0" err="1" smtClean="0"/>
              <a:t>Dupont</a:t>
            </a:r>
            <a:r>
              <a:rPr lang="en-US" b="1" dirty="0" smtClean="0"/>
              <a:t> Circle area of DC?  </a:t>
            </a:r>
          </a:p>
          <a:p>
            <a:pPr lvl="0"/>
            <a:r>
              <a:rPr lang="en-US" b="1" dirty="0" smtClean="0"/>
              <a:t>Let’s use some words to describe </a:t>
            </a:r>
            <a:r>
              <a:rPr lang="en-US" b="1" dirty="0" err="1" smtClean="0"/>
              <a:t>Dupont</a:t>
            </a:r>
            <a:r>
              <a:rPr lang="en-US" b="1" dirty="0" smtClean="0"/>
              <a:t> Circle and Kenilworth-Parkside – want words to focus on safety and crime. </a:t>
            </a:r>
          </a:p>
          <a:p>
            <a:pPr marL="0" lv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 Promise Neighborhood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515-FAEF-4366-91FC-56BCB1ED5BC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218951"/>
              </p:ext>
            </p:extLst>
          </p:nvPr>
        </p:nvGraphicFramePr>
        <p:xfrm>
          <a:off x="730622" y="3992878"/>
          <a:ext cx="7566212" cy="213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106"/>
                <a:gridCol w="3783106"/>
              </a:tblGrid>
              <a:tr h="42779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Dupont</a:t>
                      </a:r>
                      <a:r>
                        <a:rPr lang="en-US" baseline="0" dirty="0" smtClean="0"/>
                        <a:t> Circle (high income)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Kenilworth-Parkside (low-income)</a:t>
                      </a:r>
                      <a:endParaRPr lang="en-US" dirty="0"/>
                    </a:p>
                  </a:txBody>
                  <a:tcPr/>
                </a:tc>
              </a:tr>
              <a:tr h="4277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7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7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7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9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rgbClr val="D9B3FF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Real Data to Question Assumptions</a:t>
            </a:r>
            <a:br>
              <a:rPr lang="en-US" b="1" dirty="0" smtClean="0"/>
            </a:br>
            <a:r>
              <a:rPr lang="en-US" b="1" dirty="0" smtClean="0"/>
              <a:t>2013 Crime Data by PSA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 Promise Neighborhood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515-FAEF-4366-91FC-56BCB1ED5BC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454306"/>
              </p:ext>
            </p:extLst>
          </p:nvPr>
        </p:nvGraphicFramePr>
        <p:xfrm>
          <a:off x="457200" y="1600200"/>
          <a:ext cx="8229600" cy="4206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926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Indicator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Dupont</a:t>
                      </a:r>
                      <a:r>
                        <a:rPr lang="en-US" sz="2000" b="1" dirty="0" smtClean="0"/>
                        <a:t> Circle </a:t>
                      </a:r>
                    </a:p>
                    <a:p>
                      <a:pPr algn="ctr"/>
                      <a:r>
                        <a:rPr lang="en-US" sz="2000" b="1" dirty="0" smtClean="0"/>
                        <a:t>(high income)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Kenilworth-Parkside </a:t>
                      </a:r>
                    </a:p>
                    <a:p>
                      <a:pPr algn="ctr"/>
                      <a:r>
                        <a:rPr lang="en-US" sz="2000" b="1" dirty="0" smtClean="0"/>
                        <a:t>(low income)</a:t>
                      </a:r>
                      <a:endParaRPr lang="en-US" sz="2000" b="1" dirty="0"/>
                    </a:p>
                  </a:txBody>
                  <a:tcPr/>
                </a:tc>
              </a:tr>
              <a:tr h="36375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 Crimes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1,120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358</a:t>
                      </a:r>
                      <a:endParaRPr lang="en-US" b="1" dirty="0"/>
                    </a:p>
                  </a:txBody>
                  <a:tcPr/>
                </a:tc>
              </a:tr>
              <a:tr h="7926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 Crime (any type)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r>
                        <a:rPr lang="en-US" b="1" baseline="0" dirty="0" smtClean="0"/>
                        <a:t>per X # of persons</a:t>
                      </a:r>
                    </a:p>
                    <a:p>
                      <a:pPr algn="ctr"/>
                      <a:endParaRPr lang="en-US" b="1" baseline="0" dirty="0" smtClean="0"/>
                    </a:p>
                    <a:p>
                      <a:pPr algn="ctr"/>
                      <a:r>
                        <a:rPr lang="en-US" b="1" baseline="0" dirty="0" smtClean="0"/>
                        <a:t>[chance a person experiences any crime]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15.84 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[6.31% chance]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21.05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[4.75% chance]</a:t>
                      </a:r>
                      <a:endParaRPr lang="en-US" b="1" dirty="0"/>
                    </a:p>
                  </a:txBody>
                  <a:tcPr/>
                </a:tc>
              </a:tr>
              <a:tr h="7926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 PROPERTY Crime </a:t>
                      </a:r>
                    </a:p>
                    <a:p>
                      <a:pPr algn="ctr"/>
                      <a:r>
                        <a:rPr lang="en-US" b="1" dirty="0" smtClean="0"/>
                        <a:t>per X # of persons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17.12</a:t>
                      </a:r>
                    </a:p>
                    <a:p>
                      <a:pPr algn="ctr"/>
                      <a:r>
                        <a:rPr lang="en-US" b="1" dirty="0" smtClean="0"/>
                        <a:t>[5.84%</a:t>
                      </a:r>
                      <a:r>
                        <a:rPr lang="en-US" b="1" baseline="0" dirty="0" smtClean="0"/>
                        <a:t> chance]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32.34</a:t>
                      </a:r>
                    </a:p>
                    <a:p>
                      <a:pPr algn="ctr"/>
                      <a:r>
                        <a:rPr lang="en-US" b="1" dirty="0" smtClean="0"/>
                        <a:t>[3.09%</a:t>
                      </a:r>
                      <a:r>
                        <a:rPr lang="en-US" b="1" baseline="0" dirty="0" smtClean="0"/>
                        <a:t> chance]</a:t>
                      </a:r>
                      <a:endParaRPr lang="en-US" b="1" dirty="0" smtClean="0"/>
                    </a:p>
                  </a:txBody>
                  <a:tcPr/>
                </a:tc>
              </a:tr>
              <a:tr h="7926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 VIOLENT Crime </a:t>
                      </a:r>
                    </a:p>
                    <a:p>
                      <a:pPr algn="ctr"/>
                      <a:r>
                        <a:rPr lang="en-US" b="1" dirty="0" smtClean="0"/>
                        <a:t>per X # of persons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211.17</a:t>
                      </a:r>
                    </a:p>
                    <a:p>
                      <a:pPr algn="ctr"/>
                      <a:r>
                        <a:rPr lang="en-US" b="1" dirty="0" smtClean="0"/>
                        <a:t>[0.47% chance]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60.29</a:t>
                      </a:r>
                    </a:p>
                    <a:p>
                      <a:pPr algn="ctr"/>
                      <a:r>
                        <a:rPr lang="en-US" b="1" dirty="0" smtClean="0"/>
                        <a:t>[1.66% chance]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3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5938"/>
          </a:xfr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Community Skepticism of Data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176"/>
            <a:ext cx="8229600" cy="4646987"/>
          </a:xfrm>
        </p:spPr>
        <p:txBody>
          <a:bodyPr/>
          <a:lstStyle/>
          <a:p>
            <a:r>
              <a:rPr lang="en-US" dirty="0" smtClean="0"/>
              <a:t>Residents and families (and most people) are initially skeptical of data. </a:t>
            </a:r>
          </a:p>
          <a:p>
            <a:r>
              <a:rPr lang="en-US" dirty="0" smtClean="0"/>
              <a:t>Residents felt DCPNI had focused only on the negative data points. </a:t>
            </a:r>
          </a:p>
          <a:p>
            <a:r>
              <a:rPr lang="en-US" dirty="0" smtClean="0"/>
              <a:t>History of skepticism of government-like entities.</a:t>
            </a:r>
          </a:p>
          <a:p>
            <a:r>
              <a:rPr lang="en-US" dirty="0" smtClean="0"/>
              <a:t>DCPNI was (and still is) new.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C92-62EF-7442-81FD-53B3486B0D77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July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DC Promise Neighborhood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B3FF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Sharing Data with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Families </a:t>
            </a:r>
            <a:r>
              <a:rPr lang="en-US" b="1" dirty="0" smtClean="0"/>
              <a:t>and Residents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 Promise Neighborhood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515-FAEF-4366-91FC-56BCB1ED5BC2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5410"/>
            <a:ext cx="4571999" cy="484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59506" y="1600200"/>
            <a:ext cx="3227294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7200" b="1" dirty="0" smtClean="0"/>
              <a:t>Data for normal people</a:t>
            </a:r>
            <a:r>
              <a:rPr lang="en-US" sz="7200" b="1" dirty="0" smtClean="0"/>
              <a:t>.</a:t>
            </a:r>
            <a:endParaRPr lang="en-US" sz="72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6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rgbClr val="D9B3FF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Sharing Data Involves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Multiple </a:t>
            </a:r>
            <a:r>
              <a:rPr lang="en-US" b="1" dirty="0" smtClean="0"/>
              <a:t>Approaches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Publications </a:t>
            </a:r>
            <a:r>
              <a:rPr lang="en-US" b="1" dirty="0" smtClean="0"/>
              <a:t>/ printed materials. </a:t>
            </a:r>
          </a:p>
          <a:p>
            <a:pPr lvl="0"/>
            <a:r>
              <a:rPr lang="en-US" b="1" dirty="0" smtClean="0"/>
              <a:t>Presentations during existing community meetings. </a:t>
            </a:r>
          </a:p>
          <a:p>
            <a:pPr lvl="0"/>
            <a:r>
              <a:rPr lang="en-US" b="1" dirty="0" smtClean="0"/>
              <a:t>DCPNI hosted meetings and ‘data-walks’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 Promise Neighborhood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515-FAEF-4366-91FC-56BCB1ED5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rgbClr val="D9B3FF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Use Publications / Printed Materials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Variety of easy to understand materials. </a:t>
            </a:r>
          </a:p>
          <a:p>
            <a:pPr lvl="1"/>
            <a:r>
              <a:rPr lang="en-US" b="1" dirty="0" smtClean="0"/>
              <a:t>I Heart Data booklet</a:t>
            </a:r>
          </a:p>
          <a:p>
            <a:pPr lvl="0"/>
            <a:r>
              <a:rPr lang="en-US" b="1" dirty="0" smtClean="0"/>
              <a:t>Use of data visualization techniques. </a:t>
            </a:r>
          </a:p>
          <a:p>
            <a:pPr lvl="0"/>
            <a:r>
              <a:rPr lang="en-US" b="1" dirty="0" smtClean="0"/>
              <a:t>Focus on sharing a few data points (prioritize) that are easy to understand.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 Promise Neighborhood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515-FAEF-4366-91FC-56BCB1ED5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3729"/>
            <a:ext cx="8027893" cy="1333909"/>
          </a:xfrm>
          <a:solidFill>
            <a:srgbClr val="D9B3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Example: Educational Attainment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93913"/>
            <a:ext cx="3886200" cy="2552700"/>
          </a:xfrm>
          <a:solidFill>
            <a:srgbClr val="36FF6C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70% of K-P residents have a high school education or higher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A603-8E97-498D-A7BC-FE648E994D8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91002" y="2093507"/>
            <a:ext cx="965341" cy="164444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38527" y="2093711"/>
            <a:ext cx="965341" cy="1644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69209" y="2093507"/>
            <a:ext cx="965341" cy="1644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16734" y="2093507"/>
            <a:ext cx="965341" cy="1644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03868" y="2093507"/>
            <a:ext cx="965341" cy="16444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91002" y="3738362"/>
            <a:ext cx="965341" cy="16444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38527" y="3738158"/>
            <a:ext cx="965341" cy="16444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69209" y="3737954"/>
            <a:ext cx="965341" cy="16444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16734" y="3737954"/>
            <a:ext cx="965341" cy="16444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03868" y="3737954"/>
            <a:ext cx="965341" cy="16444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015720" y="3764166"/>
            <a:ext cx="965341" cy="1644447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152400" y="4686300"/>
            <a:ext cx="3886200" cy="876300"/>
          </a:xfrm>
          <a:prstGeom prst="rect">
            <a:avLst/>
          </a:prstGeom>
          <a:solidFill>
            <a:srgbClr val="F9A9AB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otham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otham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otham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Lucida Sans" panose="020B0602030504020204" pitchFamily="34" charset="0"/>
              </a:rPr>
              <a:t>88% in DC</a:t>
            </a:r>
          </a:p>
          <a:p>
            <a:endParaRPr lang="en-US" b="1" dirty="0">
              <a:latin typeface="Lucida Sans" panose="020B0602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069209" y="3764166"/>
            <a:ext cx="965341" cy="16444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103868" y="3764166"/>
            <a:ext cx="965341" cy="16444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05312" y="3732212"/>
            <a:ext cx="976689" cy="16847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19712" y="3736794"/>
            <a:ext cx="983216" cy="1680180"/>
          </a:xfrm>
          <a:prstGeom prst="rect">
            <a:avLst/>
          </a:prstGeom>
        </p:spPr>
      </p:pic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July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DC Promise Neighborhood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7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B3FF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Example: Food Insecurity </a:t>
            </a:r>
            <a:br>
              <a:rPr lang="en-US" b="1" dirty="0" smtClean="0"/>
            </a:br>
            <a:r>
              <a:rPr lang="en-US" b="1" dirty="0" smtClean="0"/>
              <a:t>in Kenilworth-Parkside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A603-8E97-498D-A7BC-FE648E994D8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" y="1515125"/>
            <a:ext cx="8686800" cy="1569660"/>
          </a:xfrm>
          <a:prstGeom prst="rect">
            <a:avLst/>
          </a:prstGeom>
          <a:solidFill>
            <a:srgbClr val="AAD8E4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Lucida Sans" panose="020B0602030504020204" pitchFamily="34" charset="0"/>
              </a:rPr>
              <a:t>49% of Kenilworth-Parkside households have run out of food or money to buy food in the past 12 months. </a:t>
            </a:r>
            <a:endParaRPr lang="en-US" sz="3200" b="1" dirty="0">
              <a:latin typeface="Lucida Sans" panose="020B0602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1350"/>
            <a:ext cx="8686800" cy="32957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July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DC Promise Neighborhood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4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511"/>
            <a:ext cx="8382000" cy="936289"/>
          </a:xfrm>
          <a:solidFill>
            <a:srgbClr val="D9B3F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Example: Grocery Shopping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256882"/>
            <a:ext cx="8362950" cy="685800"/>
          </a:xfrm>
          <a:solidFill>
            <a:srgbClr val="AAD8E4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One Way Travel Time to Get Groceries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A603-8E97-498D-A7BC-FE648E994D8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76250" y="5181600"/>
            <a:ext cx="8362950" cy="1098552"/>
          </a:xfrm>
          <a:prstGeom prst="rect">
            <a:avLst/>
          </a:prstGeom>
          <a:solidFill>
            <a:srgbClr val="F9A9AB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otham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otham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otham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latin typeface="Lucida Sans" panose="020B0602030504020204" pitchFamily="34" charset="0"/>
              </a:rPr>
              <a:t>5.7% of K-P residents 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Lucida Sans" panose="020B0602030504020204" pitchFamily="34" charset="0"/>
              </a:rPr>
              <a:t>travel 45+ minutes ONE WAY for groceries</a:t>
            </a:r>
            <a:endParaRPr lang="en-US" sz="2800" b="1" dirty="0">
              <a:latin typeface="Lucida Sans" panose="020B0602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3"/>
          <a:stretch/>
        </p:blipFill>
        <p:spPr>
          <a:xfrm>
            <a:off x="457200" y="3429000"/>
            <a:ext cx="8382000" cy="152755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25802" b="41734"/>
          <a:stretch/>
        </p:blipFill>
        <p:spPr>
          <a:xfrm>
            <a:off x="457201" y="1981200"/>
            <a:ext cx="8382000" cy="137160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July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DC Promise Neighborhood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1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rgbClr val="D9B3FF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Example using Residents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Can also use residents themselves in community meetings. </a:t>
            </a:r>
          </a:p>
          <a:p>
            <a:pPr lvl="0"/>
            <a:r>
              <a:rPr lang="en-US" b="1" dirty="0" smtClean="0"/>
              <a:t>Let’s use chronic absenteeism as an example – I need ten volunteers……</a:t>
            </a:r>
          </a:p>
          <a:p>
            <a:pPr lvl="0"/>
            <a:r>
              <a:rPr lang="en-US" b="1" dirty="0" smtClean="0"/>
              <a:t>Have the volunteers stand up and come to front of room.</a:t>
            </a:r>
          </a:p>
          <a:p>
            <a:pPr lvl="0"/>
            <a:endParaRPr lang="en-US" b="1" dirty="0"/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 Promise Neighborhood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515-FAEF-4366-91FC-56BCB1ED5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8149</TotalTime>
  <Words>523</Words>
  <Application>Microsoft Office PowerPoint</Application>
  <PresentationFormat>On-screen Show (4:3)</PresentationFormat>
  <Paragraphs>126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Lucida Sans</vt:lpstr>
      <vt:lpstr>Office Theme</vt:lpstr>
      <vt:lpstr>PowerPoint Presentation</vt:lpstr>
      <vt:lpstr>Community Skepticism of Data</vt:lpstr>
      <vt:lpstr>Sharing Data with  Families and Residents</vt:lpstr>
      <vt:lpstr>Sharing Data Involves  Multiple Approaches</vt:lpstr>
      <vt:lpstr>Use Publications / Printed Materials</vt:lpstr>
      <vt:lpstr>Example: Educational Attainment</vt:lpstr>
      <vt:lpstr>Example: Food Insecurity  in Kenilworth-Parkside</vt:lpstr>
      <vt:lpstr>Example: Grocery Shopping Habits</vt:lpstr>
      <vt:lpstr>Example using Residents</vt:lpstr>
      <vt:lpstr>Chronic Absenteeism in  Kenilworth-Parkside Schools</vt:lpstr>
      <vt:lpstr>Example Questioning Assumptions</vt:lpstr>
      <vt:lpstr>Real Data to Question Assumptions 2013 Crime Data by PSA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Bost</dc:creator>
  <cp:lastModifiedBy>DCPNI WINDOWS1</cp:lastModifiedBy>
  <cp:revision>239</cp:revision>
  <cp:lastPrinted>2014-02-10T14:21:59Z</cp:lastPrinted>
  <dcterms:created xsi:type="dcterms:W3CDTF">2013-03-31T23:49:19Z</dcterms:created>
  <dcterms:modified xsi:type="dcterms:W3CDTF">2014-07-20T18:56:33Z</dcterms:modified>
</cp:coreProperties>
</file>