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3"/>
  </p:notesMasterIdLst>
  <p:handoutMasterIdLst>
    <p:handoutMasterId r:id="rId34"/>
  </p:handoutMasterIdLst>
  <p:sldIdLst>
    <p:sldId id="256" r:id="rId5"/>
    <p:sldId id="321" r:id="rId6"/>
    <p:sldId id="304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31" r:id="rId3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2" autoAdjust="0"/>
    <p:restoredTop sz="76259" autoAdjust="0"/>
  </p:normalViewPr>
  <p:slideViewPr>
    <p:cSldViewPr snapToGrid="0" snapToObjects="1">
      <p:cViewPr>
        <p:scale>
          <a:sx n="75" d="100"/>
          <a:sy n="75" d="100"/>
        </p:scale>
        <p:origin x="-1614" y="-582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ares\centers\Metro\TKingsle\NNip\guides\startup\finance\Results\Analysis_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Staff Full-Time Equivalents</a:t>
            </a:r>
            <a:r>
              <a:rPr lang="en-US" sz="2400" baseline="0"/>
              <a:t> (FTEs)</a:t>
            </a:r>
            <a:endParaRPr lang="en-US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435147168095909E-2"/>
          <c:y val="0.18682806771385574"/>
          <c:w val="0.96712970566380818"/>
          <c:h val="0.6914510415642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FTE_Hours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Sheet1!$B$2:$B$4</c:f>
              <c:strCache>
                <c:ptCount val="3"/>
                <c:pt idx="0">
                  <c:v>Lowest Quartile</c:v>
                </c:pt>
                <c:pt idx="1">
                  <c:v>Median</c:v>
                </c:pt>
                <c:pt idx="2">
                  <c:v>Highest Quartile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3.5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01024"/>
        <c:axId val="95602560"/>
      </c:barChart>
      <c:catAx>
        <c:axId val="9560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602560"/>
        <c:crosses val="autoZero"/>
        <c:auto val="1"/>
        <c:lblAlgn val="ctr"/>
        <c:lblOffset val="100"/>
        <c:noMultiLvlLbl val="0"/>
      </c:catAx>
      <c:valAx>
        <c:axId val="95602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60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Percent of partners receiving project-specific support by number of sources</a:t>
            </a:r>
            <a:endParaRPr lang="en-US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836899734996597E-2"/>
          <c:y val="0.31290068717706321"/>
          <c:w val="0.96632620053000684"/>
          <c:h val="0.586607899397577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Sheet1!$D$49:$D$53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 or 3</c:v>
                </c:pt>
                <c:pt idx="3">
                  <c:v>4 or 5</c:v>
                </c:pt>
                <c:pt idx="4">
                  <c:v>6 or more</c:v>
                </c:pt>
              </c:strCache>
            </c:strRef>
          </c:cat>
          <c:val>
            <c:numRef>
              <c:f>Sheet1!$F$49:$F$53</c:f>
              <c:numCache>
                <c:formatCode>General</c:formatCode>
                <c:ptCount val="5"/>
                <c:pt idx="0">
                  <c:v>0.10344827586206896</c:v>
                </c:pt>
                <c:pt idx="1">
                  <c:v>3.4482758620689655E-2</c:v>
                </c:pt>
                <c:pt idx="2">
                  <c:v>0.44827586206896552</c:v>
                </c:pt>
                <c:pt idx="3">
                  <c:v>0.27586206896551724</c:v>
                </c:pt>
                <c:pt idx="4">
                  <c:v>0.13793103448275862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17856"/>
        <c:axId val="128219392"/>
      </c:barChart>
      <c:catAx>
        <c:axId val="12821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8219392"/>
        <c:crosses val="autoZero"/>
        <c:auto val="1"/>
        <c:lblAlgn val="ctr"/>
        <c:lblOffset val="100"/>
        <c:noMultiLvlLbl val="0"/>
      </c:catAx>
      <c:valAx>
        <c:axId val="12821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21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Percent of partners who receive in-kind funding from parent organizations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41958978659927E-2"/>
          <c:y val="0.32831460518336975"/>
          <c:w val="0.93516082042680149"/>
          <c:h val="0.5487396775598387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Sheet1!$O$25:$O$28</c:f>
              <c:strCache>
                <c:ptCount val="4"/>
                <c:pt idx="0">
                  <c:v>IT</c:v>
                </c:pt>
                <c:pt idx="1">
                  <c:v>Space</c:v>
                </c:pt>
                <c:pt idx="2">
                  <c:v>Staff</c:v>
                </c:pt>
                <c:pt idx="3">
                  <c:v>Other</c:v>
                </c:pt>
              </c:strCache>
            </c:strRef>
          </c:cat>
          <c:val>
            <c:numRef>
              <c:f>Sheet1!$P$25:$P$28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Sheet1!$O$25:$O$28</c:f>
              <c:strCache>
                <c:ptCount val="4"/>
                <c:pt idx="0">
                  <c:v>IT</c:v>
                </c:pt>
                <c:pt idx="1">
                  <c:v>Space</c:v>
                </c:pt>
                <c:pt idx="2">
                  <c:v>Staff</c:v>
                </c:pt>
                <c:pt idx="3">
                  <c:v>Other</c:v>
                </c:pt>
              </c:strCache>
            </c:strRef>
          </c:cat>
          <c:val>
            <c:numRef>
              <c:f>Sheet1!$Q$25:$Q$28</c:f>
              <c:numCache>
                <c:formatCode>General</c:formatCode>
                <c:ptCount val="4"/>
                <c:pt idx="0">
                  <c:v>0.35714000000000001</c:v>
                </c:pt>
                <c:pt idx="1">
                  <c:v>0.35714000000000001</c:v>
                </c:pt>
                <c:pt idx="2">
                  <c:v>0.21429000000000001</c:v>
                </c:pt>
                <c:pt idx="3">
                  <c:v>0.10714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38016"/>
        <c:axId val="128039552"/>
      </c:barChart>
      <c:catAx>
        <c:axId val="128038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8039552"/>
        <c:crosses val="autoZero"/>
        <c:auto val="1"/>
        <c:lblAlgn val="ctr"/>
        <c:lblOffset val="100"/>
        <c:noMultiLvlLbl val="0"/>
      </c:catAx>
      <c:valAx>
        <c:axId val="128039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03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Percent of partners who receive in-kind</a:t>
            </a:r>
            <a:r>
              <a:rPr lang="en-US" sz="2000" baseline="0" dirty="0"/>
              <a:t> funding </a:t>
            </a:r>
            <a:r>
              <a:rPr lang="en-US" sz="2000" baseline="0" dirty="0" smtClean="0"/>
              <a:t>from other sources</a:t>
            </a:r>
            <a:endParaRPr lang="en-US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63538256018021322"/>
          <c:w val="0.93888888888888888"/>
          <c:h val="0.2251703311180144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Sheet1!$F$25:$F$28</c:f>
              <c:strCache>
                <c:ptCount val="4"/>
                <c:pt idx="0">
                  <c:v>IT</c:v>
                </c:pt>
                <c:pt idx="1">
                  <c:v>Space</c:v>
                </c:pt>
                <c:pt idx="2">
                  <c:v>Staff</c:v>
                </c:pt>
                <c:pt idx="3">
                  <c:v>Other</c:v>
                </c:pt>
              </c:strCache>
            </c:strRef>
          </c:cat>
          <c:val>
            <c:numRef>
              <c:f>Sheet1!$G$25:$G$28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Sheet1!$F$25:$F$28</c:f>
              <c:strCache>
                <c:ptCount val="4"/>
                <c:pt idx="0">
                  <c:v>IT</c:v>
                </c:pt>
                <c:pt idx="1">
                  <c:v>Space</c:v>
                </c:pt>
                <c:pt idx="2">
                  <c:v>Staff</c:v>
                </c:pt>
                <c:pt idx="3">
                  <c:v>Other</c:v>
                </c:pt>
              </c:strCache>
            </c:strRef>
          </c:cat>
          <c:val>
            <c:numRef>
              <c:f>Sheet1!$H$25:$H$28</c:f>
              <c:numCache>
                <c:formatCode>General</c:formatCode>
                <c:ptCount val="4"/>
                <c:pt idx="0">
                  <c:v>0.10714</c:v>
                </c:pt>
                <c:pt idx="1">
                  <c:v>0.10714</c:v>
                </c:pt>
                <c:pt idx="2">
                  <c:v>0.10714</c:v>
                </c:pt>
                <c:pt idx="3">
                  <c:v>0.14285999999999999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48512"/>
        <c:axId val="128066688"/>
      </c:barChart>
      <c:catAx>
        <c:axId val="12804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8066688"/>
        <c:crosses val="autoZero"/>
        <c:auto val="1"/>
        <c:lblAlgn val="ctr"/>
        <c:lblOffset val="100"/>
        <c:noMultiLvlLbl val="0"/>
      </c:catAx>
      <c:valAx>
        <c:axId val="128066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04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Total</a:t>
            </a:r>
            <a:r>
              <a:rPr lang="en-US" sz="2400" baseline="0"/>
              <a:t> NNIP Budget</a:t>
            </a:r>
            <a:endParaRPr lang="en-US" sz="2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Budget_2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$200K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$365K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$604K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Sheet1!$H$2:$H$4</c:f>
              <c:strCache>
                <c:ptCount val="3"/>
                <c:pt idx="0">
                  <c:v>Lowest Quartile</c:v>
                </c:pt>
                <c:pt idx="1">
                  <c:v>Median</c:v>
                </c:pt>
                <c:pt idx="2">
                  <c:v>Highest Quartile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200000</c:v>
                </c:pt>
                <c:pt idx="1">
                  <c:v>365000</c:v>
                </c:pt>
                <c:pt idx="2">
                  <c:v>604000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91072"/>
        <c:axId val="105092608"/>
      </c:barChart>
      <c:catAx>
        <c:axId val="10509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5092608"/>
        <c:crosses val="autoZero"/>
        <c:auto val="1"/>
        <c:lblAlgn val="ctr"/>
        <c:lblOffset val="100"/>
        <c:noMultiLvlLbl val="0"/>
      </c:catAx>
      <c:valAx>
        <c:axId val="105092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09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Percent of budget from general support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555209059040795E-2"/>
          <c:y val="0.20969917402885538"/>
          <c:w val="0.96488958188191842"/>
          <c:h val="0.67308811446437899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Sheet1!$N$1</c:f>
              <c:strCache>
                <c:ptCount val="1"/>
                <c:pt idx="0">
                  <c:v>pct_geninc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Sheet1!$H$2:$H$4</c:f>
              <c:strCache>
                <c:ptCount val="3"/>
                <c:pt idx="0">
                  <c:v>Lowest Quartile</c:v>
                </c:pt>
                <c:pt idx="1">
                  <c:v>Median</c:v>
                </c:pt>
                <c:pt idx="2">
                  <c:v>Highest Quartile</c:v>
                </c:pt>
              </c:strCache>
            </c:strRef>
          </c:cat>
          <c:val>
            <c:numRef>
              <c:f>Sheet1!$N$2:$N$4</c:f>
              <c:numCache>
                <c:formatCode>General</c:formatCode>
                <c:ptCount val="3"/>
                <c:pt idx="0">
                  <c:v>0.19339999999999999</c:v>
                </c:pt>
                <c:pt idx="1">
                  <c:v>0.32291999999999998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01504"/>
        <c:axId val="125715584"/>
      </c:barChart>
      <c:catAx>
        <c:axId val="12570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5715584"/>
        <c:crosses val="autoZero"/>
        <c:auto val="1"/>
        <c:lblAlgn val="ctr"/>
        <c:lblOffset val="100"/>
        <c:noMultiLvlLbl val="0"/>
      </c:catAx>
      <c:valAx>
        <c:axId val="125715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701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4248950212828"/>
          <c:y val="0.14487505754312771"/>
          <c:w val="0.70771295967418379"/>
          <c:h val="0.8121016914574191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Sheet1!$A$12:$A$21</c:f>
              <c:strCache>
                <c:ptCount val="10"/>
                <c:pt idx="0">
                  <c:v>Other</c:v>
                </c:pt>
                <c:pt idx="1">
                  <c:v>Banks</c:v>
                </c:pt>
                <c:pt idx="2">
                  <c:v>National Foundation</c:v>
                </c:pt>
                <c:pt idx="3">
                  <c:v>Federal Government</c:v>
                </c:pt>
                <c:pt idx="4">
                  <c:v>Commercial</c:v>
                </c:pt>
                <c:pt idx="5">
                  <c:v>United Way</c:v>
                </c:pt>
                <c:pt idx="6">
                  <c:v>University</c:v>
                </c:pt>
                <c:pt idx="7">
                  <c:v>Other Non-profits</c:v>
                </c:pt>
                <c:pt idx="8">
                  <c:v>Local and State Gov.</c:v>
                </c:pt>
                <c:pt idx="9">
                  <c:v>Local Foundation</c:v>
                </c:pt>
              </c:strCache>
            </c:strRef>
          </c:cat>
          <c:val>
            <c:numRef>
              <c:f>Sheet1!$B$12:$B$21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Sheet1!$A$12:$A$21</c:f>
              <c:strCache>
                <c:ptCount val="10"/>
                <c:pt idx="0">
                  <c:v>Other</c:v>
                </c:pt>
                <c:pt idx="1">
                  <c:v>Banks</c:v>
                </c:pt>
                <c:pt idx="2">
                  <c:v>National Foundation</c:v>
                </c:pt>
                <c:pt idx="3">
                  <c:v>Federal Government</c:v>
                </c:pt>
                <c:pt idx="4">
                  <c:v>Commercial</c:v>
                </c:pt>
                <c:pt idx="5">
                  <c:v>United Way</c:v>
                </c:pt>
                <c:pt idx="6">
                  <c:v>University</c:v>
                </c:pt>
                <c:pt idx="7">
                  <c:v>Other Non-profits</c:v>
                </c:pt>
                <c:pt idx="8">
                  <c:v>Local and State Gov.</c:v>
                </c:pt>
                <c:pt idx="9">
                  <c:v>Local Foundation</c:v>
                </c:pt>
              </c:strCache>
            </c:strRef>
          </c:cat>
          <c:val>
            <c:numRef>
              <c:f>Sheet1!$C$12:$C$21</c:f>
              <c:numCache>
                <c:formatCode>0.00%</c:formatCode>
                <c:ptCount val="10"/>
                <c:pt idx="0">
                  <c:v>7.1428999999999998E-3</c:v>
                </c:pt>
                <c:pt idx="1">
                  <c:v>1.42857E-2</c:v>
                </c:pt>
                <c:pt idx="2">
                  <c:v>2.1785700000000002E-2</c:v>
                </c:pt>
                <c:pt idx="3">
                  <c:v>3.17857E-2</c:v>
                </c:pt>
                <c:pt idx="4">
                  <c:v>4.6071399999999998E-2</c:v>
                </c:pt>
                <c:pt idx="5">
                  <c:v>7.5714299999999998E-2</c:v>
                </c:pt>
                <c:pt idx="6">
                  <c:v>7.8928600000000002E-2</c:v>
                </c:pt>
                <c:pt idx="7">
                  <c:v>8.2500000000000004E-2</c:v>
                </c:pt>
                <c:pt idx="8">
                  <c:v>0.26500000000000001</c:v>
                </c:pt>
                <c:pt idx="9" formatCode="0%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75872"/>
        <c:axId val="125777408"/>
      </c:barChart>
      <c:catAx>
        <c:axId val="1257758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5777408"/>
        <c:crosses val="autoZero"/>
        <c:auto val="1"/>
        <c:lblAlgn val="ctr"/>
        <c:lblOffset val="100"/>
        <c:noMultiLvlLbl val="0"/>
      </c:catAx>
      <c:valAx>
        <c:axId val="12577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77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7934887336552"/>
          <c:y val="0.19484254902910572"/>
          <c:w val="0.68108444250838929"/>
          <c:h val="0.8047574365953776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Sheet1!$J$12:$J$21</c:f>
              <c:strCache>
                <c:ptCount val="10"/>
                <c:pt idx="0">
                  <c:v>Other</c:v>
                </c:pt>
                <c:pt idx="1">
                  <c:v>Banks</c:v>
                </c:pt>
                <c:pt idx="2">
                  <c:v>Federal Government</c:v>
                </c:pt>
                <c:pt idx="3">
                  <c:v>National Foundation</c:v>
                </c:pt>
                <c:pt idx="4">
                  <c:v>Commercial</c:v>
                </c:pt>
                <c:pt idx="5">
                  <c:v>United Way</c:v>
                </c:pt>
                <c:pt idx="6">
                  <c:v>Other Non-profits</c:v>
                </c:pt>
                <c:pt idx="7">
                  <c:v>University</c:v>
                </c:pt>
                <c:pt idx="8">
                  <c:v>Local and State Gov.</c:v>
                </c:pt>
                <c:pt idx="9">
                  <c:v>Local Foundation</c:v>
                </c:pt>
              </c:strCache>
            </c:strRef>
          </c:cat>
          <c:val>
            <c:numRef>
              <c:f>Sheet1!$K$12:$K$21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Sheet1!$J$12:$J$21</c:f>
              <c:strCache>
                <c:ptCount val="10"/>
                <c:pt idx="0">
                  <c:v>Other</c:v>
                </c:pt>
                <c:pt idx="1">
                  <c:v>Banks</c:v>
                </c:pt>
                <c:pt idx="2">
                  <c:v>Federal Government</c:v>
                </c:pt>
                <c:pt idx="3">
                  <c:v>National Foundation</c:v>
                </c:pt>
                <c:pt idx="4">
                  <c:v>Commercial</c:v>
                </c:pt>
                <c:pt idx="5">
                  <c:v>United Way</c:v>
                </c:pt>
                <c:pt idx="6">
                  <c:v>Other Non-profits</c:v>
                </c:pt>
                <c:pt idx="7">
                  <c:v>University</c:v>
                </c:pt>
                <c:pt idx="8">
                  <c:v>Local and State Gov.</c:v>
                </c:pt>
                <c:pt idx="9">
                  <c:v>Local Foundation</c:v>
                </c:pt>
              </c:strCache>
            </c:strRef>
          </c:cat>
          <c:val>
            <c:numRef>
              <c:f>Sheet1!$L$12:$L$21</c:f>
              <c:numCache>
                <c:formatCode>General</c:formatCode>
                <c:ptCount val="10"/>
                <c:pt idx="0">
                  <c:v>0</c:v>
                </c:pt>
                <c:pt idx="1">
                  <c:v>3.5714000000000003E-2</c:v>
                </c:pt>
                <c:pt idx="2">
                  <c:v>7.1429000000000006E-2</c:v>
                </c:pt>
                <c:pt idx="3">
                  <c:v>7.1429000000000006E-2</c:v>
                </c:pt>
                <c:pt idx="4">
                  <c:v>0.14285999999999999</c:v>
                </c:pt>
                <c:pt idx="5">
                  <c:v>0.17857000000000001</c:v>
                </c:pt>
                <c:pt idx="6">
                  <c:v>0.17857000000000001</c:v>
                </c:pt>
                <c:pt idx="7">
                  <c:v>0.25</c:v>
                </c:pt>
                <c:pt idx="8">
                  <c:v>0.42857000000000001</c:v>
                </c:pt>
                <c:pt idx="9">
                  <c:v>0.46428999999999998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1"/>
        <c:axId val="125810944"/>
        <c:axId val="125816832"/>
      </c:barChart>
      <c:catAx>
        <c:axId val="125810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5816832"/>
        <c:crosses val="autoZero"/>
        <c:auto val="1"/>
        <c:lblAlgn val="ctr"/>
        <c:lblOffset val="100"/>
        <c:noMultiLvlLbl val="0"/>
      </c:catAx>
      <c:valAx>
        <c:axId val="12581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810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Percent of partners receiving general support by number of sources</a:t>
            </a:r>
            <a:endParaRPr lang="en-US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963378046061704E-2"/>
          <c:y val="0.35141218636135335"/>
          <c:w val="0.96607324390787663"/>
          <c:h val="0.5220382177158249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Sheet1!$D$44:$D$47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 or 3</c:v>
                </c:pt>
                <c:pt idx="3">
                  <c:v>4 or more</c:v>
                </c:pt>
              </c:strCache>
            </c:strRef>
          </c:cat>
          <c:val>
            <c:numRef>
              <c:f>Sheet1!$F$44:$F$47</c:f>
              <c:numCache>
                <c:formatCode>General</c:formatCode>
                <c:ptCount val="4"/>
                <c:pt idx="0">
                  <c:v>6.8965517241379309E-2</c:v>
                </c:pt>
                <c:pt idx="1">
                  <c:v>0.41379310344827586</c:v>
                </c:pt>
                <c:pt idx="2">
                  <c:v>0.41379310344827586</c:v>
                </c:pt>
                <c:pt idx="3">
                  <c:v>0.10344827586206896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40064"/>
        <c:axId val="127241600"/>
      </c:barChart>
      <c:catAx>
        <c:axId val="127240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7241600"/>
        <c:crosses val="autoZero"/>
        <c:auto val="1"/>
        <c:lblAlgn val="ctr"/>
        <c:lblOffset val="100"/>
        <c:noMultiLvlLbl val="0"/>
      </c:catAx>
      <c:valAx>
        <c:axId val="12724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724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Percent of budget from specific projects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939571202098422E-2"/>
          <c:y val="0.22332439897888456"/>
          <c:w val="0.96612085759580313"/>
          <c:h val="0.6549900919212020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Sheet1!$M$1</c:f>
              <c:strCache>
                <c:ptCount val="1"/>
                <c:pt idx="0">
                  <c:v>pct_projinc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Sheet1!$H$2:$H$4</c:f>
              <c:strCache>
                <c:ptCount val="3"/>
                <c:pt idx="0">
                  <c:v>Lowest Quartile</c:v>
                </c:pt>
                <c:pt idx="1">
                  <c:v>Median</c:v>
                </c:pt>
                <c:pt idx="2">
                  <c:v>Highest Quartile</c:v>
                </c:pt>
              </c:strCache>
            </c:strRef>
          </c:cat>
          <c:val>
            <c:numRef>
              <c:f>Sheet1!$M$2:$M$4</c:f>
              <c:numCache>
                <c:formatCode>General</c:formatCode>
                <c:ptCount val="3"/>
                <c:pt idx="0">
                  <c:v>0.25</c:v>
                </c:pt>
                <c:pt idx="1">
                  <c:v>0.67708000000000002</c:v>
                </c:pt>
                <c:pt idx="2">
                  <c:v>0.80659999999999998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09312"/>
        <c:axId val="127310848"/>
      </c:barChart>
      <c:catAx>
        <c:axId val="12730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7310848"/>
        <c:crosses val="autoZero"/>
        <c:auto val="1"/>
        <c:lblAlgn val="ctr"/>
        <c:lblOffset val="100"/>
        <c:noMultiLvlLbl val="0"/>
      </c:catAx>
      <c:valAx>
        <c:axId val="12731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730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6487851848131"/>
          <c:y val="0.15128298693764719"/>
          <c:w val="0.72780159985139703"/>
          <c:h val="0.79324658451854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Sheet1!$F$12:$F$19</c:f>
              <c:strCache>
                <c:ptCount val="8"/>
                <c:pt idx="0">
                  <c:v>University</c:v>
                </c:pt>
                <c:pt idx="1">
                  <c:v>United Way</c:v>
                </c:pt>
                <c:pt idx="2">
                  <c:v>Commercial</c:v>
                </c:pt>
                <c:pt idx="3">
                  <c:v>Federal Government</c:v>
                </c:pt>
                <c:pt idx="4">
                  <c:v>National Foundation</c:v>
                </c:pt>
                <c:pt idx="5">
                  <c:v>Other Non-profits</c:v>
                </c:pt>
                <c:pt idx="6">
                  <c:v>Local Foundation</c:v>
                </c:pt>
                <c:pt idx="7">
                  <c:v>Local and State Gov.</c:v>
                </c:pt>
              </c:strCache>
            </c:strRef>
          </c:cat>
          <c:val>
            <c:numRef>
              <c:f>Sheet1!$G$12:$G$19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Sheet1!$F$12:$F$19</c:f>
              <c:strCache>
                <c:ptCount val="8"/>
                <c:pt idx="0">
                  <c:v>University</c:v>
                </c:pt>
                <c:pt idx="1">
                  <c:v>United Way</c:v>
                </c:pt>
                <c:pt idx="2">
                  <c:v>Commercial</c:v>
                </c:pt>
                <c:pt idx="3">
                  <c:v>Federal Government</c:v>
                </c:pt>
                <c:pt idx="4">
                  <c:v>National Foundation</c:v>
                </c:pt>
                <c:pt idx="5">
                  <c:v>Other Non-profits</c:v>
                </c:pt>
                <c:pt idx="6">
                  <c:v>Local Foundation</c:v>
                </c:pt>
                <c:pt idx="7">
                  <c:v>Local and State Gov.</c:v>
                </c:pt>
              </c:strCache>
            </c:strRef>
          </c:cat>
          <c:val>
            <c:numRef>
              <c:f>Sheet1!$H$12:$H$19</c:f>
              <c:numCache>
                <c:formatCode>0.00%</c:formatCode>
                <c:ptCount val="8"/>
                <c:pt idx="0">
                  <c:v>1.10714E-2</c:v>
                </c:pt>
                <c:pt idx="1">
                  <c:v>2.4285000000000001E-2</c:v>
                </c:pt>
                <c:pt idx="2">
                  <c:v>4.67857E-2</c:v>
                </c:pt>
                <c:pt idx="3">
                  <c:v>7.8928600000000002E-2</c:v>
                </c:pt>
                <c:pt idx="4">
                  <c:v>8.4642899999999993E-2</c:v>
                </c:pt>
                <c:pt idx="5">
                  <c:v>0.20261899999999999</c:v>
                </c:pt>
                <c:pt idx="6">
                  <c:v>0.20821400000000001</c:v>
                </c:pt>
                <c:pt idx="7">
                  <c:v>0.23738100000000001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39488"/>
        <c:axId val="128241024"/>
      </c:barChart>
      <c:catAx>
        <c:axId val="128239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8241024"/>
        <c:crosses val="autoZero"/>
        <c:auto val="1"/>
        <c:lblAlgn val="ctr"/>
        <c:lblOffset val="100"/>
        <c:noMultiLvlLbl val="0"/>
      </c:catAx>
      <c:valAx>
        <c:axId val="12824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239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1177115383811"/>
          <c:y val="0.1419981917688857"/>
          <c:w val="0.74189107723743353"/>
          <c:h val="0.8041404251463645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Sheet1!$O$12:$O$20</c:f>
              <c:strCache>
                <c:ptCount val="9"/>
                <c:pt idx="0">
                  <c:v>United Way</c:v>
                </c:pt>
                <c:pt idx="1">
                  <c:v>Local Foundation</c:v>
                </c:pt>
                <c:pt idx="2">
                  <c:v>Banks</c:v>
                </c:pt>
                <c:pt idx="3">
                  <c:v>Commercial</c:v>
                </c:pt>
                <c:pt idx="4">
                  <c:v>University</c:v>
                </c:pt>
                <c:pt idx="5">
                  <c:v>Federal Government</c:v>
                </c:pt>
                <c:pt idx="6">
                  <c:v>National Foundation</c:v>
                </c:pt>
                <c:pt idx="7">
                  <c:v>Other Non-profits</c:v>
                </c:pt>
                <c:pt idx="8">
                  <c:v>Local and State Gov.</c:v>
                </c:pt>
              </c:strCache>
            </c:strRef>
          </c:cat>
          <c:val>
            <c:numRef>
              <c:f>Sheet1!$P$12:$P$20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invertIfNegative val="0"/>
          <c:cat>
            <c:strRef>
              <c:f>Sheet1!$O$12:$O$20</c:f>
              <c:strCache>
                <c:ptCount val="9"/>
                <c:pt idx="0">
                  <c:v>United Way</c:v>
                </c:pt>
                <c:pt idx="1">
                  <c:v>Local Foundation</c:v>
                </c:pt>
                <c:pt idx="2">
                  <c:v>Banks</c:v>
                </c:pt>
                <c:pt idx="3">
                  <c:v>Commercial</c:v>
                </c:pt>
                <c:pt idx="4">
                  <c:v>University</c:v>
                </c:pt>
                <c:pt idx="5">
                  <c:v>Federal Government</c:v>
                </c:pt>
                <c:pt idx="6">
                  <c:v>National Foundation</c:v>
                </c:pt>
                <c:pt idx="7">
                  <c:v>Other Non-profits</c:v>
                </c:pt>
                <c:pt idx="8">
                  <c:v>Local and State Gov.</c:v>
                </c:pt>
              </c:strCache>
            </c:strRef>
          </c:cat>
          <c:val>
            <c:numRef>
              <c:f>Sheet1!$Q$12:$Q$20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Sheet1!$O$12:$O$20</c:f>
              <c:strCache>
                <c:ptCount val="9"/>
                <c:pt idx="0">
                  <c:v>United Way</c:v>
                </c:pt>
                <c:pt idx="1">
                  <c:v>Local Foundation</c:v>
                </c:pt>
                <c:pt idx="2">
                  <c:v>Banks</c:v>
                </c:pt>
                <c:pt idx="3">
                  <c:v>Commercial</c:v>
                </c:pt>
                <c:pt idx="4">
                  <c:v>University</c:v>
                </c:pt>
                <c:pt idx="5">
                  <c:v>Federal Government</c:v>
                </c:pt>
                <c:pt idx="6">
                  <c:v>National Foundation</c:v>
                </c:pt>
                <c:pt idx="7">
                  <c:v>Other Non-profits</c:v>
                </c:pt>
                <c:pt idx="8">
                  <c:v>Local and State Gov.</c:v>
                </c:pt>
              </c:strCache>
            </c:strRef>
          </c:cat>
          <c:val>
            <c:numRef>
              <c:f>Sheet1!$R$12:$R$20</c:f>
              <c:numCache>
                <c:formatCode>General</c:formatCode>
                <c:ptCount val="9"/>
                <c:pt idx="0">
                  <c:v>0.17857000000000001</c:v>
                </c:pt>
                <c:pt idx="1">
                  <c:v>0.17857000000000001</c:v>
                </c:pt>
                <c:pt idx="2">
                  <c:v>0.21429000000000001</c:v>
                </c:pt>
                <c:pt idx="3">
                  <c:v>0.21429000000000001</c:v>
                </c:pt>
                <c:pt idx="4">
                  <c:v>0.25</c:v>
                </c:pt>
                <c:pt idx="5">
                  <c:v>0.28571000000000002</c:v>
                </c:pt>
                <c:pt idx="6">
                  <c:v>0.28571000000000002</c:v>
                </c:pt>
                <c:pt idx="7">
                  <c:v>0.53571000000000002</c:v>
                </c:pt>
                <c:pt idx="8">
                  <c:v>0.60714000000000001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9"/>
        <c:axId val="127931520"/>
        <c:axId val="127933056"/>
      </c:barChart>
      <c:catAx>
        <c:axId val="127931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7933056"/>
        <c:crosses val="autoZero"/>
        <c:auto val="1"/>
        <c:lblAlgn val="ctr"/>
        <c:lblOffset val="100"/>
        <c:noMultiLvlLbl val="0"/>
      </c:catAx>
      <c:valAx>
        <c:axId val="12793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931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683870" cy="312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Average percent of general support funding by source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0.03862</cdr:y>
    </cdr:from>
    <cdr:to>
      <cdr:x>0.9393</cdr:x>
      <cdr:y>0.19194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8854"/>
          <a:ext cx="8245599" cy="392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Percent of partners who receive general support funding by source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-3951789"/>
          <a:ext cx="8441284" cy="383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Average percent of project-specific funding by source</a:t>
          </a:r>
          <a:endParaRPr lang="en-US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846397" cy="395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Percent of partners who receive project-specific funding from each source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15F28-C40C-4BD7-BBE2-3507169DAEEE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E8DA-3A44-47A9-BC5E-DDD169011F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3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 high diversity again – 42 have for or</a:t>
            </a:r>
            <a:r>
              <a:rPr lang="en-US" baseline="0" dirty="0" smtClean="0"/>
              <a:t> more and 87% at 2 or more</a:t>
            </a:r>
          </a:p>
          <a:p>
            <a:r>
              <a:rPr lang="en-US" baseline="0" dirty="0" smtClean="0"/>
              <a:t>Clustering around this middle range – 73% are between 2 and 5 project-based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 orgs play</a:t>
            </a:r>
            <a:r>
              <a:rPr lang="en-US" baseline="0" dirty="0" smtClean="0"/>
              <a:t> a big role – 59% have a parent organization that provides in-kind support. </a:t>
            </a:r>
          </a:p>
          <a:p>
            <a:r>
              <a:rPr lang="en-US" baseline="0" dirty="0" smtClean="0"/>
              <a:t>Most likely, in terms of IT support and space</a:t>
            </a:r>
          </a:p>
          <a:p>
            <a:r>
              <a:rPr lang="en-US" baseline="0" dirty="0" smtClean="0"/>
              <a:t>About 20% share staff </a:t>
            </a:r>
          </a:p>
          <a:p>
            <a:r>
              <a:rPr lang="en-US" baseline="0" dirty="0" smtClean="0"/>
              <a:t>11% are “other”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sources - Commercial interests</a:t>
            </a:r>
            <a:r>
              <a:rPr lang="en-US" baseline="0" dirty="0" smtClean="0"/>
              <a:t> (13%)</a:t>
            </a:r>
            <a:r>
              <a:rPr lang="en-US" dirty="0" smtClean="0"/>
              <a:t>, local foundations (3%), state government (3%), universities</a:t>
            </a:r>
            <a:r>
              <a:rPr lang="en-US" baseline="0" dirty="0" smtClean="0"/>
              <a:t> (10%)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organizations to themselves, not comparing</a:t>
            </a:r>
            <a:r>
              <a:rPr lang="en-US" baseline="0" dirty="0" smtClean="0"/>
              <a:t> composite of NNIP at the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08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partner is excluded</a:t>
            </a:r>
            <a:r>
              <a:rPr lang="en-US" baseline="0" dirty="0" smtClean="0"/>
              <a:t> from the budget analysis until we work out a data quality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</a:t>
            </a:r>
            <a:r>
              <a:rPr lang="en-US" baseline="0" dirty="0" smtClean="0"/>
              <a:t> below the line decrease from 2009 to 2014, those above increased</a:t>
            </a:r>
          </a:p>
          <a:p>
            <a:r>
              <a:rPr lang="en-US" baseline="0" dirty="0" smtClean="0"/>
              <a:t>Dig deeper – are we providing more or fewer functions than 5 years ago?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72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6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Eliminating</a:t>
            </a:r>
            <a:r>
              <a:rPr lang="en-US" baseline="0" dirty="0" smtClean="0"/>
              <a:t> the outlier drops the median in 2014 to 1.5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6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total, 32 organizations responded, with representation of 29 partner cities.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Outliers include our multi-partner sites</a:t>
            </a:r>
            <a:r>
              <a:rPr lang="en-US" baseline="0" dirty="0" smtClean="0"/>
              <a:t> and some of our bigger organizations.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 organizations were way above that, five organizations over 1 million.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public organizations (government agency, public university) did not receive general support funding, however an overwhelming majority (93%) did, and</a:t>
            </a:r>
            <a:r>
              <a:rPr lang="en-US" baseline="0" dirty="0" smtClean="0"/>
              <a:t> the median is about 30 percent.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Local and State Gov’t again really big,</a:t>
            </a:r>
            <a:r>
              <a:rPr lang="en-US" baseline="0" dirty="0" smtClean="0"/>
              <a:t> as are other non-profits </a:t>
            </a:r>
            <a:r>
              <a:rPr lang="en-US" b="1" baseline="0" dirty="0" smtClean="0"/>
              <a:t>majority</a:t>
            </a:r>
            <a:endParaRPr lang="en-US" b="1" i="1" baseline="0" dirty="0" smtClean="0"/>
          </a:p>
          <a:p>
            <a:pPr marL="171450" indent="-171450">
              <a:buFontTx/>
              <a:buChar char="-"/>
            </a:pPr>
            <a:r>
              <a:rPr lang="en-US" b="0" i="0" baseline="0" dirty="0" smtClean="0"/>
              <a:t>About a 1/3, Nat’l foundations and federal governments, with universities at ¼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 smtClean="0"/>
              <a:t>Commercials, banks, local foundations and united ways are actually in this space</a:t>
            </a:r>
          </a:p>
          <a:p>
            <a:pPr marL="171450" indent="-171450">
              <a:buFontTx/>
              <a:buChar char="-"/>
            </a:pPr>
            <a:endParaRPr lang="en-US" b="0" i="0" baseline="0" dirty="0" smtClean="0"/>
          </a:p>
          <a:p>
            <a:pPr marL="0" indent="0">
              <a:buFontTx/>
              <a:buNone/>
            </a:pPr>
            <a:r>
              <a:rPr lang="en-US" b="0" i="0" baseline="0" dirty="0" smtClean="0"/>
              <a:t>Amounts</a:t>
            </a:r>
          </a:p>
          <a:p>
            <a:pPr marL="0" indent="0">
              <a:buFontTx/>
              <a:buNone/>
            </a:pPr>
            <a:endParaRPr lang="en-US" b="0" i="0" baseline="0" dirty="0" smtClean="0"/>
          </a:p>
          <a:p>
            <a:pPr marL="0" indent="0">
              <a:buFontTx/>
              <a:buNone/>
            </a:pPr>
            <a:r>
              <a:rPr lang="en-US" b="0" i="0" baseline="0" dirty="0" smtClean="0"/>
              <a:t>-Local and state government again, giving quite a bit</a:t>
            </a:r>
          </a:p>
          <a:p>
            <a:pPr marL="0" indent="0">
              <a:buFontTx/>
              <a:buNone/>
            </a:pPr>
            <a:r>
              <a:rPr lang="en-US" b="0" i="0" baseline="0" dirty="0" smtClean="0"/>
              <a:t>Local foundations – not super present but when they are, they are big donors</a:t>
            </a:r>
          </a:p>
          <a:p>
            <a:pPr marL="0" indent="0">
              <a:buFontTx/>
              <a:buNone/>
            </a:pPr>
            <a:r>
              <a:rPr lang="en-US" b="0" i="0" baseline="0" dirty="0" smtClean="0"/>
              <a:t>Other non-profits at about 20 percent,</a:t>
            </a:r>
          </a:p>
          <a:p>
            <a:pPr marL="0" indent="0">
              <a:buFontTx/>
              <a:buNone/>
            </a:pPr>
            <a:r>
              <a:rPr lang="en-US" b="0" i="0" baseline="0" dirty="0" smtClean="0"/>
              <a:t>Universities don’t give that much</a:t>
            </a:r>
          </a:p>
          <a:p>
            <a:pPr marL="0" indent="0">
              <a:buFontTx/>
              <a:buNone/>
            </a:pPr>
            <a:r>
              <a:rPr lang="en-US" b="0" i="0" baseline="0" dirty="0" smtClean="0"/>
              <a:t>Other on the shorter end – national foundation, fed gov’t, commercial, united way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altLang="en-US" sz="4000" i="1" dirty="0" smtClean="0"/>
              <a:t>From Information to Action: Lessons from NNIP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76852" y="4455382"/>
            <a:ext cx="6226868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AUGUST 14, 2014</a:t>
            </a:r>
            <a:br>
              <a:rPr lang="en-US" dirty="0" smtClean="0"/>
            </a:br>
            <a:r>
              <a:rPr lang="en-US" dirty="0" smtClean="0"/>
              <a:t>KATHY PETTIT</a:t>
            </a:r>
          </a:p>
          <a:p>
            <a:pPr lvl="0"/>
            <a:r>
              <a:rPr lang="en-US" dirty="0" smtClean="0"/>
              <a:t>PRESENTATION TO COMMUNITY PLATFORM NETWORK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kandris@iupui.edu" TargetMode="External"/><Relationship Id="rId2" Type="http://schemas.openxmlformats.org/officeDocument/2006/relationships/hyperlink" Target="http://www.neighborhoodindicators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kingsley@urban.org" TargetMode="External"/><Relationship Id="rId4" Type="http://schemas.openxmlformats.org/officeDocument/2006/relationships/hyperlink" Target="mailto:mwoluchem@urban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6851" y="2245488"/>
            <a:ext cx="8467149" cy="106881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 Picture of Local </a:t>
            </a:r>
            <a:br>
              <a:rPr lang="en-US" dirty="0" smtClean="0"/>
            </a:br>
            <a:r>
              <a:rPr lang="en-US" dirty="0" smtClean="0"/>
              <a:t>NNIP Finances </a:t>
            </a:r>
            <a:br>
              <a:rPr lang="en-US" dirty="0" smtClean="0"/>
            </a:br>
            <a:r>
              <a:rPr lang="en-US" dirty="0" smtClean="0"/>
              <a:t>(Preliminary Results)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5278" y="4572000"/>
            <a:ext cx="6226868" cy="1479379"/>
          </a:xfrm>
        </p:spPr>
        <p:txBody>
          <a:bodyPr/>
          <a:lstStyle/>
          <a:p>
            <a:r>
              <a:rPr lang="en-US" dirty="0" smtClean="0"/>
              <a:t>SHARON KANDRIS AND MAIA WOLUCHEM</a:t>
            </a:r>
          </a:p>
          <a:p>
            <a:r>
              <a:rPr lang="en-US" dirty="0" smtClean="0"/>
              <a:t>NOVEMBER 20,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PROJECTS:  Local foundations most frequent source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854282"/>
              </p:ext>
            </p:extLst>
          </p:nvPr>
        </p:nvGraphicFramePr>
        <p:xfrm>
          <a:off x="193430" y="3951789"/>
          <a:ext cx="8441284" cy="251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028942"/>
              </p:ext>
            </p:extLst>
          </p:nvPr>
        </p:nvGraphicFramePr>
        <p:xfrm>
          <a:off x="193430" y="1480594"/>
          <a:ext cx="8846397" cy="259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61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– SPECIAL PROJECT $</a:t>
            </a:r>
            <a:br>
              <a:rPr lang="en-US" dirty="0" smtClean="0"/>
            </a:br>
            <a:r>
              <a:rPr lang="en-US" dirty="0" smtClean="0"/>
              <a:t>42% have 4 or more sources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881413"/>
              </p:ext>
            </p:extLst>
          </p:nvPr>
        </p:nvGraphicFramePr>
        <p:xfrm>
          <a:off x="337462" y="1594412"/>
          <a:ext cx="8297252" cy="454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8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IN-KIND– 59% of partners have parent organization that provides it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99443"/>
              </p:ext>
            </p:extLst>
          </p:nvPr>
        </p:nvGraphicFramePr>
        <p:xfrm>
          <a:off x="193429" y="1605987"/>
          <a:ext cx="4309123" cy="447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436944"/>
              </p:ext>
            </p:extLst>
          </p:nvPr>
        </p:nvGraphicFramePr>
        <p:xfrm>
          <a:off x="4311570" y="1626242"/>
          <a:ext cx="4572000" cy="45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56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FROM 2009 to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Comparison of how individual models have changed, not how the face of NNIP has changed.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GROUP: 18 CITIES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350" y="1863118"/>
            <a:ext cx="7760188" cy="4203573"/>
          </a:xfrm>
        </p:spPr>
        <p:txBody>
          <a:bodyPr/>
          <a:lstStyle/>
          <a:p>
            <a:r>
              <a:rPr lang="en-US" dirty="0" smtClean="0"/>
              <a:t>18 cities responded in both 2009 and 2014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10641"/>
              </p:ext>
            </p:extLst>
          </p:nvPr>
        </p:nvGraphicFramePr>
        <p:xfrm>
          <a:off x="1813301" y="2483386"/>
          <a:ext cx="1704814" cy="3583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814"/>
              </a:tblGrid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Camden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Cleveland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Columbus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Dallas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Denver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Rapids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Indianapolis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93057"/>
              </p:ext>
            </p:extLst>
          </p:nvPr>
        </p:nvGraphicFramePr>
        <p:xfrm>
          <a:off x="4765728" y="2483386"/>
          <a:ext cx="2766449" cy="3583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6449"/>
              </a:tblGrid>
              <a:tr h="3932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Miami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3711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Minneapolis-St.</a:t>
                      </a:r>
                      <a:r>
                        <a:rPr lang="en-US" sz="2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Paul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York City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Oakland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Pittsburgh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Providence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Seattle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St. Louis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932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15" y="1430036"/>
            <a:ext cx="7961017" cy="49961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430" y="128098"/>
            <a:ext cx="7580784" cy="1189257"/>
          </a:xfrm>
        </p:spPr>
        <p:txBody>
          <a:bodyPr/>
          <a:lstStyle/>
          <a:p>
            <a:r>
              <a:rPr lang="en-US" dirty="0" smtClean="0"/>
              <a:t>TOTAL BUDGET: NNIP FUNCTIONS</a:t>
            </a:r>
            <a:br>
              <a:rPr lang="en-US" dirty="0" smtClean="0"/>
            </a:br>
            <a:r>
              <a:rPr lang="en-US" sz="2400" i="1" dirty="0" smtClean="0"/>
              <a:t>Median: </a:t>
            </a:r>
            <a:r>
              <a:rPr lang="en-US" sz="2400" dirty="0" smtClean="0"/>
              <a:t>2009 = $300,000; 2014 </a:t>
            </a:r>
            <a:r>
              <a:rPr lang="en-US" sz="2400" i="1" dirty="0" smtClean="0"/>
              <a:t>= </a:t>
            </a:r>
            <a:r>
              <a:rPr lang="en-US" sz="2400" dirty="0" smtClean="0"/>
              <a:t>$300,000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Median Increase of 33%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67052" y="3086240"/>
            <a:ext cx="389273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Inflation Calculation: $300,000 in 2009 is worth $332,000 in 2014.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29474"/>
            <a:ext cx="7580784" cy="1060258"/>
          </a:xfrm>
        </p:spPr>
        <p:txBody>
          <a:bodyPr/>
          <a:lstStyle/>
          <a:p>
            <a:r>
              <a:rPr lang="en-US" dirty="0" smtClean="0"/>
              <a:t>GENERAL SUPPORT </a:t>
            </a:r>
            <a:br>
              <a:rPr lang="en-US" dirty="0" smtClean="0"/>
            </a:br>
            <a:r>
              <a:rPr lang="en-US" sz="2400" i="1" dirty="0" smtClean="0"/>
              <a:t>Median: 2009 = $75k; 2014 = $75k</a:t>
            </a:r>
            <a:br>
              <a:rPr lang="en-US" sz="2400" i="1" dirty="0" smtClean="0"/>
            </a:br>
            <a:r>
              <a:rPr lang="en-US" sz="2400" dirty="0" smtClean="0"/>
              <a:t>Median Decrease of 67%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4" y="1507543"/>
            <a:ext cx="7794858" cy="48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SUSTAINABILITY/FUNDING DIVERSITY: </a:t>
            </a:r>
            <a:br>
              <a:rPr lang="en-US" dirty="0" smtClean="0"/>
            </a:br>
            <a:r>
              <a:rPr lang="en-US" dirty="0" smtClean="0"/>
              <a:t>GENERAL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" y="1508364"/>
            <a:ext cx="7308999" cy="49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SUSTAINABILITY/FUNDING DIVERSITY: </a:t>
            </a:r>
            <a:br>
              <a:rPr lang="en-US" dirty="0"/>
            </a:br>
            <a:r>
              <a:rPr lang="en-US" dirty="0"/>
              <a:t>GENERAL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16" y="1497359"/>
            <a:ext cx="7760188" cy="4203573"/>
          </a:xfrm>
        </p:spPr>
        <p:txBody>
          <a:bodyPr/>
          <a:lstStyle/>
          <a:p>
            <a:pPr marL="0" lvl="1" indent="0">
              <a:buNone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No </a:t>
            </a:r>
            <a:r>
              <a:rPr lang="en-US" dirty="0"/>
              <a:t>change in median # of general support funders (2): aside from one partner adding 40 funders in the form of membership dues, the range continues to be 1 to 7 </a:t>
            </a:r>
            <a:r>
              <a:rPr lang="en-US" dirty="0" smtClean="0"/>
              <a:t>sources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27" y="3378397"/>
            <a:ext cx="5789073" cy="34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DIVERSE IN GENERAL SUPPORT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553491"/>
              </p:ext>
            </p:extLst>
          </p:nvPr>
        </p:nvGraphicFramePr>
        <p:xfrm>
          <a:off x="1461988" y="2668059"/>
          <a:ext cx="5012268" cy="260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266"/>
                <a:gridCol w="829733"/>
                <a:gridCol w="1075269"/>
              </a:tblGrid>
              <a:tr h="65166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</a:tr>
              <a:tr h="65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general funds from one source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/>
                </a:tc>
              </a:tr>
              <a:tr h="65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&gt;75%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funds from 1 source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b"/>
                </a:tc>
              </a:tr>
              <a:tr h="65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with 100% from one source - project funds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74650" y="2298727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 of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0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430" y="371167"/>
            <a:ext cx="7580784" cy="1060258"/>
          </a:xfrm>
        </p:spPr>
        <p:txBody>
          <a:bodyPr/>
          <a:lstStyle/>
          <a:p>
            <a:r>
              <a:rPr lang="en-US" dirty="0" smtClean="0"/>
              <a:t>NNIP BUSINESS SURVEY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49" y="1770519"/>
            <a:ext cx="8236433" cy="420357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"/>
              </a:spcBef>
              <a:spcAft>
                <a:spcPts val="0"/>
              </a:spcAft>
            </a:pPr>
            <a:r>
              <a:rPr lang="en-US" altLang="en-US" sz="2800" dirty="0" smtClean="0"/>
              <a:t>Update of survey conducted in </a:t>
            </a:r>
            <a:r>
              <a:rPr lang="en-US" altLang="en-US" sz="2800" dirty="0"/>
              <a:t>2009</a:t>
            </a:r>
          </a:p>
          <a:p>
            <a:pPr lvl="1">
              <a:spcBef>
                <a:spcPct val="5000"/>
              </a:spcBef>
              <a:spcAft>
                <a:spcPts val="1800"/>
              </a:spcAft>
            </a:pPr>
            <a:r>
              <a:rPr lang="en-US" altLang="en-US" sz="2400" dirty="0" smtClean="0"/>
              <a:t>Today – 2</a:t>
            </a:r>
            <a:r>
              <a:rPr lang="en-US" altLang="en-US" sz="2400" baseline="30000" dirty="0" smtClean="0"/>
              <a:t>nd</a:t>
            </a:r>
            <a:r>
              <a:rPr lang="en-US" altLang="en-US" sz="2400" dirty="0" smtClean="0"/>
              <a:t> round </a:t>
            </a:r>
            <a:r>
              <a:rPr lang="en-US" altLang="en-US" sz="2400" smtClean="0"/>
              <a:t>of analysis</a:t>
            </a:r>
            <a:endParaRPr lang="en-US" altLang="en-US" sz="2800" dirty="0" smtClean="0"/>
          </a:p>
          <a:p>
            <a:pPr>
              <a:spcBef>
                <a:spcPct val="5000"/>
              </a:spcBef>
              <a:spcAft>
                <a:spcPts val="0"/>
              </a:spcAft>
            </a:pPr>
            <a:r>
              <a:rPr lang="en-US" altLang="en-US" sz="2800" dirty="0" smtClean="0"/>
              <a:t>Ask about staffing levels and revenues:</a:t>
            </a:r>
            <a:endParaRPr lang="en-US" altLang="en-US" sz="2800" dirty="0"/>
          </a:p>
          <a:p>
            <a:pPr lvl="1">
              <a:spcBef>
                <a:spcPct val="5000"/>
              </a:spcBef>
              <a:spcAft>
                <a:spcPts val="0"/>
              </a:spcAft>
            </a:pPr>
            <a:r>
              <a:rPr lang="en-US" altLang="en-US" sz="2400" dirty="0" smtClean="0"/>
              <a:t>General support</a:t>
            </a:r>
          </a:p>
          <a:p>
            <a:pPr lvl="1">
              <a:spcBef>
                <a:spcPct val="5000"/>
              </a:spcBef>
              <a:spcAft>
                <a:spcPts val="0"/>
              </a:spcAft>
            </a:pPr>
            <a:r>
              <a:rPr lang="en-US" altLang="en-US" sz="2400" dirty="0" smtClean="0"/>
              <a:t>Specific projects done for a fee (e.g., studies)</a:t>
            </a:r>
          </a:p>
          <a:p>
            <a:pPr lvl="1">
              <a:spcBef>
                <a:spcPct val="5000"/>
              </a:spcBef>
              <a:spcAft>
                <a:spcPts val="0"/>
              </a:spcAft>
            </a:pPr>
            <a:r>
              <a:rPr lang="en-US" altLang="en-US" sz="2400" dirty="0" smtClean="0"/>
              <a:t>In-kind support</a:t>
            </a:r>
            <a:endParaRPr lang="en-US" alt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dirty="0" smtClean="0"/>
              <a:t>Most partners do other work in addition to NNIP functions</a:t>
            </a:r>
            <a:endParaRPr lang="en-US" altLang="en-US" sz="2800" dirty="0"/>
          </a:p>
          <a:p>
            <a:pPr lvl="1">
              <a:spcBef>
                <a:spcPct val="5000"/>
              </a:spcBef>
              <a:spcAft>
                <a:spcPts val="1200"/>
              </a:spcAft>
            </a:pPr>
            <a:r>
              <a:rPr lang="en-US" altLang="en-US" sz="2400" dirty="0" smtClean="0"/>
              <a:t>Need to estimate share for NNIP functions only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01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DIVERSITY:</a:t>
            </a:r>
            <a:br>
              <a:rPr lang="en-US" dirty="0" smtClean="0"/>
            </a:br>
            <a:r>
              <a:rPr lang="en-US" dirty="0" smtClean="0"/>
              <a:t>PROJECT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5" y="1430742"/>
            <a:ext cx="6828190" cy="49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IN-KIND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31" y="1471410"/>
            <a:ext cx="7760188" cy="4203573"/>
          </a:xfrm>
        </p:spPr>
        <p:txBody>
          <a:bodyPr/>
          <a:lstStyle/>
          <a:p>
            <a:r>
              <a:rPr lang="en-US" dirty="0" smtClean="0"/>
              <a:t>Not much change in the # of partners receiving in-kind support.</a:t>
            </a:r>
          </a:p>
          <a:p>
            <a:pPr lvl="1"/>
            <a:r>
              <a:rPr lang="en-US" dirty="0" smtClean="0"/>
              <a:t>2009: 9 received in-kind support</a:t>
            </a:r>
          </a:p>
          <a:p>
            <a:pPr lvl="1"/>
            <a:r>
              <a:rPr lang="en-US" dirty="0" smtClean="0"/>
              <a:t>2014: 11</a:t>
            </a:r>
            <a:r>
              <a:rPr lang="en-US" dirty="0"/>
              <a:t> received in-kind support</a:t>
            </a:r>
            <a:endParaRPr lang="en-US" dirty="0" smtClean="0"/>
          </a:p>
          <a:p>
            <a:r>
              <a:rPr lang="en-US" dirty="0" smtClean="0"/>
              <a:t>The median value of this support in 2014: $34,550*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191" y="5939410"/>
            <a:ext cx="3335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*N = 6 of the 11 answered that question 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32" y="3973502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staff are involved in the work:</a:t>
            </a:r>
          </a:p>
          <a:p>
            <a:pPr lvl="1"/>
            <a:r>
              <a:rPr lang="en-US" dirty="0" smtClean="0"/>
              <a:t>Increase in </a:t>
            </a:r>
            <a:r>
              <a:rPr lang="en-US" dirty="0"/>
              <a:t>median </a:t>
            </a:r>
            <a:r>
              <a:rPr lang="en-US" dirty="0" smtClean="0"/>
              <a:t>number of full and part-time staff from </a:t>
            </a:r>
            <a:r>
              <a:rPr lang="en-US" dirty="0"/>
              <a:t>5</a:t>
            </a:r>
            <a:r>
              <a:rPr lang="en-US" dirty="0" smtClean="0"/>
              <a:t> in 2009 to 6 in 2014)</a:t>
            </a:r>
          </a:p>
          <a:p>
            <a:r>
              <a:rPr lang="en-US" dirty="0" smtClean="0"/>
              <a:t>More man hours:</a:t>
            </a:r>
          </a:p>
          <a:p>
            <a:pPr lvl="1"/>
            <a:r>
              <a:rPr lang="en-US" dirty="0" smtClean="0"/>
              <a:t>Increase in median of 2 to 3 FTE</a:t>
            </a:r>
          </a:p>
          <a:p>
            <a:r>
              <a:rPr lang="en-US" dirty="0" smtClean="0"/>
              <a:t>Consistent use of students:</a:t>
            </a:r>
          </a:p>
          <a:p>
            <a:pPr lvl="1"/>
            <a:r>
              <a:rPr lang="en-US" dirty="0" smtClean="0"/>
              <a:t>8 partners in 2009 used students, 9 in 2014</a:t>
            </a:r>
          </a:p>
          <a:p>
            <a:pPr lvl="1"/>
            <a:r>
              <a:rPr lang="en-US" dirty="0" smtClean="0"/>
              <a:t>Of those that do, the median # of students: 3 in 2009 and 4 in 2014.  (FTE was 1.75 for both years)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SUSTAINABILITY: </a:t>
            </a:r>
            <a:br>
              <a:rPr lang="en-US" dirty="0" smtClean="0"/>
            </a:br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have remained the same (except for inflation)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Has the amount of functions we offer increased or decreased?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SUSTAINABILITY: </a:t>
            </a:r>
            <a:br>
              <a:rPr lang="en-US" dirty="0"/>
            </a:br>
            <a:r>
              <a:rPr lang="en-US" dirty="0"/>
              <a:t>IS FUNDING MORE DIVERSE?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350" y="1484296"/>
            <a:ext cx="7760188" cy="4203573"/>
          </a:xfrm>
        </p:spPr>
        <p:txBody>
          <a:bodyPr/>
          <a:lstStyle/>
          <a:p>
            <a:r>
              <a:rPr lang="en-US" sz="2400" dirty="0" smtClean="0"/>
              <a:t>Has the type of funder changed?  </a:t>
            </a:r>
          </a:p>
          <a:p>
            <a:pPr lvl="1"/>
            <a:r>
              <a:rPr lang="en-US" sz="2000" dirty="0" smtClean="0"/>
              <a:t>Though local foundations are still #1, overall there is less reliance on philanthropic support</a:t>
            </a:r>
          </a:p>
          <a:p>
            <a:r>
              <a:rPr lang="en-US" sz="2400" dirty="0" smtClean="0"/>
              <a:t>What can we learn about funders’ willingness to contribute?</a:t>
            </a:r>
          </a:p>
          <a:p>
            <a:pPr lvl="1"/>
            <a:r>
              <a:rPr lang="en-US" sz="2000" dirty="0" smtClean="0"/>
              <a:t>Nonprofits, banks, federal sources more common for project-based work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More to learn here about amount from each source</a:t>
            </a:r>
          </a:p>
          <a:p>
            <a:r>
              <a:rPr lang="en-US" sz="2400" dirty="0" smtClean="0"/>
              <a:t>Is type of support changing?</a:t>
            </a:r>
            <a:endParaRPr lang="en-US" sz="2400" dirty="0"/>
          </a:p>
          <a:p>
            <a:pPr lvl="1"/>
            <a:r>
              <a:rPr lang="en-US" sz="2000" dirty="0"/>
              <a:t>Increased project-based work as a percent of total budget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181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627987"/>
            <a:ext cx="7760188" cy="4203573"/>
          </a:xfrm>
        </p:spPr>
        <p:txBody>
          <a:bodyPr/>
          <a:lstStyle/>
          <a:p>
            <a:r>
              <a:rPr lang="en-US" dirty="0" smtClean="0"/>
              <a:t>More partners have developed a business plan since the last survey:</a:t>
            </a:r>
          </a:p>
          <a:p>
            <a:pPr lvl="1"/>
            <a:r>
              <a:rPr lang="en-US" dirty="0" smtClean="0"/>
              <a:t>39% in 2014, up from 22% in 2009</a:t>
            </a:r>
          </a:p>
          <a:p>
            <a:r>
              <a:rPr lang="en-US" dirty="0" smtClean="0"/>
              <a:t>Partners are thinking more strategically: </a:t>
            </a:r>
          </a:p>
          <a:p>
            <a:pPr lvl="1"/>
            <a:r>
              <a:rPr lang="en-US" dirty="0" smtClean="0"/>
              <a:t>44% have a strategic plan now compared to 33% in 2009</a:t>
            </a:r>
          </a:p>
          <a:p>
            <a:r>
              <a:rPr lang="en-US" dirty="0" smtClean="0"/>
              <a:t>More are relying on project-based work to sustain the NNIP functions</a:t>
            </a:r>
          </a:p>
          <a:p>
            <a:pPr lvl="1"/>
            <a:r>
              <a:rPr lang="en-US" dirty="0" smtClean="0"/>
              <a:t>The median project work as a % of the total budget increased from 56% in 2009 to 74% in 2014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Analysis?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deas for analysis of the data we already collected?</a:t>
            </a:r>
          </a:p>
          <a:p>
            <a:pPr lvl="1"/>
            <a:r>
              <a:rPr lang="en-US" dirty="0" smtClean="0"/>
              <a:t>Ideas for other data to collect around this issue?</a:t>
            </a:r>
          </a:p>
          <a:p>
            <a:r>
              <a:rPr lang="en-US" dirty="0" smtClean="0"/>
              <a:t>Start-up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THANK YOU!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www.neighborhoodindicators.org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 - </a:t>
            </a: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Sharon </a:t>
            </a:r>
            <a:r>
              <a:rPr lang="en-US" dirty="0" err="1" smtClean="0"/>
              <a:t>Kandris</a:t>
            </a:r>
            <a:r>
              <a:rPr lang="en-US" dirty="0" smtClean="0"/>
              <a:t> : </a:t>
            </a:r>
            <a:r>
              <a:rPr lang="en-US" dirty="0" smtClean="0">
                <a:hlinkClick r:id="rId3"/>
              </a:rPr>
              <a:t>skandris@iupui.edu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Maia </a:t>
            </a:r>
            <a:r>
              <a:rPr lang="en-US" dirty="0" err="1" smtClean="0"/>
              <a:t>Woluchem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mwoluchem@urban.org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Tom Kingsley: </a:t>
            </a:r>
            <a:r>
              <a:rPr lang="en-US" dirty="0" smtClean="0">
                <a:hlinkClick r:id="rId5"/>
              </a:rPr>
              <a:t>tkingsley@urban.org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9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430" y="371167"/>
            <a:ext cx="7580784" cy="1060258"/>
          </a:xfrm>
        </p:spPr>
        <p:txBody>
          <a:bodyPr/>
          <a:lstStyle/>
          <a:p>
            <a:r>
              <a:rPr lang="en-US" dirty="0" smtClean="0"/>
              <a:t>NNIP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49" y="1770519"/>
            <a:ext cx="8502651" cy="4203573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altLang="en-US" sz="2000" b="1" u="sng" dirty="0" smtClean="0"/>
              <a:t>All Partners</a:t>
            </a:r>
          </a:p>
          <a:p>
            <a:pPr>
              <a:spcAft>
                <a:spcPts val="0"/>
              </a:spcAft>
            </a:pPr>
            <a:r>
              <a:rPr lang="en-US" altLang="en-US" sz="2000" dirty="0" smtClean="0"/>
              <a:t>Assemble, clean, process data </a:t>
            </a:r>
            <a:endParaRPr lang="en-US" altLang="en-US" sz="2000" dirty="0"/>
          </a:p>
          <a:p>
            <a:pPr>
              <a:spcAft>
                <a:spcPts val="0"/>
              </a:spcAft>
            </a:pPr>
            <a:r>
              <a:rPr lang="en-US" altLang="en-US" sz="2000" dirty="0" smtClean="0"/>
              <a:t>Prepare data products for local clients </a:t>
            </a:r>
          </a:p>
          <a:p>
            <a:pPr>
              <a:spcAft>
                <a:spcPts val="0"/>
              </a:spcAft>
            </a:pPr>
            <a:r>
              <a:rPr lang="en-US" altLang="en-US" sz="2000" dirty="0" smtClean="0"/>
              <a:t>Conduct analysis of local conditions, programs, policies </a:t>
            </a:r>
          </a:p>
          <a:p>
            <a:pPr>
              <a:spcAft>
                <a:spcPts val="0"/>
              </a:spcAft>
            </a:pPr>
            <a:r>
              <a:rPr lang="en-US" altLang="en-US" sz="2000" dirty="0"/>
              <a:t>Present results of work at public forums </a:t>
            </a:r>
          </a:p>
          <a:p>
            <a:pPr>
              <a:spcAft>
                <a:spcPts val="0"/>
              </a:spcAft>
            </a:pPr>
            <a:r>
              <a:rPr lang="en-US" altLang="en-US" sz="2000" dirty="0"/>
              <a:t>Provide TA and ad hoc help on how to access/use data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000" b="1" u="sng" dirty="0" smtClean="0"/>
              <a:t>Most Partners</a:t>
            </a:r>
          </a:p>
          <a:p>
            <a:pPr>
              <a:spcAft>
                <a:spcPts val="0"/>
              </a:spcAft>
            </a:pPr>
            <a:r>
              <a:rPr lang="en-US" altLang="en-US" sz="2000" dirty="0"/>
              <a:t>Collaborate with others, strengthen local data capacity (</a:t>
            </a:r>
            <a:r>
              <a:rPr lang="en-US" altLang="en-US" sz="2000" dirty="0" smtClean="0"/>
              <a:t>93%)</a:t>
            </a:r>
            <a:endParaRPr lang="en-US" altLang="en-US" sz="2000" dirty="0"/>
          </a:p>
          <a:p>
            <a:pPr>
              <a:spcAft>
                <a:spcPts val="0"/>
              </a:spcAft>
            </a:pPr>
            <a:r>
              <a:rPr lang="en-US" altLang="en-US" sz="2000" dirty="0" smtClean="0"/>
              <a:t>Maintain a web-site – disseminate data (86%)</a:t>
            </a:r>
          </a:p>
          <a:p>
            <a:pPr>
              <a:spcAft>
                <a:spcPts val="0"/>
              </a:spcAft>
            </a:pPr>
            <a:r>
              <a:rPr lang="en-US" altLang="en-US" sz="2000" dirty="0" smtClean="0"/>
              <a:t>Provide training on how to access/use data (86%)</a:t>
            </a:r>
          </a:p>
          <a:p>
            <a:pPr>
              <a:spcAft>
                <a:spcPts val="0"/>
              </a:spcAft>
            </a:pPr>
            <a:r>
              <a:rPr lang="en-US" altLang="en-US" sz="2000" dirty="0" smtClean="0"/>
              <a:t>Public education on issues related to this work (62%)</a:t>
            </a:r>
          </a:p>
        </p:txBody>
      </p:sp>
    </p:spTree>
    <p:extLst>
      <p:ext uri="{BB962C8B-B14F-4D97-AF65-F5344CB8AC3E}">
        <p14:creationId xmlns:p14="http://schemas.microsoft.com/office/powerpoint/2010/main" val="22177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SIZE – Median 3.5 FTEs</a:t>
            </a:r>
            <a:br>
              <a:rPr lang="en-US" dirty="0" smtClean="0"/>
            </a:br>
            <a:r>
              <a:rPr lang="en-US" dirty="0" smtClean="0"/>
              <a:t>But much variation: half 2-9 FTEs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561546"/>
              </p:ext>
            </p:extLst>
          </p:nvPr>
        </p:nvGraphicFramePr>
        <p:xfrm>
          <a:off x="364524" y="1567592"/>
          <a:ext cx="8500076" cy="451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31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BUDGET: Median $365K</a:t>
            </a:r>
            <a:br>
              <a:rPr lang="en-US" dirty="0" smtClean="0"/>
            </a:br>
            <a:r>
              <a:rPr lang="en-US" dirty="0" smtClean="0"/>
              <a:t>Again variation: half $200K-$604K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445597"/>
              </p:ext>
            </p:extLst>
          </p:nvPr>
        </p:nvGraphicFramePr>
        <p:xfrm>
          <a:off x="494270" y="1631092"/>
          <a:ext cx="8180173" cy="454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68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RECEIVE GENERAL SUPPORT $ Median 32% of revenues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187377"/>
              </p:ext>
            </p:extLst>
          </p:nvPr>
        </p:nvGraphicFramePr>
        <p:xfrm>
          <a:off x="543697" y="1550773"/>
          <a:ext cx="7957752" cy="468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1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SUPPORT:  Local foundations most frequent source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603878"/>
              </p:ext>
            </p:extLst>
          </p:nvPr>
        </p:nvGraphicFramePr>
        <p:xfrm>
          <a:off x="98854" y="3904734"/>
          <a:ext cx="8778446" cy="265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80065"/>
              </p:ext>
            </p:extLst>
          </p:nvPr>
        </p:nvGraphicFramePr>
        <p:xfrm>
          <a:off x="98854" y="1367479"/>
          <a:ext cx="8778446" cy="255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52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- GENERAL SUPPORT $ </a:t>
            </a:r>
            <a:br>
              <a:rPr lang="en-US" dirty="0" smtClean="0"/>
            </a:br>
            <a:r>
              <a:rPr lang="en-US" dirty="0" smtClean="0"/>
              <a:t>51% have 2 or more sources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24426"/>
              </p:ext>
            </p:extLst>
          </p:nvPr>
        </p:nvGraphicFramePr>
        <p:xfrm>
          <a:off x="468774" y="1559689"/>
          <a:ext cx="8235388" cy="463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13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ALSO RECEIVE SPEC. PROJ. $ Median 68% of revenues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024937"/>
              </p:ext>
            </p:extLst>
          </p:nvPr>
        </p:nvGraphicFramePr>
        <p:xfrm>
          <a:off x="457200" y="1629135"/>
          <a:ext cx="8246962" cy="451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9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7202</TotalTime>
  <Words>1206</Words>
  <Application>Microsoft Office PowerPoint</Application>
  <PresentationFormat>On-screen Show (4:3)</PresentationFormat>
  <Paragraphs>186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NNIP PPT Theme</vt:lpstr>
      <vt:lpstr>A Picture of Local  NNIP Finances  (Preliminary Results) </vt:lpstr>
      <vt:lpstr>NNIP BUSINESS SURVEY</vt:lpstr>
      <vt:lpstr>NNIP FUNCTIONS</vt:lpstr>
      <vt:lpstr>STAFF SIZE – Median 3.5 FTEs But much variation: half 2-9 FTEs</vt:lpstr>
      <vt:lpstr>ANNUAL BUDGET: Median $365K Again variation: half $200K-$604K</vt:lpstr>
      <vt:lpstr>MOST RECEIVE GENERAL SUPPORT $ Median 32% of revenues</vt:lpstr>
      <vt:lpstr>GENERAL SUPPORT:  Local foundations most frequent source</vt:lpstr>
      <vt:lpstr>DIVERSITY - GENERAL SUPPORT $  51% have 2 or more sources</vt:lpstr>
      <vt:lpstr>ALL ALSO RECEIVE SPEC. PROJ. $ Median 68% of revenues</vt:lpstr>
      <vt:lpstr>SPECIAL PROJECTS:  Local foundations most frequent source</vt:lpstr>
      <vt:lpstr>DIVERSITY – SPECIAL PROJECT $ 42% have 4 or more sources</vt:lpstr>
      <vt:lpstr>IN-KIND– 59% of partners have parent organization that provides it</vt:lpstr>
      <vt:lpstr>CHANGES FROM 2009 to 2014</vt:lpstr>
      <vt:lpstr>COMPARISON GROUP: 18 CITIES</vt:lpstr>
      <vt:lpstr>TOTAL BUDGET: NNIP FUNCTIONS Median: 2009 = $300,000; 2014 = $300,000 Median Increase of 33%</vt:lpstr>
      <vt:lpstr>GENERAL SUPPORT  Median: 2009 = $75k; 2014 = $75k Median Decrease of 67% </vt:lpstr>
      <vt:lpstr>SUSTAINABILITY/FUNDING DIVERSITY:  GENERAL SUPPORT</vt:lpstr>
      <vt:lpstr>SUSTAINABILITY/FUNDING DIVERSITY:  GENERAL SUPPORT</vt:lpstr>
      <vt:lpstr>LESS DIVERSE IN GENERAL SUPPORT</vt:lpstr>
      <vt:lpstr>FUNDING DIVERSITY: PROJECT FUNDING</vt:lpstr>
      <vt:lpstr>IN-KIND SUPPORT</vt:lpstr>
      <vt:lpstr>STAFFING</vt:lpstr>
      <vt:lpstr>SUSTAINABILITY:  COSTS</vt:lpstr>
      <vt:lpstr>SUSTAINABILITY:  IS FUNDING MORE DIVERSE?</vt:lpstr>
      <vt:lpstr>SUSTAINABILITY</vt:lpstr>
      <vt:lpstr>NEXT STEPS</vt:lpstr>
      <vt:lpstr>Next Steps</vt:lpstr>
      <vt:lpstr> Contact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Woluchem, Maia</cp:lastModifiedBy>
  <cp:revision>217</cp:revision>
  <cp:lastPrinted>2014-10-06T12:45:23Z</cp:lastPrinted>
  <dcterms:created xsi:type="dcterms:W3CDTF">2010-04-12T23:12:02Z</dcterms:created>
  <dcterms:modified xsi:type="dcterms:W3CDTF">2015-05-21T19:07:31Z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