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sldIdLst>
    <p:sldId id="256" r:id="rId2"/>
    <p:sldId id="265" r:id="rId3"/>
    <p:sldId id="271" r:id="rId4"/>
    <p:sldId id="264" r:id="rId5"/>
    <p:sldId id="257" r:id="rId6"/>
    <p:sldId id="258" r:id="rId7"/>
    <p:sldId id="259" r:id="rId8"/>
    <p:sldId id="260" r:id="rId9"/>
    <p:sldId id="261" r:id="rId10"/>
    <p:sldId id="267" r:id="rId11"/>
    <p:sldId id="262" r:id="rId12"/>
    <p:sldId id="266" r:id="rId13"/>
    <p:sldId id="268" r:id="rId14"/>
    <p:sldId id="263" r:id="rId15"/>
    <p:sldId id="269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71342" autoAdjust="0"/>
  </p:normalViewPr>
  <p:slideViewPr>
    <p:cSldViewPr snapToGrid="0">
      <p:cViewPr>
        <p:scale>
          <a:sx n="70" d="100"/>
          <a:sy n="70" d="100"/>
        </p:scale>
        <p:origin x="-1596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31DABAF-6312-4A54-ADB9-2687499BAC79}" type="doc">
      <dgm:prSet loTypeId="urn:microsoft.com/office/officeart/2009/3/layout/StepUpProcess" loCatId="process" qsTypeId="urn:microsoft.com/office/officeart/2005/8/quickstyle/3d1" qsCatId="3D" csTypeId="urn:microsoft.com/office/officeart/2005/8/colors/colorful1" csCatId="colorful" phldr="1"/>
      <dgm:spPr/>
    </dgm:pt>
    <dgm:pt modelId="{D4D9479C-CBE5-4B42-ABC9-8BFB62500B07}">
      <dgm:prSet phldrT="[Text]"/>
      <dgm:spPr/>
      <dgm:t>
        <a:bodyPr/>
        <a:lstStyle/>
        <a:p>
          <a:r>
            <a:rPr lang="en-US" dirty="0" smtClean="0"/>
            <a:t>Partners</a:t>
          </a:r>
          <a:endParaRPr lang="en-US" dirty="0"/>
        </a:p>
      </dgm:t>
    </dgm:pt>
    <dgm:pt modelId="{0B7DDF09-8215-48B2-B6A1-D9392185A866}" type="parTrans" cxnId="{37510C8C-C1E8-4A4B-88B8-5BC86A127762}">
      <dgm:prSet/>
      <dgm:spPr/>
      <dgm:t>
        <a:bodyPr/>
        <a:lstStyle/>
        <a:p>
          <a:endParaRPr lang="en-US"/>
        </a:p>
      </dgm:t>
    </dgm:pt>
    <dgm:pt modelId="{9364966D-588C-4427-A81A-79C92455FC2E}" type="sibTrans" cxnId="{37510C8C-C1E8-4A4B-88B8-5BC86A127762}">
      <dgm:prSet/>
      <dgm:spPr/>
      <dgm:t>
        <a:bodyPr/>
        <a:lstStyle/>
        <a:p>
          <a:endParaRPr lang="en-US"/>
        </a:p>
      </dgm:t>
    </dgm:pt>
    <dgm:pt modelId="{51A5BF2E-173B-40FB-9643-A211001C8755}">
      <dgm:prSet phldrT="[Text]"/>
      <dgm:spPr/>
      <dgm:t>
        <a:bodyPr/>
        <a:lstStyle/>
        <a:p>
          <a:r>
            <a:rPr lang="en-US" dirty="0" smtClean="0"/>
            <a:t>Ideas</a:t>
          </a:r>
          <a:endParaRPr lang="en-US" dirty="0"/>
        </a:p>
      </dgm:t>
    </dgm:pt>
    <dgm:pt modelId="{73667EA6-13E8-41D3-B74D-358EEF51EF53}" type="parTrans" cxnId="{E5091FF2-CF62-4C9D-8014-A12EEE9A6C3D}">
      <dgm:prSet/>
      <dgm:spPr/>
      <dgm:t>
        <a:bodyPr/>
        <a:lstStyle/>
        <a:p>
          <a:endParaRPr lang="en-US"/>
        </a:p>
      </dgm:t>
    </dgm:pt>
    <dgm:pt modelId="{53397C51-56E7-4819-812A-03866B101474}" type="sibTrans" cxnId="{E5091FF2-CF62-4C9D-8014-A12EEE9A6C3D}">
      <dgm:prSet/>
      <dgm:spPr/>
      <dgm:t>
        <a:bodyPr/>
        <a:lstStyle/>
        <a:p>
          <a:endParaRPr lang="en-US"/>
        </a:p>
      </dgm:t>
    </dgm:pt>
    <dgm:pt modelId="{D66C7CD4-ACF4-4052-9AF1-69FA6C11949C}">
      <dgm:prSet phldrT="[Text]"/>
      <dgm:spPr/>
      <dgm:t>
        <a:bodyPr/>
        <a:lstStyle/>
        <a:p>
          <a:r>
            <a:rPr lang="en-US" dirty="0" smtClean="0"/>
            <a:t>Data</a:t>
          </a:r>
          <a:endParaRPr lang="en-US" dirty="0"/>
        </a:p>
      </dgm:t>
    </dgm:pt>
    <dgm:pt modelId="{B2A1A0C3-AC4A-4CE8-B5BF-D2783F07A7A2}" type="parTrans" cxnId="{31C13857-5684-4884-8470-DF84B1644FEB}">
      <dgm:prSet/>
      <dgm:spPr/>
      <dgm:t>
        <a:bodyPr/>
        <a:lstStyle/>
        <a:p>
          <a:endParaRPr lang="en-US"/>
        </a:p>
      </dgm:t>
    </dgm:pt>
    <dgm:pt modelId="{E597BC59-34DF-4B8B-8D76-2CB9E700E347}" type="sibTrans" cxnId="{31C13857-5684-4884-8470-DF84B1644FEB}">
      <dgm:prSet/>
      <dgm:spPr/>
      <dgm:t>
        <a:bodyPr/>
        <a:lstStyle/>
        <a:p>
          <a:endParaRPr lang="en-US"/>
        </a:p>
      </dgm:t>
    </dgm:pt>
    <dgm:pt modelId="{BA45E511-F705-4B5A-AF5E-9FE56F6C601A}">
      <dgm:prSet phldrT="[Text]"/>
      <dgm:spPr/>
      <dgm:t>
        <a:bodyPr/>
        <a:lstStyle/>
        <a:p>
          <a:r>
            <a:rPr lang="en-US" dirty="0" smtClean="0"/>
            <a:t>Tools</a:t>
          </a:r>
          <a:endParaRPr lang="en-US" dirty="0"/>
        </a:p>
      </dgm:t>
    </dgm:pt>
    <dgm:pt modelId="{E7457887-282D-45D3-A50C-5BD478D41543}" type="parTrans" cxnId="{8FB67EB7-F74A-47BF-AC72-4BFB18E8ADB7}">
      <dgm:prSet/>
      <dgm:spPr/>
      <dgm:t>
        <a:bodyPr/>
        <a:lstStyle/>
        <a:p>
          <a:endParaRPr lang="en-US"/>
        </a:p>
      </dgm:t>
    </dgm:pt>
    <dgm:pt modelId="{6739F3C6-859D-481F-B8AA-F055A2A66710}" type="sibTrans" cxnId="{8FB67EB7-F74A-47BF-AC72-4BFB18E8ADB7}">
      <dgm:prSet/>
      <dgm:spPr/>
      <dgm:t>
        <a:bodyPr/>
        <a:lstStyle/>
        <a:p>
          <a:endParaRPr lang="en-US"/>
        </a:p>
      </dgm:t>
    </dgm:pt>
    <dgm:pt modelId="{56829A92-7051-4F21-BFA5-8F3CB6D9AC2D}">
      <dgm:prSet phldrT="[Text]"/>
      <dgm:spPr/>
      <dgm:t>
        <a:bodyPr/>
        <a:lstStyle/>
        <a:p>
          <a:r>
            <a:rPr lang="en-US" dirty="0" smtClean="0"/>
            <a:t>Answers</a:t>
          </a:r>
          <a:endParaRPr lang="en-US" dirty="0"/>
        </a:p>
      </dgm:t>
    </dgm:pt>
    <dgm:pt modelId="{A0B5538A-FA34-40E7-8B90-1E432DDEFB11}" type="parTrans" cxnId="{3F92008F-6717-4268-8BEF-92CAF2C43E3B}">
      <dgm:prSet/>
      <dgm:spPr/>
      <dgm:t>
        <a:bodyPr/>
        <a:lstStyle/>
        <a:p>
          <a:endParaRPr lang="en-US"/>
        </a:p>
      </dgm:t>
    </dgm:pt>
    <dgm:pt modelId="{815AEE99-623C-4EBE-945C-72B66D58166F}" type="sibTrans" cxnId="{3F92008F-6717-4268-8BEF-92CAF2C43E3B}">
      <dgm:prSet/>
      <dgm:spPr/>
      <dgm:t>
        <a:bodyPr/>
        <a:lstStyle/>
        <a:p>
          <a:endParaRPr lang="en-US"/>
        </a:p>
      </dgm:t>
    </dgm:pt>
    <dgm:pt modelId="{4905947B-FDC8-492E-97DD-36792DEB2194}" type="pres">
      <dgm:prSet presAssocID="{C31DABAF-6312-4A54-ADB9-2687499BAC79}" presName="rootnode" presStyleCnt="0">
        <dgm:presLayoutVars>
          <dgm:chMax/>
          <dgm:chPref/>
          <dgm:dir/>
          <dgm:animLvl val="lvl"/>
        </dgm:presLayoutVars>
      </dgm:prSet>
      <dgm:spPr/>
    </dgm:pt>
    <dgm:pt modelId="{EC531FF5-8816-45CB-88FA-030B625C93B8}" type="pres">
      <dgm:prSet presAssocID="{D4D9479C-CBE5-4B42-ABC9-8BFB62500B07}" presName="composite" presStyleCnt="0"/>
      <dgm:spPr/>
    </dgm:pt>
    <dgm:pt modelId="{73284332-F9F9-46AA-B9E6-AEE9F648D55E}" type="pres">
      <dgm:prSet presAssocID="{D4D9479C-CBE5-4B42-ABC9-8BFB62500B07}" presName="LShape" presStyleLbl="alignNode1" presStyleIdx="0" presStyleCnt="9"/>
      <dgm:spPr/>
    </dgm:pt>
    <dgm:pt modelId="{35846FFA-55D6-4507-94D6-E8D4EC6F2456}" type="pres">
      <dgm:prSet presAssocID="{D4D9479C-CBE5-4B42-ABC9-8BFB62500B07}" presName="ParentText" presStyleLbl="revTx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2733CA0-E2DF-4628-9228-CFC002A3D0FC}" type="pres">
      <dgm:prSet presAssocID="{D4D9479C-CBE5-4B42-ABC9-8BFB62500B07}" presName="Triangle" presStyleLbl="alignNode1" presStyleIdx="1" presStyleCnt="9"/>
      <dgm:spPr/>
    </dgm:pt>
    <dgm:pt modelId="{4B61A058-274A-450B-BBB9-6198E8609626}" type="pres">
      <dgm:prSet presAssocID="{9364966D-588C-4427-A81A-79C92455FC2E}" presName="sibTrans" presStyleCnt="0"/>
      <dgm:spPr/>
    </dgm:pt>
    <dgm:pt modelId="{B4377BCE-1FC7-4009-B705-A6E065C12FC7}" type="pres">
      <dgm:prSet presAssocID="{9364966D-588C-4427-A81A-79C92455FC2E}" presName="space" presStyleCnt="0"/>
      <dgm:spPr/>
    </dgm:pt>
    <dgm:pt modelId="{1AAAA953-3916-48B3-BB45-24CB469E7CCB}" type="pres">
      <dgm:prSet presAssocID="{51A5BF2E-173B-40FB-9643-A211001C8755}" presName="composite" presStyleCnt="0"/>
      <dgm:spPr/>
    </dgm:pt>
    <dgm:pt modelId="{B762AEDC-1376-4272-8CAF-FB7C981B2535}" type="pres">
      <dgm:prSet presAssocID="{51A5BF2E-173B-40FB-9643-A211001C8755}" presName="LShape" presStyleLbl="alignNode1" presStyleIdx="2" presStyleCnt="9"/>
      <dgm:spPr/>
    </dgm:pt>
    <dgm:pt modelId="{FD273265-B7FB-421B-8E53-ABDAAFEF78D8}" type="pres">
      <dgm:prSet presAssocID="{51A5BF2E-173B-40FB-9643-A211001C8755}" presName="ParentText" presStyleLbl="revTx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3D2C921-4DD1-4917-ADDF-F9C5139CDA0F}" type="pres">
      <dgm:prSet presAssocID="{51A5BF2E-173B-40FB-9643-A211001C8755}" presName="Triangle" presStyleLbl="alignNode1" presStyleIdx="3" presStyleCnt="9"/>
      <dgm:spPr/>
    </dgm:pt>
    <dgm:pt modelId="{5BBFCD48-EEBC-4D23-8A94-29CF3E33FD77}" type="pres">
      <dgm:prSet presAssocID="{53397C51-56E7-4819-812A-03866B101474}" presName="sibTrans" presStyleCnt="0"/>
      <dgm:spPr/>
    </dgm:pt>
    <dgm:pt modelId="{9086B048-86D1-4BA6-9141-CDF4169BCE2A}" type="pres">
      <dgm:prSet presAssocID="{53397C51-56E7-4819-812A-03866B101474}" presName="space" presStyleCnt="0"/>
      <dgm:spPr/>
    </dgm:pt>
    <dgm:pt modelId="{186D9408-F1D3-4105-AB0C-911A7F9705FB}" type="pres">
      <dgm:prSet presAssocID="{D66C7CD4-ACF4-4052-9AF1-69FA6C11949C}" presName="composite" presStyleCnt="0"/>
      <dgm:spPr/>
    </dgm:pt>
    <dgm:pt modelId="{3288E8B7-B3D9-43A0-8B8B-728487A438A6}" type="pres">
      <dgm:prSet presAssocID="{D66C7CD4-ACF4-4052-9AF1-69FA6C11949C}" presName="LShape" presStyleLbl="alignNode1" presStyleIdx="4" presStyleCnt="9"/>
      <dgm:spPr/>
    </dgm:pt>
    <dgm:pt modelId="{1BD6AADB-E8B9-4FB8-8776-AB55BCA5F624}" type="pres">
      <dgm:prSet presAssocID="{D66C7CD4-ACF4-4052-9AF1-69FA6C11949C}" presName="ParentText" presStyleLbl="revTx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BD22554-8618-4A96-95A1-AB60C72E1400}" type="pres">
      <dgm:prSet presAssocID="{D66C7CD4-ACF4-4052-9AF1-69FA6C11949C}" presName="Triangle" presStyleLbl="alignNode1" presStyleIdx="5" presStyleCnt="9"/>
      <dgm:spPr/>
    </dgm:pt>
    <dgm:pt modelId="{E8C9CF1D-39F1-48DA-A4B3-75C0F5E53A65}" type="pres">
      <dgm:prSet presAssocID="{E597BC59-34DF-4B8B-8D76-2CB9E700E347}" presName="sibTrans" presStyleCnt="0"/>
      <dgm:spPr/>
    </dgm:pt>
    <dgm:pt modelId="{36DE15C4-95EF-408E-8EBE-9B27BFA38F00}" type="pres">
      <dgm:prSet presAssocID="{E597BC59-34DF-4B8B-8D76-2CB9E700E347}" presName="space" presStyleCnt="0"/>
      <dgm:spPr/>
    </dgm:pt>
    <dgm:pt modelId="{FE64F660-3343-43FE-A78A-7F850D5BBA69}" type="pres">
      <dgm:prSet presAssocID="{BA45E511-F705-4B5A-AF5E-9FE56F6C601A}" presName="composite" presStyleCnt="0"/>
      <dgm:spPr/>
    </dgm:pt>
    <dgm:pt modelId="{555CDF25-4CC5-443F-BA24-749C658F7DF7}" type="pres">
      <dgm:prSet presAssocID="{BA45E511-F705-4B5A-AF5E-9FE56F6C601A}" presName="LShape" presStyleLbl="alignNode1" presStyleIdx="6" presStyleCnt="9"/>
      <dgm:spPr/>
    </dgm:pt>
    <dgm:pt modelId="{1E9B88F8-ED9A-4F4D-A53C-523A0FE5E150}" type="pres">
      <dgm:prSet presAssocID="{BA45E511-F705-4B5A-AF5E-9FE56F6C601A}" presName="ParentText" presStyleLbl="revTx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F514DB5-AEC7-4175-BD35-0290B28BD959}" type="pres">
      <dgm:prSet presAssocID="{BA45E511-F705-4B5A-AF5E-9FE56F6C601A}" presName="Triangle" presStyleLbl="alignNode1" presStyleIdx="7" presStyleCnt="9"/>
      <dgm:spPr/>
    </dgm:pt>
    <dgm:pt modelId="{F84364CB-948F-4B0D-B14F-1C7FAD8D0F08}" type="pres">
      <dgm:prSet presAssocID="{6739F3C6-859D-481F-B8AA-F055A2A66710}" presName="sibTrans" presStyleCnt="0"/>
      <dgm:spPr/>
    </dgm:pt>
    <dgm:pt modelId="{C8B46EEA-E54D-40CF-904B-AEF36FA61844}" type="pres">
      <dgm:prSet presAssocID="{6739F3C6-859D-481F-B8AA-F055A2A66710}" presName="space" presStyleCnt="0"/>
      <dgm:spPr/>
    </dgm:pt>
    <dgm:pt modelId="{B45C3982-F0FC-468D-8705-05FC689CA2CC}" type="pres">
      <dgm:prSet presAssocID="{56829A92-7051-4F21-BFA5-8F3CB6D9AC2D}" presName="composite" presStyleCnt="0"/>
      <dgm:spPr/>
    </dgm:pt>
    <dgm:pt modelId="{C88A1482-9B85-4DA5-9C5D-A880DC87EC9C}" type="pres">
      <dgm:prSet presAssocID="{56829A92-7051-4F21-BFA5-8F3CB6D9AC2D}" presName="LShape" presStyleLbl="alignNode1" presStyleIdx="8" presStyleCnt="9"/>
      <dgm:spPr/>
    </dgm:pt>
    <dgm:pt modelId="{93A5D3C7-34A6-4E96-9BB6-44EBD33708B2}" type="pres">
      <dgm:prSet presAssocID="{56829A92-7051-4F21-BFA5-8F3CB6D9AC2D}" presName="ParentText" presStyleLbl="revTx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1C13857-5684-4884-8470-DF84B1644FEB}" srcId="{C31DABAF-6312-4A54-ADB9-2687499BAC79}" destId="{D66C7CD4-ACF4-4052-9AF1-69FA6C11949C}" srcOrd="2" destOrd="0" parTransId="{B2A1A0C3-AC4A-4CE8-B5BF-D2783F07A7A2}" sibTransId="{E597BC59-34DF-4B8B-8D76-2CB9E700E347}"/>
    <dgm:cxn modelId="{5FF00E18-3F6C-4CF8-8127-D2EA89F8B1D0}" type="presOf" srcId="{D66C7CD4-ACF4-4052-9AF1-69FA6C11949C}" destId="{1BD6AADB-E8B9-4FB8-8776-AB55BCA5F624}" srcOrd="0" destOrd="0" presId="urn:microsoft.com/office/officeart/2009/3/layout/StepUpProcess"/>
    <dgm:cxn modelId="{E5091FF2-CF62-4C9D-8014-A12EEE9A6C3D}" srcId="{C31DABAF-6312-4A54-ADB9-2687499BAC79}" destId="{51A5BF2E-173B-40FB-9643-A211001C8755}" srcOrd="1" destOrd="0" parTransId="{73667EA6-13E8-41D3-B74D-358EEF51EF53}" sibTransId="{53397C51-56E7-4819-812A-03866B101474}"/>
    <dgm:cxn modelId="{8FB67EB7-F74A-47BF-AC72-4BFB18E8ADB7}" srcId="{C31DABAF-6312-4A54-ADB9-2687499BAC79}" destId="{BA45E511-F705-4B5A-AF5E-9FE56F6C601A}" srcOrd="3" destOrd="0" parTransId="{E7457887-282D-45D3-A50C-5BD478D41543}" sibTransId="{6739F3C6-859D-481F-B8AA-F055A2A66710}"/>
    <dgm:cxn modelId="{3F92008F-6717-4268-8BEF-92CAF2C43E3B}" srcId="{C31DABAF-6312-4A54-ADB9-2687499BAC79}" destId="{56829A92-7051-4F21-BFA5-8F3CB6D9AC2D}" srcOrd="4" destOrd="0" parTransId="{A0B5538A-FA34-40E7-8B90-1E432DDEFB11}" sibTransId="{815AEE99-623C-4EBE-945C-72B66D58166F}"/>
    <dgm:cxn modelId="{561820D5-9426-4DE7-B291-22606FA4AF62}" type="presOf" srcId="{56829A92-7051-4F21-BFA5-8F3CB6D9AC2D}" destId="{93A5D3C7-34A6-4E96-9BB6-44EBD33708B2}" srcOrd="0" destOrd="0" presId="urn:microsoft.com/office/officeart/2009/3/layout/StepUpProcess"/>
    <dgm:cxn modelId="{2BD1838D-85B9-47AF-9C89-1F8B89BDD659}" type="presOf" srcId="{D4D9479C-CBE5-4B42-ABC9-8BFB62500B07}" destId="{35846FFA-55D6-4507-94D6-E8D4EC6F2456}" srcOrd="0" destOrd="0" presId="urn:microsoft.com/office/officeart/2009/3/layout/StepUpProcess"/>
    <dgm:cxn modelId="{0A1AC44E-DA83-4963-87C5-A577EE3EFEF9}" type="presOf" srcId="{BA45E511-F705-4B5A-AF5E-9FE56F6C601A}" destId="{1E9B88F8-ED9A-4F4D-A53C-523A0FE5E150}" srcOrd="0" destOrd="0" presId="urn:microsoft.com/office/officeart/2009/3/layout/StepUpProcess"/>
    <dgm:cxn modelId="{AFAFC4F8-BC1D-4AF9-93F9-9C24D7B50DED}" type="presOf" srcId="{51A5BF2E-173B-40FB-9643-A211001C8755}" destId="{FD273265-B7FB-421B-8E53-ABDAAFEF78D8}" srcOrd="0" destOrd="0" presId="urn:microsoft.com/office/officeart/2009/3/layout/StepUpProcess"/>
    <dgm:cxn modelId="{4395574C-ABB6-4450-9262-9E84E4B2FF95}" type="presOf" srcId="{C31DABAF-6312-4A54-ADB9-2687499BAC79}" destId="{4905947B-FDC8-492E-97DD-36792DEB2194}" srcOrd="0" destOrd="0" presId="urn:microsoft.com/office/officeart/2009/3/layout/StepUpProcess"/>
    <dgm:cxn modelId="{37510C8C-C1E8-4A4B-88B8-5BC86A127762}" srcId="{C31DABAF-6312-4A54-ADB9-2687499BAC79}" destId="{D4D9479C-CBE5-4B42-ABC9-8BFB62500B07}" srcOrd="0" destOrd="0" parTransId="{0B7DDF09-8215-48B2-B6A1-D9392185A866}" sibTransId="{9364966D-588C-4427-A81A-79C92455FC2E}"/>
    <dgm:cxn modelId="{C46D5D60-F131-494F-9A3D-71E7AA3B669C}" type="presParOf" srcId="{4905947B-FDC8-492E-97DD-36792DEB2194}" destId="{EC531FF5-8816-45CB-88FA-030B625C93B8}" srcOrd="0" destOrd="0" presId="urn:microsoft.com/office/officeart/2009/3/layout/StepUpProcess"/>
    <dgm:cxn modelId="{68CCF604-146A-4924-B27F-A9FD213D0061}" type="presParOf" srcId="{EC531FF5-8816-45CB-88FA-030B625C93B8}" destId="{73284332-F9F9-46AA-B9E6-AEE9F648D55E}" srcOrd="0" destOrd="0" presId="urn:microsoft.com/office/officeart/2009/3/layout/StepUpProcess"/>
    <dgm:cxn modelId="{3FC6E1BC-0B9E-447E-86F5-A3BE60172D9C}" type="presParOf" srcId="{EC531FF5-8816-45CB-88FA-030B625C93B8}" destId="{35846FFA-55D6-4507-94D6-E8D4EC6F2456}" srcOrd="1" destOrd="0" presId="urn:microsoft.com/office/officeart/2009/3/layout/StepUpProcess"/>
    <dgm:cxn modelId="{619FA3CB-7F23-4CF8-806D-52D8AA84B867}" type="presParOf" srcId="{EC531FF5-8816-45CB-88FA-030B625C93B8}" destId="{82733CA0-E2DF-4628-9228-CFC002A3D0FC}" srcOrd="2" destOrd="0" presId="urn:microsoft.com/office/officeart/2009/3/layout/StepUpProcess"/>
    <dgm:cxn modelId="{B5C24A4D-2C49-4EA9-B68D-569569DBA930}" type="presParOf" srcId="{4905947B-FDC8-492E-97DD-36792DEB2194}" destId="{4B61A058-274A-450B-BBB9-6198E8609626}" srcOrd="1" destOrd="0" presId="urn:microsoft.com/office/officeart/2009/3/layout/StepUpProcess"/>
    <dgm:cxn modelId="{47D1DD0D-E16D-40E1-80CA-F36E82648053}" type="presParOf" srcId="{4B61A058-274A-450B-BBB9-6198E8609626}" destId="{B4377BCE-1FC7-4009-B705-A6E065C12FC7}" srcOrd="0" destOrd="0" presId="urn:microsoft.com/office/officeart/2009/3/layout/StepUpProcess"/>
    <dgm:cxn modelId="{E495C183-448E-4979-BA7A-77757CC445C9}" type="presParOf" srcId="{4905947B-FDC8-492E-97DD-36792DEB2194}" destId="{1AAAA953-3916-48B3-BB45-24CB469E7CCB}" srcOrd="2" destOrd="0" presId="urn:microsoft.com/office/officeart/2009/3/layout/StepUpProcess"/>
    <dgm:cxn modelId="{3ABEC99A-B9A7-4CE1-ACB2-CB946132CC2B}" type="presParOf" srcId="{1AAAA953-3916-48B3-BB45-24CB469E7CCB}" destId="{B762AEDC-1376-4272-8CAF-FB7C981B2535}" srcOrd="0" destOrd="0" presId="urn:microsoft.com/office/officeart/2009/3/layout/StepUpProcess"/>
    <dgm:cxn modelId="{AC400E27-A1A1-4E82-8F7C-FF64A25BFBC3}" type="presParOf" srcId="{1AAAA953-3916-48B3-BB45-24CB469E7CCB}" destId="{FD273265-B7FB-421B-8E53-ABDAAFEF78D8}" srcOrd="1" destOrd="0" presId="urn:microsoft.com/office/officeart/2009/3/layout/StepUpProcess"/>
    <dgm:cxn modelId="{5C6F5C75-2ABF-4F3D-A661-FF7ACE0CE1ED}" type="presParOf" srcId="{1AAAA953-3916-48B3-BB45-24CB469E7CCB}" destId="{33D2C921-4DD1-4917-ADDF-F9C5139CDA0F}" srcOrd="2" destOrd="0" presId="urn:microsoft.com/office/officeart/2009/3/layout/StepUpProcess"/>
    <dgm:cxn modelId="{42059591-64BB-43FA-A1DB-EF2C2E6F05AD}" type="presParOf" srcId="{4905947B-FDC8-492E-97DD-36792DEB2194}" destId="{5BBFCD48-EEBC-4D23-8A94-29CF3E33FD77}" srcOrd="3" destOrd="0" presId="urn:microsoft.com/office/officeart/2009/3/layout/StepUpProcess"/>
    <dgm:cxn modelId="{8CD567E0-F3D4-417A-A3C8-5593813BE5B4}" type="presParOf" srcId="{5BBFCD48-EEBC-4D23-8A94-29CF3E33FD77}" destId="{9086B048-86D1-4BA6-9141-CDF4169BCE2A}" srcOrd="0" destOrd="0" presId="urn:microsoft.com/office/officeart/2009/3/layout/StepUpProcess"/>
    <dgm:cxn modelId="{821F6044-8555-4C86-80EC-F5CB1D4A4502}" type="presParOf" srcId="{4905947B-FDC8-492E-97DD-36792DEB2194}" destId="{186D9408-F1D3-4105-AB0C-911A7F9705FB}" srcOrd="4" destOrd="0" presId="urn:microsoft.com/office/officeart/2009/3/layout/StepUpProcess"/>
    <dgm:cxn modelId="{262FD562-2EC9-4B05-B841-1F896FDC6121}" type="presParOf" srcId="{186D9408-F1D3-4105-AB0C-911A7F9705FB}" destId="{3288E8B7-B3D9-43A0-8B8B-728487A438A6}" srcOrd="0" destOrd="0" presId="urn:microsoft.com/office/officeart/2009/3/layout/StepUpProcess"/>
    <dgm:cxn modelId="{547ACCCE-7F40-4D6F-9EDD-2C4239EFFAE6}" type="presParOf" srcId="{186D9408-F1D3-4105-AB0C-911A7F9705FB}" destId="{1BD6AADB-E8B9-4FB8-8776-AB55BCA5F624}" srcOrd="1" destOrd="0" presId="urn:microsoft.com/office/officeart/2009/3/layout/StepUpProcess"/>
    <dgm:cxn modelId="{F7D70CB0-32C2-4002-A579-90766CE9E103}" type="presParOf" srcId="{186D9408-F1D3-4105-AB0C-911A7F9705FB}" destId="{9BD22554-8618-4A96-95A1-AB60C72E1400}" srcOrd="2" destOrd="0" presId="urn:microsoft.com/office/officeart/2009/3/layout/StepUpProcess"/>
    <dgm:cxn modelId="{2A2EF240-D562-4C2A-B5CC-B0407328DBE8}" type="presParOf" srcId="{4905947B-FDC8-492E-97DD-36792DEB2194}" destId="{E8C9CF1D-39F1-48DA-A4B3-75C0F5E53A65}" srcOrd="5" destOrd="0" presId="urn:microsoft.com/office/officeart/2009/3/layout/StepUpProcess"/>
    <dgm:cxn modelId="{402EEC7D-69D9-43CA-AF7D-FF2505E9C7D3}" type="presParOf" srcId="{E8C9CF1D-39F1-48DA-A4B3-75C0F5E53A65}" destId="{36DE15C4-95EF-408E-8EBE-9B27BFA38F00}" srcOrd="0" destOrd="0" presId="urn:microsoft.com/office/officeart/2009/3/layout/StepUpProcess"/>
    <dgm:cxn modelId="{3FD1F1E1-7B5C-4CF1-AC1D-088CD8B4B941}" type="presParOf" srcId="{4905947B-FDC8-492E-97DD-36792DEB2194}" destId="{FE64F660-3343-43FE-A78A-7F850D5BBA69}" srcOrd="6" destOrd="0" presId="urn:microsoft.com/office/officeart/2009/3/layout/StepUpProcess"/>
    <dgm:cxn modelId="{5A87C945-49BC-40E6-BB16-4DB71CA1EAC0}" type="presParOf" srcId="{FE64F660-3343-43FE-A78A-7F850D5BBA69}" destId="{555CDF25-4CC5-443F-BA24-749C658F7DF7}" srcOrd="0" destOrd="0" presId="urn:microsoft.com/office/officeart/2009/3/layout/StepUpProcess"/>
    <dgm:cxn modelId="{1F34E94F-DB54-4988-8DAA-817D9304BCB8}" type="presParOf" srcId="{FE64F660-3343-43FE-A78A-7F850D5BBA69}" destId="{1E9B88F8-ED9A-4F4D-A53C-523A0FE5E150}" srcOrd="1" destOrd="0" presId="urn:microsoft.com/office/officeart/2009/3/layout/StepUpProcess"/>
    <dgm:cxn modelId="{9F77DDEF-CFF8-4128-B938-046F1176E650}" type="presParOf" srcId="{FE64F660-3343-43FE-A78A-7F850D5BBA69}" destId="{1F514DB5-AEC7-4175-BD35-0290B28BD959}" srcOrd="2" destOrd="0" presId="urn:microsoft.com/office/officeart/2009/3/layout/StepUpProcess"/>
    <dgm:cxn modelId="{0B22E779-C420-46D2-9EF7-817FCBCB07A4}" type="presParOf" srcId="{4905947B-FDC8-492E-97DD-36792DEB2194}" destId="{F84364CB-948F-4B0D-B14F-1C7FAD8D0F08}" srcOrd="7" destOrd="0" presId="urn:microsoft.com/office/officeart/2009/3/layout/StepUpProcess"/>
    <dgm:cxn modelId="{B00C2A76-2BE1-4DAB-B449-431BBD43E953}" type="presParOf" srcId="{F84364CB-948F-4B0D-B14F-1C7FAD8D0F08}" destId="{C8B46EEA-E54D-40CF-904B-AEF36FA61844}" srcOrd="0" destOrd="0" presId="urn:microsoft.com/office/officeart/2009/3/layout/StepUpProcess"/>
    <dgm:cxn modelId="{79D5156F-4492-491E-8BAF-D216E90841E0}" type="presParOf" srcId="{4905947B-FDC8-492E-97DD-36792DEB2194}" destId="{B45C3982-F0FC-468D-8705-05FC689CA2CC}" srcOrd="8" destOrd="0" presId="urn:microsoft.com/office/officeart/2009/3/layout/StepUpProcess"/>
    <dgm:cxn modelId="{E8F0E594-2685-4176-AC88-3C2021EB0D33}" type="presParOf" srcId="{B45C3982-F0FC-468D-8705-05FC689CA2CC}" destId="{C88A1482-9B85-4DA5-9C5D-A880DC87EC9C}" srcOrd="0" destOrd="0" presId="urn:microsoft.com/office/officeart/2009/3/layout/StepUpProcess"/>
    <dgm:cxn modelId="{B64687BC-52D3-459E-9949-141DE7FE50E2}" type="presParOf" srcId="{B45C3982-F0FC-468D-8705-05FC689CA2CC}" destId="{93A5D3C7-34A6-4E96-9BB6-44EBD33708B2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284332-F9F9-46AA-B9E6-AEE9F648D55E}">
      <dsp:nvSpPr>
        <dsp:cNvPr id="0" name=""/>
        <dsp:cNvSpPr/>
      </dsp:nvSpPr>
      <dsp:spPr>
        <a:xfrm rot="5400000">
          <a:off x="300345" y="2100779"/>
          <a:ext cx="903486" cy="1503380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00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5846FFA-55D6-4507-94D6-E8D4EC6F2456}">
      <dsp:nvSpPr>
        <dsp:cNvPr id="0" name=""/>
        <dsp:cNvSpPr/>
      </dsp:nvSpPr>
      <dsp:spPr>
        <a:xfrm>
          <a:off x="149531" y="2549966"/>
          <a:ext cx="1357260" cy="11897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smtClean="0"/>
            <a:t>Partners</a:t>
          </a:r>
          <a:endParaRPr lang="en-US" sz="2700" kern="1200" dirty="0"/>
        </a:p>
      </dsp:txBody>
      <dsp:txXfrm>
        <a:off x="149531" y="2549966"/>
        <a:ext cx="1357260" cy="1189718"/>
      </dsp:txXfrm>
    </dsp:sp>
    <dsp:sp modelId="{82733CA0-E2DF-4628-9228-CFC002A3D0FC}">
      <dsp:nvSpPr>
        <dsp:cNvPr id="0" name=""/>
        <dsp:cNvSpPr/>
      </dsp:nvSpPr>
      <dsp:spPr>
        <a:xfrm>
          <a:off x="1250705" y="1990098"/>
          <a:ext cx="256086" cy="256086"/>
        </a:xfrm>
        <a:prstGeom prst="triangle">
          <a:avLst>
            <a:gd name="adj" fmla="val 10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00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762AEDC-1376-4272-8CAF-FB7C981B2535}">
      <dsp:nvSpPr>
        <dsp:cNvPr id="0" name=""/>
        <dsp:cNvSpPr/>
      </dsp:nvSpPr>
      <dsp:spPr>
        <a:xfrm rot="5400000">
          <a:off x="1961898" y="1689626"/>
          <a:ext cx="903486" cy="1503380"/>
        </a:xfrm>
        <a:prstGeom prst="corner">
          <a:avLst>
            <a:gd name="adj1" fmla="val 16120"/>
            <a:gd name="adj2" fmla="val 1611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00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D273265-B7FB-421B-8E53-ABDAAFEF78D8}">
      <dsp:nvSpPr>
        <dsp:cNvPr id="0" name=""/>
        <dsp:cNvSpPr/>
      </dsp:nvSpPr>
      <dsp:spPr>
        <a:xfrm>
          <a:off x="1811083" y="2138813"/>
          <a:ext cx="1357260" cy="11897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smtClean="0"/>
            <a:t>Ideas</a:t>
          </a:r>
          <a:endParaRPr lang="en-US" sz="2700" kern="1200" dirty="0"/>
        </a:p>
      </dsp:txBody>
      <dsp:txXfrm>
        <a:off x="1811083" y="2138813"/>
        <a:ext cx="1357260" cy="1189718"/>
      </dsp:txXfrm>
    </dsp:sp>
    <dsp:sp modelId="{33D2C921-4DD1-4917-ADDF-F9C5139CDA0F}">
      <dsp:nvSpPr>
        <dsp:cNvPr id="0" name=""/>
        <dsp:cNvSpPr/>
      </dsp:nvSpPr>
      <dsp:spPr>
        <a:xfrm>
          <a:off x="2912257" y="1578945"/>
          <a:ext cx="256086" cy="256086"/>
        </a:xfrm>
        <a:prstGeom prst="triangle">
          <a:avLst>
            <a:gd name="adj" fmla="val 10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00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288E8B7-B3D9-43A0-8B8B-728487A438A6}">
      <dsp:nvSpPr>
        <dsp:cNvPr id="0" name=""/>
        <dsp:cNvSpPr/>
      </dsp:nvSpPr>
      <dsp:spPr>
        <a:xfrm rot="5400000">
          <a:off x="3623450" y="1278473"/>
          <a:ext cx="903486" cy="1503380"/>
        </a:xfrm>
        <a:prstGeom prst="corner">
          <a:avLst>
            <a:gd name="adj1" fmla="val 16120"/>
            <a:gd name="adj2" fmla="val 1611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00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BD6AADB-E8B9-4FB8-8776-AB55BCA5F624}">
      <dsp:nvSpPr>
        <dsp:cNvPr id="0" name=""/>
        <dsp:cNvSpPr/>
      </dsp:nvSpPr>
      <dsp:spPr>
        <a:xfrm>
          <a:off x="3472636" y="1727660"/>
          <a:ext cx="1357260" cy="11897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smtClean="0"/>
            <a:t>Data</a:t>
          </a:r>
          <a:endParaRPr lang="en-US" sz="2700" kern="1200" dirty="0"/>
        </a:p>
      </dsp:txBody>
      <dsp:txXfrm>
        <a:off x="3472636" y="1727660"/>
        <a:ext cx="1357260" cy="1189718"/>
      </dsp:txXfrm>
    </dsp:sp>
    <dsp:sp modelId="{9BD22554-8618-4A96-95A1-AB60C72E1400}">
      <dsp:nvSpPr>
        <dsp:cNvPr id="0" name=""/>
        <dsp:cNvSpPr/>
      </dsp:nvSpPr>
      <dsp:spPr>
        <a:xfrm>
          <a:off x="4573809" y="1167792"/>
          <a:ext cx="256086" cy="256086"/>
        </a:xfrm>
        <a:prstGeom prst="triangle">
          <a:avLst>
            <a:gd name="adj" fmla="val 10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00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55CDF25-4CC5-443F-BA24-749C658F7DF7}">
      <dsp:nvSpPr>
        <dsp:cNvPr id="0" name=""/>
        <dsp:cNvSpPr/>
      </dsp:nvSpPr>
      <dsp:spPr>
        <a:xfrm rot="5400000">
          <a:off x="5285002" y="867320"/>
          <a:ext cx="903486" cy="1503380"/>
        </a:xfrm>
        <a:prstGeom prst="corner">
          <a:avLst>
            <a:gd name="adj1" fmla="val 16120"/>
            <a:gd name="adj2" fmla="val 1611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00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E9B88F8-ED9A-4F4D-A53C-523A0FE5E150}">
      <dsp:nvSpPr>
        <dsp:cNvPr id="0" name=""/>
        <dsp:cNvSpPr/>
      </dsp:nvSpPr>
      <dsp:spPr>
        <a:xfrm>
          <a:off x="5134188" y="1316507"/>
          <a:ext cx="1357260" cy="11897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smtClean="0"/>
            <a:t>Tools</a:t>
          </a:r>
          <a:endParaRPr lang="en-US" sz="2700" kern="1200" dirty="0"/>
        </a:p>
      </dsp:txBody>
      <dsp:txXfrm>
        <a:off x="5134188" y="1316507"/>
        <a:ext cx="1357260" cy="1189718"/>
      </dsp:txXfrm>
    </dsp:sp>
    <dsp:sp modelId="{1F514DB5-AEC7-4175-BD35-0290B28BD959}">
      <dsp:nvSpPr>
        <dsp:cNvPr id="0" name=""/>
        <dsp:cNvSpPr/>
      </dsp:nvSpPr>
      <dsp:spPr>
        <a:xfrm>
          <a:off x="6235362" y="756640"/>
          <a:ext cx="256086" cy="256086"/>
        </a:xfrm>
        <a:prstGeom prst="triangle">
          <a:avLst>
            <a:gd name="adj" fmla="val 10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00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88A1482-9B85-4DA5-9C5D-A880DC87EC9C}">
      <dsp:nvSpPr>
        <dsp:cNvPr id="0" name=""/>
        <dsp:cNvSpPr/>
      </dsp:nvSpPr>
      <dsp:spPr>
        <a:xfrm rot="5400000">
          <a:off x="6946555" y="456167"/>
          <a:ext cx="903486" cy="1503380"/>
        </a:xfrm>
        <a:prstGeom prst="corner">
          <a:avLst>
            <a:gd name="adj1" fmla="val 16120"/>
            <a:gd name="adj2" fmla="val 1611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00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3A5D3C7-34A6-4E96-9BB6-44EBD33708B2}">
      <dsp:nvSpPr>
        <dsp:cNvPr id="0" name=""/>
        <dsp:cNvSpPr/>
      </dsp:nvSpPr>
      <dsp:spPr>
        <a:xfrm>
          <a:off x="6795740" y="905355"/>
          <a:ext cx="1357260" cy="11897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smtClean="0"/>
            <a:t>Answers</a:t>
          </a:r>
          <a:endParaRPr lang="en-US" sz="2700" kern="1200" dirty="0"/>
        </a:p>
      </dsp:txBody>
      <dsp:txXfrm>
        <a:off x="6795740" y="905355"/>
        <a:ext cx="1357260" cy="118971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078175-194F-4B9C-A1FC-192082CC6F51}" type="datetimeFigureOut">
              <a:rPr lang="en-US" smtClean="0"/>
              <a:t>6/17/2013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4043CB-34F4-440A-9BE9-07484ED19A8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18594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4043CB-34F4-440A-9BE9-07484ED19A84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1783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10" name="Rectangle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4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11" name="Rectangle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362200" y="4267200"/>
            <a:ext cx="6477000" cy="1600200"/>
          </a:xfrm>
        </p:spPr>
        <p:txBody>
          <a:bodyPr anchor="b"/>
          <a:lstStyle>
            <a:lvl1pPr algn="r">
              <a:defRPr cap="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873232C4-149B-4CBD-AE31-7C02A1B002EC}" type="datetimeFigureOut">
              <a:rPr lang="en-US" smtClean="0"/>
              <a:t>6/17/2013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112913"/>
            <a:ext cx="3669697" cy="438288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33420" y="137118"/>
            <a:ext cx="593438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Institute</a:t>
            </a: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 Urban Policy Research</a:t>
            </a:r>
          </a:p>
          <a:p>
            <a:pPr algn="r"/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</a:t>
            </a:r>
            <a:r>
              <a:rPr lang="en-US" sz="2400" baseline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The University of Texas at Dallas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963230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 thruBlk="1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232C4-149B-4CBD-AE31-7C02A1B002EC}" type="datetimeFigureOut">
              <a:rPr lang="en-US" smtClean="0"/>
              <a:t>6/17/2013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4B106-9381-4634-8EB0-CCE1209B25A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14248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609602"/>
            <a:ext cx="2057400" cy="55165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248404"/>
            <a:ext cx="2209800" cy="365125"/>
          </a:xfrm>
        </p:spPr>
        <p:txBody>
          <a:bodyPr/>
          <a:lstStyle/>
          <a:p>
            <a:fld id="{873232C4-149B-4CBD-AE31-7C02A1B002EC}" type="datetimeFigureOut">
              <a:rPr lang="en-US" smtClean="0"/>
              <a:t>6/17/2013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2" y="6248209"/>
            <a:ext cx="5573483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Rectangle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8" name="Rectangle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9" name="Rectangle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0AB4B106-9381-4634-8EB0-CCE1209B25A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20432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 thruBlk="1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232C4-149B-4CBD-AE31-7C02A1B002EC}" type="datetimeFigureOut">
              <a:rPr lang="en-US" smtClean="0"/>
              <a:t>6/17/2013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0AB4B106-9381-4634-8EB0-CCE1209B25A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569092858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1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8" name="Rectangle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6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9" name="Rectangle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232C4-149B-4CBD-AE31-7C02A1B002EC}" type="datetimeFigureOut">
              <a:rPr lang="en-US" smtClean="0"/>
              <a:t>6/17/2013</a:t>
            </a:fld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0AB4B106-9381-4634-8EB0-CCE1209B25A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10224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 thruBlk="1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873232C4-149B-4CBD-AE31-7C02A1B002EC}" type="datetimeFigureOut">
              <a:rPr lang="en-US" smtClean="0"/>
              <a:t>6/17/2013</a:t>
            </a:fld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0AB4B106-9381-4634-8EB0-CCE1209B25A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4746426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873232C4-149B-4CBD-AE31-7C02A1B002EC}" type="datetimeFigureOut">
              <a:rPr lang="en-US" smtClean="0"/>
              <a:t>6/17/2013</a:t>
            </a:fld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0AB4B106-9381-4634-8EB0-CCE1209B25A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42225658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232C4-149B-4CBD-AE31-7C02A1B002EC}" type="datetimeFigureOut">
              <a:rPr lang="en-US" smtClean="0"/>
              <a:t>6/17/2013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0AB4B106-9381-4634-8EB0-CCE1209B25A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6054119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232C4-149B-4CBD-AE31-7C02A1B002EC}" type="datetimeFigureOut">
              <a:rPr lang="en-US" smtClean="0"/>
              <a:t>6/17/2013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AB4B106-9381-4634-8EB0-CCE1209B25A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9418817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232C4-149B-4CBD-AE31-7C02A1B002EC}" type="datetimeFigureOut">
              <a:rPr lang="en-US" smtClean="0"/>
              <a:t>6/17/2013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0AB4B106-9381-4634-8EB0-CCE1209B25A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356207956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9" name="Rectangle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10" name="Rectangle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Rectangle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6248400" y="6248402"/>
            <a:ext cx="2667000" cy="365125"/>
          </a:xfrm>
        </p:spPr>
        <p:txBody>
          <a:bodyPr rtlCol="0"/>
          <a:lstStyle/>
          <a:p>
            <a:fld id="{873232C4-149B-4CBD-AE31-7C02A1B002EC}" type="datetimeFigureOut">
              <a:rPr lang="en-US" smtClean="0"/>
              <a:t>6/17/2013</a:t>
            </a:fld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0AB4B106-9381-4634-8EB0-CCE1209B25A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600200" y="6248208"/>
            <a:ext cx="4572000" cy="365125"/>
          </a:xfrm>
        </p:spPr>
        <p:txBody>
          <a:bodyPr rtlCol="0"/>
          <a:lstStyle/>
          <a:p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dirty="0" smtClean="0"/>
              <a:t>Click icon to add picture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36832287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 thruBlk="1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0" y="6248402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873232C4-149B-4CBD-AE31-7C02A1B002EC}" type="datetimeFigureOut">
              <a:rPr lang="en-US" smtClean="0"/>
              <a:t>6/17/2013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09601" y="6248208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Rectangle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8" name="Rectangle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3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9" name="Rectangle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0AB4B106-9381-4634-8EB0-CCE1209B25AF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7257" y="6417381"/>
            <a:ext cx="9144000" cy="420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619746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med">
    <p:fade thruBlk="1"/>
  </p:transition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Using Data to Help with Organizational Planning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Or… If Target can do it, why can’t we?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209269"/>
      </p:ext>
    </p:extLst>
  </p:cSld>
  <p:clrMapOvr>
    <a:masterClrMapping/>
  </p:clrMapOvr>
  <p:transition spd="med" advTm="20000">
    <p:fade thruBlk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Translating Insecurity to Missed Meals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2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Working with the food insecurity index, we applied a variety of methods to attempt to estimate both the number and percent of meals missed for persons under 185% of poverty.</a:t>
            </a:r>
            <a:endParaRPr lang="en-US" dirty="0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027" y="1752600"/>
            <a:ext cx="3415145" cy="4419600"/>
          </a:xfrm>
        </p:spPr>
      </p:pic>
    </p:spTree>
    <p:extLst>
      <p:ext uri="{BB962C8B-B14F-4D97-AF65-F5344CB8AC3E}">
        <p14:creationId xmlns:p14="http://schemas.microsoft.com/office/powerpoint/2010/main" val="2179256563"/>
      </p:ext>
    </p:extLst>
  </p:cSld>
  <p:clrMapOvr>
    <a:masterClrMapping/>
  </p:clrMapOvr>
  <p:transition spd="med" advTm="20000">
    <p:fade thruBlk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DFW Hospital Council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 smtClean="0"/>
              <a:t>The Problem:</a:t>
            </a:r>
            <a:br>
              <a:rPr lang="en-US" b="1" dirty="0" smtClean="0"/>
            </a:br>
            <a:r>
              <a:rPr lang="en-US" dirty="0" smtClean="0"/>
              <a:t>Many intervention-oriented programs with inadequate tactical information and few opportunities for coordination.</a:t>
            </a:r>
            <a:endParaRPr lang="en-US" b="1" dirty="0" smtClean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2"/>
          </p:nvPr>
        </p:nvPicPr>
        <p:blipFill>
          <a:blip r:embed="rId2"/>
          <a:stretch>
            <a:fillRect/>
          </a:stretch>
        </p:blipFill>
        <p:spPr>
          <a:xfrm>
            <a:off x="5554662" y="3417888"/>
            <a:ext cx="2466975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025372"/>
      </p:ext>
    </p:extLst>
  </p:cSld>
  <p:clrMapOvr>
    <a:masterClrMapping/>
  </p:clrMapOvr>
  <p:transition spd="med" advTm="20000">
    <p:fade thruBlk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Data We Usually See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2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ER Visits by ZIP Code in Tarrant County </a:t>
            </a:r>
            <a:r>
              <a:rPr lang="en-US" dirty="0"/>
              <a:t>are produced from encounter data, </a:t>
            </a:r>
            <a:r>
              <a:rPr lang="en-US" dirty="0" smtClean="0"/>
              <a:t>tabulated, and mapped by the DFW Hospital Council Research &amp; Education Foundation.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2592343" y="1752600"/>
            <a:ext cx="5940514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418520"/>
      </p:ext>
    </p:extLst>
  </p:cSld>
  <p:clrMapOvr>
    <a:masterClrMapping/>
  </p:clrMapOvr>
  <p:transition spd="med" advTm="20000">
    <p:fade thruBlk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This is a Little Better Resolution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2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This is better resolution, but we still don’t know key patterns in diagnosis or costs, nor can we tell where the “clusters” are.</a:t>
            </a:r>
          </a:p>
          <a:p>
            <a:r>
              <a:rPr lang="en-US" dirty="0" smtClean="0"/>
              <a:t>Moreover, HIPPA restrictions prevent any zooming.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2362200" y="1872343"/>
            <a:ext cx="6400800" cy="4180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256383"/>
      </p:ext>
    </p:extLst>
  </p:cSld>
  <p:clrMapOvr>
    <a:masterClrMapping/>
  </p:clrMapOvr>
  <p:transition spd="med" advTm="20000">
    <p:fade thruBlk="1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Preventable ER Visits – Intervention Level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2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 smtClean="0"/>
              <a:t>With access to record-level ER data, the Hospital Council’s foundation is able to identify specific blocks or neighborhoods where intervention can be targeted, leading to increased efficiency for non-profit health organizations, and better outcomes for neighborhoods.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2362200" y="1794764"/>
            <a:ext cx="6400800" cy="4335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494691"/>
      </p:ext>
    </p:extLst>
  </p:cSld>
  <p:clrMapOvr>
    <a:masterClrMapping/>
  </p:clrMapOvr>
  <p:transition spd="med" advTm="20000">
    <p:fade thruBlk="1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You CAN Try This at Home</a:t>
            </a:r>
            <a:endParaRPr lang="en-US" dirty="0"/>
          </a:p>
        </p:txBody>
      </p:sp>
      <p:graphicFrame>
        <p:nvGraphicFramePr>
          <p:cNvPr id="11" name="Content Placeholder 10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3419900590"/>
              </p:ext>
            </p:extLst>
          </p:nvPr>
        </p:nvGraphicFramePr>
        <p:xfrm>
          <a:off x="612775" y="1600200"/>
          <a:ext cx="8153400" cy="4495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54596704"/>
      </p:ext>
    </p:extLst>
  </p:cSld>
  <p:clrMapOvr>
    <a:masterClrMapping/>
  </p:clrMapOvr>
  <p:transition spd="med" advTm="20000">
    <p:fade thruBlk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Two Things That Really Happened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2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02287" y="2913063"/>
            <a:ext cx="2371725" cy="1924050"/>
          </a:xfrm>
          <a:prstGeom prst="rect">
            <a:avLst/>
          </a:prstGeom>
        </p:spPr>
      </p:pic>
      <p:pic>
        <p:nvPicPr>
          <p:cNvPr id="10" name="Picture 2" descr="English: Logo of Target, US-based retail chain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23950" y="1974850"/>
            <a:ext cx="2857500" cy="3800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0764167"/>
      </p:ext>
    </p:extLst>
  </p:cSld>
  <p:clrMapOvr>
    <a:masterClrMapping/>
  </p:clrMapOvr>
  <p:transition spd="med" advTm="20000">
    <p:fade thruBlk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One Thing That Didn’t</a:t>
            </a:r>
            <a:endParaRPr lang="en-US" dirty="0"/>
          </a:p>
        </p:txBody>
      </p:sp>
      <p:pic>
        <p:nvPicPr>
          <p:cNvPr id="15" name="Content Placeholder 14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494562"/>
            <a:ext cx="3886200" cy="2761052"/>
          </a:xfrm>
        </p:spPr>
      </p:pic>
      <p:pic>
        <p:nvPicPr>
          <p:cNvPr id="17" name="Content Placeholder 16"/>
          <p:cNvPicPr>
            <a:picLocks noGrp="1" noChangeAspect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45050" y="2580194"/>
            <a:ext cx="3886200" cy="2589787"/>
          </a:xfrm>
        </p:spPr>
      </p:pic>
    </p:spTree>
    <p:extLst>
      <p:ext uri="{BB962C8B-B14F-4D97-AF65-F5344CB8AC3E}">
        <p14:creationId xmlns:p14="http://schemas.microsoft.com/office/powerpoint/2010/main" val="451065224"/>
      </p:ext>
    </p:extLst>
  </p:cSld>
  <p:clrMapOvr>
    <a:masterClrMapping/>
  </p:clrMapOvr>
  <p:transition spd="med" advTm="20000">
    <p:fade thruBlk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Non-Profits Need The Same Help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1"/>
          </p:nvPr>
        </p:nvPicPr>
        <p:blipFill>
          <a:blip r:embed="rId3"/>
          <a:stretch>
            <a:fillRect/>
          </a:stretch>
        </p:blipFill>
        <p:spPr>
          <a:xfrm>
            <a:off x="693208" y="1600200"/>
            <a:ext cx="7992533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400199"/>
      </p:ext>
    </p:extLst>
  </p:cSld>
  <p:clrMapOvr>
    <a:masterClrMapping/>
  </p:clrMapOvr>
  <p:transition spd="med" advTm="20000">
    <p:fade thruBlk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Promising Youth Alliance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 smtClean="0"/>
              <a:t>The Problem:</a:t>
            </a:r>
            <a:r>
              <a:rPr lang="en-US" b="1" dirty="0"/>
              <a:t/>
            </a:r>
            <a:br>
              <a:rPr lang="en-US" b="1" dirty="0"/>
            </a:br>
            <a:r>
              <a:rPr lang="en-US" dirty="0" smtClean="0"/>
              <a:t>Donors and foundations were asking about plans for strategic growth.</a:t>
            </a:r>
            <a:r>
              <a:rPr lang="en-US" dirty="0"/>
              <a:t> </a:t>
            </a:r>
            <a:r>
              <a:rPr lang="en-US" dirty="0" smtClean="0"/>
              <a:t>They needed to prioritize their growth opportunities.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2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54662" y="1762919"/>
            <a:ext cx="2466975" cy="18478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54662" y="3610769"/>
            <a:ext cx="2468880" cy="2468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992145"/>
      </p:ext>
    </p:extLst>
  </p:cSld>
  <p:clrMapOvr>
    <a:masterClrMapping/>
  </p:clrMapOvr>
  <p:transition spd="med" advTm="20000">
    <p:fade thruBlk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PYA Composite Index Map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US" dirty="0" smtClean="0"/>
              <a:t>This map presents an indexed level of need based on the criteria that PYA identified for target communities.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8286" y="1904493"/>
            <a:ext cx="5488627" cy="4115813"/>
          </a:xfrm>
        </p:spPr>
      </p:pic>
    </p:spTree>
    <p:extLst>
      <p:ext uri="{BB962C8B-B14F-4D97-AF65-F5344CB8AC3E}">
        <p14:creationId xmlns:p14="http://schemas.microsoft.com/office/powerpoint/2010/main" val="943145549"/>
      </p:ext>
    </p:extLst>
  </p:cSld>
  <p:clrMapOvr>
    <a:masterClrMapping/>
  </p:clrMapOvr>
  <p:transition spd="med" advTm="20000">
    <p:fade thruBlk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PYA Area Detail Map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US" dirty="0" smtClean="0"/>
              <a:t>Once opportunity areas were identified, we prepared a map of potential assets in the community.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8286" y="1904493"/>
            <a:ext cx="5488627" cy="4115813"/>
          </a:xfrm>
        </p:spPr>
      </p:pic>
    </p:spTree>
    <p:extLst>
      <p:ext uri="{BB962C8B-B14F-4D97-AF65-F5344CB8AC3E}">
        <p14:creationId xmlns:p14="http://schemas.microsoft.com/office/powerpoint/2010/main" val="3979382803"/>
      </p:ext>
    </p:extLst>
  </p:cSld>
  <p:clrMapOvr>
    <a:masterClrMapping/>
  </p:clrMapOvr>
  <p:transition spd="med" advTm="20000">
    <p:fade thruBlk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North Texas Food Bank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 smtClean="0"/>
              <a:t>The Problem: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National efforts had just begun to develop the now available </a:t>
            </a:r>
            <a:r>
              <a:rPr lang="en-US" i="1" dirty="0" smtClean="0"/>
              <a:t>hunger estimates</a:t>
            </a:r>
            <a:r>
              <a:rPr lang="en-US" dirty="0"/>
              <a:t> </a:t>
            </a:r>
            <a:r>
              <a:rPr lang="en-US" dirty="0" smtClean="0"/>
              <a:t>at the county level. The organization wanted to explore variation in hunger at the sub-county level for strategic planning and development purposes.</a:t>
            </a:r>
            <a:endParaRPr lang="en-US" b="1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2"/>
          </p:nvPr>
        </p:nvPicPr>
        <p:blipFill>
          <a:blip r:embed="rId2">
            <a:clrChange>
              <a:clrFrom>
                <a:srgbClr val="FFFDFD"/>
              </a:clrFrom>
              <a:clrTo>
                <a:srgbClr val="FFFDF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868986" y="2989262"/>
            <a:ext cx="2277151" cy="2194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197867"/>
      </p:ext>
    </p:extLst>
  </p:cSld>
  <p:clrMapOvr>
    <a:masterClrMapping/>
  </p:clrMapOvr>
  <p:transition spd="med" advTm="20000">
    <p:fade thruBlk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Index of Food Insecurity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2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With the measures correlated with Food Insecurity that were captured below the county level we could estimate sub-county patterns of Food Insecurity.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2459" y="1752600"/>
            <a:ext cx="4080282" cy="4419600"/>
          </a:xfrm>
        </p:spPr>
      </p:pic>
    </p:spTree>
    <p:extLst>
      <p:ext uri="{BB962C8B-B14F-4D97-AF65-F5344CB8AC3E}">
        <p14:creationId xmlns:p14="http://schemas.microsoft.com/office/powerpoint/2010/main" val="4217936420"/>
      </p:ext>
    </p:extLst>
  </p:cSld>
  <p:clrMapOvr>
    <a:masterClrMapping/>
  </p:clrMapOvr>
  <p:transition spd="med" advTm="20000">
    <p:fade thruBlk="1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UPR Theme 2">
  <a:themeElements>
    <a:clrScheme name="IUPR">
      <a:dk1>
        <a:sysClr val="windowText" lastClr="000000"/>
      </a:dk1>
      <a:lt1>
        <a:sysClr val="window" lastClr="FFFFFF"/>
      </a:lt1>
      <a:dk2>
        <a:srgbClr val="2850B8"/>
      </a:dk2>
      <a:lt2>
        <a:srgbClr val="EEECE1"/>
      </a:lt2>
      <a:accent1>
        <a:srgbClr val="2850B8"/>
      </a:accent1>
      <a:accent2>
        <a:srgbClr val="8064A2"/>
      </a:accent2>
      <a:accent3>
        <a:srgbClr val="C0504D"/>
      </a:accent3>
      <a:accent4>
        <a:srgbClr val="9BBB59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IUPR Theme 2</Template>
  <TotalTime>288</TotalTime>
  <Words>294</Words>
  <Application>Microsoft Office PowerPoint</Application>
  <PresentationFormat>On-screen Show (4:3)</PresentationFormat>
  <Paragraphs>33</Paragraphs>
  <Slides>15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IUPR Theme 2</vt:lpstr>
      <vt:lpstr>Using Data to Help with Organizational Planning</vt:lpstr>
      <vt:lpstr>Two Things That Really Happened</vt:lpstr>
      <vt:lpstr>One Thing That Didn’t</vt:lpstr>
      <vt:lpstr>Non-Profits Need The Same Help</vt:lpstr>
      <vt:lpstr>Promising Youth Alliance</vt:lpstr>
      <vt:lpstr>PYA Composite Index Map</vt:lpstr>
      <vt:lpstr>PYA Area Detail Map</vt:lpstr>
      <vt:lpstr>North Texas Food Bank</vt:lpstr>
      <vt:lpstr>Index of Food Insecurity</vt:lpstr>
      <vt:lpstr>Translating Insecurity to Missed Meals</vt:lpstr>
      <vt:lpstr>DFW Hospital Council</vt:lpstr>
      <vt:lpstr>The Data We Usually See</vt:lpstr>
      <vt:lpstr>This is a Little Better Resolution</vt:lpstr>
      <vt:lpstr>Preventable ER Visits – Intervention Level</vt:lpstr>
      <vt:lpstr>You CAN Try This at Home</vt:lpstr>
    </vt:vector>
  </TitlesOfParts>
  <Company>University of Texas at Dallas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Using Data to Help with Organizational Planning</dc:title>
  <dc:creator>Bray, Timothy</dc:creator>
  <cp:lastModifiedBy>Woluchem, Maia</cp:lastModifiedBy>
  <cp:revision>18</cp:revision>
  <dcterms:created xsi:type="dcterms:W3CDTF">2013-06-13T03:28:15Z</dcterms:created>
  <dcterms:modified xsi:type="dcterms:W3CDTF">2013-06-17T21:03:53Z</dcterms:modified>
</cp:coreProperties>
</file>