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312" r:id="rId3"/>
    <p:sldId id="313" r:id="rId4"/>
    <p:sldId id="311" r:id="rId5"/>
    <p:sldId id="304" r:id="rId6"/>
    <p:sldId id="258" r:id="rId7"/>
    <p:sldId id="288" r:id="rId8"/>
    <p:sldId id="289" r:id="rId9"/>
    <p:sldId id="259" r:id="rId10"/>
    <p:sldId id="260" r:id="rId11"/>
    <p:sldId id="261" r:id="rId12"/>
    <p:sldId id="267" r:id="rId13"/>
    <p:sldId id="290" r:id="rId14"/>
    <p:sldId id="291" r:id="rId15"/>
    <p:sldId id="293" r:id="rId16"/>
    <p:sldId id="298" r:id="rId17"/>
    <p:sldId id="299" r:id="rId18"/>
    <p:sldId id="294" r:id="rId19"/>
    <p:sldId id="301" r:id="rId20"/>
    <p:sldId id="306" r:id="rId21"/>
    <p:sldId id="308" r:id="rId22"/>
    <p:sldId id="310" r:id="rId23"/>
    <p:sldId id="309" r:id="rId24"/>
    <p:sldId id="300" r:id="rId25"/>
    <p:sldId id="268" r:id="rId26"/>
    <p:sldId id="272" r:id="rId27"/>
    <p:sldId id="314" r:id="rId28"/>
    <p:sldId id="303" r:id="rId29"/>
    <p:sldId id="275" r:id="rId30"/>
    <p:sldId id="295" r:id="rId31"/>
    <p:sldId id="276" r:id="rId32"/>
    <p:sldId id="278" r:id="rId33"/>
    <p:sldId id="315" r:id="rId34"/>
    <p:sldId id="30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8CB23E25-5039-4A21-8571-0A1B978D3DA0}"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C06B6-AA20-4DAB-B201-1A9E58B9EFA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B23E25-5039-4A21-8571-0A1B978D3DA0}"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C06B6-AA20-4DAB-B201-1A9E58B9EFA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B23E25-5039-4A21-8571-0A1B978D3DA0}" type="datetimeFigureOut">
              <a:rPr lang="en-US" smtClean="0"/>
              <a:pPr/>
              <a:t>6/13/2013</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D67C06B6-AA20-4DAB-B201-1A9E58B9EFA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B23E25-5039-4A21-8571-0A1B978D3DA0}"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C06B6-AA20-4DAB-B201-1A9E58B9EFA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CB23E25-5039-4A21-8571-0A1B978D3DA0}" type="datetimeFigureOut">
              <a:rPr lang="en-US" smtClean="0"/>
              <a:pPr/>
              <a:t>6/13/2013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C06B6-AA20-4DAB-B201-1A9E58B9EFA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CB23E25-5039-4A21-8571-0A1B978D3DA0}" type="datetimeFigureOut">
              <a:rPr lang="en-US" smtClean="0"/>
              <a:pPr/>
              <a:t>6/13/2013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C06B6-AA20-4DAB-B201-1A9E58B9EFA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CB23E25-5039-4A21-8571-0A1B978D3DA0}" type="datetimeFigureOut">
              <a:rPr lang="en-US" smtClean="0"/>
              <a:pPr/>
              <a:t>6/13/2013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7C06B6-AA20-4DAB-B201-1A9E58B9EFA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CB23E25-5039-4A21-8571-0A1B978D3DA0}" type="datetimeFigureOut">
              <a:rPr lang="en-US" smtClean="0"/>
              <a:pPr/>
              <a:t>6/13/2013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7C06B6-AA20-4DAB-B201-1A9E58B9EFA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23E25-5039-4A21-8571-0A1B978D3DA0}" type="datetimeFigureOut">
              <a:rPr lang="en-US" smtClean="0"/>
              <a:pPr/>
              <a:t>6/13/2013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7C06B6-AA20-4DAB-B201-1A9E58B9EFA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CB23E25-5039-4A21-8571-0A1B978D3DA0}" type="datetimeFigureOut">
              <a:rPr lang="en-US" smtClean="0"/>
              <a:pPr/>
              <a:t>6/13/2013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C06B6-AA20-4DAB-B201-1A9E58B9EFA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8CB23E25-5039-4A21-8571-0A1B978D3DA0}" type="datetimeFigureOut">
              <a:rPr lang="en-US" smtClean="0"/>
              <a:pPr/>
              <a:t>6/13/2013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D67C06B6-AA20-4DAB-B201-1A9E58B9EFA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8CB23E25-5039-4A21-8571-0A1B978D3DA0}" type="datetimeFigureOut">
              <a:rPr lang="en-US" smtClean="0"/>
              <a:pPr/>
              <a:t>6/13/2013</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67C06B6-AA20-4DAB-B201-1A9E58B9EFA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8229600" cy="1905000"/>
          </a:xfrm>
        </p:spPr>
        <p:txBody>
          <a:bodyPr>
            <a:normAutofit fontScale="90000"/>
          </a:bodyPr>
          <a:lstStyle/>
          <a:p>
            <a:r>
              <a:rPr lang="en-US" sz="3600" dirty="0" smtClean="0"/>
              <a:t>Sustaining Communities of Opportunity:</a:t>
            </a:r>
            <a:br>
              <a:rPr lang="en-US" sz="3600" dirty="0" smtClean="0"/>
            </a:br>
            <a:r>
              <a:rPr lang="en-US" sz="3600" dirty="0" smtClean="0"/>
              <a:t>the HUD Community Challenge Grant </a:t>
            </a:r>
            <a:br>
              <a:rPr lang="en-US" sz="3600" dirty="0" smtClean="0"/>
            </a:br>
            <a:r>
              <a:rPr lang="en-US" sz="3600" dirty="0" smtClean="0"/>
              <a:t/>
            </a:r>
            <a:br>
              <a:rPr lang="en-US" sz="3600" dirty="0" smtClean="0"/>
            </a:br>
            <a:r>
              <a:rPr lang="en-US" sz="3600" dirty="0" smtClean="0"/>
              <a:t>		Airport City in Memphis</a:t>
            </a:r>
            <a:endParaRPr lang="en-US" sz="3600" dirty="0"/>
          </a:p>
        </p:txBody>
      </p:sp>
      <p:sp>
        <p:nvSpPr>
          <p:cNvPr id="3" name="Subtitle 2"/>
          <p:cNvSpPr>
            <a:spLocks noGrp="1"/>
          </p:cNvSpPr>
          <p:nvPr>
            <p:ph type="subTitle" idx="1"/>
          </p:nvPr>
        </p:nvSpPr>
        <p:spPr>
          <a:xfrm>
            <a:off x="1371600" y="3352800"/>
            <a:ext cx="6400800" cy="2514600"/>
          </a:xfrm>
        </p:spPr>
        <p:txBody>
          <a:bodyPr>
            <a:normAutofit/>
          </a:bodyPr>
          <a:lstStyle/>
          <a:p>
            <a:r>
              <a:rPr lang="en-US" sz="2000" dirty="0" smtClean="0"/>
              <a:t>Phyllis G. Betts, Director</a:t>
            </a:r>
          </a:p>
          <a:p>
            <a:r>
              <a:rPr lang="en-US" sz="2000" dirty="0" smtClean="0"/>
              <a:t>Center for Community Building and Neighborhood Action</a:t>
            </a:r>
          </a:p>
          <a:p>
            <a:r>
              <a:rPr lang="en-US" sz="2000" dirty="0" smtClean="0"/>
              <a:t>University of Memphis</a:t>
            </a:r>
          </a:p>
          <a:p>
            <a:endParaRPr lang="en-US" sz="2000" dirty="0" smtClean="0"/>
          </a:p>
          <a:p>
            <a:r>
              <a:rPr lang="en-US" sz="2000" dirty="0" smtClean="0"/>
              <a:t>NNIP Columbus OH</a:t>
            </a:r>
          </a:p>
          <a:p>
            <a:r>
              <a:rPr lang="en-US" sz="2000" dirty="0" smtClean="0"/>
              <a:t>June 2013</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600200"/>
            <a:ext cx="9143999" cy="5257800"/>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n-US" dirty="0" smtClean="0"/>
              <a:t>Airport City: </a:t>
            </a:r>
            <a:br>
              <a:rPr lang="en-US" dirty="0" smtClean="0"/>
            </a:br>
            <a:r>
              <a:rPr lang="en-US" dirty="0" smtClean="0"/>
              <a:t>the Warehouse District and Beyond</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24200" cy="6583362"/>
          </a:xfrm>
        </p:spPr>
        <p:txBody>
          <a:bodyPr>
            <a:normAutofit/>
          </a:bodyPr>
          <a:lstStyle/>
          <a:p>
            <a:r>
              <a:rPr lang="en-US" sz="2000" dirty="0" smtClean="0"/>
              <a:t>Attractive office options but unattractive routes</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dirty="0" smtClean="0"/>
              <a:t/>
            </a:r>
            <a:br>
              <a:rPr lang="en-US" dirty="0" smtClean="0"/>
            </a:b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4038600" y="304800"/>
            <a:ext cx="4876800" cy="6296025"/>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33400" y="1600200"/>
            <a:ext cx="2743200" cy="25908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57200" y="4267200"/>
            <a:ext cx="32004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normAutofit fontScale="90000"/>
          </a:bodyPr>
          <a:lstStyle/>
          <a:p>
            <a:r>
              <a:rPr lang="en-US" sz="3600" dirty="0" smtClean="0"/>
              <a:t>Not your most obvious </a:t>
            </a:r>
            <a:br>
              <a:rPr lang="en-US" sz="3600" dirty="0" smtClean="0"/>
            </a:br>
            <a:r>
              <a:rPr lang="en-US" sz="3600" dirty="0" smtClean="0"/>
              <a:t>community of opportunity . . .</a:t>
            </a:r>
            <a:endParaRPr lang="en-US" sz="3600" dirty="0"/>
          </a:p>
        </p:txBody>
      </p:sp>
      <p:pic>
        <p:nvPicPr>
          <p:cNvPr id="10242" name="Picture 2"/>
          <p:cNvPicPr>
            <a:picLocks noChangeAspect="1" noChangeArrowheads="1"/>
          </p:cNvPicPr>
          <p:nvPr/>
        </p:nvPicPr>
        <p:blipFill>
          <a:blip r:embed="rId2" cstate="print"/>
          <a:srcRect/>
          <a:stretch>
            <a:fillRect/>
          </a:stretch>
        </p:blipFill>
        <p:spPr bwMode="auto">
          <a:xfrm>
            <a:off x="0" y="1295400"/>
            <a:ext cx="9286875" cy="5695950"/>
          </a:xfrm>
          <a:prstGeom prst="rect">
            <a:avLst/>
          </a:prstGeom>
          <a:noFill/>
          <a:ln w="9525">
            <a:noFill/>
            <a:miter lim="800000"/>
            <a:headEnd/>
            <a:tailEnd/>
          </a:ln>
        </p:spPr>
      </p:pic>
      <p:sp>
        <p:nvSpPr>
          <p:cNvPr id="4" name="TextBox 3"/>
          <p:cNvSpPr txBox="1"/>
          <p:nvPr/>
        </p:nvSpPr>
        <p:spPr>
          <a:xfrm>
            <a:off x="4267200" y="5257800"/>
            <a:ext cx="1290738" cy="369332"/>
          </a:xfrm>
          <a:prstGeom prst="rect">
            <a:avLst/>
          </a:prstGeom>
          <a:noFill/>
        </p:spPr>
        <p:txBody>
          <a:bodyPr wrap="none" rtlCol="0">
            <a:spAutoFit/>
          </a:bodyPr>
          <a:lstStyle/>
          <a:p>
            <a:r>
              <a:rPr lang="en-US" b="1" dirty="0" smtClean="0"/>
              <a:t>Airport City</a:t>
            </a:r>
            <a:endParaRPr lang="en-US"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 Population in Poverty</a:t>
            </a:r>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1" y="1447800"/>
            <a:ext cx="8763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 with No HS Degree</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0" y="1600200"/>
            <a:ext cx="9143999"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tretch>
            <a:fillRect/>
          </a:stretch>
        </p:blipFill>
        <p:spPr>
          <a:xfrm>
            <a:off x="3581400" y="304800"/>
            <a:ext cx="5334000" cy="6324600"/>
          </a:xfrm>
          <a:prstGeom prst="rect">
            <a:avLst/>
          </a:prstGeom>
        </p:spPr>
      </p:pic>
      <p:sp>
        <p:nvSpPr>
          <p:cNvPr id="10" name="Title 9"/>
          <p:cNvSpPr>
            <a:spLocks noGrp="1"/>
          </p:cNvSpPr>
          <p:nvPr>
            <p:ph type="title"/>
          </p:nvPr>
        </p:nvSpPr>
        <p:spPr/>
        <p:txBody>
          <a:bodyPr>
            <a:normAutofit/>
          </a:bodyPr>
          <a:lstStyle/>
          <a:p>
            <a:r>
              <a:rPr lang="en-US" dirty="0" smtClean="0"/>
              <a:t>Summary Indicators of </a:t>
            </a:r>
            <a:br>
              <a:rPr lang="en-US" dirty="0" smtClean="0"/>
            </a:br>
            <a:r>
              <a:rPr lang="en-US" dirty="0" smtClean="0"/>
              <a:t>Population Vulnerability</a:t>
            </a:r>
            <a:endParaRPr lang="en-US" dirty="0"/>
          </a:p>
        </p:txBody>
      </p:sp>
      <p:sp>
        <p:nvSpPr>
          <p:cNvPr id="11" name="Content Placeholder 10"/>
          <p:cNvSpPr>
            <a:spLocks noGrp="1"/>
          </p:cNvSpPr>
          <p:nvPr>
            <p:ph idx="1"/>
          </p:nvPr>
        </p:nvSpPr>
        <p:spPr>
          <a:xfrm>
            <a:off x="3575050" y="273050"/>
            <a:ext cx="5416550" cy="6280150"/>
          </a:xfrm>
        </p:spPr>
        <p:txBody>
          <a:bodyPr/>
          <a:lstStyle/>
          <a:p>
            <a:endParaRPr lang="en-US" dirty="0"/>
          </a:p>
        </p:txBody>
      </p:sp>
      <p:sp>
        <p:nvSpPr>
          <p:cNvPr id="12" name="Text Placeholder 11"/>
          <p:cNvSpPr>
            <a:spLocks noGrp="1"/>
          </p:cNvSpPr>
          <p:nvPr>
            <p:ph type="body" sz="half" idx="2"/>
          </p:nvPr>
        </p:nvSpPr>
        <p:spPr>
          <a:xfrm>
            <a:off x="228600" y="1435100"/>
            <a:ext cx="3236913" cy="4691063"/>
          </a:xfrm>
        </p:spPr>
        <p:txBody>
          <a:bodyPr>
            <a:normAutofit/>
          </a:bodyPr>
          <a:lstStyle/>
          <a:p>
            <a:pPr>
              <a:buFont typeface="Arial" pitchFamily="34" charset="0"/>
              <a:buChar char="•"/>
            </a:pPr>
            <a:endParaRPr lang="en-US" sz="1800" dirty="0" smtClean="0"/>
          </a:p>
          <a:p>
            <a:pPr>
              <a:buFont typeface="Arial" pitchFamily="34" charset="0"/>
              <a:buChar char="•"/>
            </a:pPr>
            <a:r>
              <a:rPr lang="en-US" sz="1800" dirty="0" smtClean="0"/>
              <a:t>Poverty</a:t>
            </a:r>
          </a:p>
          <a:p>
            <a:pPr>
              <a:buFont typeface="Arial" pitchFamily="34" charset="0"/>
              <a:buChar char="•"/>
            </a:pPr>
            <a:endParaRPr lang="en-US" sz="1800" dirty="0" smtClean="0"/>
          </a:p>
          <a:p>
            <a:pPr>
              <a:buFont typeface="Arial" pitchFamily="34" charset="0"/>
              <a:buChar char="•"/>
            </a:pPr>
            <a:r>
              <a:rPr lang="en-US" sz="1800" dirty="0" smtClean="0"/>
              <a:t>Child poverty</a:t>
            </a:r>
          </a:p>
          <a:p>
            <a:pPr>
              <a:buFont typeface="Arial" pitchFamily="34" charset="0"/>
              <a:buChar char="•"/>
            </a:pPr>
            <a:endParaRPr lang="en-US" sz="1800" dirty="0" smtClean="0"/>
          </a:p>
          <a:p>
            <a:pPr>
              <a:buFont typeface="Arial" pitchFamily="34" charset="0"/>
              <a:buChar char="•"/>
            </a:pPr>
            <a:r>
              <a:rPr lang="en-US" sz="1800" dirty="0" smtClean="0"/>
              <a:t>Single parent families</a:t>
            </a:r>
          </a:p>
          <a:p>
            <a:pPr>
              <a:buFont typeface="Arial" pitchFamily="34" charset="0"/>
              <a:buChar char="•"/>
            </a:pPr>
            <a:endParaRPr lang="en-US" sz="1800" dirty="0" smtClean="0"/>
          </a:p>
          <a:p>
            <a:pPr>
              <a:buFont typeface="Arial" pitchFamily="34" charset="0"/>
              <a:buChar char="•"/>
            </a:pPr>
            <a:r>
              <a:rPr lang="en-US" sz="1800" dirty="0" smtClean="0"/>
              <a:t>Grandparent guardians</a:t>
            </a:r>
          </a:p>
          <a:p>
            <a:pPr>
              <a:buFont typeface="Arial" pitchFamily="34" charset="0"/>
              <a:buChar char="•"/>
            </a:pPr>
            <a:endParaRPr lang="en-US" sz="1800" dirty="0" smtClean="0"/>
          </a:p>
          <a:p>
            <a:pPr>
              <a:buFont typeface="Arial" pitchFamily="34" charset="0"/>
              <a:buChar char="•"/>
            </a:pPr>
            <a:r>
              <a:rPr lang="en-US" sz="1800" dirty="0" smtClean="0"/>
              <a:t>Low homeownership and high vacancy</a:t>
            </a:r>
          </a:p>
          <a:p>
            <a:pPr>
              <a:buFont typeface="Arial" pitchFamily="34" charset="0"/>
              <a:buChar char="•"/>
            </a:pPr>
            <a:endParaRPr lang="en-US" sz="1800" dirty="0" smtClean="0"/>
          </a:p>
          <a:p>
            <a:pPr>
              <a:buFont typeface="Arial" pitchFamily="34" charset="0"/>
              <a:buChar char="•"/>
            </a:pPr>
            <a:r>
              <a:rPr lang="en-US" sz="1800" dirty="0" smtClean="0"/>
              <a:t>16-19 year olds  out of school and work</a:t>
            </a:r>
          </a:p>
          <a:p>
            <a:pPr>
              <a:buFont typeface="Arial" pitchFamily="34" charset="0"/>
              <a:buChar char="•"/>
            </a:pPr>
            <a:endParaRPr lang="en-US" sz="1800" dirty="0" smtClean="0"/>
          </a:p>
          <a:p>
            <a:pPr>
              <a:buFont typeface="Arial" pitchFamily="34" charset="0"/>
              <a:buChar char="•"/>
            </a:pPr>
            <a:r>
              <a:rPr lang="en-US" sz="1800" dirty="0" smtClean="0"/>
              <a:t>Teen births </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31% of Airport City Land </a:t>
            </a:r>
            <a:br>
              <a:rPr lang="en-US" sz="3600" dirty="0" smtClean="0"/>
            </a:br>
            <a:r>
              <a:rPr lang="en-US" sz="3600" dirty="0" smtClean="0"/>
              <a:t> Abandoned, Vacant, or Underutilized</a:t>
            </a:r>
            <a:endParaRPr lang="en-US" sz="3600" dirty="0"/>
          </a:p>
        </p:txBody>
      </p:sp>
      <p:sp>
        <p:nvSpPr>
          <p:cNvPr id="4" name="Content Placeholder 3"/>
          <p:cNvSpPr>
            <a:spLocks noGrp="1"/>
          </p:cNvSpPr>
          <p:nvPr>
            <p:ph sz="half" idx="1"/>
          </p:nvPr>
        </p:nvSpPr>
        <p:spPr/>
        <p:txBody>
          <a:bodyPr/>
          <a:lstStyle/>
          <a:p>
            <a:endParaRPr lang="en-US"/>
          </a:p>
        </p:txBody>
      </p:sp>
      <p:pic>
        <p:nvPicPr>
          <p:cNvPr id="2050" name="Picture 2"/>
          <p:cNvPicPr>
            <a:picLocks noGrp="1" noChangeAspect="1" noChangeArrowheads="1"/>
          </p:cNvPicPr>
          <p:nvPr>
            <p:ph sz="half" idx="2"/>
          </p:nvPr>
        </p:nvPicPr>
        <p:blipFill>
          <a:blip r:embed="rId2" cstate="print"/>
          <a:stretch>
            <a:fillRect/>
          </a:stretch>
        </p:blipFill>
        <p:spPr bwMode="auto">
          <a:xfrm>
            <a:off x="4648200" y="2578491"/>
            <a:ext cx="4038600" cy="3013881"/>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a:stretch>
            <a:fillRect/>
          </a:stretch>
        </p:blipFill>
        <p:spPr bwMode="auto">
          <a:xfrm>
            <a:off x="304800" y="1524000"/>
            <a:ext cx="42672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274638"/>
            <a:ext cx="8458200" cy="1143000"/>
          </a:xfrm>
        </p:spPr>
        <p:txBody>
          <a:bodyPr>
            <a:normAutofit/>
          </a:bodyPr>
          <a:lstStyle/>
          <a:p>
            <a:r>
              <a:rPr lang="en-US" sz="3600" dirty="0" smtClean="0"/>
              <a:t>High Vacancy in Obsolete Retails Strips</a:t>
            </a:r>
            <a:endParaRPr lang="en-US" sz="3600" dirty="0"/>
          </a:p>
        </p:txBody>
      </p:sp>
      <p:pic>
        <p:nvPicPr>
          <p:cNvPr id="6146" name="Picture 2"/>
          <p:cNvPicPr>
            <a:picLocks noChangeAspect="1" noChangeArrowheads="1"/>
          </p:cNvPicPr>
          <p:nvPr/>
        </p:nvPicPr>
        <p:blipFill>
          <a:blip r:embed="rId2" cstate="print"/>
          <a:srcRect/>
          <a:stretch>
            <a:fillRect/>
          </a:stretch>
        </p:blipFill>
        <p:spPr bwMode="auto">
          <a:xfrm>
            <a:off x="381000" y="1524000"/>
            <a:ext cx="8458200"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155448"/>
            <a:ext cx="8534400" cy="1252728"/>
          </a:xfrm>
        </p:spPr>
        <p:txBody>
          <a:bodyPr>
            <a:normAutofit/>
          </a:bodyPr>
          <a:lstStyle/>
          <a:p>
            <a:r>
              <a:rPr lang="en-US" sz="3600" dirty="0" smtClean="0"/>
              <a:t>But Airport City is </a:t>
            </a:r>
            <a:r>
              <a:rPr lang="en-US" sz="3600" i="1" dirty="0" smtClean="0"/>
              <a:t>NOT </a:t>
            </a:r>
            <a:r>
              <a:rPr lang="en-US" sz="3600" dirty="0" smtClean="0"/>
              <a:t>without Assets </a:t>
            </a:r>
            <a:endParaRPr lang="en-US" sz="3600" dirty="0"/>
          </a:p>
        </p:txBody>
      </p:sp>
      <p:sp>
        <p:nvSpPr>
          <p:cNvPr id="7" name="Content Placeholder 6"/>
          <p:cNvSpPr>
            <a:spLocks noGrp="1"/>
          </p:cNvSpPr>
          <p:nvPr>
            <p:ph idx="1"/>
          </p:nvPr>
        </p:nvSpPr>
        <p:spPr>
          <a:xfrm>
            <a:off x="457200" y="1600200"/>
            <a:ext cx="8229600" cy="5029200"/>
          </a:xfrm>
        </p:spPr>
        <p:txBody>
          <a:bodyPr>
            <a:normAutofit/>
          </a:bodyPr>
          <a:lstStyle/>
          <a:p>
            <a:r>
              <a:rPr lang="en-US" dirty="0" smtClean="0"/>
              <a:t>Location</a:t>
            </a:r>
          </a:p>
          <a:p>
            <a:r>
              <a:rPr lang="en-US" dirty="0" smtClean="0"/>
              <a:t>Existing Economic Infrastructure </a:t>
            </a:r>
          </a:p>
          <a:p>
            <a:endParaRPr lang="en-US" dirty="0" smtClean="0"/>
          </a:p>
          <a:p>
            <a:r>
              <a:rPr lang="en-US" dirty="0" smtClean="0"/>
              <a:t>Greater socioeconomic diversity than first appears</a:t>
            </a:r>
          </a:p>
          <a:p>
            <a:r>
              <a:rPr lang="en-US" dirty="0" smtClean="0"/>
              <a:t>Schools and transportation that are </a:t>
            </a:r>
            <a:r>
              <a:rPr lang="en-US" i="1" dirty="0" smtClean="0"/>
              <a:t>relatively </a:t>
            </a:r>
            <a:r>
              <a:rPr lang="en-US" dirty="0" smtClean="0"/>
              <a:t>desirable </a:t>
            </a:r>
          </a:p>
          <a:p>
            <a:r>
              <a:rPr lang="en-US" dirty="0" smtClean="0"/>
              <a:t>Crime and blight amenable to hotspot strategies</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Diverse Neighborhoods</a:t>
            </a:r>
            <a:endParaRPr lang="en-US" dirty="0"/>
          </a:p>
        </p:txBody>
      </p:sp>
      <p:pic>
        <p:nvPicPr>
          <p:cNvPr id="24578" name="Picture 2"/>
          <p:cNvPicPr>
            <a:picLocks noChangeAspect="1" noChangeArrowheads="1"/>
          </p:cNvPicPr>
          <p:nvPr/>
        </p:nvPicPr>
        <p:blipFill>
          <a:blip r:embed="rId2" cstate="print"/>
          <a:srcRect/>
          <a:stretch>
            <a:fillRect/>
          </a:stretch>
        </p:blipFill>
        <p:spPr bwMode="auto">
          <a:xfrm>
            <a:off x="0" y="1447800"/>
            <a:ext cx="9144000" cy="5410200"/>
          </a:xfrm>
          <a:prstGeom prst="rect">
            <a:avLst/>
          </a:prstGeom>
          <a:noFill/>
          <a:ln w="9525">
            <a:noFill/>
            <a:miter lim="800000"/>
            <a:headEnd/>
            <a:tailEnd/>
          </a:ln>
        </p:spPr>
      </p:pic>
    </p:spTree>
  </p:cSld>
  <p:clrMapOvr>
    <a:masterClrMapping/>
  </p:clrMapOvr>
  <p:transition advClick="0" advTm="200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CBANA Role</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sz="2800" dirty="0" smtClean="0"/>
              <a:t>Comprehensive analysis of federal demographic data along with</a:t>
            </a:r>
          </a:p>
          <a:p>
            <a:pPr lvl="1"/>
            <a:r>
              <a:rPr lang="en-US" sz="2400" dirty="0" smtClean="0"/>
              <a:t>Local public records and agency databases</a:t>
            </a:r>
          </a:p>
          <a:p>
            <a:pPr lvl="2"/>
            <a:r>
              <a:rPr lang="en-US" dirty="0" smtClean="0"/>
              <a:t>Real estate ownership and transactions</a:t>
            </a:r>
          </a:p>
          <a:p>
            <a:pPr lvl="2"/>
            <a:r>
              <a:rPr lang="en-US" dirty="0" smtClean="0"/>
              <a:t>Eviction and bankruptcy</a:t>
            </a:r>
          </a:p>
          <a:p>
            <a:pPr lvl="2"/>
            <a:r>
              <a:rPr lang="en-US" dirty="0" smtClean="0"/>
              <a:t>Education and health</a:t>
            </a:r>
          </a:p>
          <a:p>
            <a:pPr lvl="1"/>
            <a:r>
              <a:rPr lang="en-US" sz="2400" dirty="0" smtClean="0"/>
              <a:t>Memphis Police Department Data Analysis</a:t>
            </a:r>
          </a:p>
          <a:p>
            <a:pPr lvl="1"/>
            <a:r>
              <a:rPr lang="en-US" sz="2400" dirty="0" smtClean="0"/>
              <a:t>Physical survey of property vacancy, condition  and social indicators for residential, retail, and commercial  property</a:t>
            </a:r>
          </a:p>
          <a:p>
            <a:r>
              <a:rPr lang="en-US" sz="2800" dirty="0" smtClean="0"/>
              <a:t>CBANA data and analysis prepared for consultant team</a:t>
            </a:r>
            <a:endParaRPr 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Stable Neighborhood: Fox Meadows</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2328863" y="1985963"/>
            <a:ext cx="4486275" cy="2886075"/>
          </a:xfrm>
          <a:prstGeom prst="rect">
            <a:avLst/>
          </a:prstGeom>
          <a:noFill/>
          <a:ln w="9525">
            <a:noFill/>
            <a:miter lim="800000"/>
            <a:headEnd/>
            <a:tailEnd/>
          </a:ln>
        </p:spPr>
      </p:pic>
    </p:spTree>
  </p:cSld>
  <p:clrMapOvr>
    <a:masterClrMapping/>
  </p:clrMapOvr>
  <p:transition advClick="0" advTm="2000">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Older but Stable Neighborhood:</a:t>
            </a:r>
            <a:br>
              <a:rPr lang="en-US" dirty="0" smtClean="0"/>
            </a:br>
            <a:r>
              <a:rPr lang="en-US" dirty="0" smtClean="0"/>
              <a:t>Parkway Village</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2328863" y="1985963"/>
            <a:ext cx="4486275" cy="2886075"/>
          </a:xfrm>
          <a:prstGeom prst="rect">
            <a:avLst/>
          </a:prstGeom>
          <a:noFill/>
          <a:ln w="9525">
            <a:noFill/>
            <a:miter lim="800000"/>
            <a:headEnd/>
            <a:tailEnd/>
          </a:ln>
        </p:spPr>
      </p:pic>
    </p:spTree>
  </p:cSld>
  <p:clrMapOvr>
    <a:masterClrMapping/>
  </p:clrMapOvr>
  <p:transition advClick="0" advTm="2000">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Upscale Neighborhood: Whitehaven</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2328863" y="1985963"/>
            <a:ext cx="4486275" cy="2886075"/>
          </a:xfrm>
          <a:prstGeom prst="rect">
            <a:avLst/>
          </a:prstGeom>
          <a:noFill/>
          <a:ln w="9525">
            <a:noFill/>
            <a:miter lim="800000"/>
            <a:headEnd/>
            <a:tailEnd/>
          </a:ln>
        </p:spPr>
      </p:pic>
    </p:spTree>
  </p:cSld>
  <p:clrMapOvr>
    <a:masterClrMapping/>
  </p:clrMapOvr>
  <p:transition advClick="0" advTm="2000">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Recently Completed: </a:t>
            </a:r>
            <a:br>
              <a:rPr lang="en-US" dirty="0" smtClean="0"/>
            </a:br>
            <a:r>
              <a:rPr lang="en-US" dirty="0" smtClean="0"/>
              <a:t>Habitat’s Wilshire Park</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2328863" y="1976438"/>
            <a:ext cx="4486275" cy="2905125"/>
          </a:xfrm>
          <a:prstGeom prst="rect">
            <a:avLst/>
          </a:prstGeom>
          <a:noFill/>
          <a:ln w="9525">
            <a:noFill/>
            <a:miter lim="800000"/>
            <a:headEnd/>
            <a:tailEnd/>
          </a:ln>
        </p:spPr>
      </p:pic>
    </p:spTree>
  </p:cSld>
  <p:clrMapOvr>
    <a:masterClrMapping/>
  </p:clrMapOvr>
  <p:transition advClick="0" advTm="2000">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When Neighborhoods Violate New </a:t>
            </a:r>
            <a:r>
              <a:rPr lang="en-US" sz="2400" dirty="0" err="1" smtClean="0"/>
              <a:t>Urbanist</a:t>
            </a:r>
            <a:r>
              <a:rPr lang="en-US" sz="2400" dirty="0" smtClean="0"/>
              <a:t> Sensibilities . . . </a:t>
            </a:r>
            <a:br>
              <a:rPr lang="en-US" sz="2400" dirty="0" smtClean="0"/>
            </a:br>
            <a:r>
              <a:rPr lang="en-US" sz="2400" dirty="0" smtClean="0"/>
              <a:t>Lamar Corridor: Liability or Asset?</a:t>
            </a:r>
            <a:endParaRPr lang="en-US" sz="2400" dirty="0"/>
          </a:p>
        </p:txBody>
      </p:sp>
      <p:sp>
        <p:nvSpPr>
          <p:cNvPr id="5" name="Text Placeholder 4"/>
          <p:cNvSpPr>
            <a:spLocks noGrp="1"/>
          </p:cNvSpPr>
          <p:nvPr>
            <p:ph type="body" idx="1"/>
          </p:nvPr>
        </p:nvSpPr>
        <p:spPr/>
        <p:txBody>
          <a:bodyPr>
            <a:normAutofit fontScale="92500" lnSpcReduction="10000"/>
          </a:bodyPr>
          <a:lstStyle/>
          <a:p>
            <a:r>
              <a:rPr lang="en-US" dirty="0" smtClean="0"/>
              <a:t>Intra-Urban Truck Route </a:t>
            </a:r>
          </a:p>
          <a:p>
            <a:r>
              <a:rPr lang="en-US" dirty="0" smtClean="0"/>
              <a:t>shared with auto traffic</a:t>
            </a:r>
            <a:endParaRPr lang="en-US" dirty="0"/>
          </a:p>
        </p:txBody>
      </p:sp>
      <p:sp>
        <p:nvSpPr>
          <p:cNvPr id="6" name="Content Placeholder 5"/>
          <p:cNvSpPr>
            <a:spLocks noGrp="1"/>
          </p:cNvSpPr>
          <p:nvPr>
            <p:ph sz="half" idx="2"/>
          </p:nvPr>
        </p:nvSpPr>
        <p:spPr/>
        <p:txBody>
          <a:bodyPr/>
          <a:lstStyle/>
          <a:p>
            <a:endParaRPr lang="en-US"/>
          </a:p>
        </p:txBody>
      </p:sp>
      <p:sp>
        <p:nvSpPr>
          <p:cNvPr id="7" name="Text Placeholder 6"/>
          <p:cNvSpPr>
            <a:spLocks noGrp="1"/>
          </p:cNvSpPr>
          <p:nvPr>
            <p:ph type="body" sz="quarter" idx="3"/>
          </p:nvPr>
        </p:nvSpPr>
        <p:spPr/>
        <p:txBody>
          <a:bodyPr>
            <a:normAutofit fontScale="92500"/>
          </a:bodyPr>
          <a:lstStyle/>
          <a:p>
            <a:r>
              <a:rPr lang="en-US" dirty="0" smtClean="0"/>
              <a:t>BNSF Intermodal Facility</a:t>
            </a:r>
            <a:endParaRPr lang="en-US" dirty="0"/>
          </a:p>
        </p:txBody>
      </p:sp>
      <p:sp>
        <p:nvSpPr>
          <p:cNvPr id="8" name="Content Placeholder 7"/>
          <p:cNvSpPr>
            <a:spLocks noGrp="1"/>
          </p:cNvSpPr>
          <p:nvPr>
            <p:ph sz="quarter" idx="4"/>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228600" y="2286000"/>
            <a:ext cx="4419600" cy="43434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800600" y="2286000"/>
            <a:ext cx="41910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Liability or Asset?</a:t>
            </a:r>
            <a:r>
              <a:rPr lang="en-US" dirty="0" smtClean="0"/>
              <a:t> </a:t>
            </a:r>
            <a:br>
              <a:rPr lang="en-US" dirty="0" smtClean="0"/>
            </a:br>
            <a:r>
              <a:rPr lang="en-US" sz="4000" dirty="0" smtClean="0"/>
              <a:t>Percent with Some College/No Degree</a:t>
            </a:r>
            <a:endParaRPr lang="en-US" sz="4000" dirty="0"/>
          </a:p>
        </p:txBody>
      </p:sp>
      <p:pic>
        <p:nvPicPr>
          <p:cNvPr id="11266" name="Picture 2"/>
          <p:cNvPicPr>
            <a:picLocks noChangeAspect="1" noChangeArrowheads="1"/>
          </p:cNvPicPr>
          <p:nvPr/>
        </p:nvPicPr>
        <p:blipFill>
          <a:blip r:embed="rId2" cstate="print"/>
          <a:srcRect/>
          <a:stretch>
            <a:fillRect/>
          </a:stretch>
        </p:blipFill>
        <p:spPr bwMode="auto">
          <a:xfrm>
            <a:off x="1" y="1447800"/>
            <a:ext cx="89916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Asset? Clusters of Residents Employed in Production and Logistics Occupations</a:t>
            </a:r>
            <a:endParaRPr lang="en-US" sz="3600" dirty="0"/>
          </a:p>
        </p:txBody>
      </p:sp>
      <p:pic>
        <p:nvPicPr>
          <p:cNvPr id="15362" name="Picture 2"/>
          <p:cNvPicPr>
            <a:picLocks noChangeAspect="1" noChangeArrowheads="1"/>
          </p:cNvPicPr>
          <p:nvPr/>
        </p:nvPicPr>
        <p:blipFill>
          <a:blip r:embed="rId2" cstate="print"/>
          <a:srcRect/>
          <a:stretch>
            <a:fillRect/>
          </a:stretch>
        </p:blipFill>
        <p:spPr bwMode="auto">
          <a:xfrm>
            <a:off x="1" y="1600200"/>
            <a:ext cx="89916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Challenge: Low Percent Residents in Management, Business, and Science Occupations</a:t>
            </a:r>
            <a:endParaRPr lang="en-US" sz="3200" dirty="0"/>
          </a:p>
        </p:txBody>
      </p:sp>
      <p:pic>
        <p:nvPicPr>
          <p:cNvPr id="17410" name="Picture 2"/>
          <p:cNvPicPr>
            <a:picLocks noChangeAspect="1" noChangeArrowheads="1"/>
          </p:cNvPicPr>
          <p:nvPr/>
        </p:nvPicPr>
        <p:blipFill>
          <a:blip r:embed="rId2" cstate="print"/>
          <a:srcRect/>
          <a:stretch>
            <a:fillRect/>
          </a:stretch>
        </p:blipFill>
        <p:spPr bwMode="auto">
          <a:xfrm>
            <a:off x="0" y="1905000"/>
            <a:ext cx="9144000" cy="4953000"/>
          </a:xfrm>
          <a:prstGeom prst="rect">
            <a:avLst/>
          </a:prstGeom>
          <a:noFill/>
          <a:ln w="9525">
            <a:noFill/>
            <a:miter lim="800000"/>
            <a:headEnd/>
            <a:tailEnd/>
          </a:ln>
        </p:spPr>
      </p:pic>
      <p:sp>
        <p:nvSpPr>
          <p:cNvPr id="5" name="Flowchart: Process 4"/>
          <p:cNvSpPr/>
          <p:nvPr/>
        </p:nvSpPr>
        <p:spPr>
          <a:xfrm>
            <a:off x="0" y="1905000"/>
            <a:ext cx="990600" cy="2286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Percent</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Attractive Multi-Family</a:t>
            </a:r>
            <a:endParaRPr lang="en-US" dirty="0"/>
          </a:p>
        </p:txBody>
      </p:sp>
      <p:pic>
        <p:nvPicPr>
          <p:cNvPr id="25602" name="Picture 2"/>
          <p:cNvPicPr>
            <a:picLocks noChangeAspect="1" noChangeArrowheads="1"/>
          </p:cNvPicPr>
          <p:nvPr/>
        </p:nvPicPr>
        <p:blipFill>
          <a:blip r:embed="rId2" cstate="print"/>
          <a:srcRect/>
          <a:stretch>
            <a:fillRect/>
          </a:stretch>
        </p:blipFill>
        <p:spPr bwMode="auto">
          <a:xfrm>
            <a:off x="0" y="233363"/>
            <a:ext cx="9315450" cy="639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600" dirty="0" smtClean="0"/>
              <a:t>Economic Clustering for </a:t>
            </a:r>
            <a:br>
              <a:rPr lang="en-US" sz="3600" dirty="0" smtClean="0"/>
            </a:br>
            <a:r>
              <a:rPr lang="en-US" sz="3600" dirty="0" smtClean="0"/>
              <a:t>Industry Groups: Logistics Leads</a:t>
            </a:r>
            <a:endParaRPr lang="en-US" sz="3600" dirty="0"/>
          </a:p>
        </p:txBody>
      </p:sp>
      <p:pic>
        <p:nvPicPr>
          <p:cNvPr id="18434" name="Picture 2"/>
          <p:cNvPicPr>
            <a:picLocks noChangeAspect="1" noChangeArrowheads="1"/>
          </p:cNvPicPr>
          <p:nvPr/>
        </p:nvPicPr>
        <p:blipFill>
          <a:blip r:embed="rId2" cstate="print"/>
          <a:srcRect/>
          <a:stretch>
            <a:fillRect/>
          </a:stretch>
        </p:blipFill>
        <p:spPr bwMode="auto">
          <a:xfrm>
            <a:off x="228600" y="1143000"/>
            <a:ext cx="8915400" cy="5715000"/>
          </a:xfrm>
          <a:prstGeom prst="rect">
            <a:avLst/>
          </a:prstGeom>
          <a:noFill/>
          <a:ln w="9525">
            <a:noFill/>
            <a:miter lim="800000"/>
            <a:headEnd/>
            <a:tailEnd/>
          </a:ln>
        </p:spPr>
      </p:pic>
      <p:sp>
        <p:nvSpPr>
          <p:cNvPr id="4" name="TextBox 3"/>
          <p:cNvSpPr txBox="1"/>
          <p:nvPr/>
        </p:nvSpPr>
        <p:spPr>
          <a:xfrm>
            <a:off x="5334000" y="6019800"/>
            <a:ext cx="2950600" cy="646331"/>
          </a:xfrm>
          <a:prstGeom prst="rect">
            <a:avLst/>
          </a:prstGeom>
          <a:noFill/>
        </p:spPr>
        <p:txBody>
          <a:bodyPr wrap="square" rtlCol="0">
            <a:spAutoFit/>
          </a:bodyPr>
          <a:lstStyle/>
          <a:p>
            <a:r>
              <a:rPr lang="en-US" b="1" i="1" dirty="0" smtClean="0"/>
              <a:t>Airport City</a:t>
            </a:r>
            <a:r>
              <a:rPr lang="en-US" dirty="0" smtClean="0"/>
              <a:t> Compares</a:t>
            </a:r>
          </a:p>
          <a:p>
            <a:r>
              <a:rPr lang="en-US" dirty="0" smtClean="0"/>
              <a:t> Favorably with Suburbs</a:t>
            </a:r>
            <a:endParaRPr lang="en-US" dirty="0"/>
          </a:p>
        </p:txBody>
      </p:sp>
      <p:sp>
        <p:nvSpPr>
          <p:cNvPr id="5" name="Curved Up Arrow 4"/>
          <p:cNvSpPr/>
          <p:nvPr/>
        </p:nvSpPr>
        <p:spPr>
          <a:xfrm rot="18205877">
            <a:off x="7650143" y="5509555"/>
            <a:ext cx="1611427" cy="99480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Left Arrow 5"/>
          <p:cNvSpPr/>
          <p:nvPr/>
        </p:nvSpPr>
        <p:spPr>
          <a:xfrm rot="7106957">
            <a:off x="4381725" y="5489590"/>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487362"/>
          </a:xfrm>
        </p:spPr>
        <p:txBody>
          <a:bodyPr>
            <a:normAutofit fontScale="90000"/>
          </a:bodyPr>
          <a:lstStyle/>
          <a:p>
            <a:r>
              <a:rPr lang="en-US" dirty="0" smtClean="0"/>
              <a:t>Project Consultants </a:t>
            </a:r>
            <a:endParaRPr lang="en-US" dirty="0"/>
          </a:p>
        </p:txBody>
      </p:sp>
      <p:sp>
        <p:nvSpPr>
          <p:cNvPr id="5" name="Rectangle 4"/>
          <p:cNvSpPr/>
          <p:nvPr/>
        </p:nvSpPr>
        <p:spPr>
          <a:xfrm>
            <a:off x="838200" y="1524000"/>
            <a:ext cx="7239000" cy="5078313"/>
          </a:xfrm>
          <a:prstGeom prst="rect">
            <a:avLst/>
          </a:prstGeom>
        </p:spPr>
        <p:txBody>
          <a:bodyPr wrap="square">
            <a:spAutoFit/>
          </a:bodyPr>
          <a:lstStyle/>
          <a:p>
            <a:r>
              <a:rPr lang="en-US" b="1" dirty="0" smtClean="0"/>
              <a:t>MASTER PLAN</a:t>
            </a:r>
          </a:p>
          <a:p>
            <a:r>
              <a:rPr lang="en-US" b="1" dirty="0" smtClean="0"/>
              <a:t>RTKL Associates, Inc.</a:t>
            </a:r>
          </a:p>
          <a:p>
            <a:r>
              <a:rPr lang="en-US" dirty="0" smtClean="0"/>
              <a:t>Los Angeles - Planning and Urban Design Studio</a:t>
            </a:r>
          </a:p>
          <a:p>
            <a:r>
              <a:rPr lang="en-US" dirty="0" smtClean="0"/>
              <a:t>In collaboration with:</a:t>
            </a:r>
          </a:p>
          <a:p>
            <a:pPr lvl="1"/>
            <a:r>
              <a:rPr lang="en-US" b="1" dirty="0" smtClean="0"/>
              <a:t>The Carter Malone Group</a:t>
            </a:r>
          </a:p>
          <a:p>
            <a:pPr lvl="1"/>
            <a:r>
              <a:rPr lang="en-US" b="1" dirty="0" smtClean="0"/>
              <a:t>Gibson Transportation Consulting, Inc.</a:t>
            </a:r>
          </a:p>
          <a:p>
            <a:pPr lvl="1"/>
            <a:r>
              <a:rPr lang="en-US" b="1" dirty="0" smtClean="0"/>
              <a:t>Community Capital, LLC</a:t>
            </a:r>
          </a:p>
          <a:p>
            <a:pPr lvl="1"/>
            <a:r>
              <a:rPr lang="en-US" b="1" dirty="0" smtClean="0"/>
              <a:t>SR Consulting, LLC</a:t>
            </a:r>
          </a:p>
          <a:p>
            <a:pPr lvl="1"/>
            <a:r>
              <a:rPr lang="en-US" b="1" dirty="0" smtClean="0"/>
              <a:t>Dr. Jack </a:t>
            </a:r>
            <a:r>
              <a:rPr lang="en-US" b="1" dirty="0" err="1" smtClean="0"/>
              <a:t>Kasarda</a:t>
            </a:r>
            <a:r>
              <a:rPr lang="en-US" b="1" dirty="0" smtClean="0"/>
              <a:t>, PhD</a:t>
            </a:r>
          </a:p>
          <a:p>
            <a:pPr lvl="1"/>
            <a:r>
              <a:rPr lang="en-US" b="1" dirty="0" smtClean="0"/>
              <a:t>MXD Development Strategists, Ltd.</a:t>
            </a:r>
          </a:p>
          <a:p>
            <a:endParaRPr lang="en-US" b="1" dirty="0" smtClean="0"/>
          </a:p>
          <a:p>
            <a:r>
              <a:rPr lang="en-US" b="1" dirty="0" smtClean="0"/>
              <a:t>REAL ESTATE ANALYSIS</a:t>
            </a:r>
          </a:p>
          <a:p>
            <a:r>
              <a:rPr lang="en-US" b="1" dirty="0" smtClean="0"/>
              <a:t>MXD Development Strategists, Ltd.</a:t>
            </a:r>
          </a:p>
          <a:p>
            <a:r>
              <a:rPr lang="en-US" dirty="0" smtClean="0"/>
              <a:t>Vancouver - Commercial Development Consulting Firm</a:t>
            </a:r>
          </a:p>
          <a:p>
            <a:r>
              <a:rPr lang="en-US" dirty="0" smtClean="0"/>
              <a:t>In collaboration with:</a:t>
            </a:r>
          </a:p>
          <a:p>
            <a:pPr lvl="1"/>
            <a:r>
              <a:rPr lang="en-US" b="1" dirty="0" smtClean="0"/>
              <a:t>TRUST Marketing, Inc.</a:t>
            </a:r>
          </a:p>
          <a:p>
            <a:pPr lvl="1"/>
            <a:r>
              <a:rPr lang="en-US" b="1" dirty="0" smtClean="0"/>
              <a:t>Community Capital, LLC</a:t>
            </a:r>
          </a:p>
          <a:p>
            <a:pPr lvl="1"/>
            <a:r>
              <a:rPr lang="en-US" b="1" dirty="0" smtClean="0"/>
              <a:t>Dr. John </a:t>
            </a:r>
            <a:r>
              <a:rPr lang="en-US" b="1" dirty="0" err="1" smtClean="0"/>
              <a:t>Kasarda</a:t>
            </a:r>
            <a:r>
              <a:rPr lang="en-US" b="1" dirty="0" smtClean="0"/>
              <a:t>, PhD</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600" dirty="0" smtClean="0"/>
              <a:t>Major Logistics Employers </a:t>
            </a:r>
            <a:br>
              <a:rPr lang="en-US" sz="3600" dirty="0" smtClean="0"/>
            </a:br>
            <a:r>
              <a:rPr lang="en-US" sz="3600" dirty="0" smtClean="0"/>
              <a:t>Cluster in Airport City</a:t>
            </a:r>
            <a:endParaRPr lang="en-US" sz="3600" dirty="0"/>
          </a:p>
        </p:txBody>
      </p:sp>
      <p:pic>
        <p:nvPicPr>
          <p:cNvPr id="20482" name="Picture 2"/>
          <p:cNvPicPr>
            <a:picLocks noChangeAspect="1" noChangeArrowheads="1"/>
          </p:cNvPicPr>
          <p:nvPr/>
        </p:nvPicPr>
        <p:blipFill>
          <a:blip r:embed="rId2" cstate="print"/>
          <a:srcRect/>
          <a:stretch>
            <a:fillRect/>
          </a:stretch>
        </p:blipFill>
        <p:spPr bwMode="auto">
          <a:xfrm>
            <a:off x="0" y="121920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sz="3600" dirty="0" smtClean="0"/>
              <a:t>Major </a:t>
            </a:r>
            <a:r>
              <a:rPr lang="en-US" sz="3600" dirty="0" err="1" smtClean="0"/>
              <a:t>BioMedical</a:t>
            </a:r>
            <a:r>
              <a:rPr lang="en-US" sz="3600" dirty="0" smtClean="0"/>
              <a:t> Employers Cluster in Downtown and Airport City</a:t>
            </a:r>
            <a:endParaRPr lang="en-US" sz="3600" dirty="0"/>
          </a:p>
        </p:txBody>
      </p:sp>
      <p:pic>
        <p:nvPicPr>
          <p:cNvPr id="19458" name="Picture 2"/>
          <p:cNvPicPr>
            <a:picLocks noChangeAspect="1" noChangeArrowheads="1"/>
          </p:cNvPicPr>
          <p:nvPr/>
        </p:nvPicPr>
        <p:blipFill>
          <a:blip r:embed="rId2" cstate="print"/>
          <a:srcRect/>
          <a:stretch>
            <a:fillRect/>
          </a:stretch>
        </p:blipFill>
        <p:spPr bwMode="auto">
          <a:xfrm>
            <a:off x="0" y="1447800"/>
            <a:ext cx="9144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Major Manufacturing Employers Cluster in Airport City and </a:t>
            </a:r>
            <a:r>
              <a:rPr lang="en-US" sz="3600" dirty="0" err="1" smtClean="0"/>
              <a:t>DeSoto</a:t>
            </a:r>
            <a:r>
              <a:rPr lang="en-US" sz="3600" dirty="0" smtClean="0"/>
              <a:t> County</a:t>
            </a:r>
            <a:endParaRPr lang="en-US" sz="3600" dirty="0"/>
          </a:p>
        </p:txBody>
      </p:sp>
      <p:pic>
        <p:nvPicPr>
          <p:cNvPr id="21506" name="Picture 2"/>
          <p:cNvPicPr>
            <a:picLocks noChangeAspect="1" noChangeArrowheads="1"/>
          </p:cNvPicPr>
          <p:nvPr/>
        </p:nvPicPr>
        <p:blipFill>
          <a:blip r:embed="rId2" cstate="print"/>
          <a:srcRect/>
          <a:stretch>
            <a:fillRect/>
          </a:stretch>
        </p:blipFill>
        <p:spPr bwMode="auto">
          <a:xfrm>
            <a:off x="152400" y="1676400"/>
            <a:ext cx="89916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Be it resolved: Airport City </a:t>
            </a:r>
            <a:r>
              <a:rPr lang="en-US" sz="3200" i="1" dirty="0" smtClean="0"/>
              <a:t>is</a:t>
            </a:r>
            <a:r>
              <a:rPr lang="en-US" sz="3200" dirty="0" smtClean="0"/>
              <a:t> a community of opportunity and should be supported as such</a:t>
            </a:r>
            <a:endParaRPr lang="en-US" sz="3200" dirty="0"/>
          </a:p>
        </p:txBody>
      </p:sp>
      <p:pic>
        <p:nvPicPr>
          <p:cNvPr id="8194" name="Picture 2"/>
          <p:cNvPicPr>
            <a:picLocks noChangeAspect="1" noChangeArrowheads="1"/>
          </p:cNvPicPr>
          <p:nvPr/>
        </p:nvPicPr>
        <p:blipFill>
          <a:blip r:embed="rId2" cstate="print"/>
          <a:srcRect/>
          <a:stretch>
            <a:fillRect/>
          </a:stretch>
        </p:blipFill>
        <p:spPr bwMode="auto">
          <a:xfrm>
            <a:off x="304800" y="2743200"/>
            <a:ext cx="84582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371600"/>
            <a:ext cx="9143999" cy="7286625"/>
          </a:xfrm>
          <a:prstGeom prst="rect">
            <a:avLst/>
          </a:prstGeom>
          <a:noFill/>
          <a:ln w="9525">
            <a:noFill/>
            <a:miter lim="800000"/>
            <a:headEnd/>
            <a:tailEnd/>
          </a:ln>
        </p:spPr>
      </p:pic>
      <p:sp>
        <p:nvSpPr>
          <p:cNvPr id="4" name="Title 3"/>
          <p:cNvSpPr>
            <a:spLocks noGrp="1"/>
          </p:cNvSpPr>
          <p:nvPr>
            <p:ph type="title"/>
          </p:nvPr>
        </p:nvSpPr>
        <p:spPr>
          <a:xfrm>
            <a:off x="457200" y="152400"/>
            <a:ext cx="8229600" cy="1219200"/>
          </a:xfrm>
        </p:spPr>
        <p:txBody>
          <a:bodyPr>
            <a:normAutofit fontScale="90000"/>
          </a:bodyPr>
          <a:lstStyle/>
          <a:p>
            <a:r>
              <a:rPr lang="en-US" sz="3200" dirty="0" smtClean="0"/>
              <a:t>Making Local Choices: </a:t>
            </a:r>
            <a:br>
              <a:rPr lang="en-US" sz="3200" dirty="0" smtClean="0"/>
            </a:br>
            <a:r>
              <a:rPr lang="en-US" sz="3200" dirty="0" smtClean="0"/>
              <a:t>Incentives to support Residential Mobility,  </a:t>
            </a:r>
            <a:br>
              <a:rPr lang="en-US" sz="3200" dirty="0" smtClean="0"/>
            </a:br>
            <a:r>
              <a:rPr lang="en-US" sz="3200" dirty="0" smtClean="0"/>
              <a:t>or Community Redevelopment?</a:t>
            </a:r>
            <a:endParaRPr lang="en-US" sz="3200" dirty="0"/>
          </a:p>
        </p:txBody>
      </p:sp>
      <p:sp>
        <p:nvSpPr>
          <p:cNvPr id="5" name="TextBox 4"/>
          <p:cNvSpPr txBox="1"/>
          <p:nvPr/>
        </p:nvSpPr>
        <p:spPr>
          <a:xfrm>
            <a:off x="5638800" y="6273225"/>
            <a:ext cx="3505200" cy="523220"/>
          </a:xfrm>
          <a:prstGeom prst="rect">
            <a:avLst/>
          </a:prstGeom>
          <a:noFill/>
        </p:spPr>
        <p:txBody>
          <a:bodyPr wrap="square" rtlCol="0">
            <a:spAutoFit/>
          </a:bodyPr>
          <a:lstStyle/>
          <a:p>
            <a:r>
              <a:rPr lang="en-US" sz="1400" dirty="0" smtClean="0"/>
              <a:t>From the Memphis Aerotropolis </a:t>
            </a:r>
          </a:p>
          <a:p>
            <a:r>
              <a:rPr lang="en-US" sz="1400" dirty="0" smtClean="0"/>
              <a:t>Summary Inventory Report</a:t>
            </a:r>
            <a:endParaRPr lang="en-US"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dirty="0" smtClean="0"/>
              <a:t>The Aerotropolis </a:t>
            </a:r>
            <a:endParaRPr lang="en-US" dirty="0"/>
          </a:p>
        </p:txBody>
      </p:sp>
      <p:sp>
        <p:nvSpPr>
          <p:cNvPr id="7" name="Text Placeholder 6"/>
          <p:cNvSpPr>
            <a:spLocks noGrp="1"/>
          </p:cNvSpPr>
          <p:nvPr>
            <p:ph type="body" idx="1"/>
          </p:nvPr>
        </p:nvSpPr>
        <p:spPr>
          <a:xfrm>
            <a:off x="457200" y="1676400"/>
            <a:ext cx="4040188" cy="609600"/>
          </a:xfrm>
        </p:spPr>
        <p:txBody>
          <a:bodyPr>
            <a:normAutofit/>
          </a:bodyPr>
          <a:lstStyle/>
          <a:p>
            <a:r>
              <a:rPr lang="en-US" dirty="0" smtClean="0"/>
              <a:t>The Concept</a:t>
            </a:r>
            <a:endParaRPr lang="en-US" dirty="0"/>
          </a:p>
        </p:txBody>
      </p:sp>
      <p:sp>
        <p:nvSpPr>
          <p:cNvPr id="5" name="Content Placeholder 4"/>
          <p:cNvSpPr>
            <a:spLocks noGrp="1"/>
          </p:cNvSpPr>
          <p:nvPr>
            <p:ph sz="half" idx="2"/>
          </p:nvPr>
        </p:nvSpPr>
        <p:spPr/>
        <p:txBody>
          <a:bodyPr>
            <a:normAutofit fontScale="62500" lnSpcReduction="20000"/>
          </a:bodyPr>
          <a:lstStyle/>
          <a:p>
            <a:pPr>
              <a:buNone/>
            </a:pPr>
            <a:r>
              <a:rPr lang="en-US" dirty="0" smtClean="0"/>
              <a:t>“Aerotropolis” is a term coined by Dr. John </a:t>
            </a:r>
            <a:r>
              <a:rPr lang="en-US" dirty="0" err="1" smtClean="0"/>
              <a:t>Kasarda</a:t>
            </a:r>
            <a:r>
              <a:rPr lang="en-US" dirty="0" smtClean="0"/>
              <a:t>, Director of the </a:t>
            </a:r>
            <a:r>
              <a:rPr lang="en-US" dirty="0" err="1" smtClean="0"/>
              <a:t>Kenan</a:t>
            </a:r>
            <a:r>
              <a:rPr lang="en-US" dirty="0" smtClean="0"/>
              <a:t> Institute of Private Enterprise at the University of North Carolina at Chapel Hill. It describes a new urban form that is physically and economically centered on an airport, reasoning that airports will shape business location and urban development in the 21st century. In other words, as economies become more globalized, major airports become economic drivers. They attract substantial commercial activity by offering “speed, agility and connectivity,” functioning as key nodes in global supply chains and emerging as vital urban destinations.</a:t>
            </a:r>
          </a:p>
          <a:p>
            <a:pPr>
              <a:buNone/>
            </a:pPr>
            <a:endParaRPr lang="en-US" dirty="0" smtClean="0"/>
          </a:p>
          <a:p>
            <a:pPr>
              <a:buNone/>
            </a:pPr>
            <a:r>
              <a:rPr lang="en-US" dirty="0" smtClean="0"/>
              <a:t>From the consultants’ inventory report.</a:t>
            </a:r>
          </a:p>
          <a:p>
            <a:pPr>
              <a:buNone/>
            </a:pPr>
            <a:r>
              <a:rPr lang="en-US" dirty="0" smtClean="0"/>
              <a:t>October 2012.</a:t>
            </a:r>
            <a:endParaRPr lang="en-US" dirty="0"/>
          </a:p>
        </p:txBody>
      </p:sp>
      <p:sp>
        <p:nvSpPr>
          <p:cNvPr id="8" name="Text Placeholder 7"/>
          <p:cNvSpPr>
            <a:spLocks noGrp="1"/>
          </p:cNvSpPr>
          <p:nvPr>
            <p:ph type="body" sz="quarter" idx="3"/>
          </p:nvPr>
        </p:nvSpPr>
        <p:spPr>
          <a:xfrm>
            <a:off x="4876800" y="1676400"/>
            <a:ext cx="3733800" cy="533400"/>
          </a:xfrm>
        </p:spPr>
        <p:txBody>
          <a:bodyPr>
            <a:normAutofit/>
          </a:bodyPr>
          <a:lstStyle/>
          <a:p>
            <a:r>
              <a:rPr lang="en-US" dirty="0" smtClean="0"/>
              <a:t>The Data</a:t>
            </a:r>
            <a:endParaRPr lang="en-US" dirty="0"/>
          </a:p>
        </p:txBody>
      </p:sp>
      <p:sp>
        <p:nvSpPr>
          <p:cNvPr id="6" name="Content Placeholder 5"/>
          <p:cNvSpPr>
            <a:spLocks noGrp="1"/>
          </p:cNvSpPr>
          <p:nvPr>
            <p:ph sz="quarter" idx="4"/>
          </p:nvPr>
        </p:nvSpPr>
        <p:spPr>
          <a:xfrm>
            <a:off x="4953000" y="2174874"/>
            <a:ext cx="3733800" cy="4302125"/>
          </a:xfrm>
        </p:spPr>
        <p:txBody>
          <a:bodyPr>
            <a:normAutofit fontScale="92500"/>
          </a:bodyPr>
          <a:lstStyle/>
          <a:p>
            <a:pPr>
              <a:buNone/>
            </a:pPr>
            <a:r>
              <a:rPr lang="en-US" b="1" dirty="0" smtClean="0"/>
              <a:t>34% </a:t>
            </a:r>
            <a:r>
              <a:rPr lang="en-US" b="1" i="1" dirty="0" smtClean="0"/>
              <a:t>of total employment in the Memphis Region is Airport related</a:t>
            </a:r>
          </a:p>
          <a:p>
            <a:pPr>
              <a:buNone/>
            </a:pPr>
            <a:endParaRPr lang="en-US" b="1" i="1" dirty="0" smtClean="0"/>
          </a:p>
          <a:p>
            <a:pPr>
              <a:buNone/>
            </a:pPr>
            <a:r>
              <a:rPr lang="en-US" b="1" i="1" dirty="0" smtClean="0"/>
              <a:t>While both cargo and air passenger operations have a substantial impact on the Memphis economy, the largest impact results from the airport’s position as the world’s busiest cargo airport.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Comparative Advantage: Memphis</a:t>
            </a:r>
            <a:endParaRPr lang="en-US" dirty="0"/>
          </a:p>
        </p:txBody>
      </p:sp>
      <p:pic>
        <p:nvPicPr>
          <p:cNvPr id="9218" name="Picture 2"/>
          <p:cNvPicPr>
            <a:picLocks noGrp="1" noChangeAspect="1" noChangeArrowheads="1"/>
          </p:cNvPicPr>
          <p:nvPr>
            <p:ph sz="half" idx="1"/>
          </p:nvPr>
        </p:nvPicPr>
        <p:blipFill>
          <a:blip r:embed="rId2" cstate="print"/>
          <a:srcRect/>
          <a:stretch>
            <a:fillRect/>
          </a:stretch>
        </p:blipFill>
        <p:spPr bwMode="auto">
          <a:xfrm>
            <a:off x="228600" y="2667000"/>
            <a:ext cx="4267200" cy="2666999"/>
          </a:xfrm>
          <a:prstGeom prst="rect">
            <a:avLst/>
          </a:prstGeom>
          <a:noFill/>
          <a:ln w="9525">
            <a:noFill/>
            <a:miter lim="800000"/>
            <a:headEnd/>
            <a:tailEnd/>
          </a:ln>
        </p:spPr>
      </p:pic>
      <p:pic>
        <p:nvPicPr>
          <p:cNvPr id="9219" name="Picture 3"/>
          <p:cNvPicPr>
            <a:picLocks noGrp="1" noChangeAspect="1" noChangeArrowheads="1"/>
          </p:cNvPicPr>
          <p:nvPr>
            <p:ph sz="half" idx="2"/>
          </p:nvPr>
        </p:nvPicPr>
        <p:blipFill>
          <a:blip r:embed="rId3" cstate="print"/>
          <a:stretch>
            <a:fillRect/>
          </a:stretch>
        </p:blipFill>
        <p:spPr bwMode="auto">
          <a:xfrm>
            <a:off x="4648200" y="1981200"/>
            <a:ext cx="42672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525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64336"/>
          </a:xfrm>
        </p:spPr>
        <p:txBody>
          <a:bodyPr>
            <a:normAutofit fontScale="90000"/>
          </a:bodyPr>
          <a:lstStyle/>
          <a:p>
            <a:r>
              <a:rPr lang="en-US" dirty="0" smtClean="0"/>
              <a:t>Lessons Learned from </a:t>
            </a:r>
            <a:br>
              <a:rPr lang="en-US" dirty="0" smtClean="0"/>
            </a:br>
            <a:r>
              <a:rPr lang="en-US" dirty="0" smtClean="0"/>
              <a:t>Airport City Memphis </a:t>
            </a:r>
            <a:endParaRPr lang="en-US" dirty="0"/>
          </a:p>
        </p:txBody>
      </p:sp>
      <p:sp>
        <p:nvSpPr>
          <p:cNvPr id="3" name="Content Placeholder 2"/>
          <p:cNvSpPr>
            <a:spLocks noGrp="1"/>
          </p:cNvSpPr>
          <p:nvPr>
            <p:ph idx="1"/>
          </p:nvPr>
        </p:nvSpPr>
        <p:spPr>
          <a:xfrm>
            <a:off x="533400" y="1981200"/>
            <a:ext cx="8229600" cy="4572000"/>
          </a:xfrm>
        </p:spPr>
        <p:txBody>
          <a:bodyPr>
            <a:normAutofit fontScale="62500" lnSpcReduction="20000"/>
          </a:bodyPr>
          <a:lstStyle/>
          <a:p>
            <a:r>
              <a:rPr lang="en-US" dirty="0" smtClean="0"/>
              <a:t>Poverty, crime, residential/commercial vacancy and blight, poor transportation and challenged public schools are real issues in Airport City,  but …</a:t>
            </a:r>
          </a:p>
          <a:p>
            <a:pPr>
              <a:buNone/>
            </a:pPr>
            <a:endParaRPr lang="en-US" dirty="0" smtClean="0"/>
          </a:p>
          <a:p>
            <a:r>
              <a:rPr lang="en-US" dirty="0" smtClean="0"/>
              <a:t>These highly visible but not insurmountable risk factors belie the </a:t>
            </a:r>
            <a:r>
              <a:rPr lang="en-US" i="1" dirty="0" smtClean="0"/>
              <a:t>arguable comparative advantage of Airport City as an already existing but vulnerable community of opportunity</a:t>
            </a:r>
          </a:p>
          <a:p>
            <a:endParaRPr lang="en-US" i="1" dirty="0" smtClean="0"/>
          </a:p>
          <a:p>
            <a:r>
              <a:rPr lang="en-US" i="1" dirty="0" smtClean="0"/>
              <a:t>Strengthening communities of opportunity in place</a:t>
            </a:r>
            <a:r>
              <a:rPr lang="en-US" dirty="0" smtClean="0"/>
              <a:t> requires highly contextualized, multi-dimensional strategies that in Memphis and comparable environments </a:t>
            </a:r>
            <a:r>
              <a:rPr lang="en-US" i="1" dirty="0" smtClean="0"/>
              <a:t>might compete favorably with inclusive zoning, subsidized housing, and other widely endorsed fair housing tools </a:t>
            </a:r>
          </a:p>
          <a:p>
            <a:pPr>
              <a:buNone/>
            </a:pPr>
            <a:endParaRPr lang="en-US" i="1" dirty="0" smtClean="0"/>
          </a:p>
          <a:p>
            <a:r>
              <a:rPr lang="en-US" i="1" dirty="0" smtClean="0"/>
              <a:t>Fair housing tools are morally compelling and should merit resources based on measurable economic mobility outcomes . . .  As should be community development strategies based on careful consideration of comparative advantage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Implications for national policy . . .</a:t>
            </a:r>
            <a:endParaRPr lang="en-US"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r>
              <a:rPr lang="en-US" i="1" dirty="0" smtClean="0"/>
              <a:t>Strengthening communities of opportunity in place</a:t>
            </a:r>
            <a:r>
              <a:rPr lang="en-US" dirty="0" smtClean="0"/>
              <a:t> requires highly contextualized, multi-dimensional strategies that in Memphis and comparable environments </a:t>
            </a:r>
            <a:r>
              <a:rPr lang="en-US" i="1" dirty="0" smtClean="0"/>
              <a:t>might compete favorably with inclusive zoning, subsidized housing, and other widely endorsed fair housing tools </a:t>
            </a:r>
          </a:p>
          <a:p>
            <a:endParaRPr lang="en-US" i="1" dirty="0" smtClean="0"/>
          </a:p>
          <a:p>
            <a:r>
              <a:rPr lang="en-US" i="1" dirty="0" smtClean="0"/>
              <a:t>Fair housing tools are morally compelling and should merit resources based on measurable economic mobility outcomes . . .  </a:t>
            </a:r>
          </a:p>
          <a:p>
            <a:endParaRPr lang="en-US" i="1" dirty="0" smtClean="0"/>
          </a:p>
          <a:p>
            <a:r>
              <a:rPr lang="en-US" b="1" i="1" dirty="0" smtClean="0"/>
              <a:t>As should </a:t>
            </a:r>
            <a:r>
              <a:rPr lang="en-US" i="1" dirty="0" smtClean="0"/>
              <a:t>community development strategies based on careful consideration of comparative advantage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066800"/>
            <a:ext cx="9144000" cy="5791200"/>
          </a:xfrm>
          <a:prstGeom prst="rect">
            <a:avLst/>
          </a:prstGeom>
          <a:noFill/>
          <a:ln w="9525">
            <a:noFill/>
            <a:miter lim="800000"/>
            <a:headEnd/>
            <a:tailEnd/>
          </a:ln>
        </p:spPr>
      </p:pic>
      <p:sp>
        <p:nvSpPr>
          <p:cNvPr id="3" name="Title 2"/>
          <p:cNvSpPr>
            <a:spLocks noGrp="1"/>
          </p:cNvSpPr>
          <p:nvPr>
            <p:ph type="title"/>
          </p:nvPr>
        </p:nvSpPr>
        <p:spPr>
          <a:xfrm>
            <a:off x="0" y="0"/>
            <a:ext cx="9144000" cy="1020762"/>
          </a:xfrm>
        </p:spPr>
        <p:txBody>
          <a:bodyPr/>
          <a:lstStyle/>
          <a:p>
            <a:pPr algn="ctr"/>
            <a:r>
              <a:rPr lang="en-US" sz="3600" dirty="0" smtClean="0"/>
              <a:t>Location, Location, Location</a:t>
            </a:r>
            <a:endParaRPr lang="en-US" sz="36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416</TotalTime>
  <Words>760</Words>
  <Application>Microsoft Office PowerPoint</Application>
  <PresentationFormat>On-screen Show (4:3)</PresentationFormat>
  <Paragraphs>115</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Module</vt:lpstr>
      <vt:lpstr>Sustaining Communities of Opportunity: the HUD Community Challenge Grant     Airport City in Memphis</vt:lpstr>
      <vt:lpstr>CBANA Role</vt:lpstr>
      <vt:lpstr>Project Consultants </vt:lpstr>
      <vt:lpstr>The Aerotropolis </vt:lpstr>
      <vt:lpstr>Comparative Advantage: Memphis</vt:lpstr>
      <vt:lpstr>Slide 6</vt:lpstr>
      <vt:lpstr>Lessons Learned from  Airport City Memphis </vt:lpstr>
      <vt:lpstr>Implications for national policy . . .</vt:lpstr>
      <vt:lpstr>Location, Location, Location</vt:lpstr>
      <vt:lpstr>Airport City:  the Warehouse District and Beyond</vt:lpstr>
      <vt:lpstr>Attractive office options but unattractive routes               </vt:lpstr>
      <vt:lpstr>Not your most obvious  community of opportunity . . .</vt:lpstr>
      <vt:lpstr>Percent Population in Poverty</vt:lpstr>
      <vt:lpstr>Percent with No HS Degree</vt:lpstr>
      <vt:lpstr>Summary Indicators of  Population Vulnerability</vt:lpstr>
      <vt:lpstr>31% of Airport City Land   Abandoned, Vacant, or Underutilized</vt:lpstr>
      <vt:lpstr>High Vacancy in Obsolete Retails Strips</vt:lpstr>
      <vt:lpstr>But Airport City is NOT without Assets </vt:lpstr>
      <vt:lpstr>Diverse Neighborhoods</vt:lpstr>
      <vt:lpstr>Stable Neighborhood: Fox Meadows</vt:lpstr>
      <vt:lpstr>Older but Stable Neighborhood: Parkway Village</vt:lpstr>
      <vt:lpstr>Upscale Neighborhood: Whitehaven</vt:lpstr>
      <vt:lpstr>Recently Completed:  Habitat’s Wilshire Park</vt:lpstr>
      <vt:lpstr>When Neighborhoods Violate New Urbanist Sensibilities . . .  Lamar Corridor: Liability or Asset?</vt:lpstr>
      <vt:lpstr>Liability or Asset?  Percent with Some College/No Degree</vt:lpstr>
      <vt:lpstr>Asset? Clusters of Residents Employed in Production and Logistics Occupations</vt:lpstr>
      <vt:lpstr>Challenge: Low Percent Residents in Management, Business, and Science Occupations</vt:lpstr>
      <vt:lpstr>Not So Attractive Multi-Family</vt:lpstr>
      <vt:lpstr>Economic Clustering for  Industry Groups: Logistics Leads</vt:lpstr>
      <vt:lpstr>Major Logistics Employers  Cluster in Airport City</vt:lpstr>
      <vt:lpstr>Major BioMedical Employers Cluster in Downtown and Airport City</vt:lpstr>
      <vt:lpstr>Major Manufacturing Employers Cluster in Airport City and DeSoto County</vt:lpstr>
      <vt:lpstr>Be it resolved: Airport City is a community of opportunity and should be supported as such</vt:lpstr>
      <vt:lpstr>Making Local Choices:  Incentives to support Residential Mobility,   or Community Redevelopment?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dc:creator>
  <cp:lastModifiedBy>pbetts</cp:lastModifiedBy>
  <cp:revision>46</cp:revision>
  <dcterms:created xsi:type="dcterms:W3CDTF">2013-06-11T20:02:54Z</dcterms:created>
  <dcterms:modified xsi:type="dcterms:W3CDTF">2013-06-13T15:11:50Z</dcterms:modified>
</cp:coreProperties>
</file>