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notesMasterIdLst>
    <p:notesMasterId r:id="rId17"/>
  </p:notesMasterIdLst>
  <p:handoutMasterIdLst>
    <p:handoutMasterId r:id="rId18"/>
  </p:handoutMasterIdLst>
  <p:sldIdLst>
    <p:sldId id="639" r:id="rId2"/>
    <p:sldId id="685" r:id="rId3"/>
    <p:sldId id="755" r:id="rId4"/>
    <p:sldId id="687" r:id="rId5"/>
    <p:sldId id="754" r:id="rId6"/>
    <p:sldId id="672" r:id="rId7"/>
    <p:sldId id="756" r:id="rId8"/>
    <p:sldId id="760" r:id="rId9"/>
    <p:sldId id="757" r:id="rId10"/>
    <p:sldId id="761" r:id="rId11"/>
    <p:sldId id="759" r:id="rId12"/>
    <p:sldId id="758" r:id="rId13"/>
    <p:sldId id="737" r:id="rId14"/>
    <p:sldId id="740" r:id="rId15"/>
    <p:sldId id="719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k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3" autoAdjust="0"/>
    <p:restoredTop sz="85587" autoAdjust="0"/>
  </p:normalViewPr>
  <p:slideViewPr>
    <p:cSldViewPr>
      <p:cViewPr varScale="1">
        <p:scale>
          <a:sx n="78" d="100"/>
          <a:sy n="78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7-07T12:37:33.531" idx="1">
    <p:pos x="5453" y="2502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83" y="0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80" rIns="91559" bIns="4578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0627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6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83" y="8830627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9" tIns="45780" rIns="91559" bIns="4578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1ED94EB-8F27-461E-8271-12E8B2EC52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41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t" anchorCtr="0" compatLnSpc="1">
            <a:prstTxWarp prst="textNoShape">
              <a:avLst/>
            </a:prstTxWarp>
          </a:bodyPr>
          <a:lstStyle>
            <a:lvl1pPr defTabSz="93155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183" y="0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t" anchorCtr="0" compatLnSpc="1">
            <a:prstTxWarp prst="textNoShape">
              <a:avLst/>
            </a:prstTxWarp>
          </a:bodyPr>
          <a:lstStyle>
            <a:lvl1pPr algn="r" defTabSz="93155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9" y="4416109"/>
            <a:ext cx="5607683" cy="418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0627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b" anchorCtr="0" compatLnSpc="1">
            <a:prstTxWarp prst="textNoShape">
              <a:avLst/>
            </a:prstTxWarp>
          </a:bodyPr>
          <a:lstStyle>
            <a:lvl1pPr defTabSz="93155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183" y="8830627"/>
            <a:ext cx="3037628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3" tIns="46576" rIns="93153" bIns="46576" numCol="1" anchor="b" anchorCtr="0" compatLnSpc="1">
            <a:prstTxWarp prst="textNoShape">
              <a:avLst/>
            </a:prstTxWarp>
          </a:bodyPr>
          <a:lstStyle>
            <a:lvl1pPr algn="r" defTabSz="93155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4BE17A5-39AE-4ADD-B6E0-12EDD39D00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0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E17A5-39AE-4ADD-B6E0-12EDD39D00E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Previously</a:t>
            </a:r>
            <a:r>
              <a:rPr lang="en-US" baseline="0" dirty="0" smtClean="0"/>
              <a:t> examined: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Trends of properties going into foreclosure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Trends of properties during REO ownership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Trends of properties leaving REO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Hadn’t looked at what happens to a property after leaving REO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Required enormous amount of data categorization and standardization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Heard reports from on-the-ground about properties being transferred between different arms of one corporate entity, so we examined all subsequent transfers of a property after leaving REO (max was 10)</a:t>
            </a:r>
          </a:p>
          <a:p>
            <a:pPr marL="0" indent="0">
              <a:buFontTx/>
              <a:buNone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Both standardized names to correct for spelling-type issues in public record, and investigated legal connections between buyers (thanks to Frank Ford and Kat Clover)</a:t>
            </a:r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E17A5-39AE-4ADD-B6E0-12EDD39D00E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8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we look at these post-REO purchases by the number</a:t>
            </a:r>
            <a:r>
              <a:rPr lang="en-US" baseline="0" dirty="0" smtClean="0"/>
              <a:t> of purchases the buyer makes during the study period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chart shows the number of unique BUYERS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see that most of the buyers do so at a small scale (37,612)</a:t>
            </a:r>
          </a:p>
          <a:p>
            <a:r>
              <a:rPr lang="en-US" baseline="0" dirty="0" smtClean="0"/>
              <a:t>A fair number do so at a larger scale</a:t>
            </a:r>
          </a:p>
          <a:p>
            <a:endParaRPr lang="en-US" dirty="0" smtClean="0"/>
          </a:p>
          <a:p>
            <a:r>
              <a:rPr lang="en-US" dirty="0" smtClean="0"/>
              <a:t>21 buyers with 100+ transaction</a:t>
            </a:r>
          </a:p>
          <a:p>
            <a:r>
              <a:rPr lang="en-US" dirty="0" smtClean="0"/>
              <a:t>58</a:t>
            </a:r>
            <a:r>
              <a:rPr lang="en-US" baseline="0" dirty="0" smtClean="0"/>
              <a:t> with 50+ transactions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see increases in the number of buyers in the 2005-2008 time period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E17A5-39AE-4ADD-B6E0-12EDD39D00E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11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Though large-scale</a:t>
            </a:r>
            <a:r>
              <a:rPr lang="en-US" baseline="0" dirty="0" smtClean="0"/>
              <a:t> purchasers make up a small number of unique purchasers, they still touch a fair number of properties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Though they make up less than 1% of unique buyers from 2005-2008, the have a hand in 8% of purchases in the same time period, or 2,514 purchases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E17A5-39AE-4ADD-B6E0-12EDD39D00E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2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addition to larger scale purchases being more likely to lead to negative outcomes for a property,</a:t>
            </a:r>
            <a:r>
              <a:rPr lang="en-US" baseline="0" dirty="0" smtClean="0"/>
              <a:t> nonprofit and government entities are three times more likely to lead to successful outcomes for a property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BE17A5-39AE-4ADD-B6E0-12EDD39D00E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697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09410-B1A7-4162-9DDA-F4108E6EAA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917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  <a:latin typeface="+mj-lt"/>
              </a:defRPr>
            </a:lvl2pPr>
            <a:lvl3pPr>
              <a:defRPr>
                <a:solidFill>
                  <a:schemeClr val="bg1"/>
                </a:solidFill>
                <a:latin typeface="+mj-lt"/>
              </a:defRPr>
            </a:lvl3pPr>
            <a:lvl4pPr>
              <a:defRPr>
                <a:solidFill>
                  <a:schemeClr val="bg1"/>
                </a:solidFill>
                <a:latin typeface="+mj-lt"/>
              </a:defRPr>
            </a:lvl4pPr>
            <a:lvl5pPr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695950"/>
            <a:ext cx="9144000" cy="1162050"/>
          </a:xfrm>
          <a:prstGeom prst="rect">
            <a:avLst/>
          </a:prstGeom>
          <a:solidFill>
            <a:srgbClr val="455560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6" descr="CWRU MSASS white-rev logo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100" y="5962650"/>
            <a:ext cx="25654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4BEF6-FE8E-4CF2-BAFF-331F772B60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42452-9311-4813-AA2F-8F7C67942C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17795-29C5-4C42-92D7-137C804B11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E18D5-233D-438C-8375-7E0E268663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47ECA-1B1C-44DB-A9C4-3D9D98DD82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202E6-0036-4352-B477-A819A26C3B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B63DF-4336-47BF-AFE5-A54E5DD42FD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/>
          <p:cNvPicPr>
            <a:picLocks noChangeAspect="1"/>
          </p:cNvPicPr>
          <p:nvPr userDrawn="1"/>
        </p:nvPicPr>
        <p:blipFill>
          <a:blip r:embed="rId12"/>
          <a:srcRect/>
          <a:stretch>
            <a:fillRect/>
          </a:stretch>
        </p:blipFill>
        <p:spPr bwMode="auto">
          <a:xfrm>
            <a:off x="457200" y="228600"/>
            <a:ext cx="8305800" cy="525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695950"/>
            <a:ext cx="9144000" cy="1162050"/>
          </a:xfrm>
          <a:prstGeom prst="rect">
            <a:avLst/>
          </a:prstGeom>
          <a:solidFill>
            <a:srgbClr val="455560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6" descr="CWRU MSASS white-rev logo.wmf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46100" y="5962650"/>
            <a:ext cx="256540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</p:sldLayoutIdLst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>
              <a:lumMod val="65000"/>
            </a:schemeClr>
          </a:solidFill>
          <a:latin typeface="+mj-lt"/>
          <a:ea typeface="ＭＳ Ｐゴシック" pitchFamily="-111" charset="-128"/>
          <a:cs typeface="TitilliumMaps26L" pitchFamily="50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•"/>
        <a:defRPr sz="3200" kern="1200">
          <a:solidFill>
            <a:schemeClr val="bg1">
              <a:lumMod val="95000"/>
            </a:schemeClr>
          </a:solidFill>
          <a:latin typeface="+mj-lt"/>
          <a:ea typeface="ＭＳ Ｐゴシック" pitchFamily="-111" charset="-128"/>
          <a:cs typeface="TitilliumMaps26L" pitchFamily="50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–"/>
        <a:defRPr sz="2800" kern="1200">
          <a:solidFill>
            <a:schemeClr val="bg1">
              <a:lumMod val="95000"/>
            </a:schemeClr>
          </a:solidFill>
          <a:latin typeface="+mj-lt"/>
          <a:ea typeface="ＭＳ Ｐゴシック" pitchFamily="-111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•"/>
        <a:defRPr sz="2400" kern="1200">
          <a:solidFill>
            <a:schemeClr val="bg1">
              <a:lumMod val="95000"/>
            </a:schemeClr>
          </a:solidFill>
          <a:latin typeface="+mj-lt"/>
          <a:ea typeface="ＭＳ Ｐゴシック" pitchFamily="-111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–"/>
        <a:defRPr sz="2000" kern="1200">
          <a:solidFill>
            <a:schemeClr val="bg1">
              <a:lumMod val="95000"/>
            </a:schemeClr>
          </a:solidFill>
          <a:latin typeface="+mj-lt"/>
          <a:ea typeface="ＭＳ Ｐゴシック" pitchFamily="-111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111" charset="0"/>
        <a:buChar char="»"/>
        <a:defRPr sz="2000" kern="1200">
          <a:solidFill>
            <a:schemeClr val="bg1">
              <a:lumMod val="95000"/>
            </a:schemeClr>
          </a:solidFill>
          <a:latin typeface="+mj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8640" y="695742"/>
            <a:ext cx="7010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+mj-lt"/>
              </a:rPr>
              <a:t>The Role of Investors in the One- to Three- Family Market:</a:t>
            </a:r>
            <a:endParaRPr lang="en-US" sz="4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3581400"/>
            <a:ext cx="601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April Hirsh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Center on Urban Poverty and Community Development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Case Western Reserve University</a:t>
            </a: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Cleveland, Ohio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" y="2743200"/>
            <a:ext cx="81076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bg1"/>
                </a:solidFill>
                <a:latin typeface="+mj-lt"/>
              </a:rPr>
              <a:t>How I Learned to Stop Worrying and Love Data Standardization </a:t>
            </a:r>
            <a:endParaRPr lang="en-US" sz="2200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Connections and Consolidation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Former REO investor and on-the-ground community development agencies generated possibly connected organizations through years of work</a:t>
            </a:r>
          </a:p>
          <a:p>
            <a:r>
              <a:rPr lang="en-US" sz="3000" dirty="0" smtClean="0"/>
              <a:t>Examined connections among largest buyers to consolidated related LLCs</a:t>
            </a:r>
          </a:p>
          <a:p>
            <a:pPr lvl="1"/>
            <a:r>
              <a:rPr lang="en-US" sz="2700" dirty="0" smtClean="0"/>
              <a:t>Deed transfers</a:t>
            </a:r>
          </a:p>
          <a:p>
            <a:pPr lvl="1"/>
            <a:r>
              <a:rPr lang="en-US" sz="2700" dirty="0" smtClean="0"/>
              <a:t>Signatures on deeds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3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difficult question to answer, data-wise</a:t>
            </a:r>
          </a:p>
          <a:p>
            <a:r>
              <a:rPr lang="en-US" dirty="0" smtClean="0"/>
              <a:t>After standardization, looked at business records for investor purchasers with at least 25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6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difference did it make?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0429321"/>
              </p:ext>
            </p:extLst>
          </p:nvPr>
        </p:nvGraphicFramePr>
        <p:xfrm>
          <a:off x="609604" y="1295400"/>
          <a:ext cx="7924796" cy="3905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2996"/>
                <a:gridCol w="533400"/>
                <a:gridCol w="484912"/>
                <a:gridCol w="720436"/>
                <a:gridCol w="720436"/>
                <a:gridCol w="720436"/>
                <a:gridCol w="720436"/>
                <a:gridCol w="720436"/>
                <a:gridCol w="720436"/>
                <a:gridCol w="720436"/>
                <a:gridCol w="720436"/>
              </a:tblGrid>
              <a:tr h="294553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Number of Post-REO </a:t>
                      </a:r>
                      <a:r>
                        <a:rPr lang="en-US" sz="1500" u="none" strike="noStrike" dirty="0" smtClean="0">
                          <a:effectLst/>
                        </a:rPr>
                        <a:t>Transactions </a:t>
                      </a:r>
                      <a:r>
                        <a:rPr lang="en-US" sz="1500" u="none" strike="noStrike" dirty="0">
                          <a:effectLst/>
                        </a:rPr>
                        <a:t>by Number and Year of Transaction, All Types of Purchasers, 2000-2013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52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Purchaser Classification by Number of Transactions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2000-2013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2000-2004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2005-2008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2009-2010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2011-2013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15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%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N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%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N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>
                          <a:effectLst/>
                        </a:rPr>
                        <a:t>%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0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1-3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-9,703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-13%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-2,212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-21%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-3,895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-13%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-1,985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-11%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-1,611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-11%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0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4-9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8,370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11%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571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823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3%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-12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281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0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10-24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-2,446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-3%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493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203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1%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229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0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25-49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134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225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96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0%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151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1%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286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0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50-99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1,179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170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534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414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61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0%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455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100+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2,466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753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1,760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1,229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7%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754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5%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876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buying REO property?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6492587"/>
              </p:ext>
            </p:extLst>
          </p:nvPr>
        </p:nvGraphicFramePr>
        <p:xfrm>
          <a:off x="228602" y="1828800"/>
          <a:ext cx="8762997" cy="484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500"/>
                <a:gridCol w="733041"/>
                <a:gridCol w="762461"/>
                <a:gridCol w="762461"/>
                <a:gridCol w="762461"/>
                <a:gridCol w="762461"/>
                <a:gridCol w="755924"/>
                <a:gridCol w="755924"/>
                <a:gridCol w="826205"/>
                <a:gridCol w="826205"/>
                <a:gridCol w="700354"/>
              </a:tblGrid>
              <a:tr h="217714">
                <a:tc grid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 of Post-REO Purchasers by Number and Year of Transaction, All Types of Purchasers, 2000-2013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71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Purchaser Classification by Number of Transactions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2000-2013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2000-2004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2005-2008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2009-2010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2011-2013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8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1-3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37,612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94%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6,064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91%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15,161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8,869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95%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7,518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1143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4-9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1,891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458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883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341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209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1143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10-24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418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115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174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90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39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1143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25-49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74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24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21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19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10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1143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50-99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37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16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14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3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1143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100+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21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6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2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35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40,053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6,682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16,261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9,329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7,781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114935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29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839903"/>
              </p:ext>
            </p:extLst>
          </p:nvPr>
        </p:nvGraphicFramePr>
        <p:xfrm>
          <a:off x="228598" y="1810161"/>
          <a:ext cx="8686804" cy="4910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2"/>
                <a:gridCol w="788475"/>
                <a:gridCol w="779477"/>
                <a:gridCol w="779477"/>
                <a:gridCol w="779477"/>
                <a:gridCol w="779477"/>
                <a:gridCol w="779477"/>
                <a:gridCol w="779477"/>
                <a:gridCol w="779477"/>
                <a:gridCol w="779477"/>
                <a:gridCol w="595711"/>
              </a:tblGrid>
              <a:tr h="450751">
                <a:tc grid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 of Post-REO Purchases by Number and Year of Transaction, All Types of Purchasers, 2000-2013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3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Purchaser Classification by Number of Transactions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2000-2013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2000-2004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2005-2008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2009-2010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2011-2013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45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2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1-3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44,930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62%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6,885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65%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18,324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10,611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9,110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2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4-9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10,126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1,457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14%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4,668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2,292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1,709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2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10-24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6,017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    800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2,631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1,669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917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2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25-49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2,514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353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905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778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478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2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50-99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2,491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332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1,146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743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270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2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100+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6,876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      775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2,514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1,731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  1,856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422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72,954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10,602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30,188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     17,824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     14,340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much are they buying?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0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9912"/>
          </a:xfrm>
        </p:spPr>
        <p:txBody>
          <a:bodyPr/>
          <a:lstStyle/>
          <a:p>
            <a:r>
              <a:rPr lang="en-US" b="1" dirty="0" smtClean="0"/>
              <a:t>Outcomes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r>
              <a:rPr lang="en-US" b="1" dirty="0" smtClean="0"/>
              <a:t>Investor type- </a:t>
            </a:r>
            <a:r>
              <a:rPr lang="en-US" sz="3200" dirty="0" smtClean="0"/>
              <a:t>Properties acquired by non-profits, land banks or government were three times more likely to </a:t>
            </a:r>
            <a:r>
              <a:rPr lang="en-US" sz="3200" b="1" dirty="0" smtClean="0"/>
              <a:t>succeed</a:t>
            </a:r>
            <a:r>
              <a:rPr lang="en-US" sz="3200" dirty="0" smtClean="0"/>
              <a:t> than those acquired by all private investors.</a:t>
            </a:r>
          </a:p>
          <a:p>
            <a:r>
              <a:rPr lang="en-US" b="1" dirty="0" smtClean="0"/>
              <a:t>Investor size- </a:t>
            </a:r>
            <a:r>
              <a:rPr lang="en-US" dirty="0" smtClean="0"/>
              <a:t>Larger scale investors (50+ transactions) 5x more likely to fail</a:t>
            </a:r>
          </a:p>
          <a:p>
            <a:r>
              <a:rPr lang="en-US" b="1" dirty="0" smtClean="0"/>
              <a:t>Investor location- </a:t>
            </a:r>
            <a:r>
              <a:rPr lang="en-US" dirty="0" smtClean="0"/>
              <a:t>Out of state, 2x failure rate</a:t>
            </a:r>
          </a:p>
          <a:p>
            <a:endParaRPr lang="en-US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6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Study convened by Harvard University</a:t>
            </a:r>
          </a:p>
          <a:p>
            <a:r>
              <a:rPr lang="en-US" sz="3200" dirty="0" smtClean="0"/>
              <a:t>Commissioned by What Works Collaborative</a:t>
            </a:r>
          </a:p>
          <a:p>
            <a:r>
              <a:rPr lang="en-US" sz="3200" dirty="0" smtClean="0"/>
              <a:t>4 cities</a:t>
            </a:r>
          </a:p>
          <a:p>
            <a:pPr lvl="1"/>
            <a:r>
              <a:rPr lang="en-US" sz="3000" dirty="0" smtClean="0"/>
              <a:t>Atlanta</a:t>
            </a:r>
          </a:p>
          <a:p>
            <a:pPr lvl="1"/>
            <a:r>
              <a:rPr lang="en-US" sz="3000" dirty="0" smtClean="0"/>
              <a:t>Boston</a:t>
            </a:r>
          </a:p>
          <a:p>
            <a:pPr lvl="1"/>
            <a:r>
              <a:rPr lang="en-US" sz="3000" dirty="0" smtClean="0"/>
              <a:t>Cleveland</a:t>
            </a:r>
          </a:p>
          <a:p>
            <a:pPr lvl="1"/>
            <a:r>
              <a:rPr lang="en-US" sz="3000" dirty="0" smtClean="0"/>
              <a:t>Las Vegas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3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Neighborhood Progress Inc. lead of study</a:t>
            </a:r>
          </a:p>
          <a:p>
            <a:r>
              <a:rPr lang="en-US" dirty="0" smtClean="0"/>
              <a:t>Interdisciplinary</a:t>
            </a:r>
          </a:p>
          <a:p>
            <a:pPr lvl="1"/>
            <a:r>
              <a:rPr lang="en-US" sz="2400" dirty="0" smtClean="0"/>
              <a:t>Lawyers and community development experts- Legal/process expert</a:t>
            </a:r>
          </a:p>
          <a:p>
            <a:pPr lvl="1"/>
            <a:r>
              <a:rPr lang="en-US" sz="2400" dirty="0" smtClean="0"/>
              <a:t>Economist- Statistical modeling</a:t>
            </a:r>
          </a:p>
          <a:p>
            <a:pPr lvl="1"/>
            <a:r>
              <a:rPr lang="en-US" sz="2400" dirty="0" smtClean="0"/>
              <a:t>Property rehab experts- Rehab model portion of study</a:t>
            </a:r>
          </a:p>
          <a:p>
            <a:pPr lvl="1"/>
            <a:r>
              <a:rPr lang="en-US" sz="2400" dirty="0"/>
              <a:t>F</a:t>
            </a:r>
            <a:r>
              <a:rPr lang="en-US" sz="2400" dirty="0" smtClean="0"/>
              <a:t>ormer REO investors- Investor connections research</a:t>
            </a:r>
          </a:p>
          <a:p>
            <a:pPr lvl="1"/>
            <a:r>
              <a:rPr lang="en-US" sz="2400" dirty="0" smtClean="0"/>
              <a:t>Us- Data experts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327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65000"/>
                  </a:schemeClr>
                </a:solidFill>
                <a:latin typeface="+mj-lt"/>
                <a:ea typeface="ＭＳ Ｐゴシック" pitchFamily="-111" charset="-128"/>
                <a:cs typeface="TitilliumMaps26L" pitchFamily="50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9pPr>
          </a:lstStyle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 what extent does the type of investor drive negative outcome?</a:t>
            </a:r>
          </a:p>
          <a:p>
            <a:pPr lvl="1"/>
            <a:r>
              <a:rPr lang="en-US" sz="3000" dirty="0"/>
              <a:t>Investor type (for-profit versus non-profit, government and land banks)</a:t>
            </a:r>
            <a:endParaRPr lang="en-US" sz="3200" dirty="0"/>
          </a:p>
          <a:p>
            <a:pPr lvl="1"/>
            <a:r>
              <a:rPr lang="en-US" sz="3000" dirty="0" smtClean="0"/>
              <a:t>Investor </a:t>
            </a:r>
            <a:r>
              <a:rPr lang="en-US" sz="3000" dirty="0"/>
              <a:t>volume (large, medium, small)</a:t>
            </a:r>
          </a:p>
          <a:p>
            <a:pPr lvl="1"/>
            <a:r>
              <a:rPr lang="en-US" sz="3000" dirty="0" smtClean="0"/>
              <a:t>Investor location (local versus out-of-state</a:t>
            </a:r>
            <a:r>
              <a:rPr lang="en-US" sz="3000" dirty="0"/>
              <a:t>)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57401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>
                    <a:lumMod val="65000"/>
                  </a:schemeClr>
                </a:solidFill>
                <a:latin typeface="+mj-lt"/>
                <a:ea typeface="ＭＳ Ｐゴシック" pitchFamily="-111" charset="-128"/>
                <a:cs typeface="TitilliumMaps26L" pitchFamily="50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1" charset="0"/>
                <a:ea typeface="ＭＳ Ｐゴシック" pitchFamily="-111" charset="-128"/>
                <a:cs typeface="ＭＳ Ｐゴシック" pitchFamily="-111" charset="-128"/>
              </a:defRPr>
            </a:lvl9pPr>
          </a:lstStyle>
          <a:p>
            <a:r>
              <a:rPr lang="en-US" dirty="0" smtClean="0"/>
              <a:t>To answer the research question, we…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Need to classify investors into type</a:t>
            </a:r>
          </a:p>
          <a:p>
            <a:r>
              <a:rPr lang="en-US" dirty="0" smtClean="0"/>
              <a:t>Need to know real volume of investors</a:t>
            </a:r>
          </a:p>
          <a:p>
            <a:r>
              <a:rPr lang="en-US" dirty="0" smtClean="0"/>
              <a:t>Need to connect investor to location</a:t>
            </a:r>
          </a:p>
        </p:txBody>
      </p:sp>
    </p:spTree>
    <p:extLst>
      <p:ext uri="{BB962C8B-B14F-4D97-AF65-F5344CB8AC3E}">
        <p14:creationId xmlns:p14="http://schemas.microsoft.com/office/powerpoint/2010/main" val="116620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much data are we talking about here…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5814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13 years of data:   2000 – 2012 foreclosure sales (2000 – March 2013 property transactions)</a:t>
            </a:r>
          </a:p>
          <a:p>
            <a:r>
              <a:rPr lang="en-US" sz="3200" dirty="0" smtClean="0"/>
              <a:t>42,565 </a:t>
            </a:r>
            <a:r>
              <a:rPr lang="en-US" sz="3200" dirty="0"/>
              <a:t>s</a:t>
            </a:r>
            <a:r>
              <a:rPr lang="en-US" sz="3200" dirty="0" smtClean="0"/>
              <a:t>heriff </a:t>
            </a:r>
            <a:r>
              <a:rPr lang="en-US" sz="3200" dirty="0"/>
              <a:t>s</a:t>
            </a:r>
            <a:r>
              <a:rPr lang="en-US" sz="3200" dirty="0" smtClean="0"/>
              <a:t>ales</a:t>
            </a:r>
            <a:endParaRPr lang="en-US" dirty="0"/>
          </a:p>
          <a:p>
            <a:r>
              <a:rPr lang="en-US" sz="3200" dirty="0" smtClean="0"/>
              <a:t>38,931 unduplicated properties</a:t>
            </a:r>
          </a:p>
          <a:p>
            <a:r>
              <a:rPr lang="en-US" sz="3200" dirty="0" smtClean="0"/>
              <a:t>72,954 subsequent post-REO transfers through March 2013</a:t>
            </a:r>
          </a:p>
        </p:txBody>
      </p:sp>
    </p:spTree>
    <p:extLst>
      <p:ext uri="{BB962C8B-B14F-4D97-AF65-F5344CB8AC3E}">
        <p14:creationId xmlns:p14="http://schemas.microsoft.com/office/powerpoint/2010/main" val="276394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1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Connect foreclosure sales to REO sales to subsequent sales, then disconnect to aggregate buyer list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Then divided universe of buyers into :</a:t>
            </a:r>
          </a:p>
          <a:p>
            <a:r>
              <a:rPr lang="en-US" dirty="0" smtClean="0"/>
              <a:t>Individuals</a:t>
            </a:r>
          </a:p>
          <a:p>
            <a:pPr lvl="1"/>
            <a:r>
              <a:rPr lang="en-US" dirty="0" smtClean="0"/>
              <a:t>Key word flag</a:t>
            </a:r>
          </a:p>
          <a:p>
            <a:pPr lvl="1"/>
            <a:r>
              <a:rPr lang="en-US" dirty="0" smtClean="0"/>
              <a:t>File review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Non-individuals</a:t>
            </a:r>
          </a:p>
        </p:txBody>
      </p:sp>
    </p:spTree>
    <p:extLst>
      <p:ext uri="{BB962C8B-B14F-4D97-AF65-F5344CB8AC3E}">
        <p14:creationId xmlns:p14="http://schemas.microsoft.com/office/powerpoint/2010/main" val="390153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Non-Individual Buyers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Banks and financial institution (REO holder)</a:t>
            </a:r>
          </a:p>
          <a:p>
            <a:r>
              <a:rPr lang="en-US" dirty="0"/>
              <a:t>Government sponsored entities (REO holder)</a:t>
            </a:r>
          </a:p>
          <a:p>
            <a:r>
              <a:rPr lang="en-US" dirty="0"/>
              <a:t>Local government, nonprofit, land bank</a:t>
            </a:r>
          </a:p>
          <a:p>
            <a:r>
              <a:rPr lang="en-US" dirty="0"/>
              <a:t>All others (investors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Preliminary thoughts on further breakdown of “all others”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6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Investor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199"/>
          </a:xfrm>
        </p:spPr>
        <p:txBody>
          <a:bodyPr/>
          <a:lstStyle/>
          <a:p>
            <a:r>
              <a:rPr lang="en-US" dirty="0" smtClean="0"/>
              <a:t>Individuals- SAS deduplication, 3 word match</a:t>
            </a:r>
          </a:p>
          <a:p>
            <a:r>
              <a:rPr lang="en-US" dirty="0" smtClean="0"/>
              <a:t>Non individuals</a:t>
            </a:r>
          </a:p>
          <a:p>
            <a:pPr lvl="1"/>
            <a:r>
              <a:rPr lang="en-US" dirty="0" smtClean="0"/>
              <a:t>SAS deduplication- 4 word match</a:t>
            </a:r>
          </a:p>
          <a:p>
            <a:pPr lvl="1"/>
            <a:r>
              <a:rPr lang="en-US" dirty="0" smtClean="0"/>
              <a:t>Painstaking manual review</a:t>
            </a:r>
          </a:p>
          <a:p>
            <a:pPr lvl="2"/>
            <a:r>
              <a:rPr lang="en-US" dirty="0" smtClean="0"/>
              <a:t>Sorry, no magic bullet here</a:t>
            </a:r>
          </a:p>
          <a:p>
            <a:pPr lvl="1"/>
            <a:r>
              <a:rPr lang="en-US" dirty="0" smtClean="0"/>
              <a:t>Investor connections and consolidation</a:t>
            </a:r>
          </a:p>
        </p:txBody>
      </p:sp>
    </p:spTree>
    <p:extLst>
      <p:ext uri="{BB962C8B-B14F-4D97-AF65-F5344CB8AC3E}">
        <p14:creationId xmlns:p14="http://schemas.microsoft.com/office/powerpoint/2010/main" val="331227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wru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cwru theme</Template>
  <TotalTime>9580</TotalTime>
  <Words>1215</Words>
  <Application>Microsoft Office PowerPoint</Application>
  <PresentationFormat>On-screen Show (4:3)</PresentationFormat>
  <Paragraphs>380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cwru theme</vt:lpstr>
      <vt:lpstr>PowerPoint Presentation</vt:lpstr>
      <vt:lpstr>About</vt:lpstr>
      <vt:lpstr>Research Team</vt:lpstr>
      <vt:lpstr>PowerPoint Presentation</vt:lpstr>
      <vt:lpstr>PowerPoint Presentation</vt:lpstr>
      <vt:lpstr>How much data are we talking about here…</vt:lpstr>
      <vt:lpstr>Investor type</vt:lpstr>
      <vt:lpstr>Non-Individual Buyers</vt:lpstr>
      <vt:lpstr>Investor names</vt:lpstr>
      <vt:lpstr>Investor Connections and Consolidation</vt:lpstr>
      <vt:lpstr>Investor location</vt:lpstr>
      <vt:lpstr>What difference did it make?</vt:lpstr>
      <vt:lpstr>Who’s buying REO property?</vt:lpstr>
      <vt:lpstr>How much are they buying?</vt:lpstr>
      <vt:lpstr>Outcomes</vt:lpstr>
    </vt:vector>
  </TitlesOfParts>
  <Company>Case Western Reserve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Schramm</dc:creator>
  <cp:lastModifiedBy>Losoya, Brianna</cp:lastModifiedBy>
  <cp:revision>340</cp:revision>
  <cp:lastPrinted>2013-06-28T01:33:01Z</cp:lastPrinted>
  <dcterms:created xsi:type="dcterms:W3CDTF">2013-11-05T16:53:35Z</dcterms:created>
  <dcterms:modified xsi:type="dcterms:W3CDTF">2014-03-27T12:59:49Z</dcterms:modified>
</cp:coreProperties>
</file>