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70" r:id="rId5"/>
    <p:sldId id="272" r:id="rId6"/>
    <p:sldId id="271" r:id="rId7"/>
    <p:sldId id="273" r:id="rId8"/>
    <p:sldId id="275" r:id="rId9"/>
    <p:sldId id="274" r:id="rId10"/>
    <p:sldId id="324" r:id="rId11"/>
    <p:sldId id="325" r:id="rId12"/>
    <p:sldId id="326" r:id="rId13"/>
    <p:sldId id="327" r:id="rId14"/>
    <p:sldId id="330" r:id="rId15"/>
    <p:sldId id="309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Montserrat" pitchFamily="2" charset="77"/>
      <p:regular r:id="rId26"/>
      <p:bold r:id="rId27"/>
      <p:italic r:id="rId28"/>
      <p:boldItalic r:id="rId29"/>
    </p:embeddedFont>
    <p:embeddedFont>
      <p:font typeface="Montserrat SemiBold" panose="020F050202020403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h5MRvT74cFYszwBLK+ovLgqN6q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31"/>
    <p:restoredTop sz="94629"/>
  </p:normalViewPr>
  <p:slideViewPr>
    <p:cSldViewPr snapToGrid="0">
      <p:cViewPr varScale="1">
        <p:scale>
          <a:sx n="144" d="100"/>
          <a:sy n="144" d="100"/>
        </p:scale>
        <p:origin x="20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B8D435-1474-4768-8F60-89DCA854BEF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61A7A90-7D1F-49CD-8435-79E16DF308DE}">
      <dgm:prSet/>
      <dgm:spPr/>
      <dgm:t>
        <a:bodyPr/>
        <a:lstStyle/>
        <a:p>
          <a:r>
            <a:rPr lang="en-US"/>
            <a:t>“There have to be more therapists that understand the Black experience.”</a:t>
          </a:r>
        </a:p>
      </dgm:t>
    </dgm:pt>
    <dgm:pt modelId="{25D96C5D-F867-47DF-AD4F-2F5D51CF985B}" type="parTrans" cxnId="{8EA82558-4690-4EF9-938B-3BE910915C62}">
      <dgm:prSet/>
      <dgm:spPr/>
      <dgm:t>
        <a:bodyPr/>
        <a:lstStyle/>
        <a:p>
          <a:endParaRPr lang="en-US"/>
        </a:p>
      </dgm:t>
    </dgm:pt>
    <dgm:pt modelId="{646CB45A-4773-4268-B355-B96A397CA1F1}" type="sibTrans" cxnId="{8EA82558-4690-4EF9-938B-3BE910915C62}">
      <dgm:prSet/>
      <dgm:spPr/>
      <dgm:t>
        <a:bodyPr/>
        <a:lstStyle/>
        <a:p>
          <a:endParaRPr lang="en-US"/>
        </a:p>
      </dgm:t>
    </dgm:pt>
    <dgm:pt modelId="{B8C012BD-E0A0-44BC-8EE0-611A22F2EE55}">
      <dgm:prSet/>
      <dgm:spPr/>
      <dgm:t>
        <a:bodyPr/>
        <a:lstStyle/>
        <a:p>
          <a:r>
            <a:rPr lang="en-US"/>
            <a:t>“Black people are not allowed to have mental health issues that we can talk about.”</a:t>
          </a:r>
        </a:p>
      </dgm:t>
    </dgm:pt>
    <dgm:pt modelId="{37B75836-D38C-4607-8ECB-14BC82C1528B}" type="parTrans" cxnId="{3C45D242-CDCE-4642-98A2-00D1FCCCFDD4}">
      <dgm:prSet/>
      <dgm:spPr/>
      <dgm:t>
        <a:bodyPr/>
        <a:lstStyle/>
        <a:p>
          <a:endParaRPr lang="en-US"/>
        </a:p>
      </dgm:t>
    </dgm:pt>
    <dgm:pt modelId="{17937207-AB58-49ED-952C-1F9945B906DE}" type="sibTrans" cxnId="{3C45D242-CDCE-4642-98A2-00D1FCCCFDD4}">
      <dgm:prSet/>
      <dgm:spPr/>
      <dgm:t>
        <a:bodyPr/>
        <a:lstStyle/>
        <a:p>
          <a:endParaRPr lang="en-US"/>
        </a:p>
      </dgm:t>
    </dgm:pt>
    <dgm:pt modelId="{25628641-23A6-4061-9690-1720161D006B}">
      <dgm:prSet/>
      <dgm:spPr/>
      <dgm:t>
        <a:bodyPr/>
        <a:lstStyle/>
        <a:p>
          <a:r>
            <a:rPr lang="en-US"/>
            <a:t>“Mental health in Black youth is at a crisis point in terms of the exposure. It is constant. It is not one person you know; it is several.”</a:t>
          </a:r>
        </a:p>
      </dgm:t>
    </dgm:pt>
    <dgm:pt modelId="{1E6FA4B6-4082-492D-B0AE-5145396D00C8}" type="parTrans" cxnId="{7EDC3407-5919-4299-AF20-4EA4F794790C}">
      <dgm:prSet/>
      <dgm:spPr/>
      <dgm:t>
        <a:bodyPr/>
        <a:lstStyle/>
        <a:p>
          <a:endParaRPr lang="en-US"/>
        </a:p>
      </dgm:t>
    </dgm:pt>
    <dgm:pt modelId="{F0075713-4FA3-42E9-83B8-BED71A2047A0}" type="sibTrans" cxnId="{7EDC3407-5919-4299-AF20-4EA4F794790C}">
      <dgm:prSet/>
      <dgm:spPr/>
      <dgm:t>
        <a:bodyPr/>
        <a:lstStyle/>
        <a:p>
          <a:endParaRPr lang="en-US"/>
        </a:p>
      </dgm:t>
    </dgm:pt>
    <dgm:pt modelId="{ACF68F35-E2E6-4D90-83FE-E86303B1FA5F}" type="pres">
      <dgm:prSet presAssocID="{4FB8D435-1474-4768-8F60-89DCA854BEFD}" presName="linear" presStyleCnt="0">
        <dgm:presLayoutVars>
          <dgm:animLvl val="lvl"/>
          <dgm:resizeHandles val="exact"/>
        </dgm:presLayoutVars>
      </dgm:prSet>
      <dgm:spPr/>
    </dgm:pt>
    <dgm:pt modelId="{1BEAACFE-E48F-49F5-AA9E-FCCCDC6F7D23}" type="pres">
      <dgm:prSet presAssocID="{061A7A90-7D1F-49CD-8435-79E16DF308D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E0A7C78-07B5-4F19-BAD0-04C47869E575}" type="pres">
      <dgm:prSet presAssocID="{646CB45A-4773-4268-B355-B96A397CA1F1}" presName="spacer" presStyleCnt="0"/>
      <dgm:spPr/>
    </dgm:pt>
    <dgm:pt modelId="{234F314A-EDFF-465B-A642-BEC625E8BFB1}" type="pres">
      <dgm:prSet presAssocID="{B8C012BD-E0A0-44BC-8EE0-611A22F2EE5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251D4A6-4D51-4122-B063-1C20A2277266}" type="pres">
      <dgm:prSet presAssocID="{17937207-AB58-49ED-952C-1F9945B906DE}" presName="spacer" presStyleCnt="0"/>
      <dgm:spPr/>
    </dgm:pt>
    <dgm:pt modelId="{B88241E5-B252-4137-84D6-B13DBFD3240B}" type="pres">
      <dgm:prSet presAssocID="{25628641-23A6-4061-9690-1720161D006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EDC3407-5919-4299-AF20-4EA4F794790C}" srcId="{4FB8D435-1474-4768-8F60-89DCA854BEFD}" destId="{25628641-23A6-4061-9690-1720161D006B}" srcOrd="2" destOrd="0" parTransId="{1E6FA4B6-4082-492D-B0AE-5145396D00C8}" sibTransId="{F0075713-4FA3-42E9-83B8-BED71A2047A0}"/>
    <dgm:cxn modelId="{4ED3EE2B-417F-4BEE-AE62-1BAE440A0F15}" type="presOf" srcId="{4FB8D435-1474-4768-8F60-89DCA854BEFD}" destId="{ACF68F35-E2E6-4D90-83FE-E86303B1FA5F}" srcOrd="0" destOrd="0" presId="urn:microsoft.com/office/officeart/2005/8/layout/vList2"/>
    <dgm:cxn modelId="{3C45D242-CDCE-4642-98A2-00D1FCCCFDD4}" srcId="{4FB8D435-1474-4768-8F60-89DCA854BEFD}" destId="{B8C012BD-E0A0-44BC-8EE0-611A22F2EE55}" srcOrd="1" destOrd="0" parTransId="{37B75836-D38C-4607-8ECB-14BC82C1528B}" sibTransId="{17937207-AB58-49ED-952C-1F9945B906DE}"/>
    <dgm:cxn modelId="{8EA82558-4690-4EF9-938B-3BE910915C62}" srcId="{4FB8D435-1474-4768-8F60-89DCA854BEFD}" destId="{061A7A90-7D1F-49CD-8435-79E16DF308DE}" srcOrd="0" destOrd="0" parTransId="{25D96C5D-F867-47DF-AD4F-2F5D51CF985B}" sibTransId="{646CB45A-4773-4268-B355-B96A397CA1F1}"/>
    <dgm:cxn modelId="{6622518C-0B39-457A-BFA0-B67A13702507}" type="presOf" srcId="{B8C012BD-E0A0-44BC-8EE0-611A22F2EE55}" destId="{234F314A-EDFF-465B-A642-BEC625E8BFB1}" srcOrd="0" destOrd="0" presId="urn:microsoft.com/office/officeart/2005/8/layout/vList2"/>
    <dgm:cxn modelId="{CF8431AC-36AB-4E98-8F5C-5B588B090F3F}" type="presOf" srcId="{061A7A90-7D1F-49CD-8435-79E16DF308DE}" destId="{1BEAACFE-E48F-49F5-AA9E-FCCCDC6F7D23}" srcOrd="0" destOrd="0" presId="urn:microsoft.com/office/officeart/2005/8/layout/vList2"/>
    <dgm:cxn modelId="{5BEEC9EE-4837-4DDB-91D5-9F2E86A64F80}" type="presOf" srcId="{25628641-23A6-4061-9690-1720161D006B}" destId="{B88241E5-B252-4137-84D6-B13DBFD3240B}" srcOrd="0" destOrd="0" presId="urn:microsoft.com/office/officeart/2005/8/layout/vList2"/>
    <dgm:cxn modelId="{22A12067-8833-4408-9A7E-79A7F30A9985}" type="presParOf" srcId="{ACF68F35-E2E6-4D90-83FE-E86303B1FA5F}" destId="{1BEAACFE-E48F-49F5-AA9E-FCCCDC6F7D23}" srcOrd="0" destOrd="0" presId="urn:microsoft.com/office/officeart/2005/8/layout/vList2"/>
    <dgm:cxn modelId="{3E47457C-EDDC-4AAA-B125-A57A1655F42E}" type="presParOf" srcId="{ACF68F35-E2E6-4D90-83FE-E86303B1FA5F}" destId="{BE0A7C78-07B5-4F19-BAD0-04C47869E575}" srcOrd="1" destOrd="0" presId="urn:microsoft.com/office/officeart/2005/8/layout/vList2"/>
    <dgm:cxn modelId="{236A859B-5DC4-4DDC-933D-DB51B1A341D7}" type="presParOf" srcId="{ACF68F35-E2E6-4D90-83FE-E86303B1FA5F}" destId="{234F314A-EDFF-465B-A642-BEC625E8BFB1}" srcOrd="2" destOrd="0" presId="urn:microsoft.com/office/officeart/2005/8/layout/vList2"/>
    <dgm:cxn modelId="{7F2C06F6-2717-4C9B-85DC-937A0A143B1B}" type="presParOf" srcId="{ACF68F35-E2E6-4D90-83FE-E86303B1FA5F}" destId="{1251D4A6-4D51-4122-B063-1C20A2277266}" srcOrd="3" destOrd="0" presId="urn:microsoft.com/office/officeart/2005/8/layout/vList2"/>
    <dgm:cxn modelId="{BEFEE0FB-D033-4A76-A3C8-FB1622E69F57}" type="presParOf" srcId="{ACF68F35-E2E6-4D90-83FE-E86303B1FA5F}" destId="{B88241E5-B252-4137-84D6-B13DBFD3240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B8D435-1474-4768-8F60-89DCA854BEF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1A7A90-7D1F-49CD-8435-79E16DF308DE}">
      <dgm:prSet/>
      <dgm:spPr/>
      <dgm:t>
        <a:bodyPr/>
        <a:lstStyle/>
        <a:p>
          <a:r>
            <a:rPr lang="en-US" dirty="0"/>
            <a:t>“What about the wage gap? Why are Black people going to go to college if I’m going to make less money than my White counterparts?”</a:t>
          </a:r>
        </a:p>
      </dgm:t>
    </dgm:pt>
    <dgm:pt modelId="{25D96C5D-F867-47DF-AD4F-2F5D51CF985B}" type="parTrans" cxnId="{8EA82558-4690-4EF9-938B-3BE910915C62}">
      <dgm:prSet/>
      <dgm:spPr/>
      <dgm:t>
        <a:bodyPr/>
        <a:lstStyle/>
        <a:p>
          <a:endParaRPr lang="en-US"/>
        </a:p>
      </dgm:t>
    </dgm:pt>
    <dgm:pt modelId="{646CB45A-4773-4268-B355-B96A397CA1F1}" type="sibTrans" cxnId="{8EA82558-4690-4EF9-938B-3BE910915C62}">
      <dgm:prSet/>
      <dgm:spPr/>
      <dgm:t>
        <a:bodyPr/>
        <a:lstStyle/>
        <a:p>
          <a:endParaRPr lang="en-US"/>
        </a:p>
      </dgm:t>
    </dgm:pt>
    <dgm:pt modelId="{B8C012BD-E0A0-44BC-8EE0-611A22F2EE55}">
      <dgm:prSet/>
      <dgm:spPr/>
      <dgm:t>
        <a:bodyPr/>
        <a:lstStyle/>
        <a:p>
          <a:r>
            <a:rPr lang="en-US" dirty="0"/>
            <a:t>“There are more programs for apprenticeship. I heard a kid say, ‘I want to be a welder’. I would not have heard that in the past. It is hard to get those jobs, but once you get them, it is good.”</a:t>
          </a:r>
        </a:p>
      </dgm:t>
    </dgm:pt>
    <dgm:pt modelId="{37B75836-D38C-4607-8ECB-14BC82C1528B}" type="parTrans" cxnId="{3C45D242-CDCE-4642-98A2-00D1FCCCFDD4}">
      <dgm:prSet/>
      <dgm:spPr/>
      <dgm:t>
        <a:bodyPr/>
        <a:lstStyle/>
        <a:p>
          <a:endParaRPr lang="en-US"/>
        </a:p>
      </dgm:t>
    </dgm:pt>
    <dgm:pt modelId="{17937207-AB58-49ED-952C-1F9945B906DE}" type="sibTrans" cxnId="{3C45D242-CDCE-4642-98A2-00D1FCCCFDD4}">
      <dgm:prSet/>
      <dgm:spPr/>
      <dgm:t>
        <a:bodyPr/>
        <a:lstStyle/>
        <a:p>
          <a:endParaRPr lang="en-US"/>
        </a:p>
      </dgm:t>
    </dgm:pt>
    <dgm:pt modelId="{25628641-23A6-4061-9690-1720161D006B}">
      <dgm:prSet/>
      <dgm:spPr/>
      <dgm:t>
        <a:bodyPr/>
        <a:lstStyle/>
        <a:p>
          <a:r>
            <a:rPr lang="en-US" dirty="0"/>
            <a:t>“I see many of our youth go into entrepreneurship. They’d rather make money than rack up debt and pay thousands of dollars for school. They want to be their own boss.”</a:t>
          </a:r>
        </a:p>
      </dgm:t>
    </dgm:pt>
    <dgm:pt modelId="{1E6FA4B6-4082-492D-B0AE-5145396D00C8}" type="parTrans" cxnId="{7EDC3407-5919-4299-AF20-4EA4F794790C}">
      <dgm:prSet/>
      <dgm:spPr/>
      <dgm:t>
        <a:bodyPr/>
        <a:lstStyle/>
        <a:p>
          <a:endParaRPr lang="en-US"/>
        </a:p>
      </dgm:t>
    </dgm:pt>
    <dgm:pt modelId="{F0075713-4FA3-42E9-83B8-BED71A2047A0}" type="sibTrans" cxnId="{7EDC3407-5919-4299-AF20-4EA4F794790C}">
      <dgm:prSet/>
      <dgm:spPr/>
      <dgm:t>
        <a:bodyPr/>
        <a:lstStyle/>
        <a:p>
          <a:endParaRPr lang="en-US"/>
        </a:p>
      </dgm:t>
    </dgm:pt>
    <dgm:pt modelId="{ACF68F35-E2E6-4D90-83FE-E86303B1FA5F}" type="pres">
      <dgm:prSet presAssocID="{4FB8D435-1474-4768-8F60-89DCA854BEFD}" presName="linear" presStyleCnt="0">
        <dgm:presLayoutVars>
          <dgm:animLvl val="lvl"/>
          <dgm:resizeHandles val="exact"/>
        </dgm:presLayoutVars>
      </dgm:prSet>
      <dgm:spPr/>
    </dgm:pt>
    <dgm:pt modelId="{1BEAACFE-E48F-49F5-AA9E-FCCCDC6F7D23}" type="pres">
      <dgm:prSet presAssocID="{061A7A90-7D1F-49CD-8435-79E16DF308D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E0A7C78-07B5-4F19-BAD0-04C47869E575}" type="pres">
      <dgm:prSet presAssocID="{646CB45A-4773-4268-B355-B96A397CA1F1}" presName="spacer" presStyleCnt="0"/>
      <dgm:spPr/>
    </dgm:pt>
    <dgm:pt modelId="{234F314A-EDFF-465B-A642-BEC625E8BFB1}" type="pres">
      <dgm:prSet presAssocID="{B8C012BD-E0A0-44BC-8EE0-611A22F2EE5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251D4A6-4D51-4122-B063-1C20A2277266}" type="pres">
      <dgm:prSet presAssocID="{17937207-AB58-49ED-952C-1F9945B906DE}" presName="spacer" presStyleCnt="0"/>
      <dgm:spPr/>
    </dgm:pt>
    <dgm:pt modelId="{B88241E5-B252-4137-84D6-B13DBFD3240B}" type="pres">
      <dgm:prSet presAssocID="{25628641-23A6-4061-9690-1720161D006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EDC3407-5919-4299-AF20-4EA4F794790C}" srcId="{4FB8D435-1474-4768-8F60-89DCA854BEFD}" destId="{25628641-23A6-4061-9690-1720161D006B}" srcOrd="2" destOrd="0" parTransId="{1E6FA4B6-4082-492D-B0AE-5145396D00C8}" sibTransId="{F0075713-4FA3-42E9-83B8-BED71A2047A0}"/>
    <dgm:cxn modelId="{4ED3EE2B-417F-4BEE-AE62-1BAE440A0F15}" type="presOf" srcId="{4FB8D435-1474-4768-8F60-89DCA854BEFD}" destId="{ACF68F35-E2E6-4D90-83FE-E86303B1FA5F}" srcOrd="0" destOrd="0" presId="urn:microsoft.com/office/officeart/2005/8/layout/vList2"/>
    <dgm:cxn modelId="{3C45D242-CDCE-4642-98A2-00D1FCCCFDD4}" srcId="{4FB8D435-1474-4768-8F60-89DCA854BEFD}" destId="{B8C012BD-E0A0-44BC-8EE0-611A22F2EE55}" srcOrd="1" destOrd="0" parTransId="{37B75836-D38C-4607-8ECB-14BC82C1528B}" sibTransId="{17937207-AB58-49ED-952C-1F9945B906DE}"/>
    <dgm:cxn modelId="{8EA82558-4690-4EF9-938B-3BE910915C62}" srcId="{4FB8D435-1474-4768-8F60-89DCA854BEFD}" destId="{061A7A90-7D1F-49CD-8435-79E16DF308DE}" srcOrd="0" destOrd="0" parTransId="{25D96C5D-F867-47DF-AD4F-2F5D51CF985B}" sibTransId="{646CB45A-4773-4268-B355-B96A397CA1F1}"/>
    <dgm:cxn modelId="{6622518C-0B39-457A-BFA0-B67A13702507}" type="presOf" srcId="{B8C012BD-E0A0-44BC-8EE0-611A22F2EE55}" destId="{234F314A-EDFF-465B-A642-BEC625E8BFB1}" srcOrd="0" destOrd="0" presId="urn:microsoft.com/office/officeart/2005/8/layout/vList2"/>
    <dgm:cxn modelId="{CF8431AC-36AB-4E98-8F5C-5B588B090F3F}" type="presOf" srcId="{061A7A90-7D1F-49CD-8435-79E16DF308DE}" destId="{1BEAACFE-E48F-49F5-AA9E-FCCCDC6F7D23}" srcOrd="0" destOrd="0" presId="urn:microsoft.com/office/officeart/2005/8/layout/vList2"/>
    <dgm:cxn modelId="{5BEEC9EE-4837-4DDB-91D5-9F2E86A64F80}" type="presOf" srcId="{25628641-23A6-4061-9690-1720161D006B}" destId="{B88241E5-B252-4137-84D6-B13DBFD3240B}" srcOrd="0" destOrd="0" presId="urn:microsoft.com/office/officeart/2005/8/layout/vList2"/>
    <dgm:cxn modelId="{22A12067-8833-4408-9A7E-79A7F30A9985}" type="presParOf" srcId="{ACF68F35-E2E6-4D90-83FE-E86303B1FA5F}" destId="{1BEAACFE-E48F-49F5-AA9E-FCCCDC6F7D23}" srcOrd="0" destOrd="0" presId="urn:microsoft.com/office/officeart/2005/8/layout/vList2"/>
    <dgm:cxn modelId="{3E47457C-EDDC-4AAA-B125-A57A1655F42E}" type="presParOf" srcId="{ACF68F35-E2E6-4D90-83FE-E86303B1FA5F}" destId="{BE0A7C78-07B5-4F19-BAD0-04C47869E575}" srcOrd="1" destOrd="0" presId="urn:microsoft.com/office/officeart/2005/8/layout/vList2"/>
    <dgm:cxn modelId="{236A859B-5DC4-4DDC-933D-DB51B1A341D7}" type="presParOf" srcId="{ACF68F35-E2E6-4D90-83FE-E86303B1FA5F}" destId="{234F314A-EDFF-465B-A642-BEC625E8BFB1}" srcOrd="2" destOrd="0" presId="urn:microsoft.com/office/officeart/2005/8/layout/vList2"/>
    <dgm:cxn modelId="{7F2C06F6-2717-4C9B-85DC-937A0A143B1B}" type="presParOf" srcId="{ACF68F35-E2E6-4D90-83FE-E86303B1FA5F}" destId="{1251D4A6-4D51-4122-B063-1C20A2277266}" srcOrd="3" destOrd="0" presId="urn:microsoft.com/office/officeart/2005/8/layout/vList2"/>
    <dgm:cxn modelId="{BEFEE0FB-D033-4A76-A3C8-FB1622E69F57}" type="presParOf" srcId="{ACF68F35-E2E6-4D90-83FE-E86303B1FA5F}" destId="{B88241E5-B252-4137-84D6-B13DBFD3240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B8D435-1474-4768-8F60-89DCA854BEF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1A7A90-7D1F-49CD-8435-79E16DF308DE}">
      <dgm:prSet/>
      <dgm:spPr/>
      <dgm:t>
        <a:bodyPr/>
        <a:lstStyle/>
        <a:p>
          <a:r>
            <a:rPr lang="en-US" dirty="0"/>
            <a:t>“For me, in my experience, for this part of my life, I had to already overcome a lot of stuff. I come from a bad neighborhood, and for me, making it here and making it to 18, that’s an accomplishment.” </a:t>
          </a:r>
        </a:p>
      </dgm:t>
    </dgm:pt>
    <dgm:pt modelId="{25D96C5D-F867-47DF-AD4F-2F5D51CF985B}" type="parTrans" cxnId="{8EA82558-4690-4EF9-938B-3BE910915C62}">
      <dgm:prSet/>
      <dgm:spPr/>
      <dgm:t>
        <a:bodyPr/>
        <a:lstStyle/>
        <a:p>
          <a:endParaRPr lang="en-US"/>
        </a:p>
      </dgm:t>
    </dgm:pt>
    <dgm:pt modelId="{646CB45A-4773-4268-B355-B96A397CA1F1}" type="sibTrans" cxnId="{8EA82558-4690-4EF9-938B-3BE910915C62}">
      <dgm:prSet/>
      <dgm:spPr/>
      <dgm:t>
        <a:bodyPr/>
        <a:lstStyle/>
        <a:p>
          <a:endParaRPr lang="en-US"/>
        </a:p>
      </dgm:t>
    </dgm:pt>
    <dgm:pt modelId="{B8C012BD-E0A0-44BC-8EE0-611A22F2EE55}">
      <dgm:prSet/>
      <dgm:spPr/>
      <dgm:t>
        <a:bodyPr/>
        <a:lstStyle/>
        <a:p>
          <a:r>
            <a:rPr lang="en-US" dirty="0"/>
            <a:t>“The Black experience is a form of resiliency.”</a:t>
          </a:r>
        </a:p>
      </dgm:t>
    </dgm:pt>
    <dgm:pt modelId="{37B75836-D38C-4607-8ECB-14BC82C1528B}" type="parTrans" cxnId="{3C45D242-CDCE-4642-98A2-00D1FCCCFDD4}">
      <dgm:prSet/>
      <dgm:spPr/>
      <dgm:t>
        <a:bodyPr/>
        <a:lstStyle/>
        <a:p>
          <a:endParaRPr lang="en-US"/>
        </a:p>
      </dgm:t>
    </dgm:pt>
    <dgm:pt modelId="{17937207-AB58-49ED-952C-1F9945B906DE}" type="sibTrans" cxnId="{3C45D242-CDCE-4642-98A2-00D1FCCCFDD4}">
      <dgm:prSet/>
      <dgm:spPr/>
      <dgm:t>
        <a:bodyPr/>
        <a:lstStyle/>
        <a:p>
          <a:endParaRPr lang="en-US"/>
        </a:p>
      </dgm:t>
    </dgm:pt>
    <dgm:pt modelId="{25628641-23A6-4061-9690-1720161D006B}">
      <dgm:prSet/>
      <dgm:spPr/>
      <dgm:t>
        <a:bodyPr/>
        <a:lstStyle/>
        <a:p>
          <a:r>
            <a:rPr lang="en-US" dirty="0"/>
            <a:t>“The data doesn’t capture the resilience of young people by going through these experiences. It is striking to me that there is not more data to show their resiliency.”</a:t>
          </a:r>
        </a:p>
      </dgm:t>
    </dgm:pt>
    <dgm:pt modelId="{1E6FA4B6-4082-492D-B0AE-5145396D00C8}" type="parTrans" cxnId="{7EDC3407-5919-4299-AF20-4EA4F794790C}">
      <dgm:prSet/>
      <dgm:spPr/>
      <dgm:t>
        <a:bodyPr/>
        <a:lstStyle/>
        <a:p>
          <a:endParaRPr lang="en-US"/>
        </a:p>
      </dgm:t>
    </dgm:pt>
    <dgm:pt modelId="{F0075713-4FA3-42E9-83B8-BED71A2047A0}" type="sibTrans" cxnId="{7EDC3407-5919-4299-AF20-4EA4F794790C}">
      <dgm:prSet/>
      <dgm:spPr/>
      <dgm:t>
        <a:bodyPr/>
        <a:lstStyle/>
        <a:p>
          <a:endParaRPr lang="en-US"/>
        </a:p>
      </dgm:t>
    </dgm:pt>
    <dgm:pt modelId="{ACF68F35-E2E6-4D90-83FE-E86303B1FA5F}" type="pres">
      <dgm:prSet presAssocID="{4FB8D435-1474-4768-8F60-89DCA854BEFD}" presName="linear" presStyleCnt="0">
        <dgm:presLayoutVars>
          <dgm:animLvl val="lvl"/>
          <dgm:resizeHandles val="exact"/>
        </dgm:presLayoutVars>
      </dgm:prSet>
      <dgm:spPr/>
    </dgm:pt>
    <dgm:pt modelId="{1BEAACFE-E48F-49F5-AA9E-FCCCDC6F7D23}" type="pres">
      <dgm:prSet presAssocID="{061A7A90-7D1F-49CD-8435-79E16DF308D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E0A7C78-07B5-4F19-BAD0-04C47869E575}" type="pres">
      <dgm:prSet presAssocID="{646CB45A-4773-4268-B355-B96A397CA1F1}" presName="spacer" presStyleCnt="0"/>
      <dgm:spPr/>
    </dgm:pt>
    <dgm:pt modelId="{234F314A-EDFF-465B-A642-BEC625E8BFB1}" type="pres">
      <dgm:prSet presAssocID="{B8C012BD-E0A0-44BC-8EE0-611A22F2EE5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251D4A6-4D51-4122-B063-1C20A2277266}" type="pres">
      <dgm:prSet presAssocID="{17937207-AB58-49ED-952C-1F9945B906DE}" presName="spacer" presStyleCnt="0"/>
      <dgm:spPr/>
    </dgm:pt>
    <dgm:pt modelId="{B88241E5-B252-4137-84D6-B13DBFD3240B}" type="pres">
      <dgm:prSet presAssocID="{25628641-23A6-4061-9690-1720161D006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EDC3407-5919-4299-AF20-4EA4F794790C}" srcId="{4FB8D435-1474-4768-8F60-89DCA854BEFD}" destId="{25628641-23A6-4061-9690-1720161D006B}" srcOrd="2" destOrd="0" parTransId="{1E6FA4B6-4082-492D-B0AE-5145396D00C8}" sibTransId="{F0075713-4FA3-42E9-83B8-BED71A2047A0}"/>
    <dgm:cxn modelId="{4ED3EE2B-417F-4BEE-AE62-1BAE440A0F15}" type="presOf" srcId="{4FB8D435-1474-4768-8F60-89DCA854BEFD}" destId="{ACF68F35-E2E6-4D90-83FE-E86303B1FA5F}" srcOrd="0" destOrd="0" presId="urn:microsoft.com/office/officeart/2005/8/layout/vList2"/>
    <dgm:cxn modelId="{3C45D242-CDCE-4642-98A2-00D1FCCCFDD4}" srcId="{4FB8D435-1474-4768-8F60-89DCA854BEFD}" destId="{B8C012BD-E0A0-44BC-8EE0-611A22F2EE55}" srcOrd="1" destOrd="0" parTransId="{37B75836-D38C-4607-8ECB-14BC82C1528B}" sibTransId="{17937207-AB58-49ED-952C-1F9945B906DE}"/>
    <dgm:cxn modelId="{8EA82558-4690-4EF9-938B-3BE910915C62}" srcId="{4FB8D435-1474-4768-8F60-89DCA854BEFD}" destId="{061A7A90-7D1F-49CD-8435-79E16DF308DE}" srcOrd="0" destOrd="0" parTransId="{25D96C5D-F867-47DF-AD4F-2F5D51CF985B}" sibTransId="{646CB45A-4773-4268-B355-B96A397CA1F1}"/>
    <dgm:cxn modelId="{6622518C-0B39-457A-BFA0-B67A13702507}" type="presOf" srcId="{B8C012BD-E0A0-44BC-8EE0-611A22F2EE55}" destId="{234F314A-EDFF-465B-A642-BEC625E8BFB1}" srcOrd="0" destOrd="0" presId="urn:microsoft.com/office/officeart/2005/8/layout/vList2"/>
    <dgm:cxn modelId="{CF8431AC-36AB-4E98-8F5C-5B588B090F3F}" type="presOf" srcId="{061A7A90-7D1F-49CD-8435-79E16DF308DE}" destId="{1BEAACFE-E48F-49F5-AA9E-FCCCDC6F7D23}" srcOrd="0" destOrd="0" presId="urn:microsoft.com/office/officeart/2005/8/layout/vList2"/>
    <dgm:cxn modelId="{5BEEC9EE-4837-4DDB-91D5-9F2E86A64F80}" type="presOf" srcId="{25628641-23A6-4061-9690-1720161D006B}" destId="{B88241E5-B252-4137-84D6-B13DBFD3240B}" srcOrd="0" destOrd="0" presId="urn:microsoft.com/office/officeart/2005/8/layout/vList2"/>
    <dgm:cxn modelId="{22A12067-8833-4408-9A7E-79A7F30A9985}" type="presParOf" srcId="{ACF68F35-E2E6-4D90-83FE-E86303B1FA5F}" destId="{1BEAACFE-E48F-49F5-AA9E-FCCCDC6F7D23}" srcOrd="0" destOrd="0" presId="urn:microsoft.com/office/officeart/2005/8/layout/vList2"/>
    <dgm:cxn modelId="{3E47457C-EDDC-4AAA-B125-A57A1655F42E}" type="presParOf" srcId="{ACF68F35-E2E6-4D90-83FE-E86303B1FA5F}" destId="{BE0A7C78-07B5-4F19-BAD0-04C47869E575}" srcOrd="1" destOrd="0" presId="urn:microsoft.com/office/officeart/2005/8/layout/vList2"/>
    <dgm:cxn modelId="{236A859B-5DC4-4DDC-933D-DB51B1A341D7}" type="presParOf" srcId="{ACF68F35-E2E6-4D90-83FE-E86303B1FA5F}" destId="{234F314A-EDFF-465B-A642-BEC625E8BFB1}" srcOrd="2" destOrd="0" presId="urn:microsoft.com/office/officeart/2005/8/layout/vList2"/>
    <dgm:cxn modelId="{7F2C06F6-2717-4C9B-85DC-937A0A143B1B}" type="presParOf" srcId="{ACF68F35-E2E6-4D90-83FE-E86303B1FA5F}" destId="{1251D4A6-4D51-4122-B063-1C20A2277266}" srcOrd="3" destOrd="0" presId="urn:microsoft.com/office/officeart/2005/8/layout/vList2"/>
    <dgm:cxn modelId="{BEFEE0FB-D033-4A76-A3C8-FB1622E69F57}" type="presParOf" srcId="{ACF68F35-E2E6-4D90-83FE-E86303B1FA5F}" destId="{B88241E5-B252-4137-84D6-B13DBFD3240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B8D435-1474-4768-8F60-89DCA854BEF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1A7A90-7D1F-49CD-8435-79E16DF308DE}">
      <dgm:prSet/>
      <dgm:spPr/>
      <dgm:t>
        <a:bodyPr/>
        <a:lstStyle/>
        <a:p>
          <a:r>
            <a:rPr lang="en-US" dirty="0"/>
            <a:t>“When kids are labeled then they act according to their label.”</a:t>
          </a:r>
        </a:p>
      </dgm:t>
    </dgm:pt>
    <dgm:pt modelId="{25D96C5D-F867-47DF-AD4F-2F5D51CF985B}" type="parTrans" cxnId="{8EA82558-4690-4EF9-938B-3BE910915C62}">
      <dgm:prSet/>
      <dgm:spPr/>
      <dgm:t>
        <a:bodyPr/>
        <a:lstStyle/>
        <a:p>
          <a:endParaRPr lang="en-US"/>
        </a:p>
      </dgm:t>
    </dgm:pt>
    <dgm:pt modelId="{646CB45A-4773-4268-B355-B96A397CA1F1}" type="sibTrans" cxnId="{8EA82558-4690-4EF9-938B-3BE910915C62}">
      <dgm:prSet/>
      <dgm:spPr/>
      <dgm:t>
        <a:bodyPr/>
        <a:lstStyle/>
        <a:p>
          <a:endParaRPr lang="en-US"/>
        </a:p>
      </dgm:t>
    </dgm:pt>
    <dgm:pt modelId="{B8C012BD-E0A0-44BC-8EE0-611A22F2EE55}">
      <dgm:prSet/>
      <dgm:spPr/>
      <dgm:t>
        <a:bodyPr/>
        <a:lstStyle/>
        <a:p>
          <a:r>
            <a:rPr lang="en-US" dirty="0"/>
            <a:t>“We need more people that look like us to be in more programs and have the lived experience and resources.”</a:t>
          </a:r>
        </a:p>
      </dgm:t>
    </dgm:pt>
    <dgm:pt modelId="{37B75836-D38C-4607-8ECB-14BC82C1528B}" type="parTrans" cxnId="{3C45D242-CDCE-4642-98A2-00D1FCCCFDD4}">
      <dgm:prSet/>
      <dgm:spPr/>
      <dgm:t>
        <a:bodyPr/>
        <a:lstStyle/>
        <a:p>
          <a:endParaRPr lang="en-US"/>
        </a:p>
      </dgm:t>
    </dgm:pt>
    <dgm:pt modelId="{17937207-AB58-49ED-952C-1F9945B906DE}" type="sibTrans" cxnId="{3C45D242-CDCE-4642-98A2-00D1FCCCFDD4}">
      <dgm:prSet/>
      <dgm:spPr/>
      <dgm:t>
        <a:bodyPr/>
        <a:lstStyle/>
        <a:p>
          <a:endParaRPr lang="en-US"/>
        </a:p>
      </dgm:t>
    </dgm:pt>
    <dgm:pt modelId="{25628641-23A6-4061-9690-1720161D006B}">
      <dgm:prSet/>
      <dgm:spPr/>
      <dgm:t>
        <a:bodyPr/>
        <a:lstStyle/>
        <a:p>
          <a:r>
            <a:rPr lang="en-US" dirty="0"/>
            <a:t>“We need long-term commitment. Nothing changes in a year.”</a:t>
          </a:r>
        </a:p>
      </dgm:t>
    </dgm:pt>
    <dgm:pt modelId="{1E6FA4B6-4082-492D-B0AE-5145396D00C8}" type="parTrans" cxnId="{7EDC3407-5919-4299-AF20-4EA4F794790C}">
      <dgm:prSet/>
      <dgm:spPr/>
      <dgm:t>
        <a:bodyPr/>
        <a:lstStyle/>
        <a:p>
          <a:endParaRPr lang="en-US"/>
        </a:p>
      </dgm:t>
    </dgm:pt>
    <dgm:pt modelId="{F0075713-4FA3-42E9-83B8-BED71A2047A0}" type="sibTrans" cxnId="{7EDC3407-5919-4299-AF20-4EA4F794790C}">
      <dgm:prSet/>
      <dgm:spPr/>
      <dgm:t>
        <a:bodyPr/>
        <a:lstStyle/>
        <a:p>
          <a:endParaRPr lang="en-US"/>
        </a:p>
      </dgm:t>
    </dgm:pt>
    <dgm:pt modelId="{ACF68F35-E2E6-4D90-83FE-E86303B1FA5F}" type="pres">
      <dgm:prSet presAssocID="{4FB8D435-1474-4768-8F60-89DCA854BEFD}" presName="linear" presStyleCnt="0">
        <dgm:presLayoutVars>
          <dgm:animLvl val="lvl"/>
          <dgm:resizeHandles val="exact"/>
        </dgm:presLayoutVars>
      </dgm:prSet>
      <dgm:spPr/>
    </dgm:pt>
    <dgm:pt modelId="{1BEAACFE-E48F-49F5-AA9E-FCCCDC6F7D23}" type="pres">
      <dgm:prSet presAssocID="{061A7A90-7D1F-49CD-8435-79E16DF308D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E0A7C78-07B5-4F19-BAD0-04C47869E575}" type="pres">
      <dgm:prSet presAssocID="{646CB45A-4773-4268-B355-B96A397CA1F1}" presName="spacer" presStyleCnt="0"/>
      <dgm:spPr/>
    </dgm:pt>
    <dgm:pt modelId="{234F314A-EDFF-465B-A642-BEC625E8BFB1}" type="pres">
      <dgm:prSet presAssocID="{B8C012BD-E0A0-44BC-8EE0-611A22F2EE5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251D4A6-4D51-4122-B063-1C20A2277266}" type="pres">
      <dgm:prSet presAssocID="{17937207-AB58-49ED-952C-1F9945B906DE}" presName="spacer" presStyleCnt="0"/>
      <dgm:spPr/>
    </dgm:pt>
    <dgm:pt modelId="{B88241E5-B252-4137-84D6-B13DBFD3240B}" type="pres">
      <dgm:prSet presAssocID="{25628641-23A6-4061-9690-1720161D006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EDC3407-5919-4299-AF20-4EA4F794790C}" srcId="{4FB8D435-1474-4768-8F60-89DCA854BEFD}" destId="{25628641-23A6-4061-9690-1720161D006B}" srcOrd="2" destOrd="0" parTransId="{1E6FA4B6-4082-492D-B0AE-5145396D00C8}" sibTransId="{F0075713-4FA3-42E9-83B8-BED71A2047A0}"/>
    <dgm:cxn modelId="{4ED3EE2B-417F-4BEE-AE62-1BAE440A0F15}" type="presOf" srcId="{4FB8D435-1474-4768-8F60-89DCA854BEFD}" destId="{ACF68F35-E2E6-4D90-83FE-E86303B1FA5F}" srcOrd="0" destOrd="0" presId="urn:microsoft.com/office/officeart/2005/8/layout/vList2"/>
    <dgm:cxn modelId="{3C45D242-CDCE-4642-98A2-00D1FCCCFDD4}" srcId="{4FB8D435-1474-4768-8F60-89DCA854BEFD}" destId="{B8C012BD-E0A0-44BC-8EE0-611A22F2EE55}" srcOrd="1" destOrd="0" parTransId="{37B75836-D38C-4607-8ECB-14BC82C1528B}" sibTransId="{17937207-AB58-49ED-952C-1F9945B906DE}"/>
    <dgm:cxn modelId="{8EA82558-4690-4EF9-938B-3BE910915C62}" srcId="{4FB8D435-1474-4768-8F60-89DCA854BEFD}" destId="{061A7A90-7D1F-49CD-8435-79E16DF308DE}" srcOrd="0" destOrd="0" parTransId="{25D96C5D-F867-47DF-AD4F-2F5D51CF985B}" sibTransId="{646CB45A-4773-4268-B355-B96A397CA1F1}"/>
    <dgm:cxn modelId="{6622518C-0B39-457A-BFA0-B67A13702507}" type="presOf" srcId="{B8C012BD-E0A0-44BC-8EE0-611A22F2EE55}" destId="{234F314A-EDFF-465B-A642-BEC625E8BFB1}" srcOrd="0" destOrd="0" presId="urn:microsoft.com/office/officeart/2005/8/layout/vList2"/>
    <dgm:cxn modelId="{CF8431AC-36AB-4E98-8F5C-5B588B090F3F}" type="presOf" srcId="{061A7A90-7D1F-49CD-8435-79E16DF308DE}" destId="{1BEAACFE-E48F-49F5-AA9E-FCCCDC6F7D23}" srcOrd="0" destOrd="0" presId="urn:microsoft.com/office/officeart/2005/8/layout/vList2"/>
    <dgm:cxn modelId="{5BEEC9EE-4837-4DDB-91D5-9F2E86A64F80}" type="presOf" srcId="{25628641-23A6-4061-9690-1720161D006B}" destId="{B88241E5-B252-4137-84D6-B13DBFD3240B}" srcOrd="0" destOrd="0" presId="urn:microsoft.com/office/officeart/2005/8/layout/vList2"/>
    <dgm:cxn modelId="{22A12067-8833-4408-9A7E-79A7F30A9985}" type="presParOf" srcId="{ACF68F35-E2E6-4D90-83FE-E86303B1FA5F}" destId="{1BEAACFE-E48F-49F5-AA9E-FCCCDC6F7D23}" srcOrd="0" destOrd="0" presId="urn:microsoft.com/office/officeart/2005/8/layout/vList2"/>
    <dgm:cxn modelId="{3E47457C-EDDC-4AAA-B125-A57A1655F42E}" type="presParOf" srcId="{ACF68F35-E2E6-4D90-83FE-E86303B1FA5F}" destId="{BE0A7C78-07B5-4F19-BAD0-04C47869E575}" srcOrd="1" destOrd="0" presId="urn:microsoft.com/office/officeart/2005/8/layout/vList2"/>
    <dgm:cxn modelId="{236A859B-5DC4-4DDC-933D-DB51B1A341D7}" type="presParOf" srcId="{ACF68F35-E2E6-4D90-83FE-E86303B1FA5F}" destId="{234F314A-EDFF-465B-A642-BEC625E8BFB1}" srcOrd="2" destOrd="0" presId="urn:microsoft.com/office/officeart/2005/8/layout/vList2"/>
    <dgm:cxn modelId="{7F2C06F6-2717-4C9B-85DC-937A0A143B1B}" type="presParOf" srcId="{ACF68F35-E2E6-4D90-83FE-E86303B1FA5F}" destId="{1251D4A6-4D51-4122-B063-1C20A2277266}" srcOrd="3" destOrd="0" presId="urn:microsoft.com/office/officeart/2005/8/layout/vList2"/>
    <dgm:cxn modelId="{BEFEE0FB-D033-4A76-A3C8-FB1622E69F57}" type="presParOf" srcId="{ACF68F35-E2E6-4D90-83FE-E86303B1FA5F}" destId="{B88241E5-B252-4137-84D6-B13DBFD3240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467AD1-64F0-41EC-ADA5-D37B92170221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8E00120-8ED3-417D-8BC4-870CAE8935C2}">
      <dgm:prSet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Continue to update the data collected through this project in to identify what may be anomalies that were a result of the Covid pandemic and what may indicate trends.</a:t>
          </a:r>
        </a:p>
      </dgm:t>
    </dgm:pt>
    <dgm:pt modelId="{36B79272-0DED-484F-A855-7A91431B877A}" type="parTrans" cxnId="{3487E271-5410-42D8-97D7-24A5C6186F32}">
      <dgm:prSet/>
      <dgm:spPr/>
      <dgm:t>
        <a:bodyPr/>
        <a:lstStyle/>
        <a:p>
          <a:endParaRPr lang="en-US"/>
        </a:p>
      </dgm:t>
    </dgm:pt>
    <dgm:pt modelId="{42E8C499-7DD7-48D1-9DF2-7B2E8185A833}" type="sibTrans" cxnId="{3487E271-5410-42D8-97D7-24A5C6186F32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84662688-003C-47D5-862F-92C9A5780820}">
      <dgm:prSet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Determine how definitions of homelessness may be affecting the data and how incarceration rates might affect population data.</a:t>
          </a:r>
        </a:p>
      </dgm:t>
    </dgm:pt>
    <dgm:pt modelId="{5F608D24-25CA-4386-9104-28A94C800C6D}" type="parTrans" cxnId="{839E2D1C-1C81-4DE9-B60F-8F68E0A2CB2C}">
      <dgm:prSet/>
      <dgm:spPr/>
      <dgm:t>
        <a:bodyPr/>
        <a:lstStyle/>
        <a:p>
          <a:endParaRPr lang="en-US"/>
        </a:p>
      </dgm:t>
    </dgm:pt>
    <dgm:pt modelId="{DA0B2E9F-920F-4B75-B6AA-378970BADC59}" type="sibTrans" cxnId="{839E2D1C-1C81-4DE9-B60F-8F68E0A2CB2C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F753827B-B3AD-4AC5-9E4B-C26CA6B7A292}">
      <dgm:prSet custT="1"/>
      <dgm:spPr/>
      <dgm:t>
        <a:bodyPr/>
        <a:lstStyle/>
        <a:p>
          <a:r>
            <a:rPr lang="en-US" sz="1050" dirty="0">
              <a:latin typeface="Century Gothic" panose="020B0502020202020204" pitchFamily="34" charset="0"/>
            </a:rPr>
            <a:t>Develop a plan for identifying, collecting, and analyzing indicators around Black youth resiliency, leadership, and entrepreneurism. Research how other cities collect this data.</a:t>
          </a:r>
        </a:p>
      </dgm:t>
    </dgm:pt>
    <dgm:pt modelId="{2402159C-320D-498F-8870-121063525479}" type="parTrans" cxnId="{FF5D0898-0E5D-4558-9F4D-99C0E900C402}">
      <dgm:prSet/>
      <dgm:spPr/>
      <dgm:t>
        <a:bodyPr/>
        <a:lstStyle/>
        <a:p>
          <a:endParaRPr lang="en-US"/>
        </a:p>
      </dgm:t>
    </dgm:pt>
    <dgm:pt modelId="{EE4DCE1C-0301-4ABC-AEEE-9CDD1ED0DD8F}" type="sibTrans" cxnId="{FF5D0898-0E5D-4558-9F4D-99C0E900C402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2B3E8151-5588-4622-A844-F40FB9323FDA}">
      <dgm:prSet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Engage with local mental health organizations and advocacy groups to build a collaborative network for the support of Black youth</a:t>
          </a:r>
          <a:r>
            <a:rPr lang="en-US" dirty="0"/>
            <a:t>.</a:t>
          </a:r>
        </a:p>
      </dgm:t>
    </dgm:pt>
    <dgm:pt modelId="{1C637C97-513C-474A-A7C7-7BC2FFD7F4B1}" type="parTrans" cxnId="{0CF663B8-A9F1-4E3B-B03B-858F293198F3}">
      <dgm:prSet/>
      <dgm:spPr/>
      <dgm:t>
        <a:bodyPr/>
        <a:lstStyle/>
        <a:p>
          <a:endParaRPr lang="en-US"/>
        </a:p>
      </dgm:t>
    </dgm:pt>
    <dgm:pt modelId="{41E0D8DE-07AB-4EBF-A9E5-4585AFE9D875}" type="sibTrans" cxnId="{0CF663B8-A9F1-4E3B-B03B-858F293198F3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2D7D98E2-4126-4F42-880E-EDC9D8F9AE63}">
      <dgm:prSet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Ensure alternative educational pathways are effectively communicated to students, offering them choices that fit their personal circumstances and goals. </a:t>
          </a:r>
        </a:p>
      </dgm:t>
    </dgm:pt>
    <dgm:pt modelId="{4430DC1F-E1A1-4138-BC1C-069E4A676702}" type="parTrans" cxnId="{EF269503-3110-4A90-8127-14E12DE86E60}">
      <dgm:prSet/>
      <dgm:spPr/>
      <dgm:t>
        <a:bodyPr/>
        <a:lstStyle/>
        <a:p>
          <a:endParaRPr lang="en-US"/>
        </a:p>
      </dgm:t>
    </dgm:pt>
    <dgm:pt modelId="{A518158B-582F-418A-A85C-705FBB1C5864}" type="sibTrans" cxnId="{EF269503-3110-4A90-8127-14E12DE86E60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D01AC9BB-724B-4D0D-995E-3006DB2D7D15}">
      <dgm:prSet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Explore public-private partnerships to bridge the resource gap in technology and infrastructure available in Milwaukee schools.</a:t>
          </a:r>
        </a:p>
      </dgm:t>
    </dgm:pt>
    <dgm:pt modelId="{77FE856A-1A26-402A-9B45-AAC6E760403D}" type="parTrans" cxnId="{A09CB763-DF22-4398-9B47-B037BC8EB76A}">
      <dgm:prSet/>
      <dgm:spPr/>
      <dgm:t>
        <a:bodyPr/>
        <a:lstStyle/>
        <a:p>
          <a:endParaRPr lang="en-US"/>
        </a:p>
      </dgm:t>
    </dgm:pt>
    <dgm:pt modelId="{18CB5386-B21D-4190-A228-FCE9556F9855}" type="sibTrans" cxnId="{A09CB763-DF22-4398-9B47-B037BC8EB76A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D39824DC-4E62-4B98-A760-5364DCCFE07B}" type="pres">
      <dgm:prSet presAssocID="{2C467AD1-64F0-41EC-ADA5-D37B92170221}" presName="linearFlow" presStyleCnt="0">
        <dgm:presLayoutVars>
          <dgm:dir/>
          <dgm:animLvl val="lvl"/>
          <dgm:resizeHandles val="exact"/>
        </dgm:presLayoutVars>
      </dgm:prSet>
      <dgm:spPr/>
    </dgm:pt>
    <dgm:pt modelId="{DC89679B-978D-431C-844E-BF435D5BD1C8}" type="pres">
      <dgm:prSet presAssocID="{B8E00120-8ED3-417D-8BC4-870CAE8935C2}" presName="compositeNode" presStyleCnt="0"/>
      <dgm:spPr/>
    </dgm:pt>
    <dgm:pt modelId="{BDC2947F-B4E6-455E-934F-5D2DCF5D5785}" type="pres">
      <dgm:prSet presAssocID="{B8E00120-8ED3-417D-8BC4-870CAE8935C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F0DFD9E-97E4-496B-9691-3B47AAB83BBA}" type="pres">
      <dgm:prSet presAssocID="{B8E00120-8ED3-417D-8BC4-870CAE8935C2}" presName="parSh" presStyleCnt="0"/>
      <dgm:spPr/>
    </dgm:pt>
    <dgm:pt modelId="{3CF6C620-D952-47FC-BABA-572A0D909E64}" type="pres">
      <dgm:prSet presAssocID="{B8E00120-8ED3-417D-8BC4-870CAE8935C2}" presName="lineNode" presStyleLbl="alignAccFollowNode1" presStyleIdx="0" presStyleCnt="18"/>
      <dgm:spPr/>
    </dgm:pt>
    <dgm:pt modelId="{0E50646B-FE5D-49D6-A32B-E36FB2BD07E0}" type="pres">
      <dgm:prSet presAssocID="{B8E00120-8ED3-417D-8BC4-870CAE8935C2}" presName="lineArrowNode" presStyleLbl="alignAccFollowNode1" presStyleIdx="1" presStyleCnt="18"/>
      <dgm:spPr/>
    </dgm:pt>
    <dgm:pt modelId="{7866AC89-02F2-4158-9339-A9E1D5F09697}" type="pres">
      <dgm:prSet presAssocID="{42E8C499-7DD7-48D1-9DF2-7B2E8185A833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11AA5A82-24D9-464D-B7BD-E2E19CBFB018}" type="pres">
      <dgm:prSet presAssocID="{42E8C499-7DD7-48D1-9DF2-7B2E8185A833}" presName="spacerBetweenCircleAndCallout" presStyleCnt="0">
        <dgm:presLayoutVars/>
      </dgm:prSet>
      <dgm:spPr/>
    </dgm:pt>
    <dgm:pt modelId="{F4CD3D97-7DD8-4BB0-A0FC-B0E1F930EF06}" type="pres">
      <dgm:prSet presAssocID="{B8E00120-8ED3-417D-8BC4-870CAE8935C2}" presName="nodeText" presStyleLbl="alignAccFollowNode1" presStyleIdx="2" presStyleCnt="18">
        <dgm:presLayoutVars>
          <dgm:bulletEnabled val="1"/>
        </dgm:presLayoutVars>
      </dgm:prSet>
      <dgm:spPr/>
    </dgm:pt>
    <dgm:pt modelId="{16DC42F0-AB96-48BA-8371-4C6D63768674}" type="pres">
      <dgm:prSet presAssocID="{42E8C499-7DD7-48D1-9DF2-7B2E8185A833}" presName="sibTransComposite" presStyleCnt="0"/>
      <dgm:spPr/>
    </dgm:pt>
    <dgm:pt modelId="{5170BE1A-D3B7-4561-AC89-766416BAA34D}" type="pres">
      <dgm:prSet presAssocID="{84662688-003C-47D5-862F-92C9A5780820}" presName="compositeNode" presStyleCnt="0"/>
      <dgm:spPr/>
    </dgm:pt>
    <dgm:pt modelId="{ED27F9AB-774D-41E1-A70B-86FF07D47993}" type="pres">
      <dgm:prSet presAssocID="{84662688-003C-47D5-862F-92C9A578082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1F45194-9075-48FA-8593-144F8A2C22AF}" type="pres">
      <dgm:prSet presAssocID="{84662688-003C-47D5-862F-92C9A5780820}" presName="parSh" presStyleCnt="0"/>
      <dgm:spPr/>
    </dgm:pt>
    <dgm:pt modelId="{32F5CA1C-E534-4112-8371-C8DC57DD8DBB}" type="pres">
      <dgm:prSet presAssocID="{84662688-003C-47D5-862F-92C9A5780820}" presName="lineNode" presStyleLbl="alignAccFollowNode1" presStyleIdx="3" presStyleCnt="18"/>
      <dgm:spPr/>
    </dgm:pt>
    <dgm:pt modelId="{B6A48EBD-71D3-4C1B-9CBC-83D541362712}" type="pres">
      <dgm:prSet presAssocID="{84662688-003C-47D5-862F-92C9A5780820}" presName="lineArrowNode" presStyleLbl="alignAccFollowNode1" presStyleIdx="4" presStyleCnt="18"/>
      <dgm:spPr/>
    </dgm:pt>
    <dgm:pt modelId="{40292B1C-7BC1-4C66-926C-78F3215D9352}" type="pres">
      <dgm:prSet presAssocID="{DA0B2E9F-920F-4B75-B6AA-378970BADC59}" presName="sibTransNodeCircle" presStyleLbl="alignNode1" presStyleIdx="1" presStyleCnt="6">
        <dgm:presLayoutVars>
          <dgm:chMax val="0"/>
          <dgm:bulletEnabled/>
        </dgm:presLayoutVars>
      </dgm:prSet>
      <dgm:spPr/>
    </dgm:pt>
    <dgm:pt modelId="{BF612F1F-FC4C-4053-A0C8-98F42147E4C7}" type="pres">
      <dgm:prSet presAssocID="{DA0B2E9F-920F-4B75-B6AA-378970BADC59}" presName="spacerBetweenCircleAndCallout" presStyleCnt="0">
        <dgm:presLayoutVars/>
      </dgm:prSet>
      <dgm:spPr/>
    </dgm:pt>
    <dgm:pt modelId="{53C0A24C-1D53-42BF-A995-98557674C063}" type="pres">
      <dgm:prSet presAssocID="{84662688-003C-47D5-862F-92C9A5780820}" presName="nodeText" presStyleLbl="alignAccFollowNode1" presStyleIdx="5" presStyleCnt="18">
        <dgm:presLayoutVars>
          <dgm:bulletEnabled val="1"/>
        </dgm:presLayoutVars>
      </dgm:prSet>
      <dgm:spPr/>
    </dgm:pt>
    <dgm:pt modelId="{24BA5E6B-C083-43F8-BE6E-63206CF1A74E}" type="pres">
      <dgm:prSet presAssocID="{DA0B2E9F-920F-4B75-B6AA-378970BADC59}" presName="sibTransComposite" presStyleCnt="0"/>
      <dgm:spPr/>
    </dgm:pt>
    <dgm:pt modelId="{B3136C90-6F1F-43D0-B903-91E5FD45C11C}" type="pres">
      <dgm:prSet presAssocID="{F753827B-B3AD-4AC5-9E4B-C26CA6B7A292}" presName="compositeNode" presStyleCnt="0"/>
      <dgm:spPr/>
    </dgm:pt>
    <dgm:pt modelId="{6C50F737-E6D3-468E-95D4-A983DC12A43B}" type="pres">
      <dgm:prSet presAssocID="{F753827B-B3AD-4AC5-9E4B-C26CA6B7A29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3858F20-ACC5-40B9-B22D-B2FF8E8430F9}" type="pres">
      <dgm:prSet presAssocID="{F753827B-B3AD-4AC5-9E4B-C26CA6B7A292}" presName="parSh" presStyleCnt="0"/>
      <dgm:spPr/>
    </dgm:pt>
    <dgm:pt modelId="{65844F40-75E7-4DBF-B9B6-384611001311}" type="pres">
      <dgm:prSet presAssocID="{F753827B-B3AD-4AC5-9E4B-C26CA6B7A292}" presName="lineNode" presStyleLbl="alignAccFollowNode1" presStyleIdx="6" presStyleCnt="18"/>
      <dgm:spPr/>
    </dgm:pt>
    <dgm:pt modelId="{DB278C1F-EE09-4342-8BC8-F5DC24D8D77B}" type="pres">
      <dgm:prSet presAssocID="{F753827B-B3AD-4AC5-9E4B-C26CA6B7A292}" presName="lineArrowNode" presStyleLbl="alignAccFollowNode1" presStyleIdx="7" presStyleCnt="18"/>
      <dgm:spPr/>
    </dgm:pt>
    <dgm:pt modelId="{9B0420D1-A6A4-43B2-8D50-1E7387DAF415}" type="pres">
      <dgm:prSet presAssocID="{EE4DCE1C-0301-4ABC-AEEE-9CDD1ED0DD8F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714DCDCE-981B-4977-92E9-31D42C3E2342}" type="pres">
      <dgm:prSet presAssocID="{EE4DCE1C-0301-4ABC-AEEE-9CDD1ED0DD8F}" presName="spacerBetweenCircleAndCallout" presStyleCnt="0">
        <dgm:presLayoutVars/>
      </dgm:prSet>
      <dgm:spPr/>
    </dgm:pt>
    <dgm:pt modelId="{12A01CB2-2F26-40D9-93B8-DD92A0B78667}" type="pres">
      <dgm:prSet presAssocID="{F753827B-B3AD-4AC5-9E4B-C26CA6B7A292}" presName="nodeText" presStyleLbl="alignAccFollowNode1" presStyleIdx="8" presStyleCnt="18">
        <dgm:presLayoutVars>
          <dgm:bulletEnabled val="1"/>
        </dgm:presLayoutVars>
      </dgm:prSet>
      <dgm:spPr/>
    </dgm:pt>
    <dgm:pt modelId="{DAF33E74-E0EF-41A3-80FE-4ABF75A8EBFE}" type="pres">
      <dgm:prSet presAssocID="{EE4DCE1C-0301-4ABC-AEEE-9CDD1ED0DD8F}" presName="sibTransComposite" presStyleCnt="0"/>
      <dgm:spPr/>
    </dgm:pt>
    <dgm:pt modelId="{6483BC7A-81E8-49B9-95EF-168500B0EA3A}" type="pres">
      <dgm:prSet presAssocID="{2B3E8151-5588-4622-A844-F40FB9323FDA}" presName="compositeNode" presStyleCnt="0"/>
      <dgm:spPr/>
    </dgm:pt>
    <dgm:pt modelId="{EF6DB41C-F595-4769-AFBB-11C13DA6C596}" type="pres">
      <dgm:prSet presAssocID="{2B3E8151-5588-4622-A844-F40FB9323FD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CD6EB56-E911-415A-B9B8-9DCC065AF1F0}" type="pres">
      <dgm:prSet presAssocID="{2B3E8151-5588-4622-A844-F40FB9323FDA}" presName="parSh" presStyleCnt="0"/>
      <dgm:spPr/>
    </dgm:pt>
    <dgm:pt modelId="{31378EFC-EA23-4089-8B31-6048F10DE642}" type="pres">
      <dgm:prSet presAssocID="{2B3E8151-5588-4622-A844-F40FB9323FDA}" presName="lineNode" presStyleLbl="alignAccFollowNode1" presStyleIdx="9" presStyleCnt="18"/>
      <dgm:spPr/>
    </dgm:pt>
    <dgm:pt modelId="{24195894-B49F-4764-982F-C667A51A702B}" type="pres">
      <dgm:prSet presAssocID="{2B3E8151-5588-4622-A844-F40FB9323FDA}" presName="lineArrowNode" presStyleLbl="alignAccFollowNode1" presStyleIdx="10" presStyleCnt="18"/>
      <dgm:spPr/>
    </dgm:pt>
    <dgm:pt modelId="{2B952F6D-4273-421F-A671-392D15381BF9}" type="pres">
      <dgm:prSet presAssocID="{41E0D8DE-07AB-4EBF-A9E5-4585AFE9D875}" presName="sibTransNodeCircle" presStyleLbl="alignNode1" presStyleIdx="3" presStyleCnt="6">
        <dgm:presLayoutVars>
          <dgm:chMax val="0"/>
          <dgm:bulletEnabled/>
        </dgm:presLayoutVars>
      </dgm:prSet>
      <dgm:spPr/>
    </dgm:pt>
    <dgm:pt modelId="{39B901E7-8656-4476-8E14-C0872CDFF8FB}" type="pres">
      <dgm:prSet presAssocID="{41E0D8DE-07AB-4EBF-A9E5-4585AFE9D875}" presName="spacerBetweenCircleAndCallout" presStyleCnt="0">
        <dgm:presLayoutVars/>
      </dgm:prSet>
      <dgm:spPr/>
    </dgm:pt>
    <dgm:pt modelId="{A255D030-459E-4A46-B161-CBCB9A096F26}" type="pres">
      <dgm:prSet presAssocID="{2B3E8151-5588-4622-A844-F40FB9323FDA}" presName="nodeText" presStyleLbl="alignAccFollowNode1" presStyleIdx="11" presStyleCnt="18">
        <dgm:presLayoutVars>
          <dgm:bulletEnabled val="1"/>
        </dgm:presLayoutVars>
      </dgm:prSet>
      <dgm:spPr/>
    </dgm:pt>
    <dgm:pt modelId="{0CAAF3EF-DB25-4598-A7DF-A32B20F9A641}" type="pres">
      <dgm:prSet presAssocID="{41E0D8DE-07AB-4EBF-A9E5-4585AFE9D875}" presName="sibTransComposite" presStyleCnt="0"/>
      <dgm:spPr/>
    </dgm:pt>
    <dgm:pt modelId="{815896DD-3926-4C96-BDCC-4DA8052F63F9}" type="pres">
      <dgm:prSet presAssocID="{2D7D98E2-4126-4F42-880E-EDC9D8F9AE63}" presName="compositeNode" presStyleCnt="0"/>
      <dgm:spPr/>
    </dgm:pt>
    <dgm:pt modelId="{2482B6EE-33DF-42A8-832F-822DCE0DB3EB}" type="pres">
      <dgm:prSet presAssocID="{2D7D98E2-4126-4F42-880E-EDC9D8F9AE6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E8F11BC-4D12-4407-A41C-DAAB0D887F3D}" type="pres">
      <dgm:prSet presAssocID="{2D7D98E2-4126-4F42-880E-EDC9D8F9AE63}" presName="parSh" presStyleCnt="0"/>
      <dgm:spPr/>
    </dgm:pt>
    <dgm:pt modelId="{C446F460-B5F5-421E-B23B-AE422D902462}" type="pres">
      <dgm:prSet presAssocID="{2D7D98E2-4126-4F42-880E-EDC9D8F9AE63}" presName="lineNode" presStyleLbl="alignAccFollowNode1" presStyleIdx="12" presStyleCnt="18"/>
      <dgm:spPr/>
    </dgm:pt>
    <dgm:pt modelId="{D0053B4E-EB3B-4CE2-AD75-A85899004938}" type="pres">
      <dgm:prSet presAssocID="{2D7D98E2-4126-4F42-880E-EDC9D8F9AE63}" presName="lineArrowNode" presStyleLbl="alignAccFollowNode1" presStyleIdx="13" presStyleCnt="18"/>
      <dgm:spPr/>
    </dgm:pt>
    <dgm:pt modelId="{156E6FEC-5AD6-4710-AD70-442006190E5E}" type="pres">
      <dgm:prSet presAssocID="{A518158B-582F-418A-A85C-705FBB1C5864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A4F023AF-AF16-42B9-8EBF-63EF4FEAC774}" type="pres">
      <dgm:prSet presAssocID="{A518158B-582F-418A-A85C-705FBB1C5864}" presName="spacerBetweenCircleAndCallout" presStyleCnt="0">
        <dgm:presLayoutVars/>
      </dgm:prSet>
      <dgm:spPr/>
    </dgm:pt>
    <dgm:pt modelId="{17BFFD77-4CED-4D14-A12A-A10404891CB7}" type="pres">
      <dgm:prSet presAssocID="{2D7D98E2-4126-4F42-880E-EDC9D8F9AE63}" presName="nodeText" presStyleLbl="alignAccFollowNode1" presStyleIdx="14" presStyleCnt="18">
        <dgm:presLayoutVars>
          <dgm:bulletEnabled val="1"/>
        </dgm:presLayoutVars>
      </dgm:prSet>
      <dgm:spPr/>
    </dgm:pt>
    <dgm:pt modelId="{5BBA961A-ACEA-41F6-B5A5-FA582A034A89}" type="pres">
      <dgm:prSet presAssocID="{A518158B-582F-418A-A85C-705FBB1C5864}" presName="sibTransComposite" presStyleCnt="0"/>
      <dgm:spPr/>
    </dgm:pt>
    <dgm:pt modelId="{5FC7A397-E065-4675-9E7B-119BA4835773}" type="pres">
      <dgm:prSet presAssocID="{D01AC9BB-724B-4D0D-995E-3006DB2D7D15}" presName="compositeNode" presStyleCnt="0"/>
      <dgm:spPr/>
    </dgm:pt>
    <dgm:pt modelId="{098846FF-6C89-4F96-82AB-9D37A9E949E5}" type="pres">
      <dgm:prSet presAssocID="{D01AC9BB-724B-4D0D-995E-3006DB2D7D15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E8370F4-4061-451E-8ED3-873420F365E4}" type="pres">
      <dgm:prSet presAssocID="{D01AC9BB-724B-4D0D-995E-3006DB2D7D15}" presName="parSh" presStyleCnt="0"/>
      <dgm:spPr/>
    </dgm:pt>
    <dgm:pt modelId="{89532BAC-7ADD-4386-B414-77A7B326E504}" type="pres">
      <dgm:prSet presAssocID="{D01AC9BB-724B-4D0D-995E-3006DB2D7D15}" presName="lineNode" presStyleLbl="alignAccFollowNode1" presStyleIdx="15" presStyleCnt="18"/>
      <dgm:spPr/>
    </dgm:pt>
    <dgm:pt modelId="{19EF67B1-F711-436B-8CC5-CE2794115E28}" type="pres">
      <dgm:prSet presAssocID="{D01AC9BB-724B-4D0D-995E-3006DB2D7D15}" presName="lineArrowNode" presStyleLbl="alignAccFollowNode1" presStyleIdx="16" presStyleCnt="18"/>
      <dgm:spPr/>
    </dgm:pt>
    <dgm:pt modelId="{E62759AE-4B75-45BE-A5FA-18663E2E3DF7}" type="pres">
      <dgm:prSet presAssocID="{18CB5386-B21D-4190-A228-FCE9556F9855}" presName="sibTransNodeCircle" presStyleLbl="alignNode1" presStyleIdx="5" presStyleCnt="6">
        <dgm:presLayoutVars>
          <dgm:chMax val="0"/>
          <dgm:bulletEnabled/>
        </dgm:presLayoutVars>
      </dgm:prSet>
      <dgm:spPr/>
    </dgm:pt>
    <dgm:pt modelId="{DEA090CF-8BC3-4997-98AB-392614985DB5}" type="pres">
      <dgm:prSet presAssocID="{18CB5386-B21D-4190-A228-FCE9556F9855}" presName="spacerBetweenCircleAndCallout" presStyleCnt="0">
        <dgm:presLayoutVars/>
      </dgm:prSet>
      <dgm:spPr/>
    </dgm:pt>
    <dgm:pt modelId="{94983D7D-B257-430B-99AB-1BD6DED840B5}" type="pres">
      <dgm:prSet presAssocID="{D01AC9BB-724B-4D0D-995E-3006DB2D7D15}" presName="nodeText" presStyleLbl="alignAccFollowNode1" presStyleIdx="17" presStyleCnt="18">
        <dgm:presLayoutVars>
          <dgm:bulletEnabled val="1"/>
        </dgm:presLayoutVars>
      </dgm:prSet>
      <dgm:spPr/>
    </dgm:pt>
  </dgm:ptLst>
  <dgm:cxnLst>
    <dgm:cxn modelId="{EF269503-3110-4A90-8127-14E12DE86E60}" srcId="{2C467AD1-64F0-41EC-ADA5-D37B92170221}" destId="{2D7D98E2-4126-4F42-880E-EDC9D8F9AE63}" srcOrd="4" destOrd="0" parTransId="{4430DC1F-E1A1-4138-BC1C-069E4A676702}" sibTransId="{A518158B-582F-418A-A85C-705FBB1C5864}"/>
    <dgm:cxn modelId="{129D080E-F5E1-4946-84DF-35FE8F47C68E}" type="presOf" srcId="{41E0D8DE-07AB-4EBF-A9E5-4585AFE9D875}" destId="{2B952F6D-4273-421F-A671-392D15381BF9}" srcOrd="0" destOrd="0" presId="urn:microsoft.com/office/officeart/2016/7/layout/LinearArrowProcessNumbered"/>
    <dgm:cxn modelId="{33368214-F2DE-4EDC-BA61-53904E5340AA}" type="presOf" srcId="{D01AC9BB-724B-4D0D-995E-3006DB2D7D15}" destId="{94983D7D-B257-430B-99AB-1BD6DED840B5}" srcOrd="0" destOrd="0" presId="urn:microsoft.com/office/officeart/2016/7/layout/LinearArrowProcessNumbered"/>
    <dgm:cxn modelId="{839E2D1C-1C81-4DE9-B60F-8F68E0A2CB2C}" srcId="{2C467AD1-64F0-41EC-ADA5-D37B92170221}" destId="{84662688-003C-47D5-862F-92C9A5780820}" srcOrd="1" destOrd="0" parTransId="{5F608D24-25CA-4386-9104-28A94C800C6D}" sibTransId="{DA0B2E9F-920F-4B75-B6AA-378970BADC59}"/>
    <dgm:cxn modelId="{1030D429-CD8C-4C11-889D-71EBC666F224}" type="presOf" srcId="{42E8C499-7DD7-48D1-9DF2-7B2E8185A833}" destId="{7866AC89-02F2-4158-9339-A9E1D5F09697}" srcOrd="0" destOrd="0" presId="urn:microsoft.com/office/officeart/2016/7/layout/LinearArrowProcessNumbered"/>
    <dgm:cxn modelId="{1B001436-25F4-4735-B9E4-E1B92E79B9DB}" type="presOf" srcId="{2B3E8151-5588-4622-A844-F40FB9323FDA}" destId="{A255D030-459E-4A46-B161-CBCB9A096F26}" srcOrd="0" destOrd="0" presId="urn:microsoft.com/office/officeart/2016/7/layout/LinearArrowProcessNumbered"/>
    <dgm:cxn modelId="{63D4485A-7200-4FC7-B57F-CF30C796672E}" type="presOf" srcId="{2C467AD1-64F0-41EC-ADA5-D37B92170221}" destId="{D39824DC-4E62-4B98-A760-5364DCCFE07B}" srcOrd="0" destOrd="0" presId="urn:microsoft.com/office/officeart/2016/7/layout/LinearArrowProcessNumbered"/>
    <dgm:cxn modelId="{6EBA7C5A-70BC-465E-9656-DD5E540252FF}" type="presOf" srcId="{B8E00120-8ED3-417D-8BC4-870CAE8935C2}" destId="{F4CD3D97-7DD8-4BB0-A0FC-B0E1F930EF06}" srcOrd="0" destOrd="0" presId="urn:microsoft.com/office/officeart/2016/7/layout/LinearArrowProcessNumbered"/>
    <dgm:cxn modelId="{A09CB763-DF22-4398-9B47-B037BC8EB76A}" srcId="{2C467AD1-64F0-41EC-ADA5-D37B92170221}" destId="{D01AC9BB-724B-4D0D-995E-3006DB2D7D15}" srcOrd="5" destOrd="0" parTransId="{77FE856A-1A26-402A-9B45-AAC6E760403D}" sibTransId="{18CB5386-B21D-4190-A228-FCE9556F9855}"/>
    <dgm:cxn modelId="{3487E271-5410-42D8-97D7-24A5C6186F32}" srcId="{2C467AD1-64F0-41EC-ADA5-D37B92170221}" destId="{B8E00120-8ED3-417D-8BC4-870CAE8935C2}" srcOrd="0" destOrd="0" parTransId="{36B79272-0DED-484F-A855-7A91431B877A}" sibTransId="{42E8C499-7DD7-48D1-9DF2-7B2E8185A833}"/>
    <dgm:cxn modelId="{2CEA1E80-FE29-42C0-9162-97F90E63C5E5}" type="presOf" srcId="{EE4DCE1C-0301-4ABC-AEEE-9CDD1ED0DD8F}" destId="{9B0420D1-A6A4-43B2-8D50-1E7387DAF415}" srcOrd="0" destOrd="0" presId="urn:microsoft.com/office/officeart/2016/7/layout/LinearArrowProcessNumbered"/>
    <dgm:cxn modelId="{FF5D0898-0E5D-4558-9F4D-99C0E900C402}" srcId="{2C467AD1-64F0-41EC-ADA5-D37B92170221}" destId="{F753827B-B3AD-4AC5-9E4B-C26CA6B7A292}" srcOrd="2" destOrd="0" parTransId="{2402159C-320D-498F-8870-121063525479}" sibTransId="{EE4DCE1C-0301-4ABC-AEEE-9CDD1ED0DD8F}"/>
    <dgm:cxn modelId="{8D80789D-590E-4649-9409-8611B4FE90DE}" type="presOf" srcId="{18CB5386-B21D-4190-A228-FCE9556F9855}" destId="{E62759AE-4B75-45BE-A5FA-18663E2E3DF7}" srcOrd="0" destOrd="0" presId="urn:microsoft.com/office/officeart/2016/7/layout/LinearArrowProcessNumbered"/>
    <dgm:cxn modelId="{E51115A0-5746-4E4D-AA7D-F8E1C34464EE}" type="presOf" srcId="{84662688-003C-47D5-862F-92C9A5780820}" destId="{53C0A24C-1D53-42BF-A995-98557674C063}" srcOrd="0" destOrd="0" presId="urn:microsoft.com/office/officeart/2016/7/layout/LinearArrowProcessNumbered"/>
    <dgm:cxn modelId="{0CF663B8-A9F1-4E3B-B03B-858F293198F3}" srcId="{2C467AD1-64F0-41EC-ADA5-D37B92170221}" destId="{2B3E8151-5588-4622-A844-F40FB9323FDA}" srcOrd="3" destOrd="0" parTransId="{1C637C97-513C-474A-A7C7-7BC2FFD7F4B1}" sibTransId="{41E0D8DE-07AB-4EBF-A9E5-4585AFE9D875}"/>
    <dgm:cxn modelId="{F91778C9-4180-4BBE-9496-FA3A2D61D913}" type="presOf" srcId="{2D7D98E2-4126-4F42-880E-EDC9D8F9AE63}" destId="{17BFFD77-4CED-4D14-A12A-A10404891CB7}" srcOrd="0" destOrd="0" presId="urn:microsoft.com/office/officeart/2016/7/layout/LinearArrowProcessNumbered"/>
    <dgm:cxn modelId="{D6664BE7-7BA9-4F90-BB6B-E7EACD8A5EA7}" type="presOf" srcId="{DA0B2E9F-920F-4B75-B6AA-378970BADC59}" destId="{40292B1C-7BC1-4C66-926C-78F3215D9352}" srcOrd="0" destOrd="0" presId="urn:microsoft.com/office/officeart/2016/7/layout/LinearArrowProcessNumbered"/>
    <dgm:cxn modelId="{B65284FC-3D63-4499-9E85-BA054375836F}" type="presOf" srcId="{A518158B-582F-418A-A85C-705FBB1C5864}" destId="{156E6FEC-5AD6-4710-AD70-442006190E5E}" srcOrd="0" destOrd="0" presId="urn:microsoft.com/office/officeart/2016/7/layout/LinearArrowProcessNumbered"/>
    <dgm:cxn modelId="{EE98EFFE-39C4-4857-8B3E-048960076C98}" type="presOf" srcId="{F753827B-B3AD-4AC5-9E4B-C26CA6B7A292}" destId="{12A01CB2-2F26-40D9-93B8-DD92A0B78667}" srcOrd="0" destOrd="0" presId="urn:microsoft.com/office/officeart/2016/7/layout/LinearArrowProcessNumbered"/>
    <dgm:cxn modelId="{F861E190-75BA-418A-8EBC-E69B15EB9D0B}" type="presParOf" srcId="{D39824DC-4E62-4B98-A760-5364DCCFE07B}" destId="{DC89679B-978D-431C-844E-BF435D5BD1C8}" srcOrd="0" destOrd="0" presId="urn:microsoft.com/office/officeart/2016/7/layout/LinearArrowProcessNumbered"/>
    <dgm:cxn modelId="{82178CF0-0AF2-4CE2-B4DA-FABDF6CFA410}" type="presParOf" srcId="{DC89679B-978D-431C-844E-BF435D5BD1C8}" destId="{BDC2947F-B4E6-455E-934F-5D2DCF5D5785}" srcOrd="0" destOrd="0" presId="urn:microsoft.com/office/officeart/2016/7/layout/LinearArrowProcessNumbered"/>
    <dgm:cxn modelId="{4042ABBE-56C7-4270-9140-D881D5BC6F98}" type="presParOf" srcId="{DC89679B-978D-431C-844E-BF435D5BD1C8}" destId="{5F0DFD9E-97E4-496B-9691-3B47AAB83BBA}" srcOrd="1" destOrd="0" presId="urn:microsoft.com/office/officeart/2016/7/layout/LinearArrowProcessNumbered"/>
    <dgm:cxn modelId="{00AC7884-852B-4196-8EF3-335324010A01}" type="presParOf" srcId="{5F0DFD9E-97E4-496B-9691-3B47AAB83BBA}" destId="{3CF6C620-D952-47FC-BABA-572A0D909E64}" srcOrd="0" destOrd="0" presId="urn:microsoft.com/office/officeart/2016/7/layout/LinearArrowProcessNumbered"/>
    <dgm:cxn modelId="{63FA96F5-7CB9-4C85-A094-FDF8F5487B75}" type="presParOf" srcId="{5F0DFD9E-97E4-496B-9691-3B47AAB83BBA}" destId="{0E50646B-FE5D-49D6-A32B-E36FB2BD07E0}" srcOrd="1" destOrd="0" presId="urn:microsoft.com/office/officeart/2016/7/layout/LinearArrowProcessNumbered"/>
    <dgm:cxn modelId="{6B0A19E5-A113-416E-971E-D0487F740753}" type="presParOf" srcId="{5F0DFD9E-97E4-496B-9691-3B47AAB83BBA}" destId="{7866AC89-02F2-4158-9339-A9E1D5F09697}" srcOrd="2" destOrd="0" presId="urn:microsoft.com/office/officeart/2016/7/layout/LinearArrowProcessNumbered"/>
    <dgm:cxn modelId="{2B16F6C5-1382-4E10-AC15-2D4555CCE6FB}" type="presParOf" srcId="{5F0DFD9E-97E4-496B-9691-3B47AAB83BBA}" destId="{11AA5A82-24D9-464D-B7BD-E2E19CBFB018}" srcOrd="3" destOrd="0" presId="urn:microsoft.com/office/officeart/2016/7/layout/LinearArrowProcessNumbered"/>
    <dgm:cxn modelId="{538B687B-E3C9-4486-95C2-624353A5F4AE}" type="presParOf" srcId="{DC89679B-978D-431C-844E-BF435D5BD1C8}" destId="{F4CD3D97-7DD8-4BB0-A0FC-B0E1F930EF06}" srcOrd="2" destOrd="0" presId="urn:microsoft.com/office/officeart/2016/7/layout/LinearArrowProcessNumbered"/>
    <dgm:cxn modelId="{798BD85D-8E7F-434C-88E8-222516109EA8}" type="presParOf" srcId="{D39824DC-4E62-4B98-A760-5364DCCFE07B}" destId="{16DC42F0-AB96-48BA-8371-4C6D63768674}" srcOrd="1" destOrd="0" presId="urn:microsoft.com/office/officeart/2016/7/layout/LinearArrowProcessNumbered"/>
    <dgm:cxn modelId="{E3DB5B9F-A331-4980-B644-40203A603CAC}" type="presParOf" srcId="{D39824DC-4E62-4B98-A760-5364DCCFE07B}" destId="{5170BE1A-D3B7-4561-AC89-766416BAA34D}" srcOrd="2" destOrd="0" presId="urn:microsoft.com/office/officeart/2016/7/layout/LinearArrowProcessNumbered"/>
    <dgm:cxn modelId="{21B44CA2-2E1E-46EA-88C9-64869088C0C4}" type="presParOf" srcId="{5170BE1A-D3B7-4561-AC89-766416BAA34D}" destId="{ED27F9AB-774D-41E1-A70B-86FF07D47993}" srcOrd="0" destOrd="0" presId="urn:microsoft.com/office/officeart/2016/7/layout/LinearArrowProcessNumbered"/>
    <dgm:cxn modelId="{930FC78A-AB08-40A9-A7BF-537CDFA80823}" type="presParOf" srcId="{5170BE1A-D3B7-4561-AC89-766416BAA34D}" destId="{01F45194-9075-48FA-8593-144F8A2C22AF}" srcOrd="1" destOrd="0" presId="urn:microsoft.com/office/officeart/2016/7/layout/LinearArrowProcessNumbered"/>
    <dgm:cxn modelId="{46B8B93F-E8C2-491B-B607-9F88FADB5929}" type="presParOf" srcId="{01F45194-9075-48FA-8593-144F8A2C22AF}" destId="{32F5CA1C-E534-4112-8371-C8DC57DD8DBB}" srcOrd="0" destOrd="0" presId="urn:microsoft.com/office/officeart/2016/7/layout/LinearArrowProcessNumbered"/>
    <dgm:cxn modelId="{71ABE7E6-88F3-40FF-BBDD-936F1B6D747C}" type="presParOf" srcId="{01F45194-9075-48FA-8593-144F8A2C22AF}" destId="{B6A48EBD-71D3-4C1B-9CBC-83D541362712}" srcOrd="1" destOrd="0" presId="urn:microsoft.com/office/officeart/2016/7/layout/LinearArrowProcessNumbered"/>
    <dgm:cxn modelId="{6C8BB348-3A60-4B98-9F0C-06BFC85AB178}" type="presParOf" srcId="{01F45194-9075-48FA-8593-144F8A2C22AF}" destId="{40292B1C-7BC1-4C66-926C-78F3215D9352}" srcOrd="2" destOrd="0" presId="urn:microsoft.com/office/officeart/2016/7/layout/LinearArrowProcessNumbered"/>
    <dgm:cxn modelId="{37648FD7-F3FE-4BBC-8EB9-916FD445F8A5}" type="presParOf" srcId="{01F45194-9075-48FA-8593-144F8A2C22AF}" destId="{BF612F1F-FC4C-4053-A0C8-98F42147E4C7}" srcOrd="3" destOrd="0" presId="urn:microsoft.com/office/officeart/2016/7/layout/LinearArrowProcessNumbered"/>
    <dgm:cxn modelId="{D82903AC-DAE5-4182-B968-BC0F032BBED4}" type="presParOf" srcId="{5170BE1A-D3B7-4561-AC89-766416BAA34D}" destId="{53C0A24C-1D53-42BF-A995-98557674C063}" srcOrd="2" destOrd="0" presId="urn:microsoft.com/office/officeart/2016/7/layout/LinearArrowProcessNumbered"/>
    <dgm:cxn modelId="{808ED013-8052-4A6B-A3EC-4DDCFC8FD3FD}" type="presParOf" srcId="{D39824DC-4E62-4B98-A760-5364DCCFE07B}" destId="{24BA5E6B-C083-43F8-BE6E-63206CF1A74E}" srcOrd="3" destOrd="0" presId="urn:microsoft.com/office/officeart/2016/7/layout/LinearArrowProcessNumbered"/>
    <dgm:cxn modelId="{D8E33580-C3AF-498A-A054-A57C1A316567}" type="presParOf" srcId="{D39824DC-4E62-4B98-A760-5364DCCFE07B}" destId="{B3136C90-6F1F-43D0-B903-91E5FD45C11C}" srcOrd="4" destOrd="0" presId="urn:microsoft.com/office/officeart/2016/7/layout/LinearArrowProcessNumbered"/>
    <dgm:cxn modelId="{BCA1A73B-9FFF-4C54-B8FD-CEC53DF3A6AD}" type="presParOf" srcId="{B3136C90-6F1F-43D0-B903-91E5FD45C11C}" destId="{6C50F737-E6D3-468E-95D4-A983DC12A43B}" srcOrd="0" destOrd="0" presId="urn:microsoft.com/office/officeart/2016/7/layout/LinearArrowProcessNumbered"/>
    <dgm:cxn modelId="{5B70947B-CD42-46BF-A2D5-1A629E3D2629}" type="presParOf" srcId="{B3136C90-6F1F-43D0-B903-91E5FD45C11C}" destId="{83858F20-ACC5-40B9-B22D-B2FF8E8430F9}" srcOrd="1" destOrd="0" presId="urn:microsoft.com/office/officeart/2016/7/layout/LinearArrowProcessNumbered"/>
    <dgm:cxn modelId="{19AF277E-C658-4BEC-B274-5E082927EA22}" type="presParOf" srcId="{83858F20-ACC5-40B9-B22D-B2FF8E8430F9}" destId="{65844F40-75E7-4DBF-B9B6-384611001311}" srcOrd="0" destOrd="0" presId="urn:microsoft.com/office/officeart/2016/7/layout/LinearArrowProcessNumbered"/>
    <dgm:cxn modelId="{B05011AE-3CFA-47F0-BFCE-9348DFCE27C7}" type="presParOf" srcId="{83858F20-ACC5-40B9-B22D-B2FF8E8430F9}" destId="{DB278C1F-EE09-4342-8BC8-F5DC24D8D77B}" srcOrd="1" destOrd="0" presId="urn:microsoft.com/office/officeart/2016/7/layout/LinearArrowProcessNumbered"/>
    <dgm:cxn modelId="{FC29717C-221B-4532-9E64-D221BA39F451}" type="presParOf" srcId="{83858F20-ACC5-40B9-B22D-B2FF8E8430F9}" destId="{9B0420D1-A6A4-43B2-8D50-1E7387DAF415}" srcOrd="2" destOrd="0" presId="urn:microsoft.com/office/officeart/2016/7/layout/LinearArrowProcessNumbered"/>
    <dgm:cxn modelId="{E70ECCBB-E4E3-40D6-BFC9-EAA89EDB95C0}" type="presParOf" srcId="{83858F20-ACC5-40B9-B22D-B2FF8E8430F9}" destId="{714DCDCE-981B-4977-92E9-31D42C3E2342}" srcOrd="3" destOrd="0" presId="urn:microsoft.com/office/officeart/2016/7/layout/LinearArrowProcessNumbered"/>
    <dgm:cxn modelId="{29F86ACE-1331-4CAF-B484-020EDAA77AB5}" type="presParOf" srcId="{B3136C90-6F1F-43D0-B903-91E5FD45C11C}" destId="{12A01CB2-2F26-40D9-93B8-DD92A0B78667}" srcOrd="2" destOrd="0" presId="urn:microsoft.com/office/officeart/2016/7/layout/LinearArrowProcessNumbered"/>
    <dgm:cxn modelId="{53C36622-9E0A-400A-8F82-4D3ACE81FE94}" type="presParOf" srcId="{D39824DC-4E62-4B98-A760-5364DCCFE07B}" destId="{DAF33E74-E0EF-41A3-80FE-4ABF75A8EBFE}" srcOrd="5" destOrd="0" presId="urn:microsoft.com/office/officeart/2016/7/layout/LinearArrowProcessNumbered"/>
    <dgm:cxn modelId="{B9CA3427-AD6C-4168-A0EB-73BD5759CD8A}" type="presParOf" srcId="{D39824DC-4E62-4B98-A760-5364DCCFE07B}" destId="{6483BC7A-81E8-49B9-95EF-168500B0EA3A}" srcOrd="6" destOrd="0" presId="urn:microsoft.com/office/officeart/2016/7/layout/LinearArrowProcessNumbered"/>
    <dgm:cxn modelId="{528AA60A-F437-4647-AE0D-F777B7EFEF52}" type="presParOf" srcId="{6483BC7A-81E8-49B9-95EF-168500B0EA3A}" destId="{EF6DB41C-F595-4769-AFBB-11C13DA6C596}" srcOrd="0" destOrd="0" presId="urn:microsoft.com/office/officeart/2016/7/layout/LinearArrowProcessNumbered"/>
    <dgm:cxn modelId="{184CE7D7-3AC2-4446-8BFD-7E1CC90FA104}" type="presParOf" srcId="{6483BC7A-81E8-49B9-95EF-168500B0EA3A}" destId="{0CD6EB56-E911-415A-B9B8-9DCC065AF1F0}" srcOrd="1" destOrd="0" presId="urn:microsoft.com/office/officeart/2016/7/layout/LinearArrowProcessNumbered"/>
    <dgm:cxn modelId="{56DC1897-809E-4127-888C-E0973106EFF1}" type="presParOf" srcId="{0CD6EB56-E911-415A-B9B8-9DCC065AF1F0}" destId="{31378EFC-EA23-4089-8B31-6048F10DE642}" srcOrd="0" destOrd="0" presId="urn:microsoft.com/office/officeart/2016/7/layout/LinearArrowProcessNumbered"/>
    <dgm:cxn modelId="{F77AF05C-4245-4765-A9E0-B9A4CB69A8CA}" type="presParOf" srcId="{0CD6EB56-E911-415A-B9B8-9DCC065AF1F0}" destId="{24195894-B49F-4764-982F-C667A51A702B}" srcOrd="1" destOrd="0" presId="urn:microsoft.com/office/officeart/2016/7/layout/LinearArrowProcessNumbered"/>
    <dgm:cxn modelId="{5B63C1D0-2247-48F5-9E82-F23F337E29D1}" type="presParOf" srcId="{0CD6EB56-E911-415A-B9B8-9DCC065AF1F0}" destId="{2B952F6D-4273-421F-A671-392D15381BF9}" srcOrd="2" destOrd="0" presId="urn:microsoft.com/office/officeart/2016/7/layout/LinearArrowProcessNumbered"/>
    <dgm:cxn modelId="{118E203D-1F9C-4D5D-B6B3-F1C65DFBAB65}" type="presParOf" srcId="{0CD6EB56-E911-415A-B9B8-9DCC065AF1F0}" destId="{39B901E7-8656-4476-8E14-C0872CDFF8FB}" srcOrd="3" destOrd="0" presId="urn:microsoft.com/office/officeart/2016/7/layout/LinearArrowProcessNumbered"/>
    <dgm:cxn modelId="{64AA4358-2E3E-4F08-B8A7-DAA06D158F23}" type="presParOf" srcId="{6483BC7A-81E8-49B9-95EF-168500B0EA3A}" destId="{A255D030-459E-4A46-B161-CBCB9A096F26}" srcOrd="2" destOrd="0" presId="urn:microsoft.com/office/officeart/2016/7/layout/LinearArrowProcessNumbered"/>
    <dgm:cxn modelId="{CD563EDB-63C7-4E4D-9081-73C04DEEA89B}" type="presParOf" srcId="{D39824DC-4E62-4B98-A760-5364DCCFE07B}" destId="{0CAAF3EF-DB25-4598-A7DF-A32B20F9A641}" srcOrd="7" destOrd="0" presId="urn:microsoft.com/office/officeart/2016/7/layout/LinearArrowProcessNumbered"/>
    <dgm:cxn modelId="{EE0D93BB-C0BE-4B91-B314-67929ED4D089}" type="presParOf" srcId="{D39824DC-4E62-4B98-A760-5364DCCFE07B}" destId="{815896DD-3926-4C96-BDCC-4DA8052F63F9}" srcOrd="8" destOrd="0" presId="urn:microsoft.com/office/officeart/2016/7/layout/LinearArrowProcessNumbered"/>
    <dgm:cxn modelId="{40AA9319-BE39-4FC0-B278-4EB808F165CE}" type="presParOf" srcId="{815896DD-3926-4C96-BDCC-4DA8052F63F9}" destId="{2482B6EE-33DF-42A8-832F-822DCE0DB3EB}" srcOrd="0" destOrd="0" presId="urn:microsoft.com/office/officeart/2016/7/layout/LinearArrowProcessNumbered"/>
    <dgm:cxn modelId="{758756A9-CD20-4514-A6B7-C756AB750025}" type="presParOf" srcId="{815896DD-3926-4C96-BDCC-4DA8052F63F9}" destId="{EE8F11BC-4D12-4407-A41C-DAAB0D887F3D}" srcOrd="1" destOrd="0" presId="urn:microsoft.com/office/officeart/2016/7/layout/LinearArrowProcessNumbered"/>
    <dgm:cxn modelId="{D6D21847-17E4-4E67-9EE8-BC9D918557DD}" type="presParOf" srcId="{EE8F11BC-4D12-4407-A41C-DAAB0D887F3D}" destId="{C446F460-B5F5-421E-B23B-AE422D902462}" srcOrd="0" destOrd="0" presId="urn:microsoft.com/office/officeart/2016/7/layout/LinearArrowProcessNumbered"/>
    <dgm:cxn modelId="{01B05493-0F24-480C-917A-F09AFB27A326}" type="presParOf" srcId="{EE8F11BC-4D12-4407-A41C-DAAB0D887F3D}" destId="{D0053B4E-EB3B-4CE2-AD75-A85899004938}" srcOrd="1" destOrd="0" presId="urn:microsoft.com/office/officeart/2016/7/layout/LinearArrowProcessNumbered"/>
    <dgm:cxn modelId="{EFCECFF8-FD29-4D5E-AE67-9FA3B4D245A2}" type="presParOf" srcId="{EE8F11BC-4D12-4407-A41C-DAAB0D887F3D}" destId="{156E6FEC-5AD6-4710-AD70-442006190E5E}" srcOrd="2" destOrd="0" presId="urn:microsoft.com/office/officeart/2016/7/layout/LinearArrowProcessNumbered"/>
    <dgm:cxn modelId="{B9436137-1EF8-452C-BC66-713DD9C5290D}" type="presParOf" srcId="{EE8F11BC-4D12-4407-A41C-DAAB0D887F3D}" destId="{A4F023AF-AF16-42B9-8EBF-63EF4FEAC774}" srcOrd="3" destOrd="0" presId="urn:microsoft.com/office/officeart/2016/7/layout/LinearArrowProcessNumbered"/>
    <dgm:cxn modelId="{DBFD16DB-CD35-4BF8-83BA-9A6F974B7510}" type="presParOf" srcId="{815896DD-3926-4C96-BDCC-4DA8052F63F9}" destId="{17BFFD77-4CED-4D14-A12A-A10404891CB7}" srcOrd="2" destOrd="0" presId="urn:microsoft.com/office/officeart/2016/7/layout/LinearArrowProcessNumbered"/>
    <dgm:cxn modelId="{C8AB64D5-CB30-4F32-B637-4961EAA85263}" type="presParOf" srcId="{D39824DC-4E62-4B98-A760-5364DCCFE07B}" destId="{5BBA961A-ACEA-41F6-B5A5-FA582A034A89}" srcOrd="9" destOrd="0" presId="urn:microsoft.com/office/officeart/2016/7/layout/LinearArrowProcessNumbered"/>
    <dgm:cxn modelId="{A0C889DF-B343-4D41-91D6-B53A31953924}" type="presParOf" srcId="{D39824DC-4E62-4B98-A760-5364DCCFE07B}" destId="{5FC7A397-E065-4675-9E7B-119BA4835773}" srcOrd="10" destOrd="0" presId="urn:microsoft.com/office/officeart/2016/7/layout/LinearArrowProcessNumbered"/>
    <dgm:cxn modelId="{44A05EE0-6C8A-46FE-B0BC-7508DCC6B247}" type="presParOf" srcId="{5FC7A397-E065-4675-9E7B-119BA4835773}" destId="{098846FF-6C89-4F96-82AB-9D37A9E949E5}" srcOrd="0" destOrd="0" presId="urn:microsoft.com/office/officeart/2016/7/layout/LinearArrowProcessNumbered"/>
    <dgm:cxn modelId="{62F816C0-77A3-4A14-8627-998FB831BFA2}" type="presParOf" srcId="{5FC7A397-E065-4675-9E7B-119BA4835773}" destId="{EE8370F4-4061-451E-8ED3-873420F365E4}" srcOrd="1" destOrd="0" presId="urn:microsoft.com/office/officeart/2016/7/layout/LinearArrowProcessNumbered"/>
    <dgm:cxn modelId="{5E9C97C1-09CB-4AE5-AD97-63415CFB2A79}" type="presParOf" srcId="{EE8370F4-4061-451E-8ED3-873420F365E4}" destId="{89532BAC-7ADD-4386-B414-77A7B326E504}" srcOrd="0" destOrd="0" presId="urn:microsoft.com/office/officeart/2016/7/layout/LinearArrowProcessNumbered"/>
    <dgm:cxn modelId="{FFFAF42F-4774-47F8-B034-4143650EB32A}" type="presParOf" srcId="{EE8370F4-4061-451E-8ED3-873420F365E4}" destId="{19EF67B1-F711-436B-8CC5-CE2794115E28}" srcOrd="1" destOrd="0" presId="urn:microsoft.com/office/officeart/2016/7/layout/LinearArrowProcessNumbered"/>
    <dgm:cxn modelId="{36479186-44D8-4BE8-AEFA-443DFBDE5B6B}" type="presParOf" srcId="{EE8370F4-4061-451E-8ED3-873420F365E4}" destId="{E62759AE-4B75-45BE-A5FA-18663E2E3DF7}" srcOrd="2" destOrd="0" presId="urn:microsoft.com/office/officeart/2016/7/layout/LinearArrowProcessNumbered"/>
    <dgm:cxn modelId="{F72B1851-4238-41BD-B33C-AF54A9ED451F}" type="presParOf" srcId="{EE8370F4-4061-451E-8ED3-873420F365E4}" destId="{DEA090CF-8BC3-4997-98AB-392614985DB5}" srcOrd="3" destOrd="0" presId="urn:microsoft.com/office/officeart/2016/7/layout/LinearArrowProcessNumbered"/>
    <dgm:cxn modelId="{972ACD1E-E24D-45EE-8279-03C7B6AF8C27}" type="presParOf" srcId="{5FC7A397-E065-4675-9E7B-119BA4835773}" destId="{94983D7D-B257-430B-99AB-1BD6DED840B5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AACFE-E48F-49F5-AA9E-FCCCDC6F7D23}">
      <dsp:nvSpPr>
        <dsp:cNvPr id="0" name=""/>
        <dsp:cNvSpPr/>
      </dsp:nvSpPr>
      <dsp:spPr>
        <a:xfrm>
          <a:off x="0" y="56683"/>
          <a:ext cx="3882821" cy="10202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“There have to be more therapists that understand the Black experience.”</a:t>
          </a:r>
        </a:p>
      </dsp:txBody>
      <dsp:txXfrm>
        <a:off x="49807" y="106490"/>
        <a:ext cx="3783207" cy="920685"/>
      </dsp:txXfrm>
    </dsp:sp>
    <dsp:sp modelId="{234F314A-EDFF-465B-A642-BEC625E8BFB1}">
      <dsp:nvSpPr>
        <dsp:cNvPr id="0" name=""/>
        <dsp:cNvSpPr/>
      </dsp:nvSpPr>
      <dsp:spPr>
        <a:xfrm>
          <a:off x="0" y="1120183"/>
          <a:ext cx="3882821" cy="10202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“Black people are not allowed to have mental health issues that we can talk about.”</a:t>
          </a:r>
        </a:p>
      </dsp:txBody>
      <dsp:txXfrm>
        <a:off x="49807" y="1169990"/>
        <a:ext cx="3783207" cy="920685"/>
      </dsp:txXfrm>
    </dsp:sp>
    <dsp:sp modelId="{B88241E5-B252-4137-84D6-B13DBFD3240B}">
      <dsp:nvSpPr>
        <dsp:cNvPr id="0" name=""/>
        <dsp:cNvSpPr/>
      </dsp:nvSpPr>
      <dsp:spPr>
        <a:xfrm>
          <a:off x="0" y="2183682"/>
          <a:ext cx="3882821" cy="10202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“Mental health in Black youth is at a crisis point in terms of the exposure. It is constant. It is not one person you know; it is several.”</a:t>
          </a:r>
        </a:p>
      </dsp:txBody>
      <dsp:txXfrm>
        <a:off x="49807" y="2233489"/>
        <a:ext cx="3783207" cy="9206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AACFE-E48F-49F5-AA9E-FCCCDC6F7D23}">
      <dsp:nvSpPr>
        <dsp:cNvPr id="0" name=""/>
        <dsp:cNvSpPr/>
      </dsp:nvSpPr>
      <dsp:spPr>
        <a:xfrm>
          <a:off x="0" y="277465"/>
          <a:ext cx="3882821" cy="8769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“What about the wage gap? Why are Black people going to go to college if I’m going to make less money than my White counterparts?”</a:t>
          </a:r>
        </a:p>
      </dsp:txBody>
      <dsp:txXfrm>
        <a:off x="42809" y="320274"/>
        <a:ext cx="3797203" cy="791333"/>
      </dsp:txXfrm>
    </dsp:sp>
    <dsp:sp modelId="{234F314A-EDFF-465B-A642-BEC625E8BFB1}">
      <dsp:nvSpPr>
        <dsp:cNvPr id="0" name=""/>
        <dsp:cNvSpPr/>
      </dsp:nvSpPr>
      <dsp:spPr>
        <a:xfrm>
          <a:off x="0" y="1191857"/>
          <a:ext cx="3882821" cy="8769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“There are more programs for apprenticeship. I heard a kid say, ‘I want to be a welder’. I would not have heard that in the past. It is hard to get those jobs, but once you get them, it is good.”</a:t>
          </a:r>
        </a:p>
      </dsp:txBody>
      <dsp:txXfrm>
        <a:off x="42809" y="1234666"/>
        <a:ext cx="3797203" cy="791333"/>
      </dsp:txXfrm>
    </dsp:sp>
    <dsp:sp modelId="{B88241E5-B252-4137-84D6-B13DBFD3240B}">
      <dsp:nvSpPr>
        <dsp:cNvPr id="0" name=""/>
        <dsp:cNvSpPr/>
      </dsp:nvSpPr>
      <dsp:spPr>
        <a:xfrm>
          <a:off x="0" y="2106248"/>
          <a:ext cx="3882821" cy="8769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“I see many of our youth go into entrepreneurship. They’d rather make money than rack up debt and pay thousands of dollars for school. They want to be their own boss.”</a:t>
          </a:r>
        </a:p>
      </dsp:txBody>
      <dsp:txXfrm>
        <a:off x="42809" y="2149057"/>
        <a:ext cx="3797203" cy="7913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AACFE-E48F-49F5-AA9E-FCCCDC6F7D23}">
      <dsp:nvSpPr>
        <dsp:cNvPr id="0" name=""/>
        <dsp:cNvSpPr/>
      </dsp:nvSpPr>
      <dsp:spPr>
        <a:xfrm>
          <a:off x="0" y="292437"/>
          <a:ext cx="3882821" cy="8669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“For me, in my experience, for this part of my life, I had to already overcome a lot of stuff. I come from a bad neighborhood, and for me, making it here and making it to 18, that’s an accomplishment.” </a:t>
          </a:r>
        </a:p>
      </dsp:txBody>
      <dsp:txXfrm>
        <a:off x="42322" y="334759"/>
        <a:ext cx="3798177" cy="782326"/>
      </dsp:txXfrm>
    </dsp:sp>
    <dsp:sp modelId="{234F314A-EDFF-465B-A642-BEC625E8BFB1}">
      <dsp:nvSpPr>
        <dsp:cNvPr id="0" name=""/>
        <dsp:cNvSpPr/>
      </dsp:nvSpPr>
      <dsp:spPr>
        <a:xfrm>
          <a:off x="0" y="1196847"/>
          <a:ext cx="3882821" cy="8669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“The Black experience is a form of resiliency.”</a:t>
          </a:r>
        </a:p>
      </dsp:txBody>
      <dsp:txXfrm>
        <a:off x="42322" y="1239169"/>
        <a:ext cx="3798177" cy="782326"/>
      </dsp:txXfrm>
    </dsp:sp>
    <dsp:sp modelId="{B88241E5-B252-4137-84D6-B13DBFD3240B}">
      <dsp:nvSpPr>
        <dsp:cNvPr id="0" name=""/>
        <dsp:cNvSpPr/>
      </dsp:nvSpPr>
      <dsp:spPr>
        <a:xfrm>
          <a:off x="0" y="2101258"/>
          <a:ext cx="3882821" cy="8669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“The data doesn’t capture the resilience of young people by going through these experiences. It is striking to me that there is not more data to show their resiliency.”</a:t>
          </a:r>
        </a:p>
      </dsp:txBody>
      <dsp:txXfrm>
        <a:off x="42322" y="2143580"/>
        <a:ext cx="3798177" cy="7823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AACFE-E48F-49F5-AA9E-FCCCDC6F7D23}">
      <dsp:nvSpPr>
        <dsp:cNvPr id="0" name=""/>
        <dsp:cNvSpPr/>
      </dsp:nvSpPr>
      <dsp:spPr>
        <a:xfrm>
          <a:off x="0" y="227609"/>
          <a:ext cx="3882821" cy="902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“When kids are labeled then they act according to their label.”</a:t>
          </a:r>
        </a:p>
      </dsp:txBody>
      <dsp:txXfrm>
        <a:off x="44057" y="271666"/>
        <a:ext cx="3794707" cy="814394"/>
      </dsp:txXfrm>
    </dsp:sp>
    <dsp:sp modelId="{234F314A-EDFF-465B-A642-BEC625E8BFB1}">
      <dsp:nvSpPr>
        <dsp:cNvPr id="0" name=""/>
        <dsp:cNvSpPr/>
      </dsp:nvSpPr>
      <dsp:spPr>
        <a:xfrm>
          <a:off x="0" y="1179078"/>
          <a:ext cx="3882821" cy="902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“We need more people that look like us to be in more programs and have the lived experience and resources.”</a:t>
          </a:r>
        </a:p>
      </dsp:txBody>
      <dsp:txXfrm>
        <a:off x="44057" y="1223135"/>
        <a:ext cx="3794707" cy="814394"/>
      </dsp:txXfrm>
    </dsp:sp>
    <dsp:sp modelId="{B88241E5-B252-4137-84D6-B13DBFD3240B}">
      <dsp:nvSpPr>
        <dsp:cNvPr id="0" name=""/>
        <dsp:cNvSpPr/>
      </dsp:nvSpPr>
      <dsp:spPr>
        <a:xfrm>
          <a:off x="0" y="2130547"/>
          <a:ext cx="3882821" cy="902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“We need long-term commitment. Nothing changes in a year.”</a:t>
          </a:r>
        </a:p>
      </dsp:txBody>
      <dsp:txXfrm>
        <a:off x="44057" y="2174604"/>
        <a:ext cx="3794707" cy="8143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6C620-D952-47FC-BABA-572A0D909E64}">
      <dsp:nvSpPr>
        <dsp:cNvPr id="0" name=""/>
        <dsp:cNvSpPr/>
      </dsp:nvSpPr>
      <dsp:spPr>
        <a:xfrm>
          <a:off x="663640" y="232097"/>
          <a:ext cx="524753" cy="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0646B-FE5D-49D6-A32B-E36FB2BD07E0}">
      <dsp:nvSpPr>
        <dsp:cNvPr id="0" name=""/>
        <dsp:cNvSpPr/>
      </dsp:nvSpPr>
      <dsp:spPr>
        <a:xfrm>
          <a:off x="1219878" y="188053"/>
          <a:ext cx="60346" cy="113236"/>
        </a:xfrm>
        <a:prstGeom prst="chevron">
          <a:avLst>
            <a:gd name="adj" fmla="val 9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6AC89-02F2-4158-9339-A9E1D5F09697}">
      <dsp:nvSpPr>
        <dsp:cNvPr id="0" name=""/>
        <dsp:cNvSpPr/>
      </dsp:nvSpPr>
      <dsp:spPr>
        <a:xfrm>
          <a:off x="365993" y="80"/>
          <a:ext cx="464104" cy="46410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10" tIns="18010" rIns="18010" bIns="180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1</a:t>
          </a:r>
        </a:p>
      </dsp:txBody>
      <dsp:txXfrm>
        <a:off x="433959" y="68046"/>
        <a:ext cx="328172" cy="328172"/>
      </dsp:txXfrm>
    </dsp:sp>
    <dsp:sp modelId="{F4CD3D97-7DD8-4BB0-A0FC-B0E1F930EF06}">
      <dsp:nvSpPr>
        <dsp:cNvPr id="0" name=""/>
        <dsp:cNvSpPr/>
      </dsp:nvSpPr>
      <dsp:spPr>
        <a:xfrm>
          <a:off x="7698" y="629704"/>
          <a:ext cx="1180695" cy="2633799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35" tIns="165100" rIns="93135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entury Gothic" panose="020B0502020202020204" pitchFamily="34" charset="0"/>
            </a:rPr>
            <a:t>Continue to update the data collected through this project in to identify what may be anomalies that were a result of the Covid pandemic and what may indicate trends.</a:t>
          </a:r>
        </a:p>
      </dsp:txBody>
      <dsp:txXfrm>
        <a:off x="7698" y="865843"/>
        <a:ext cx="1180695" cy="2397660"/>
      </dsp:txXfrm>
    </dsp:sp>
    <dsp:sp modelId="{32F5CA1C-E534-4112-8371-C8DC57DD8DBB}">
      <dsp:nvSpPr>
        <dsp:cNvPr id="0" name=""/>
        <dsp:cNvSpPr/>
      </dsp:nvSpPr>
      <dsp:spPr>
        <a:xfrm>
          <a:off x="1319582" y="232037"/>
          <a:ext cx="1180695" cy="7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48EBD-71D3-4C1B-9CBC-83D541362712}">
      <dsp:nvSpPr>
        <dsp:cNvPr id="0" name=""/>
        <dsp:cNvSpPr/>
      </dsp:nvSpPr>
      <dsp:spPr>
        <a:xfrm>
          <a:off x="2531762" y="187994"/>
          <a:ext cx="60346" cy="113317"/>
        </a:xfrm>
        <a:prstGeom prst="chevron">
          <a:avLst>
            <a:gd name="adj" fmla="val 9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292B1C-7BC1-4C66-926C-78F3215D9352}">
      <dsp:nvSpPr>
        <dsp:cNvPr id="0" name=""/>
        <dsp:cNvSpPr/>
      </dsp:nvSpPr>
      <dsp:spPr>
        <a:xfrm>
          <a:off x="1677877" y="21"/>
          <a:ext cx="464104" cy="46410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10" tIns="18010" rIns="18010" bIns="180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2</a:t>
          </a:r>
        </a:p>
      </dsp:txBody>
      <dsp:txXfrm>
        <a:off x="1745843" y="67987"/>
        <a:ext cx="328172" cy="328172"/>
      </dsp:txXfrm>
    </dsp:sp>
    <dsp:sp modelId="{53C0A24C-1D53-42BF-A995-98557674C063}">
      <dsp:nvSpPr>
        <dsp:cNvPr id="0" name=""/>
        <dsp:cNvSpPr/>
      </dsp:nvSpPr>
      <dsp:spPr>
        <a:xfrm>
          <a:off x="1319582" y="629704"/>
          <a:ext cx="1180695" cy="2633799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35" tIns="165100" rIns="93135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entury Gothic" panose="020B0502020202020204" pitchFamily="34" charset="0"/>
            </a:rPr>
            <a:t>Determine how definitions of homelessness may be affecting the data and how incarceration rates might affect population data.</a:t>
          </a:r>
        </a:p>
      </dsp:txBody>
      <dsp:txXfrm>
        <a:off x="1319582" y="865843"/>
        <a:ext cx="1180695" cy="2397660"/>
      </dsp:txXfrm>
    </dsp:sp>
    <dsp:sp modelId="{65844F40-75E7-4DBF-B9B6-384611001311}">
      <dsp:nvSpPr>
        <dsp:cNvPr id="0" name=""/>
        <dsp:cNvSpPr/>
      </dsp:nvSpPr>
      <dsp:spPr>
        <a:xfrm>
          <a:off x="2631466" y="232021"/>
          <a:ext cx="1180695" cy="7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278C1F-EE09-4342-8BC8-F5DC24D8D77B}">
      <dsp:nvSpPr>
        <dsp:cNvPr id="0" name=""/>
        <dsp:cNvSpPr/>
      </dsp:nvSpPr>
      <dsp:spPr>
        <a:xfrm>
          <a:off x="3843646" y="187978"/>
          <a:ext cx="60346" cy="113339"/>
        </a:xfrm>
        <a:prstGeom prst="chevron">
          <a:avLst>
            <a:gd name="adj" fmla="val 9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0420D1-A6A4-43B2-8D50-1E7387DAF415}">
      <dsp:nvSpPr>
        <dsp:cNvPr id="0" name=""/>
        <dsp:cNvSpPr/>
      </dsp:nvSpPr>
      <dsp:spPr>
        <a:xfrm>
          <a:off x="2989761" y="5"/>
          <a:ext cx="464104" cy="46410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10" tIns="18010" rIns="18010" bIns="180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3</a:t>
          </a:r>
        </a:p>
      </dsp:txBody>
      <dsp:txXfrm>
        <a:off x="3057727" y="67971"/>
        <a:ext cx="328172" cy="328172"/>
      </dsp:txXfrm>
    </dsp:sp>
    <dsp:sp modelId="{12A01CB2-2F26-40D9-93B8-DD92A0B78667}">
      <dsp:nvSpPr>
        <dsp:cNvPr id="0" name=""/>
        <dsp:cNvSpPr/>
      </dsp:nvSpPr>
      <dsp:spPr>
        <a:xfrm>
          <a:off x="2631466" y="629704"/>
          <a:ext cx="1180695" cy="2633799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35" tIns="165100" rIns="93135" bIns="16510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entury Gothic" panose="020B0502020202020204" pitchFamily="34" charset="0"/>
            </a:rPr>
            <a:t>Develop a plan for identifying, collecting, and analyzing indicators around Black youth resiliency, leadership, and entrepreneurism. Research how other cities collect this data.</a:t>
          </a:r>
        </a:p>
      </dsp:txBody>
      <dsp:txXfrm>
        <a:off x="2631466" y="865843"/>
        <a:ext cx="1180695" cy="2397660"/>
      </dsp:txXfrm>
    </dsp:sp>
    <dsp:sp modelId="{31378EFC-EA23-4089-8B31-6048F10DE642}">
      <dsp:nvSpPr>
        <dsp:cNvPr id="0" name=""/>
        <dsp:cNvSpPr/>
      </dsp:nvSpPr>
      <dsp:spPr>
        <a:xfrm>
          <a:off x="3943350" y="232017"/>
          <a:ext cx="1180695" cy="71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195894-B49F-4764-982F-C667A51A702B}">
      <dsp:nvSpPr>
        <dsp:cNvPr id="0" name=""/>
        <dsp:cNvSpPr/>
      </dsp:nvSpPr>
      <dsp:spPr>
        <a:xfrm>
          <a:off x="5155530" y="187974"/>
          <a:ext cx="60346" cy="113344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952F6D-4273-421F-A671-392D15381BF9}">
      <dsp:nvSpPr>
        <dsp:cNvPr id="0" name=""/>
        <dsp:cNvSpPr/>
      </dsp:nvSpPr>
      <dsp:spPr>
        <a:xfrm>
          <a:off x="4301645" y="1"/>
          <a:ext cx="464104" cy="46410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10" tIns="18010" rIns="18010" bIns="180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4</a:t>
          </a:r>
        </a:p>
      </dsp:txBody>
      <dsp:txXfrm>
        <a:off x="4369611" y="67967"/>
        <a:ext cx="328172" cy="328172"/>
      </dsp:txXfrm>
    </dsp:sp>
    <dsp:sp modelId="{A255D030-459E-4A46-B161-CBCB9A096F26}">
      <dsp:nvSpPr>
        <dsp:cNvPr id="0" name=""/>
        <dsp:cNvSpPr/>
      </dsp:nvSpPr>
      <dsp:spPr>
        <a:xfrm>
          <a:off x="3943350" y="629704"/>
          <a:ext cx="1180695" cy="2633799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35" tIns="165100" rIns="93135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entury Gothic" panose="020B0502020202020204" pitchFamily="34" charset="0"/>
            </a:rPr>
            <a:t>Engage with local mental health organizations and advocacy groups to build a collaborative network for the support of Black youth</a:t>
          </a:r>
          <a:r>
            <a:rPr lang="en-US" sz="1100" kern="1200" dirty="0"/>
            <a:t>.</a:t>
          </a:r>
        </a:p>
      </dsp:txBody>
      <dsp:txXfrm>
        <a:off x="3943350" y="865843"/>
        <a:ext cx="1180695" cy="2397660"/>
      </dsp:txXfrm>
    </dsp:sp>
    <dsp:sp modelId="{C446F460-B5F5-421E-B23B-AE422D902462}">
      <dsp:nvSpPr>
        <dsp:cNvPr id="0" name=""/>
        <dsp:cNvSpPr/>
      </dsp:nvSpPr>
      <dsp:spPr>
        <a:xfrm>
          <a:off x="5255233" y="232016"/>
          <a:ext cx="1180695" cy="7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53B4E-EB3B-4CE2-AD75-A85899004938}">
      <dsp:nvSpPr>
        <dsp:cNvPr id="0" name=""/>
        <dsp:cNvSpPr/>
      </dsp:nvSpPr>
      <dsp:spPr>
        <a:xfrm>
          <a:off x="6467414" y="187973"/>
          <a:ext cx="60346" cy="113346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6E6FEC-5AD6-4710-AD70-442006190E5E}">
      <dsp:nvSpPr>
        <dsp:cNvPr id="0" name=""/>
        <dsp:cNvSpPr/>
      </dsp:nvSpPr>
      <dsp:spPr>
        <a:xfrm>
          <a:off x="5613529" y="0"/>
          <a:ext cx="464104" cy="46410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10" tIns="18010" rIns="18010" bIns="180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5</a:t>
          </a:r>
        </a:p>
      </dsp:txBody>
      <dsp:txXfrm>
        <a:off x="5681495" y="67966"/>
        <a:ext cx="328172" cy="328172"/>
      </dsp:txXfrm>
    </dsp:sp>
    <dsp:sp modelId="{17BFFD77-4CED-4D14-A12A-A10404891CB7}">
      <dsp:nvSpPr>
        <dsp:cNvPr id="0" name=""/>
        <dsp:cNvSpPr/>
      </dsp:nvSpPr>
      <dsp:spPr>
        <a:xfrm>
          <a:off x="5255233" y="629704"/>
          <a:ext cx="1180695" cy="2633799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35" tIns="165100" rIns="93135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entury Gothic" panose="020B0502020202020204" pitchFamily="34" charset="0"/>
            </a:rPr>
            <a:t>Ensure alternative educational pathways are effectively communicated to students, offering them choices that fit their personal circumstances and goals. </a:t>
          </a:r>
        </a:p>
      </dsp:txBody>
      <dsp:txXfrm>
        <a:off x="5255233" y="865843"/>
        <a:ext cx="1180695" cy="2397660"/>
      </dsp:txXfrm>
    </dsp:sp>
    <dsp:sp modelId="{89532BAC-7ADD-4386-B414-77A7B326E504}">
      <dsp:nvSpPr>
        <dsp:cNvPr id="0" name=""/>
        <dsp:cNvSpPr/>
      </dsp:nvSpPr>
      <dsp:spPr>
        <a:xfrm>
          <a:off x="6567117" y="232016"/>
          <a:ext cx="590347" cy="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2759AE-4B75-45BE-A5FA-18663E2E3DF7}">
      <dsp:nvSpPr>
        <dsp:cNvPr id="0" name=""/>
        <dsp:cNvSpPr/>
      </dsp:nvSpPr>
      <dsp:spPr>
        <a:xfrm>
          <a:off x="6925413" y="0"/>
          <a:ext cx="464104" cy="46410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10" tIns="18010" rIns="18010" bIns="180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6</a:t>
          </a:r>
        </a:p>
      </dsp:txBody>
      <dsp:txXfrm>
        <a:off x="6993379" y="67966"/>
        <a:ext cx="328172" cy="328172"/>
      </dsp:txXfrm>
    </dsp:sp>
    <dsp:sp modelId="{94983D7D-B257-430B-99AB-1BD6DED840B5}">
      <dsp:nvSpPr>
        <dsp:cNvPr id="0" name=""/>
        <dsp:cNvSpPr/>
      </dsp:nvSpPr>
      <dsp:spPr>
        <a:xfrm>
          <a:off x="6567117" y="629704"/>
          <a:ext cx="1180695" cy="2633799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35" tIns="165100" rIns="93135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entury Gothic" panose="020B0502020202020204" pitchFamily="34" charset="0"/>
            </a:rPr>
            <a:t>Explore public-private partnerships to bridge the resource gap in technology and infrastructure available in Milwaukee schools.</a:t>
          </a:r>
        </a:p>
      </dsp:txBody>
      <dsp:txXfrm>
        <a:off x="6567117" y="865843"/>
        <a:ext cx="1180695" cy="2397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Danya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Put in the chat - your name, your organization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Poll with org type and if you’ve used the portraits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Additional tables/topics per the request of neighborhoods and/or funders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Additional tables/topics per the request of neighborhoods and/or funders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0197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Additional tables/topics per the request of neighborhoods and/or funders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833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Additional tables/topics per the request of neighborhoods and/or funders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4314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Additional tables/topics per the request of neighborhoods and/or funders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5994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Additional tables/topics per the request of neighborhoods and/or funders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901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B28CA-65D5-4523-9587-06A96AC245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18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YCU - Montserrat Font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66A41-E67A-F45F-78B0-E534C7579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35581-2621-C6FB-E6A6-979A62F5C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2D441-F496-A971-4054-85E019255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0DDE5-8845-4EB4-B0F6-0A70F4D39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3065-34D4-4CD5-8094-382F0B030E63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8AB9E-4982-E2D5-ED02-51529D98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9F1CDE-5310-E92E-2EF8-B812B3FA1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5497B-F857-4A46-A9AE-34505F469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68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6BBB3-076D-6844-B5A6-D072550D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2C1C9-DD31-DDD4-7E5A-0C09999DF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546EF-85FA-E228-C067-6647EC969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3065-34D4-4CD5-8094-382F0B030E63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57FD0-B3F3-3C1E-DD7A-3F244D8EB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62831-9E58-E237-DB6D-0C8718BB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5497B-F857-4A46-A9AE-34505F469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49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SemiBold"/>
              <a:buNone/>
              <a:defRPr sz="28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SemiBold"/>
              <a:buNone/>
              <a:defRPr sz="28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SemiBold"/>
              <a:buNone/>
              <a:defRPr sz="28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SemiBold"/>
              <a:buNone/>
              <a:defRPr sz="28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SemiBold"/>
              <a:buNone/>
              <a:defRPr sz="28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SemiBold"/>
              <a:buNone/>
              <a:defRPr sz="28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SemiBold"/>
              <a:buNone/>
              <a:defRPr sz="28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SemiBold"/>
              <a:buNone/>
              <a:defRPr sz="28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SemiBold"/>
              <a:buNone/>
              <a:defRPr sz="28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datayoucanuse.or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hyperlink" Target="mailto:amy@datayoucanuse.org" TargetMode="External"/><Relationship Id="rId4" Type="http://schemas.openxmlformats.org/officeDocument/2006/relationships/hyperlink" Target="mailto:victor@datayoucanuse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4166" r="24952" b="32133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 txBox="1">
            <a:spLocks noGrp="1"/>
          </p:cNvSpPr>
          <p:nvPr>
            <p:ph type="ctrTitle"/>
          </p:nvPr>
        </p:nvSpPr>
        <p:spPr>
          <a:xfrm>
            <a:off x="311699" y="778376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542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Collaborating with Young People </a:t>
            </a:r>
            <a:endParaRPr sz="4542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" name="Google Shape;5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1988" y="3846200"/>
            <a:ext cx="2020024" cy="61447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"/>
          <p:cNvSpPr/>
          <p:nvPr/>
        </p:nvSpPr>
        <p:spPr>
          <a:xfrm>
            <a:off x="3183300" y="3456988"/>
            <a:ext cx="2777400" cy="34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47C59-132D-689F-2A03-F6E6CADCC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250983"/>
            <a:ext cx="7882128" cy="807686"/>
          </a:xfrm>
        </p:spPr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Mental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51F8C-C3EB-4D96-5F82-4AD5CA420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3471"/>
            <a:ext cx="3882821" cy="3260666"/>
          </a:xfrm>
        </p:spPr>
        <p:txBody>
          <a:bodyPr>
            <a:normAutofit fontScale="92500" lnSpcReduction="20000"/>
          </a:bodyPr>
          <a:lstStyle/>
          <a:p>
            <a:pPr marL="169736" indent="-169736" defTabSz="678942">
              <a:spcBef>
                <a:spcPts val="743"/>
              </a:spcBef>
            </a:pPr>
            <a:r>
              <a:rPr lang="en-US" sz="2079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Participants highlighted barriers to mental health services such as a </a:t>
            </a:r>
            <a:r>
              <a:rPr lang="en-US" sz="2079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lack of culturally competent care</a:t>
            </a:r>
            <a:r>
              <a:rPr lang="en-US" sz="2079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for Black youth, </a:t>
            </a:r>
            <a:r>
              <a:rPr lang="en-US" sz="2079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social stigma and cultural norms</a:t>
            </a:r>
            <a:r>
              <a:rPr lang="en-US" sz="2079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, as well as </a:t>
            </a:r>
            <a:r>
              <a:rPr lang="en-US" sz="2079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stressors and traumas</a:t>
            </a:r>
            <a:r>
              <a:rPr lang="en-US" sz="2079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that are especially common experiences for the Black population. </a:t>
            </a:r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69D52E01-0638-BCBE-0023-F7FDCDC7B442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625671" y="1373471"/>
          <a:ext cx="3882821" cy="3260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195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47C59-132D-689F-2A03-F6E6CADCC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250983"/>
            <a:ext cx="7882128" cy="807686"/>
          </a:xfrm>
        </p:spPr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r>
              <a:rPr lang="en-US" sz="3000" dirty="0"/>
              <a:t>After high school</a:t>
            </a:r>
            <a:endParaRPr lang="en-US" sz="3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51F8C-C3EB-4D96-5F82-4AD5CA420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3471"/>
            <a:ext cx="3882821" cy="3260666"/>
          </a:xfrm>
        </p:spPr>
        <p:txBody>
          <a:bodyPr>
            <a:normAutofit fontScale="92500" lnSpcReduction="10000"/>
          </a:bodyPr>
          <a:lstStyle/>
          <a:p>
            <a:pPr marL="169736" indent="-169736" defTabSz="678942">
              <a:spcBef>
                <a:spcPts val="743"/>
              </a:spcBef>
            </a:pPr>
            <a:r>
              <a:rPr lang="en-US" sz="165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Participants suggested that Black youth have </a:t>
            </a:r>
            <a:r>
              <a:rPr lang="en-US" sz="165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doubts about the value of attending a traditional 4-year college</a:t>
            </a:r>
            <a:r>
              <a:rPr lang="en-US" sz="165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69736" indent="-169736" defTabSz="678942">
              <a:spcBef>
                <a:spcPts val="743"/>
              </a:spcBef>
            </a:pPr>
            <a:r>
              <a:rPr lang="en-US" sz="165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Black student </a:t>
            </a:r>
            <a:r>
              <a:rPr lang="en-US" sz="165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participation in Career Technical Education programs jumped</a:t>
            </a:r>
            <a:r>
              <a:rPr lang="en-US" sz="165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2020-21 school to three times the participation rate of the year before. </a:t>
            </a:r>
          </a:p>
          <a:p>
            <a:pPr marL="169736" indent="-169736" defTabSz="678942">
              <a:spcBef>
                <a:spcPts val="743"/>
              </a:spcBef>
            </a:pPr>
            <a:r>
              <a:rPr lang="en-US" sz="165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Entrepreneurship</a:t>
            </a:r>
            <a:r>
              <a:rPr lang="en-US" sz="165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was highlighted by many participants as an area of growing interest to Black youth</a:t>
            </a:r>
            <a:r>
              <a:rPr lang="en-US" sz="15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35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69D52E01-0638-BCBE-0023-F7FDCDC7B442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625671" y="1373471"/>
          <a:ext cx="3882821" cy="3260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6944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47C59-132D-689F-2A03-F6E6CADCC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250983"/>
            <a:ext cx="7882128" cy="807686"/>
          </a:xfrm>
        </p:spPr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r>
              <a:rPr lang="en-US" sz="3000" dirty="0"/>
              <a:t>Black youth resiliency</a:t>
            </a:r>
            <a:endParaRPr lang="en-US" sz="3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51F8C-C3EB-4D96-5F82-4AD5CA420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3471"/>
            <a:ext cx="3882821" cy="3260666"/>
          </a:xfrm>
        </p:spPr>
        <p:txBody>
          <a:bodyPr>
            <a:normAutofit/>
          </a:bodyPr>
          <a:lstStyle/>
          <a:p>
            <a:pPr marL="169736" indent="-169736" defTabSz="678942">
              <a:spcBef>
                <a:spcPts val="743"/>
              </a:spcBef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Milwaukee’s Black youth face a variety of notable and unique challenges. </a:t>
            </a:r>
            <a:r>
              <a:rPr lang="en-US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Participants felt that the </a:t>
            </a:r>
            <a:r>
              <a:rPr lang="en-US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resiliency of Milwaukee’s black youth is not measured or highlighted in the proper ways.</a:t>
            </a:r>
            <a:endParaRPr lang="en-US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9736" indent="-169736" defTabSz="678942">
              <a:spcBef>
                <a:spcPts val="743"/>
              </a:spcBef>
            </a:pPr>
            <a:endParaRPr lang="en-US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69D52E01-0638-BCBE-0023-F7FDCDC7B442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625671" y="1373471"/>
          <a:ext cx="3882821" cy="3260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4162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47C59-132D-689F-2A03-F6E6CADCC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250983"/>
            <a:ext cx="7882128" cy="807686"/>
          </a:xfrm>
        </p:spPr>
        <p:txBody>
          <a:bodyPr spcFirstLastPara="1" vert="horz" wrap="square" lIns="68580" tIns="34290" rIns="68580" bIns="34290" rtlCol="0" anchor="ctr" anchorCtr="0">
            <a:normAutofit fontScale="90000"/>
          </a:bodyPr>
          <a:lstStyle/>
          <a:p>
            <a:r>
              <a:rPr lang="en-US" sz="3000" dirty="0"/>
              <a:t>What resources are need in Milwaukee?</a:t>
            </a:r>
            <a:endParaRPr lang="en-US" sz="3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51F8C-C3EB-4D96-5F82-4AD5CA420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3471"/>
            <a:ext cx="3882821" cy="3260666"/>
          </a:xfrm>
        </p:spPr>
        <p:txBody>
          <a:bodyPr>
            <a:normAutofit lnSpcReduction="10000"/>
          </a:bodyPr>
          <a:lstStyle/>
          <a:p>
            <a:pPr marL="0" indent="0" defTabSz="678942">
              <a:spcBef>
                <a:spcPts val="743"/>
              </a:spcBef>
              <a:buNone/>
            </a:pPr>
            <a:r>
              <a:rPr lang="en-US" sz="15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Participants highlighted:</a:t>
            </a:r>
          </a:p>
          <a:p>
            <a:pPr defTabSz="678942">
              <a:spcBef>
                <a:spcPts val="743"/>
              </a:spcBef>
              <a:buFont typeface="Courier New" panose="02070309020205020404" pitchFamily="49" charset="0"/>
              <a:buChar char="o"/>
            </a:pPr>
            <a:r>
              <a:rPr lang="en-US" sz="135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Concerns about the negative</a:t>
            </a:r>
            <a:r>
              <a:rPr lang="en-US" sz="1350" b="1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narrative</a:t>
            </a:r>
            <a:r>
              <a:rPr lang="en-US" sz="135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Black youth in Milwaukee that perpetuates negative cycles. </a:t>
            </a:r>
          </a:p>
          <a:p>
            <a:pPr defTabSz="678942">
              <a:spcBef>
                <a:spcPts val="743"/>
              </a:spcBef>
              <a:buFont typeface="Courier New" panose="02070309020205020404" pitchFamily="49" charset="0"/>
              <a:buChar char="o"/>
            </a:pPr>
            <a:r>
              <a:rPr lang="en-US" sz="135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importance of </a:t>
            </a:r>
            <a:r>
              <a:rPr lang="en-US" sz="1350" b="1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authentically connecting</a:t>
            </a:r>
            <a:r>
              <a:rPr lang="en-US" sz="135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Milwaukee’s Black youth and considering what </a:t>
            </a:r>
            <a:r>
              <a:rPr lang="en-US" sz="1350" b="1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opportunities and limitations</a:t>
            </a:r>
            <a:r>
              <a:rPr lang="en-US" sz="135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influence their daily lives.  </a:t>
            </a:r>
          </a:p>
          <a:p>
            <a:pPr defTabSz="678942">
              <a:spcBef>
                <a:spcPts val="743"/>
              </a:spcBef>
              <a:buFont typeface="Courier New" panose="02070309020205020404" pitchFamily="49" charset="0"/>
              <a:buChar char="o"/>
            </a:pPr>
            <a:r>
              <a:rPr lang="en-US" sz="135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need for improved </a:t>
            </a:r>
            <a:r>
              <a:rPr lang="en-US" sz="1350" b="1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coordination among the nonprofits </a:t>
            </a:r>
            <a:r>
              <a:rPr lang="en-US" sz="135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support Black youth.</a:t>
            </a:r>
            <a:endParaRPr lang="en-US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defTabSz="678942">
              <a:spcBef>
                <a:spcPts val="743"/>
              </a:spcBef>
              <a:buNone/>
            </a:pPr>
            <a:endParaRPr lang="en-US" sz="1500" kern="1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9736" indent="-169736" defTabSz="678942">
              <a:spcBef>
                <a:spcPts val="743"/>
              </a:spcBef>
            </a:pPr>
            <a:endParaRPr lang="en-US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69D52E01-0638-BCBE-0023-F7FDCDC7B442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625671" y="1373471"/>
          <a:ext cx="3882821" cy="3260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3421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D609B-49EF-BA2C-A284-6263A4B3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7747"/>
            <a:ext cx="7886700" cy="850270"/>
          </a:xfrm>
        </p:spPr>
        <p:txBody>
          <a:bodyPr>
            <a:normAutofit fontScale="90000"/>
          </a:bodyPr>
          <a:lstStyle/>
          <a:p>
            <a:r>
              <a:rPr lang="en-US"/>
              <a:t>Next steps and research recommendations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30BB7CE-7782-45A8-53F9-14242AD7A6E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36921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5866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69BB5-6487-C132-6DB9-42F2F7507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23" y="887448"/>
            <a:ext cx="3008249" cy="2520460"/>
          </a:xfrm>
        </p:spPr>
        <p:txBody>
          <a:bodyPr>
            <a:normAutofit/>
          </a:bodyPr>
          <a:lstStyle/>
          <a:p>
            <a:pPr algn="r"/>
            <a:r>
              <a:rPr lang="en-US" sz="15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Connect with us to learn more</a:t>
            </a:r>
            <a:br>
              <a:rPr lang="en-US" sz="3075" dirty="0">
                <a:solidFill>
                  <a:schemeClr val="accent1"/>
                </a:solidFill>
                <a:latin typeface="Century Gothic" panose="020B0502020202020204" pitchFamily="34" charset="0"/>
              </a:rPr>
            </a:br>
            <a:br>
              <a:rPr lang="en-US" sz="750" dirty="0">
                <a:solidFill>
                  <a:schemeClr val="accent1"/>
                </a:solidFill>
                <a:latin typeface="Century Gothic" panose="020B0502020202020204" pitchFamily="34" charset="0"/>
              </a:rPr>
            </a:br>
            <a:r>
              <a:rPr lang="en-US" sz="1800" dirty="0">
                <a:solidFill>
                  <a:schemeClr val="accent1"/>
                </a:solidFill>
                <a:latin typeface="Century Gothic" panose="020B0502020202020204" pitchFamily="34" charset="0"/>
                <a:hlinkClick r:id="rId3" action="ppaction://hlinkfile"/>
              </a:rPr>
              <a:t>datayoucanuse.org</a:t>
            </a:r>
            <a:endParaRPr lang="en-US" sz="3075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BF3F1-FA2A-B045-7BDB-E615C08CD3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32022" y="168631"/>
            <a:ext cx="4688205" cy="1728470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1500" b="1" dirty="0">
                <a:latin typeface="Century Gothic" panose="020B0502020202020204" pitchFamily="34" charset="0"/>
              </a:rPr>
              <a:t>Dr. Victor Amaya</a:t>
            </a:r>
          </a:p>
          <a:p>
            <a:pPr marL="0" indent="0">
              <a:buNone/>
            </a:pPr>
            <a:r>
              <a:rPr lang="en-US" sz="1500" dirty="0">
                <a:latin typeface="Century Gothic" panose="020B0502020202020204" pitchFamily="34" charset="0"/>
              </a:rPr>
              <a:t>President and Executive Director</a:t>
            </a:r>
          </a:p>
          <a:p>
            <a:pPr marL="0" indent="0">
              <a:buNone/>
            </a:pPr>
            <a:r>
              <a:rPr lang="en-US" sz="1500" dirty="0">
                <a:latin typeface="Century Gothic" panose="020B0502020202020204" pitchFamily="34" charset="0"/>
              </a:rPr>
              <a:t>Data You Can Use</a:t>
            </a:r>
          </a:p>
          <a:p>
            <a:pPr marL="0" indent="0">
              <a:buNone/>
            </a:pPr>
            <a:r>
              <a:rPr lang="en-US" sz="1500" dirty="0">
                <a:latin typeface="Century Gothic" panose="020B0502020202020204" pitchFamily="34" charset="0"/>
                <a:hlinkClick r:id="rId4"/>
              </a:rPr>
              <a:t>victor@datayoucanuse.org</a:t>
            </a:r>
            <a:endParaRPr lang="en-US" sz="1500" dirty="0">
              <a:latin typeface="Century Gothic" panose="020B0502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8E5BF-AAF0-7FAF-354D-44AE7310C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2021" y="1897101"/>
            <a:ext cx="4688205" cy="17284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b="1" dirty="0">
                <a:latin typeface="Century Gothic" panose="020B0502020202020204" pitchFamily="34" charset="0"/>
              </a:rPr>
              <a:t>Amy Rohan</a:t>
            </a:r>
          </a:p>
          <a:p>
            <a:pPr marL="0" indent="0">
              <a:buNone/>
            </a:pPr>
            <a:r>
              <a:rPr lang="en-US" sz="1500" dirty="0">
                <a:latin typeface="Century Gothic" panose="020B0502020202020204" pitchFamily="34" charset="0"/>
              </a:rPr>
              <a:t>Program Manager – Data Access and Community Engagement</a:t>
            </a:r>
          </a:p>
          <a:p>
            <a:pPr marL="0" indent="0">
              <a:buNone/>
            </a:pPr>
            <a:r>
              <a:rPr lang="en-US" sz="1500" dirty="0">
                <a:latin typeface="Century Gothic" panose="020B0502020202020204" pitchFamily="34" charset="0"/>
              </a:rPr>
              <a:t>Data You Can Use</a:t>
            </a:r>
          </a:p>
          <a:p>
            <a:pPr marL="0" indent="0">
              <a:buNone/>
            </a:pPr>
            <a:r>
              <a:rPr lang="en-US" sz="1500" dirty="0">
                <a:latin typeface="Century Gothic" panose="020B0502020202020204" pitchFamily="34" charset="0"/>
                <a:hlinkClick r:id="rId5"/>
              </a:rPr>
              <a:t>amy@datayoucanuse.org</a:t>
            </a:r>
            <a:endParaRPr lang="en-US" sz="15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15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70103ADC-101A-205A-0A37-968FDFD33C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52" y="2571750"/>
            <a:ext cx="2382671" cy="724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5A7BB4-46EE-7DFE-8B89-76AE57FF0F02}"/>
              </a:ext>
            </a:extLst>
          </p:cNvPr>
          <p:cNvSpPr txBox="1"/>
          <p:nvPr/>
        </p:nvSpPr>
        <p:spPr>
          <a:xfrm>
            <a:off x="866752" y="168631"/>
            <a:ext cx="74289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</a:rPr>
              <a:t>				Thank you!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FAFF9D0-1BDC-E1C1-23BB-C10472CBC944}"/>
              </a:ext>
            </a:extLst>
          </p:cNvPr>
          <p:cNvSpPr txBox="1">
            <a:spLocks/>
          </p:cNvSpPr>
          <p:nvPr/>
        </p:nvSpPr>
        <p:spPr>
          <a:xfrm>
            <a:off x="3732021" y="3407908"/>
            <a:ext cx="4688205" cy="1728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Font typeface="Montserrat"/>
              <a:buNone/>
            </a:pPr>
            <a:r>
              <a:rPr lang="en-US" sz="1500" b="1" dirty="0" err="1">
                <a:latin typeface="Century Gothic" panose="020B0502020202020204" pitchFamily="34" charset="0"/>
              </a:rPr>
              <a:t>Danya</a:t>
            </a:r>
            <a:r>
              <a:rPr lang="en-US" sz="1500" b="1" dirty="0">
                <a:latin typeface="Century Gothic" panose="020B0502020202020204" pitchFamily="34" charset="0"/>
              </a:rPr>
              <a:t> Littlefield </a:t>
            </a:r>
          </a:p>
          <a:p>
            <a:pPr marL="0" indent="0">
              <a:buFont typeface="Montserrat"/>
              <a:buNone/>
            </a:pPr>
            <a:r>
              <a:rPr lang="en-US" sz="1500" dirty="0">
                <a:latin typeface="Century Gothic" panose="020B0502020202020204" pitchFamily="34" charset="0"/>
              </a:rPr>
              <a:t>Program Manager – Community Research and Data Communication</a:t>
            </a:r>
          </a:p>
          <a:p>
            <a:pPr marL="0" indent="0">
              <a:buFont typeface="Montserrat"/>
              <a:buNone/>
            </a:pPr>
            <a:r>
              <a:rPr lang="en-US" sz="1500" dirty="0">
                <a:latin typeface="Century Gothic" panose="020B0502020202020204" pitchFamily="34" charset="0"/>
              </a:rPr>
              <a:t>Data You Can Use</a:t>
            </a:r>
          </a:p>
          <a:p>
            <a:pPr marL="0" indent="0">
              <a:buFont typeface="Montserrat"/>
              <a:buNone/>
            </a:pPr>
            <a:r>
              <a:rPr lang="en-US" sz="1500" dirty="0">
                <a:latin typeface="Century Gothic" panose="020B0502020202020204" pitchFamily="34" charset="0"/>
                <a:hlinkClick r:id="rId5"/>
              </a:rPr>
              <a:t>danya@datayoucanuse.org</a:t>
            </a:r>
            <a:endParaRPr lang="en-US" sz="1500" dirty="0">
              <a:latin typeface="Century Gothic" panose="020B0502020202020204" pitchFamily="34" charset="0"/>
            </a:endParaRPr>
          </a:p>
          <a:p>
            <a:pPr marL="0" indent="0">
              <a:buFont typeface="Montserrat"/>
              <a:buNone/>
            </a:pPr>
            <a:endParaRPr lang="en-US" sz="15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417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3550" y="4658625"/>
            <a:ext cx="1198751" cy="3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2"/>
          <p:cNvSpPr/>
          <p:nvPr/>
        </p:nvSpPr>
        <p:spPr>
          <a:xfrm>
            <a:off x="244700" y="4922300"/>
            <a:ext cx="7302900" cy="40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EB3E4CE-58F1-C880-8E1F-636BFFC49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1" y="2571750"/>
            <a:ext cx="8520600" cy="841800"/>
          </a:xfrm>
        </p:spPr>
        <p:txBody>
          <a:bodyPr>
            <a:normAutofit fontScale="9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“Their perspective, unclouded by the biases of the past and unburdened by convention, bring fresh, innovative solutions. Empowering our youth with data literacy is not just an educational endeavor. It’s a pledge to a future where every voice, regardless of age, can contribute meaningfully to any initiative.” </a:t>
            </a:r>
            <a:br>
              <a:rPr lang="en-US" b="0" dirty="0">
                <a:effectLst/>
              </a:rPr>
            </a:b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dirty="0"/>
              <a:t>Summer Data Literacy Workshop</a:t>
            </a:r>
            <a:endParaRPr dirty="0"/>
          </a:p>
        </p:txBody>
      </p:sp>
      <p:sp>
        <p:nvSpPr>
          <p:cNvPr id="84" name="Google Shape;84;p4"/>
          <p:cNvSpPr txBox="1">
            <a:spLocks noGrp="1"/>
          </p:cNvSpPr>
          <p:nvPr>
            <p:ph type="body" idx="1"/>
          </p:nvPr>
        </p:nvSpPr>
        <p:spPr>
          <a:xfrm>
            <a:off x="311700" y="1247150"/>
            <a:ext cx="3999900" cy="36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>
                <a:solidFill>
                  <a:schemeClr val="dk1"/>
                </a:solidFill>
              </a:rPr>
              <a:t>Partnered with Mentor Greater Milwaukee and the Black and Latino Male Achievement team from Milwaukee Public Schools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-US" dirty="0">
                <a:solidFill>
                  <a:schemeClr val="dk1"/>
                </a:solidFill>
              </a:rPr>
              <a:t>Understanding and best practices for data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 dirty="0">
                <a:solidFill>
                  <a:schemeClr val="dk1"/>
                </a:solidFill>
              </a:rPr>
              <a:t>Project Highlights – MKE Indicators and Neighborhood Portraits </a:t>
            </a:r>
          </a:p>
          <a:p>
            <a:pPr marL="4572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endParaRPr lang="en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 dirty="0">
                <a:solidFill>
                  <a:schemeClr val="dk1"/>
                </a:solidFill>
              </a:rPr>
              <a:t>Practical application </a:t>
            </a:r>
            <a:endParaRPr dirty="0"/>
          </a:p>
        </p:txBody>
      </p:sp>
      <p:pic>
        <p:nvPicPr>
          <p:cNvPr id="85" name="Google Shape;8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3550" y="4658625"/>
            <a:ext cx="1198751" cy="3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"/>
          <p:cNvSpPr/>
          <p:nvPr/>
        </p:nvSpPr>
        <p:spPr>
          <a:xfrm>
            <a:off x="244700" y="4922300"/>
            <a:ext cx="7302900" cy="40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group of people in a room with laptops&#10;&#10;Description automatically generated">
            <a:extLst>
              <a:ext uri="{FF2B5EF4-FFF2-40B4-BE49-F238E27FC236}">
                <a16:creationId xmlns:a16="http://schemas.microsoft.com/office/drawing/2014/main" id="{158DB46C-D488-D7D8-156E-A31E7E41A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600" y="1034248"/>
            <a:ext cx="4100004" cy="30750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dirty="0"/>
              <a:t>Summer Data Literacy Workshop</a:t>
            </a:r>
            <a:endParaRPr dirty="0"/>
          </a:p>
        </p:txBody>
      </p:sp>
      <p:sp>
        <p:nvSpPr>
          <p:cNvPr id="84" name="Google Shape;84;p4"/>
          <p:cNvSpPr txBox="1">
            <a:spLocks noGrp="1"/>
          </p:cNvSpPr>
          <p:nvPr>
            <p:ph type="body" idx="1"/>
          </p:nvPr>
        </p:nvSpPr>
        <p:spPr>
          <a:xfrm>
            <a:off x="311700" y="1247150"/>
            <a:ext cx="3999900" cy="36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>
                <a:solidFill>
                  <a:schemeClr val="dk1"/>
                </a:solidFill>
              </a:rPr>
              <a:t>Ice breakers 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-US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>
                <a:solidFill>
                  <a:schemeClr val="dk1"/>
                </a:solidFill>
              </a:rPr>
              <a:t>Group lunch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-US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>
                <a:solidFill>
                  <a:schemeClr val="dk1"/>
                </a:solidFill>
              </a:rPr>
              <a:t>Engaging Activities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-US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>
                <a:solidFill>
                  <a:schemeClr val="dk1"/>
                </a:solidFill>
              </a:rPr>
              <a:t>Targeted learning styles</a:t>
            </a:r>
          </a:p>
          <a:p>
            <a:pPr lvl="1" indent="-317500">
              <a:buSzPts val="1400"/>
            </a:pPr>
            <a:r>
              <a:rPr lang="en-US" dirty="0">
                <a:solidFill>
                  <a:schemeClr val="dk1"/>
                </a:solidFill>
              </a:rPr>
              <a:t>Visual </a:t>
            </a:r>
          </a:p>
          <a:p>
            <a:pPr lvl="1" indent="-317500">
              <a:buSzPts val="1400"/>
            </a:pPr>
            <a:r>
              <a:rPr lang="en-US" dirty="0">
                <a:solidFill>
                  <a:schemeClr val="dk1"/>
                </a:solidFill>
              </a:rPr>
              <a:t>Auditory </a:t>
            </a:r>
          </a:p>
          <a:p>
            <a:pPr lvl="1" indent="-317500">
              <a:buSzPts val="1400"/>
            </a:pPr>
            <a:r>
              <a:rPr lang="en-US" dirty="0">
                <a:solidFill>
                  <a:schemeClr val="dk1"/>
                </a:solidFill>
              </a:rPr>
              <a:t>Kinesthetic </a:t>
            </a:r>
            <a:endParaRPr dirty="0"/>
          </a:p>
        </p:txBody>
      </p:sp>
      <p:pic>
        <p:nvPicPr>
          <p:cNvPr id="85" name="Google Shape;8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3550" y="4658625"/>
            <a:ext cx="1198751" cy="3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"/>
          <p:cNvSpPr/>
          <p:nvPr/>
        </p:nvSpPr>
        <p:spPr>
          <a:xfrm>
            <a:off x="244700" y="4922300"/>
            <a:ext cx="7302900" cy="40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3068678A-B639-FC86-A77A-905A9D9F4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030200" y="499575"/>
            <a:ext cx="3034799" cy="2276099"/>
          </a:xfrm>
          <a:prstGeom prst="rect">
            <a:avLst/>
          </a:prstGeom>
        </p:spPr>
      </p:pic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B5C4812-C96B-34FB-FD4D-0AAF1161E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075" y="2062521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7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dirty="0"/>
              <a:t>Summer Data Literacy Workshop II</a:t>
            </a:r>
            <a:endParaRPr dirty="0"/>
          </a:p>
        </p:txBody>
      </p:sp>
      <p:pic>
        <p:nvPicPr>
          <p:cNvPr id="85" name="Google Shape;8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3550" y="4658625"/>
            <a:ext cx="1198751" cy="3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"/>
          <p:cNvSpPr/>
          <p:nvPr/>
        </p:nvSpPr>
        <p:spPr>
          <a:xfrm>
            <a:off x="244700" y="4922300"/>
            <a:ext cx="7302900" cy="40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5FE3633-5A2E-9D8E-E291-E08087928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855" y="924233"/>
            <a:ext cx="5222289" cy="391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35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3550" y="4658625"/>
            <a:ext cx="1198751" cy="3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"/>
          <p:cNvSpPr/>
          <p:nvPr/>
        </p:nvSpPr>
        <p:spPr>
          <a:xfrm>
            <a:off x="244700" y="4922300"/>
            <a:ext cx="7302900" cy="40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Mythbuster… do people really only retain 20% of what they hear? - Enablers  of Change">
            <a:extLst>
              <a:ext uri="{FF2B5EF4-FFF2-40B4-BE49-F238E27FC236}">
                <a16:creationId xmlns:a16="http://schemas.microsoft.com/office/drawing/2014/main" id="{50BB320A-5C2F-86D1-44E1-4A4F36FB6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0" r="15340"/>
          <a:stretch/>
        </p:blipFill>
        <p:spPr bwMode="auto">
          <a:xfrm>
            <a:off x="1802167" y="437745"/>
            <a:ext cx="5539666" cy="426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825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dirty="0"/>
              <a:t>Summer Data Literacy Workshop II</a:t>
            </a:r>
            <a:endParaRPr dirty="0"/>
          </a:p>
        </p:txBody>
      </p:sp>
      <p:pic>
        <p:nvPicPr>
          <p:cNvPr id="85" name="Google Shape;8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3550" y="4658625"/>
            <a:ext cx="1198751" cy="3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"/>
          <p:cNvSpPr/>
          <p:nvPr/>
        </p:nvSpPr>
        <p:spPr>
          <a:xfrm>
            <a:off x="244700" y="4922300"/>
            <a:ext cx="7302900" cy="40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AB526EAA-6536-D3F4-0C6C-F174B15D9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797" y="973593"/>
            <a:ext cx="6554405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03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5FAC79-679A-A43B-2B7C-1ACDBD0D0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96" b="1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03E59D-BD31-CBCE-190B-620DB2B6DDAA}"/>
              </a:ext>
            </a:extLst>
          </p:cNvPr>
          <p:cNvSpPr txBox="1"/>
          <p:nvPr/>
        </p:nvSpPr>
        <p:spPr>
          <a:xfrm>
            <a:off x="6069814" y="713549"/>
            <a:ext cx="2526263" cy="1881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Report</a:t>
            </a:r>
          </a:p>
          <a:p>
            <a:endParaRPr lang="en-US" sz="825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Black Youth Achievement in Milwaukee</a:t>
            </a:r>
          </a:p>
        </p:txBody>
      </p:sp>
      <p:sp>
        <p:nvSpPr>
          <p:cNvPr id="5" name="Google Shape;92;p14">
            <a:extLst>
              <a:ext uri="{FF2B5EF4-FFF2-40B4-BE49-F238E27FC236}">
                <a16:creationId xmlns:a16="http://schemas.microsoft.com/office/drawing/2014/main" id="{014F5059-6C41-66C6-2CEC-D5563D65ADAA}"/>
              </a:ext>
            </a:extLst>
          </p:cNvPr>
          <p:cNvSpPr txBox="1"/>
          <p:nvPr/>
        </p:nvSpPr>
        <p:spPr>
          <a:xfrm>
            <a:off x="6069814" y="4354517"/>
            <a:ext cx="2974247" cy="63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pPr>
              <a:spcAft>
                <a:spcPts val="450"/>
              </a:spcAft>
              <a:buClr>
                <a:schemeClr val="dk1"/>
              </a:buClr>
              <a:buSzPts val="1800"/>
            </a:pPr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ea typeface="Gill Sans"/>
                <a:cs typeface="Gill Sans"/>
                <a:sym typeface="Gill Sans"/>
              </a:rPr>
              <a:t>Made possible thanks to the support of the Robert Wood Johnson Foundation</a:t>
            </a:r>
          </a:p>
          <a:p>
            <a:pPr>
              <a:spcAft>
                <a:spcPts val="450"/>
              </a:spcAft>
            </a:pPr>
            <a:endParaRPr lang="en-US" sz="900" dirty="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" name="Picture 7" descr="Square&#10;&#10;Description automatically generated with medium confidence">
            <a:extLst>
              <a:ext uri="{FF2B5EF4-FFF2-40B4-BE49-F238E27FC236}">
                <a16:creationId xmlns:a16="http://schemas.microsoft.com/office/drawing/2014/main" id="{86A5B8CF-49F2-AA57-8F8C-43BB8E98F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14" y="2769515"/>
            <a:ext cx="2793191" cy="84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1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dirty="0"/>
              <a:t>Black Youth Achievement in Milwaukee</a:t>
            </a:r>
            <a:endParaRPr dirty="0"/>
          </a:p>
        </p:txBody>
      </p:sp>
      <p:sp>
        <p:nvSpPr>
          <p:cNvPr id="84" name="Google Shape;84;p4"/>
          <p:cNvSpPr txBox="1">
            <a:spLocks noGrp="1"/>
          </p:cNvSpPr>
          <p:nvPr>
            <p:ph type="body" idx="1"/>
          </p:nvPr>
        </p:nvSpPr>
        <p:spPr>
          <a:xfrm>
            <a:off x="311700" y="1247150"/>
            <a:ext cx="3999900" cy="36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>
                <a:solidFill>
                  <a:schemeClr val="dk1"/>
                </a:solidFill>
              </a:rPr>
              <a:t>Looking at the bright spots of data in African American youth ages 6-24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-US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>
                <a:solidFill>
                  <a:schemeClr val="dk1"/>
                </a:solidFill>
              </a:rPr>
              <a:t>Data Chat Model 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-US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>
                <a:solidFill>
                  <a:schemeClr val="dk1"/>
                </a:solidFill>
              </a:rPr>
              <a:t>20 different organizations engaged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-US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>
                <a:solidFill>
                  <a:schemeClr val="dk1"/>
                </a:solidFill>
              </a:rPr>
              <a:t>8 organizations participated in the project </a:t>
            </a:r>
            <a:endParaRPr dirty="0"/>
          </a:p>
        </p:txBody>
      </p:sp>
      <p:pic>
        <p:nvPicPr>
          <p:cNvPr id="85" name="Google Shape;8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3550" y="4658625"/>
            <a:ext cx="1198751" cy="3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"/>
          <p:cNvSpPr/>
          <p:nvPr/>
        </p:nvSpPr>
        <p:spPr>
          <a:xfrm>
            <a:off x="244700" y="4922300"/>
            <a:ext cx="7302900" cy="40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13C82556-E979-BE32-8F7B-A9F9E9D41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600" y="1427956"/>
            <a:ext cx="4570415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59171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1004</Words>
  <Application>Microsoft Macintosh PowerPoint</Application>
  <PresentationFormat>On-screen Show (16:9)</PresentationFormat>
  <Paragraphs>99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Montserrat</vt:lpstr>
      <vt:lpstr>Gill Sans</vt:lpstr>
      <vt:lpstr>Montserrat SemiBold</vt:lpstr>
      <vt:lpstr>Calibri</vt:lpstr>
      <vt:lpstr>Century Gothic</vt:lpstr>
      <vt:lpstr>Courier New</vt:lpstr>
      <vt:lpstr>Simple Light</vt:lpstr>
      <vt:lpstr>Collaborating with Young People </vt:lpstr>
      <vt:lpstr>“Their perspective, unclouded by the biases of the past and unburdened by convention, bring fresh, innovative solutions. Empowering our youth with data literacy is not just an educational endeavor. It’s a pledge to a future where every voice, regardless of age, can contribute meaningfully to any initiative.”   </vt:lpstr>
      <vt:lpstr>Summer Data Literacy Workshop</vt:lpstr>
      <vt:lpstr>Summer Data Literacy Workshop</vt:lpstr>
      <vt:lpstr>Summer Data Literacy Workshop II</vt:lpstr>
      <vt:lpstr>PowerPoint Presentation</vt:lpstr>
      <vt:lpstr>Summer Data Literacy Workshop II</vt:lpstr>
      <vt:lpstr>PowerPoint Presentation</vt:lpstr>
      <vt:lpstr>Black Youth Achievement in Milwaukee</vt:lpstr>
      <vt:lpstr>Mental health</vt:lpstr>
      <vt:lpstr>After high school</vt:lpstr>
      <vt:lpstr>Black youth resiliency</vt:lpstr>
      <vt:lpstr>What resources are need in Milwaukee?</vt:lpstr>
      <vt:lpstr>Next steps and research recommendations</vt:lpstr>
      <vt:lpstr>Connect with us to learn more  datayoucanuse.org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Collaborating with Young People </dc:title>
  <cp:lastModifiedBy>vamaya@me.com</cp:lastModifiedBy>
  <cp:revision>1</cp:revision>
  <dcterms:modified xsi:type="dcterms:W3CDTF">2023-11-08T13:42:50Z</dcterms:modified>
</cp:coreProperties>
</file>