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78" r:id="rId2"/>
    <p:sldId id="287" r:id="rId3"/>
    <p:sldId id="291" r:id="rId4"/>
    <p:sldId id="280" r:id="rId5"/>
    <p:sldId id="283" r:id="rId6"/>
    <p:sldId id="286" r:id="rId7"/>
    <p:sldId id="281" r:id="rId8"/>
    <p:sldId id="285" r:id="rId9"/>
    <p:sldId id="288" r:id="rId10"/>
    <p:sldId id="279" r:id="rId11"/>
    <p:sldId id="300" r:id="rId12"/>
    <p:sldId id="301" r:id="rId13"/>
    <p:sldId id="284" r:id="rId14"/>
    <p:sldId id="290" r:id="rId15"/>
    <p:sldId id="29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Lato" panose="020F0502020204030203" pitchFamily="34" charset="0"/>
      <p:regular r:id="rId24"/>
      <p:bold r:id="rId25"/>
      <p:italic r:id="rId26"/>
      <p:boldItalic r:id="rId27"/>
    </p:embeddedFont>
    <p:embeddedFont>
      <p:font typeface="Lato Black" panose="020F0A02020204030203" pitchFamily="34" charset="0"/>
      <p:bold r:id="rId28"/>
      <p:italic r:id="rId29"/>
      <p:boldItalic r:id="rId30"/>
    </p:embeddedFont>
    <p:embeddedFont>
      <p:font typeface="Lato Light" panose="020F0302020204030203" pitchFamily="34" charset="0"/>
      <p:regular r:id="rId31"/>
      <p:italic r:id="rId32"/>
    </p:embeddedFont>
    <p:embeddedFont>
      <p:font typeface="Roboto Condensed" panose="02000000000000000000"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77"/>
    <a:srgbClr val="EBEBEB"/>
    <a:srgbClr val="005035"/>
    <a:srgbClr val="38A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87113"/>
  </p:normalViewPr>
  <p:slideViewPr>
    <p:cSldViewPr snapToGrid="0">
      <p:cViewPr varScale="1">
        <p:scale>
          <a:sx n="104" d="100"/>
          <a:sy n="104"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B0DD2-76E3-FA4D-8AE7-49F6E387501F}"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943F1-F2BE-BA4D-B10B-46D201D5DFF1}" type="slidenum">
              <a:rPr lang="en-US" smtClean="0"/>
              <a:t>‹#›</a:t>
            </a:fld>
            <a:endParaRPr lang="en-US"/>
          </a:p>
        </p:txBody>
      </p:sp>
    </p:spTree>
    <p:extLst>
      <p:ext uri="{BB962C8B-B14F-4D97-AF65-F5344CB8AC3E}">
        <p14:creationId xmlns:p14="http://schemas.microsoft.com/office/powerpoint/2010/main" val="254261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stagram.com/owl.cl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instagram.com/kalin_renee" TargetMode="External"/><Relationship Id="rId4" Type="http://schemas.openxmlformats.org/officeDocument/2006/relationships/hyperlink" Target="https://instagram.com/sam.guzzi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stagram.com/redcalacastudi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666666"/>
                </a:solidFill>
                <a:effectLst/>
                <a:latin typeface="Roboto Condensed" panose="02000000000000000000" pitchFamily="2" charset="0"/>
              </a:rPr>
              <a:t>Photo Myles </a:t>
            </a:r>
            <a:r>
              <a:rPr lang="en-US" b="0" i="1" dirty="0" err="1">
                <a:solidFill>
                  <a:srgbClr val="666666"/>
                </a:solidFill>
                <a:effectLst/>
                <a:latin typeface="Roboto Condensed" panose="02000000000000000000" pitchFamily="2" charset="0"/>
              </a:rPr>
              <a:t>Gelbach</a:t>
            </a:r>
            <a:r>
              <a:rPr lang="en-US" b="0" i="1" dirty="0">
                <a:solidFill>
                  <a:srgbClr val="666666"/>
                </a:solidFill>
                <a:effectLst/>
                <a:latin typeface="Roboto Condensed" panose="02000000000000000000" pitchFamily="2" charset="0"/>
              </a:rPr>
              <a:t>, posted by WFAE – Lori inquiring about purchasing</a:t>
            </a:r>
          </a:p>
          <a:p>
            <a:endParaRPr lang="en-US" b="0" i="1" dirty="0">
              <a:solidFill>
                <a:srgbClr val="666666"/>
              </a:solidFill>
              <a:effectLst/>
              <a:latin typeface="Roboto Condens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We would like to share key initiatives on equity and community data governance, that include the development of a criminal justice and violence prevention data collaborative, a Community Data Advisory Committee, and the Impact, Data and Evaluation Academy (IDEA). We'll identify the early challenges, persistent tensions, and collaborative solutions in the work and we'll discuss how the data collaborative fits into the data strategy at the City of Charlotte and how all three strategies help scaffold the strategic equity work of the UNC Charlotte Urban Institute + Charlotte Regional Data Trust.</a:t>
            </a:r>
            <a:endParaRPr lang="en-US" dirty="0"/>
          </a:p>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1</a:t>
            </a:fld>
            <a:endParaRPr lang="en-US"/>
          </a:p>
        </p:txBody>
      </p:sp>
    </p:spTree>
    <p:extLst>
      <p:ext uri="{BB962C8B-B14F-4D97-AF65-F5344CB8AC3E}">
        <p14:creationId xmlns:p14="http://schemas.microsoft.com/office/powerpoint/2010/main" val="18150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10</a:t>
            </a:fld>
            <a:endParaRPr lang="en-US"/>
          </a:p>
        </p:txBody>
      </p:sp>
    </p:spTree>
    <p:extLst>
      <p:ext uri="{BB962C8B-B14F-4D97-AF65-F5344CB8AC3E}">
        <p14:creationId xmlns:p14="http://schemas.microsoft.com/office/powerpoint/2010/main" val="112232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11</a:t>
            </a:fld>
            <a:endParaRPr lang="en-US"/>
          </a:p>
        </p:txBody>
      </p:sp>
    </p:spTree>
    <p:extLst>
      <p:ext uri="{BB962C8B-B14F-4D97-AF65-F5344CB8AC3E}">
        <p14:creationId xmlns:p14="http://schemas.microsoft.com/office/powerpoint/2010/main" val="336699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12</a:t>
            </a:fld>
            <a:endParaRPr lang="en-US"/>
          </a:p>
        </p:txBody>
      </p:sp>
    </p:spTree>
    <p:extLst>
      <p:ext uri="{BB962C8B-B14F-4D97-AF65-F5344CB8AC3E}">
        <p14:creationId xmlns:p14="http://schemas.microsoft.com/office/powerpoint/2010/main" val="178052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666666"/>
                </a:solidFill>
                <a:effectLst/>
                <a:latin typeface="Roboto Condensed" panose="02000000000000000000" pitchFamily="2" charset="0"/>
              </a:rPr>
              <a:t>Photo Myles </a:t>
            </a:r>
            <a:r>
              <a:rPr lang="en-US" b="0" i="1" dirty="0" err="1">
                <a:solidFill>
                  <a:srgbClr val="666666"/>
                </a:solidFill>
                <a:effectLst/>
                <a:latin typeface="Roboto Condensed" panose="02000000000000000000" pitchFamily="2" charset="0"/>
              </a:rPr>
              <a:t>Gelbach</a:t>
            </a:r>
            <a:r>
              <a:rPr lang="en-US" b="0" i="1" dirty="0">
                <a:solidFill>
                  <a:srgbClr val="666666"/>
                </a:solidFill>
                <a:effectLst/>
                <a:latin typeface="Roboto Condensed" panose="02000000000000000000" pitchFamily="2" charset="0"/>
              </a:rPr>
              <a:t>, posted by WFAE – Lori inquiring about purchasing</a:t>
            </a:r>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13</a:t>
            </a:fld>
            <a:endParaRPr lang="en-US"/>
          </a:p>
        </p:txBody>
      </p:sp>
    </p:spTree>
    <p:extLst>
      <p:ext uri="{BB962C8B-B14F-4D97-AF65-F5344CB8AC3E}">
        <p14:creationId xmlns:p14="http://schemas.microsoft.com/office/powerpoint/2010/main" val="73512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5E5E5E"/>
                </a:solidFill>
                <a:effectLst/>
                <a:latin typeface="Lato" panose="020F0502020204030203" pitchFamily="34" charset="77"/>
              </a:rPr>
              <a:t>Title: “Where Inspiration and Strength Blooms” </a:t>
            </a:r>
          </a:p>
          <a:p>
            <a:pPr algn="l"/>
            <a:r>
              <a:rPr lang="en-US" dirty="0">
                <a:solidFill>
                  <a:srgbClr val="5E5E5E"/>
                </a:solidFill>
                <a:effectLst/>
                <a:latin typeface="Lato" panose="020F0502020204030203" pitchFamily="34" charset="77"/>
              </a:rPr>
              <a:t>Location: Beside Convention Center at light rail </a:t>
            </a:r>
          </a:p>
          <a:p>
            <a:pPr algn="l"/>
            <a:r>
              <a:rPr lang="en-US" dirty="0">
                <a:solidFill>
                  <a:srgbClr val="5E5E5E"/>
                </a:solidFill>
                <a:effectLst/>
                <a:latin typeface="Lato" panose="020F0502020204030203" pitchFamily="34" charset="77"/>
              </a:rPr>
              <a:t>Artist: Owl, Sam </a:t>
            </a:r>
            <a:r>
              <a:rPr lang="en-US" dirty="0" err="1">
                <a:solidFill>
                  <a:srgbClr val="5E5E5E"/>
                </a:solidFill>
                <a:effectLst/>
                <a:latin typeface="Lato" panose="020F0502020204030203" pitchFamily="34" charset="77"/>
              </a:rPr>
              <a:t>Guzzie</a:t>
            </a:r>
            <a:r>
              <a:rPr lang="en-US" dirty="0">
                <a:solidFill>
                  <a:srgbClr val="5E5E5E"/>
                </a:solidFill>
                <a:effectLst/>
                <a:latin typeface="Lato" panose="020F0502020204030203" pitchFamily="34" charset="77"/>
              </a:rPr>
              <a:t>, Kalin Renee </a:t>
            </a:r>
            <a:r>
              <a:rPr lang="en-US" dirty="0" err="1">
                <a:solidFill>
                  <a:srgbClr val="5E5E5E"/>
                </a:solidFill>
                <a:effectLst/>
                <a:latin typeface="Lato" panose="020F0502020204030203" pitchFamily="34" charset="77"/>
              </a:rPr>
              <a:t>Devone</a:t>
            </a:r>
            <a:r>
              <a:rPr lang="en-US" dirty="0">
                <a:solidFill>
                  <a:srgbClr val="5E5E5E"/>
                </a:solidFill>
                <a:effectLst/>
                <a:latin typeface="Lato" panose="020F0502020204030203" pitchFamily="34" charset="77"/>
              </a:rPr>
              <a:t> </a:t>
            </a:r>
          </a:p>
          <a:p>
            <a:pPr algn="l"/>
            <a:r>
              <a:rPr lang="en-US" dirty="0">
                <a:solidFill>
                  <a:srgbClr val="5E5E5E"/>
                </a:solidFill>
                <a:effectLst/>
                <a:latin typeface="Lato" panose="020F0502020204030203" pitchFamily="34" charset="77"/>
              </a:rPr>
              <a:t>Date: 2022 </a:t>
            </a:r>
          </a:p>
          <a:p>
            <a:pPr algn="l"/>
            <a:r>
              <a:rPr lang="en-US" dirty="0">
                <a:solidFill>
                  <a:srgbClr val="5E5E5E"/>
                </a:solidFill>
                <a:effectLst/>
                <a:latin typeface="Lato" panose="020F0502020204030203" pitchFamily="34" charset="77"/>
              </a:rPr>
              <a:t>Media: Spray paint </a:t>
            </a:r>
          </a:p>
          <a:p>
            <a:pPr algn="l"/>
            <a:r>
              <a:rPr lang="en-US" dirty="0">
                <a:solidFill>
                  <a:srgbClr val="5E5E5E"/>
                </a:solidFill>
                <a:effectLst/>
                <a:latin typeface="Lato" panose="020F0502020204030203" pitchFamily="34" charset="77"/>
              </a:rPr>
              <a:t>Artist Info: </a:t>
            </a:r>
            <a:r>
              <a:rPr lang="en-US" u="sng" dirty="0">
                <a:solidFill>
                  <a:srgbClr val="008751"/>
                </a:solidFill>
                <a:effectLst/>
                <a:latin typeface="Lato" panose="020F0502020204030203" pitchFamily="34" charset="77"/>
                <a:hlinkClick r:id="rId3"/>
              </a:rPr>
              <a:t>@owl.clt,</a:t>
            </a:r>
            <a:r>
              <a:rPr lang="en-US" dirty="0">
                <a:solidFill>
                  <a:srgbClr val="5E5E5E"/>
                </a:solidFill>
                <a:effectLst/>
                <a:latin typeface="Lato" panose="020F0502020204030203" pitchFamily="34" charset="77"/>
              </a:rPr>
              <a:t> </a:t>
            </a:r>
            <a:r>
              <a:rPr lang="en-US" u="sng" dirty="0">
                <a:solidFill>
                  <a:srgbClr val="008751"/>
                </a:solidFill>
                <a:effectLst/>
                <a:latin typeface="Lato" panose="020F0502020204030203" pitchFamily="34" charset="77"/>
                <a:hlinkClick r:id="rId4"/>
              </a:rPr>
              <a:t>@samguzzie</a:t>
            </a:r>
            <a:r>
              <a:rPr lang="en-US" dirty="0">
                <a:solidFill>
                  <a:srgbClr val="5E5E5E"/>
                </a:solidFill>
                <a:effectLst/>
                <a:latin typeface="Lato" panose="020F0502020204030203" pitchFamily="34" charset="77"/>
              </a:rPr>
              <a:t>, </a:t>
            </a:r>
            <a:r>
              <a:rPr lang="en-US" u="sng" dirty="0">
                <a:solidFill>
                  <a:srgbClr val="008751"/>
                </a:solidFill>
                <a:effectLst/>
                <a:latin typeface="Lato" panose="020F0502020204030203" pitchFamily="34" charset="77"/>
                <a:hlinkClick r:id="rId5"/>
              </a:rPr>
              <a:t>@kalin_renee </a:t>
            </a:r>
            <a:r>
              <a:rPr lang="en-US" dirty="0">
                <a:solidFill>
                  <a:srgbClr val="5E5E5E"/>
                </a:solidFill>
                <a:effectLst/>
                <a:latin typeface="Lato" panose="020F0502020204030203" pitchFamily="34" charset="77"/>
              </a:rPr>
              <a:t> </a:t>
            </a:r>
          </a:p>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14</a:t>
            </a:fld>
            <a:endParaRPr lang="en-US"/>
          </a:p>
        </p:txBody>
      </p:sp>
    </p:spTree>
    <p:extLst>
      <p:ext uri="{BB962C8B-B14F-4D97-AF65-F5344CB8AC3E}">
        <p14:creationId xmlns:p14="http://schemas.microsoft.com/office/powerpoint/2010/main" val="38165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666666"/>
                </a:solidFill>
                <a:effectLst/>
                <a:latin typeface="Roboto Condensed" panose="02000000000000000000" pitchFamily="2" charset="0"/>
              </a:rPr>
              <a:t>Photo Myles </a:t>
            </a:r>
            <a:r>
              <a:rPr lang="en-US" b="0" i="1" dirty="0" err="1">
                <a:solidFill>
                  <a:srgbClr val="666666"/>
                </a:solidFill>
                <a:effectLst/>
                <a:latin typeface="Roboto Condensed" panose="02000000000000000000" pitchFamily="2" charset="0"/>
              </a:rPr>
              <a:t>Gelbach</a:t>
            </a:r>
            <a:r>
              <a:rPr lang="en-US" b="0" i="1" dirty="0">
                <a:solidFill>
                  <a:srgbClr val="666666"/>
                </a:solidFill>
                <a:effectLst/>
                <a:latin typeface="Roboto Condensed" panose="02000000000000000000" pitchFamily="2" charset="0"/>
              </a:rPr>
              <a:t>, posted by WFAE – UI has purchased copyright</a:t>
            </a:r>
          </a:p>
          <a:p>
            <a:endParaRPr lang="en-US" b="0" i="1" dirty="0">
              <a:solidFill>
                <a:srgbClr val="666666"/>
              </a:solidFill>
              <a:effectLst/>
              <a:latin typeface="Roboto Condens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We would like to share key initiatives on equity and community data governance, that include the development of a criminal justice and violence prevention data collaborative, a Community Data Advisory Committee, and the Impact, Data and Evaluation Academy (IDEA). We'll identify the early challenges, persistent tensions, and collaborative solutions in the work and we'll discuss how the data collaborative fits into the data strategy at the City of Charlotte and how all three strategies help scaffold the strategic equity work of the UNC Charlotte Urban Institute + Charlotte Regional Data Trust.</a:t>
            </a:r>
            <a:endParaRPr lang="en-US" dirty="0"/>
          </a:p>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15</a:t>
            </a:fld>
            <a:endParaRPr lang="en-US"/>
          </a:p>
        </p:txBody>
      </p:sp>
    </p:spTree>
    <p:extLst>
      <p:ext uri="{BB962C8B-B14F-4D97-AF65-F5344CB8AC3E}">
        <p14:creationId xmlns:p14="http://schemas.microsoft.com/office/powerpoint/2010/main" val="156638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666666"/>
                </a:solidFill>
                <a:effectLst/>
                <a:latin typeface="Roboto Condensed" panose="02000000000000000000" pitchFamily="2" charset="0"/>
              </a:rPr>
              <a:t>Photo Myles </a:t>
            </a:r>
            <a:r>
              <a:rPr lang="en-US" b="0" i="1" dirty="0" err="1">
                <a:solidFill>
                  <a:srgbClr val="666666"/>
                </a:solidFill>
                <a:effectLst/>
                <a:latin typeface="Roboto Condensed" panose="02000000000000000000" pitchFamily="2" charset="0"/>
              </a:rPr>
              <a:t>Gelbach</a:t>
            </a:r>
            <a:r>
              <a:rPr lang="en-US" b="0" i="1" dirty="0">
                <a:solidFill>
                  <a:srgbClr val="666666"/>
                </a:solidFill>
                <a:effectLst/>
                <a:latin typeface="Roboto Condensed" panose="02000000000000000000" pitchFamily="2" charset="0"/>
              </a:rPr>
              <a:t>, posted by WFAE – Lori inquiring about purchasing</a:t>
            </a:r>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2</a:t>
            </a:fld>
            <a:endParaRPr lang="en-US"/>
          </a:p>
        </p:txBody>
      </p:sp>
    </p:spTree>
    <p:extLst>
      <p:ext uri="{BB962C8B-B14F-4D97-AF65-F5344CB8AC3E}">
        <p14:creationId xmlns:p14="http://schemas.microsoft.com/office/powerpoint/2010/main" val="387971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5E5E5E"/>
                </a:solidFill>
                <a:effectLst/>
                <a:latin typeface="Lato" panose="020F0502020204030203" pitchFamily="34" charset="77"/>
              </a:rPr>
              <a:t>Location: 301 N. Tryon Street wall along E. 6th Street</a:t>
            </a:r>
          </a:p>
          <a:p>
            <a:pPr algn="l"/>
            <a:r>
              <a:rPr lang="en-US" dirty="0">
                <a:solidFill>
                  <a:srgbClr val="5E5E5E"/>
                </a:solidFill>
                <a:effectLst/>
                <a:latin typeface="Lato" panose="020F0502020204030203" pitchFamily="34" charset="77"/>
              </a:rPr>
              <a:t>Artist: Rosalia Torres-Weiner</a:t>
            </a:r>
          </a:p>
          <a:p>
            <a:pPr algn="l"/>
            <a:r>
              <a:rPr lang="en-US" dirty="0">
                <a:solidFill>
                  <a:srgbClr val="5E5E5E"/>
                </a:solidFill>
                <a:effectLst/>
                <a:latin typeface="Lato" panose="020F0502020204030203" pitchFamily="34" charset="77"/>
              </a:rPr>
              <a:t>Date: 2019</a:t>
            </a:r>
          </a:p>
          <a:p>
            <a:pPr algn="l"/>
            <a:r>
              <a:rPr lang="en-US" dirty="0">
                <a:solidFill>
                  <a:srgbClr val="5E5E5E"/>
                </a:solidFill>
                <a:effectLst/>
                <a:latin typeface="Lato" panose="020F0502020204030203" pitchFamily="34" charset="77"/>
              </a:rPr>
              <a:t>Media: Acrylic paint</a:t>
            </a:r>
          </a:p>
          <a:p>
            <a:pPr algn="l"/>
            <a:r>
              <a:rPr lang="en-US" dirty="0">
                <a:solidFill>
                  <a:srgbClr val="5E5E5E"/>
                </a:solidFill>
                <a:effectLst/>
                <a:latin typeface="Lato" panose="020F0502020204030203" pitchFamily="34" charset="77"/>
              </a:rPr>
              <a:t>Artist Info: </a:t>
            </a:r>
            <a:r>
              <a:rPr lang="en-US" u="sng" dirty="0">
                <a:solidFill>
                  <a:srgbClr val="008751"/>
                </a:solidFill>
                <a:effectLst/>
                <a:latin typeface="Lato" panose="020F0502020204030203" pitchFamily="34" charset="77"/>
                <a:hlinkClick r:id="rId3"/>
              </a:rPr>
              <a:t>@redcalacastudio</a:t>
            </a:r>
            <a:endParaRPr lang="en-US" dirty="0">
              <a:solidFill>
                <a:srgbClr val="5E5E5E"/>
              </a:solidFill>
              <a:effectLst/>
              <a:latin typeface="Lato" panose="020F0502020204030203" pitchFamily="34" charset="77"/>
            </a:endParaRPr>
          </a:p>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3</a:t>
            </a:fld>
            <a:endParaRPr lang="en-US"/>
          </a:p>
        </p:txBody>
      </p:sp>
    </p:spTree>
    <p:extLst>
      <p:ext uri="{BB962C8B-B14F-4D97-AF65-F5344CB8AC3E}">
        <p14:creationId xmlns:p14="http://schemas.microsoft.com/office/powerpoint/2010/main" val="39486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4</a:t>
            </a:fld>
            <a:endParaRPr lang="en-US"/>
          </a:p>
        </p:txBody>
      </p:sp>
    </p:spTree>
    <p:extLst>
      <p:ext uri="{BB962C8B-B14F-4D97-AF65-F5344CB8AC3E}">
        <p14:creationId xmlns:p14="http://schemas.microsoft.com/office/powerpoint/2010/main" val="180323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5</a:t>
            </a:fld>
            <a:endParaRPr lang="en-US"/>
          </a:p>
        </p:txBody>
      </p:sp>
    </p:spTree>
    <p:extLst>
      <p:ext uri="{BB962C8B-B14F-4D97-AF65-F5344CB8AC3E}">
        <p14:creationId xmlns:p14="http://schemas.microsoft.com/office/powerpoint/2010/main" val="302679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p>
          <a:p>
            <a:r>
              <a:rPr lang="en-US" dirty="0"/>
              <a:t>-Clear vision for own work</a:t>
            </a:r>
          </a:p>
          <a:p>
            <a:r>
              <a:rPr lang="en-US" dirty="0"/>
              <a:t>-at least 1-2 years </a:t>
            </a:r>
            <a:r>
              <a:rPr lang="en-US" dirty="0" err="1"/>
              <a:t>organzing</a:t>
            </a:r>
            <a:r>
              <a:rPr lang="en-US" dirty="0"/>
              <a:t>/engagement experience</a:t>
            </a:r>
          </a:p>
        </p:txBody>
      </p:sp>
      <p:sp>
        <p:nvSpPr>
          <p:cNvPr id="4" name="Slide Number Placeholder 3"/>
          <p:cNvSpPr>
            <a:spLocks noGrp="1"/>
          </p:cNvSpPr>
          <p:nvPr>
            <p:ph type="sldNum" sz="quarter" idx="5"/>
          </p:nvPr>
        </p:nvSpPr>
        <p:spPr/>
        <p:txBody>
          <a:bodyPr/>
          <a:lstStyle/>
          <a:p>
            <a:fld id="{65A943F1-F2BE-BA4D-B10B-46D201D5DFF1}" type="slidenum">
              <a:rPr lang="en-US" smtClean="0"/>
              <a:t>6</a:t>
            </a:fld>
            <a:endParaRPr lang="en-US"/>
          </a:p>
        </p:txBody>
      </p:sp>
    </p:spTree>
    <p:extLst>
      <p:ext uri="{BB962C8B-B14F-4D97-AF65-F5344CB8AC3E}">
        <p14:creationId xmlns:p14="http://schemas.microsoft.com/office/powerpoint/2010/main" val="111983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7</a:t>
            </a:fld>
            <a:endParaRPr lang="en-US"/>
          </a:p>
        </p:txBody>
      </p:sp>
    </p:spTree>
    <p:extLst>
      <p:ext uri="{BB962C8B-B14F-4D97-AF65-F5344CB8AC3E}">
        <p14:creationId xmlns:p14="http://schemas.microsoft.com/office/powerpoint/2010/main" val="63378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8</a:t>
            </a:fld>
            <a:endParaRPr lang="en-US"/>
          </a:p>
        </p:txBody>
      </p:sp>
    </p:spTree>
    <p:extLst>
      <p:ext uri="{BB962C8B-B14F-4D97-AF65-F5344CB8AC3E}">
        <p14:creationId xmlns:p14="http://schemas.microsoft.com/office/powerpoint/2010/main" val="29603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943F1-F2BE-BA4D-B10B-46D201D5DFF1}" type="slidenum">
              <a:rPr lang="en-US" smtClean="0"/>
              <a:t>9</a:t>
            </a:fld>
            <a:endParaRPr lang="en-US"/>
          </a:p>
        </p:txBody>
      </p:sp>
    </p:spTree>
    <p:extLst>
      <p:ext uri="{BB962C8B-B14F-4D97-AF65-F5344CB8AC3E}">
        <p14:creationId xmlns:p14="http://schemas.microsoft.com/office/powerpoint/2010/main" val="63002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838F-0B0D-FDAC-57DC-10E252C05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AADC3-27C6-D205-B160-77EB3303F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751C4-E593-460C-13D1-6CFAF82D61BA}"/>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5" name="Footer Placeholder 4">
            <a:extLst>
              <a:ext uri="{FF2B5EF4-FFF2-40B4-BE49-F238E27FC236}">
                <a16:creationId xmlns:a16="http://schemas.microsoft.com/office/drawing/2014/main" id="{7D001832-DE54-92D8-4F18-0BADA139C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D8F93-9017-2B1B-654C-47012101E01F}"/>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2007268965"/>
      </p:ext>
    </p:extLst>
  </p:cSld>
  <p:clrMapOvr>
    <a:masterClrMapping/>
  </p:clrMapOvr>
  <p:transition spd="slow"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95E-CA34-6CEB-25C4-0D8FBA4682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1FC0D-1606-ADE7-D2BD-93894AF80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63A7D-CAFA-E8E5-1A83-3D4553BB74A0}"/>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5" name="Footer Placeholder 4">
            <a:extLst>
              <a:ext uri="{FF2B5EF4-FFF2-40B4-BE49-F238E27FC236}">
                <a16:creationId xmlns:a16="http://schemas.microsoft.com/office/drawing/2014/main" id="{F2BCA5DA-37B6-5F72-0146-B9809054C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317C3-5E1E-A0DE-D81E-9DD0125F2B01}"/>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4124947064"/>
      </p:ext>
    </p:extLst>
  </p:cSld>
  <p:clrMapOvr>
    <a:masterClrMapping/>
  </p:clrMapOvr>
  <p:transition spd="slow"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1AD33-43F0-0FD1-E2E2-9E11FB557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B8CD16-2C10-3998-D820-00D468B520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28CC3-02AB-01D6-3E78-52006658FEB0}"/>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5" name="Footer Placeholder 4">
            <a:extLst>
              <a:ext uri="{FF2B5EF4-FFF2-40B4-BE49-F238E27FC236}">
                <a16:creationId xmlns:a16="http://schemas.microsoft.com/office/drawing/2014/main" id="{BD80651A-FD3F-9852-E83E-A14BBBA31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28EEB-E2DC-BD3C-B82C-47DD1495D443}"/>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2532639283"/>
      </p:ext>
    </p:extLst>
  </p:cSld>
  <p:clrMapOvr>
    <a:masterClrMapping/>
  </p:clrMapOvr>
  <p:transition spd="slow"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1D09-E5B1-83E3-2EF5-58733D8A9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37B7A-777A-EFF1-DEF7-89C0D809E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81EA-7ECA-7CA5-F509-0F9CD16F521F}"/>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5" name="Footer Placeholder 4">
            <a:extLst>
              <a:ext uri="{FF2B5EF4-FFF2-40B4-BE49-F238E27FC236}">
                <a16:creationId xmlns:a16="http://schemas.microsoft.com/office/drawing/2014/main" id="{0B2BFC6F-DBA5-F06F-134A-D606F1CCD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3571C-C732-592E-1CBA-BA9E0AA5A7A6}"/>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3705284642"/>
      </p:ext>
    </p:extLst>
  </p:cSld>
  <p:clrMapOvr>
    <a:masterClrMapping/>
  </p:clrMapOvr>
  <p:transition spd="slow"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DA66-A50C-26F3-CDFC-56CA813A3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0402F8-788D-047A-A2A2-E5B36DF4F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39DE4-3211-C748-27BE-159125363FCA}"/>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5" name="Footer Placeholder 4">
            <a:extLst>
              <a:ext uri="{FF2B5EF4-FFF2-40B4-BE49-F238E27FC236}">
                <a16:creationId xmlns:a16="http://schemas.microsoft.com/office/drawing/2014/main" id="{35CBC2DF-E83C-0DC2-905F-E900D5BD2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4A7FB-2207-A44E-1073-3C82DA22A987}"/>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3952307387"/>
      </p:ext>
    </p:extLst>
  </p:cSld>
  <p:clrMapOvr>
    <a:masterClrMapping/>
  </p:clrMapOvr>
  <p:transition spd="slow"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F93D-5745-D107-AA2B-27F8BBA01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C6F76-C9E2-215F-F317-70A548474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B1714-D966-C002-AE0A-B710FDCE5D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3705E2-5FC4-37E8-E976-04AB514FE399}"/>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6" name="Footer Placeholder 5">
            <a:extLst>
              <a:ext uri="{FF2B5EF4-FFF2-40B4-BE49-F238E27FC236}">
                <a16:creationId xmlns:a16="http://schemas.microsoft.com/office/drawing/2014/main" id="{17849B7A-0856-7517-6E36-3FB9B15BB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496AB-B49A-B886-94A2-94627A43639B}"/>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830376679"/>
      </p:ext>
    </p:extLst>
  </p:cSld>
  <p:clrMapOvr>
    <a:masterClrMapping/>
  </p:clrMapOvr>
  <p:transition spd="slow"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8B19-BC56-52D2-4469-2B8B51360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FA1AB0-EE24-5799-3D4F-B8B0F5675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89E89E-B2C6-F19B-967F-14771ECF7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F47829-79E6-6A94-8B82-2B166D621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164357-E160-0F87-6FF2-C77117CE0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EF61B6-49E5-8865-0997-7D7D27996517}"/>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8" name="Footer Placeholder 7">
            <a:extLst>
              <a:ext uri="{FF2B5EF4-FFF2-40B4-BE49-F238E27FC236}">
                <a16:creationId xmlns:a16="http://schemas.microsoft.com/office/drawing/2014/main" id="{F10155D5-E03D-3D95-749D-993C1CA079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2F3208-8F92-91DB-BA2C-A78D5CD7DA6F}"/>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1253450277"/>
      </p:ext>
    </p:extLst>
  </p:cSld>
  <p:clrMapOvr>
    <a:masterClrMapping/>
  </p:clrMapOvr>
  <p:transition spd="slow"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E980-6FC5-24B6-D6FD-CAA2A56545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FE27A-AFA6-9155-E8A4-2457F857C863}"/>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4" name="Footer Placeholder 3">
            <a:extLst>
              <a:ext uri="{FF2B5EF4-FFF2-40B4-BE49-F238E27FC236}">
                <a16:creationId xmlns:a16="http://schemas.microsoft.com/office/drawing/2014/main" id="{D5CB1EAE-70E3-B004-6A25-343835393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6B94E-C2C8-BD6D-749C-DDA99C391246}"/>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3412309793"/>
      </p:ext>
    </p:extLst>
  </p:cSld>
  <p:clrMapOvr>
    <a:masterClrMapping/>
  </p:clrMapOvr>
  <p:transition spd="slow"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DE992-FA96-6C77-5B34-66B2B86090D5}"/>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3" name="Footer Placeholder 2">
            <a:extLst>
              <a:ext uri="{FF2B5EF4-FFF2-40B4-BE49-F238E27FC236}">
                <a16:creationId xmlns:a16="http://schemas.microsoft.com/office/drawing/2014/main" id="{A6365958-D2E0-331C-0FDB-B64D61F67C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0C64EF-5B79-CB70-63A6-7F3B70717C36}"/>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2796983364"/>
      </p:ext>
    </p:extLst>
  </p:cSld>
  <p:clrMapOvr>
    <a:masterClrMapping/>
  </p:clrMapOvr>
  <p:transition spd="slow"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EB6F-0708-D9CF-C71F-ED434C13C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DCF0E6-EA25-225D-E054-F1B997F79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2D8801-63FF-F929-0CC8-6E754734F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8E7C8-60F2-F18E-65DA-11F21088E55D}"/>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6" name="Footer Placeholder 5">
            <a:extLst>
              <a:ext uri="{FF2B5EF4-FFF2-40B4-BE49-F238E27FC236}">
                <a16:creationId xmlns:a16="http://schemas.microsoft.com/office/drawing/2014/main" id="{656E72A1-1A85-2977-BA02-C43BB6A2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8BA79-D397-ED9A-7AFF-7BC0D03FF24E}"/>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3163476125"/>
      </p:ext>
    </p:extLst>
  </p:cSld>
  <p:clrMapOvr>
    <a:masterClrMapping/>
  </p:clrMapOvr>
  <p:transition spd="slow"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9E39-7581-8F27-99BA-5ADFABA70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85E67B-0D47-936A-29F8-80009D903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CDDB2D-FF42-9914-AE62-1FD875E93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A2B8-63B4-9487-C77B-A5B56E3BB57A}"/>
              </a:ext>
            </a:extLst>
          </p:cNvPr>
          <p:cNvSpPr>
            <a:spLocks noGrp="1"/>
          </p:cNvSpPr>
          <p:nvPr>
            <p:ph type="dt" sz="half" idx="10"/>
          </p:nvPr>
        </p:nvSpPr>
        <p:spPr/>
        <p:txBody>
          <a:bodyPr/>
          <a:lstStyle/>
          <a:p>
            <a:fld id="{F426041F-A65F-E34E-A730-B4756D1E581C}" type="datetimeFigureOut">
              <a:rPr lang="en-US" smtClean="0"/>
              <a:t>11/3/2023</a:t>
            </a:fld>
            <a:endParaRPr lang="en-US"/>
          </a:p>
        </p:txBody>
      </p:sp>
      <p:sp>
        <p:nvSpPr>
          <p:cNvPr id="6" name="Footer Placeholder 5">
            <a:extLst>
              <a:ext uri="{FF2B5EF4-FFF2-40B4-BE49-F238E27FC236}">
                <a16:creationId xmlns:a16="http://schemas.microsoft.com/office/drawing/2014/main" id="{6A43B9A6-38FA-3325-AB12-518E4E061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44045-4187-364E-51AD-236C24DE43B3}"/>
              </a:ext>
            </a:extLst>
          </p:cNvPr>
          <p:cNvSpPr>
            <a:spLocks noGrp="1"/>
          </p:cNvSpPr>
          <p:nvPr>
            <p:ph type="sldNum" sz="quarter" idx="12"/>
          </p:nvPr>
        </p:nvSpPr>
        <p:spPr/>
        <p:txBody>
          <a:bodyPr/>
          <a:lstStyle/>
          <a:p>
            <a:fld id="{ECE40DF4-76BC-6247-B42A-64C1F3DFF001}" type="slidenum">
              <a:rPr lang="en-US" smtClean="0"/>
              <a:t>‹#›</a:t>
            </a:fld>
            <a:endParaRPr lang="en-US"/>
          </a:p>
        </p:txBody>
      </p:sp>
    </p:spTree>
    <p:extLst>
      <p:ext uri="{BB962C8B-B14F-4D97-AF65-F5344CB8AC3E}">
        <p14:creationId xmlns:p14="http://schemas.microsoft.com/office/powerpoint/2010/main" val="2971225112"/>
      </p:ext>
    </p:extLst>
  </p:cSld>
  <p:clrMapOvr>
    <a:masterClrMapping/>
  </p:clrMapOvr>
  <p:transition spd="slow"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9F5435-1D9D-DACE-1B0B-1BF866182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6F8DC-717E-DF5B-7920-C2B961062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E8D2B-53B7-0973-103E-A26537A7B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6041F-A65F-E34E-A730-B4756D1E581C}" type="datetimeFigureOut">
              <a:rPr lang="en-US" smtClean="0"/>
              <a:t>11/3/2023</a:t>
            </a:fld>
            <a:endParaRPr lang="en-US"/>
          </a:p>
        </p:txBody>
      </p:sp>
      <p:sp>
        <p:nvSpPr>
          <p:cNvPr id="5" name="Footer Placeholder 4">
            <a:extLst>
              <a:ext uri="{FF2B5EF4-FFF2-40B4-BE49-F238E27FC236}">
                <a16:creationId xmlns:a16="http://schemas.microsoft.com/office/drawing/2014/main" id="{3DF9F630-CB80-DB94-4EBA-913D91EE6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7B0583-9755-DEBA-74C5-D9F6D15072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40DF4-76BC-6247-B42A-64C1F3DFF001}" type="slidenum">
              <a:rPr lang="en-US" smtClean="0"/>
              <a:t>‹#›</a:t>
            </a:fld>
            <a:endParaRPr lang="en-US"/>
          </a:p>
        </p:txBody>
      </p:sp>
    </p:spTree>
    <p:extLst>
      <p:ext uri="{BB962C8B-B14F-4D97-AF65-F5344CB8AC3E}">
        <p14:creationId xmlns:p14="http://schemas.microsoft.com/office/powerpoint/2010/main" val="389683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2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AD219BCE-4A22-D19A-A9C0-92C9D5EBE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4" r="1774" b="8869"/>
          <a:stretch/>
        </p:blipFill>
        <p:spPr bwMode="auto">
          <a:xfrm>
            <a:off x="0" y="-4"/>
            <a:ext cx="12192000" cy="68784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712B08-B711-9894-89F6-3239E8906164}"/>
              </a:ext>
            </a:extLst>
          </p:cNvPr>
          <p:cNvSpPr/>
          <p:nvPr/>
        </p:nvSpPr>
        <p:spPr>
          <a:xfrm>
            <a:off x="0" y="3548417"/>
            <a:ext cx="12192000" cy="1460312"/>
          </a:xfrm>
          <a:prstGeom prst="rect">
            <a:avLst/>
          </a:prstGeom>
          <a:solidFill>
            <a:srgbClr val="007377">
              <a:alpha val="730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63EB34-A443-B161-4DDD-04BEA3FD0F0F}"/>
              </a:ext>
            </a:extLst>
          </p:cNvPr>
          <p:cNvSpPr txBox="1"/>
          <p:nvPr/>
        </p:nvSpPr>
        <p:spPr>
          <a:xfrm>
            <a:off x="545910" y="3780905"/>
            <a:ext cx="5213445" cy="954107"/>
          </a:xfrm>
          <a:prstGeom prst="rect">
            <a:avLst/>
          </a:prstGeom>
          <a:noFill/>
        </p:spPr>
        <p:txBody>
          <a:bodyPr wrap="square" rtlCol="0">
            <a:spAutoFit/>
          </a:bodyPr>
          <a:lstStyle/>
          <a:p>
            <a:r>
              <a:rPr lang="en-US" sz="2800" b="1" dirty="0">
                <a:solidFill>
                  <a:schemeClr val="bg1"/>
                </a:solidFill>
                <a:latin typeface="Lato Black" panose="020F0502020204030203" pitchFamily="34" charset="77"/>
              </a:rPr>
              <a:t>Equity &amp; </a:t>
            </a:r>
          </a:p>
          <a:p>
            <a:r>
              <a:rPr lang="en-US" sz="2800" b="1" dirty="0">
                <a:solidFill>
                  <a:schemeClr val="bg1"/>
                </a:solidFill>
                <a:latin typeface="Lato Black" panose="020F0502020204030203" pitchFamily="34" charset="77"/>
              </a:rPr>
              <a:t>Community Data Governance</a:t>
            </a:r>
          </a:p>
        </p:txBody>
      </p:sp>
      <p:cxnSp>
        <p:nvCxnSpPr>
          <p:cNvPr id="5" name="Straight Connector 4">
            <a:extLst>
              <a:ext uri="{FF2B5EF4-FFF2-40B4-BE49-F238E27FC236}">
                <a16:creationId xmlns:a16="http://schemas.microsoft.com/office/drawing/2014/main" id="{8E737B0E-33EE-3AD1-2E00-DB5A94771AC7}"/>
              </a:ext>
            </a:extLst>
          </p:cNvPr>
          <p:cNvCxnSpPr/>
          <p:nvPr/>
        </p:nvCxnSpPr>
        <p:spPr>
          <a:xfrm>
            <a:off x="6082352" y="3780905"/>
            <a:ext cx="0" cy="9541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546C9A-E093-77F3-FECD-BE124D1BE502}"/>
              </a:ext>
            </a:extLst>
          </p:cNvPr>
          <p:cNvSpPr txBox="1"/>
          <p:nvPr/>
        </p:nvSpPr>
        <p:spPr>
          <a:xfrm>
            <a:off x="6530461" y="3757450"/>
            <a:ext cx="5315796" cy="1000274"/>
          </a:xfrm>
          <a:prstGeom prst="rect">
            <a:avLst/>
          </a:prstGeom>
          <a:noFill/>
        </p:spPr>
        <p:txBody>
          <a:bodyPr wrap="square" rtlCol="0">
            <a:spAutoFit/>
          </a:bodyPr>
          <a:lstStyle/>
          <a:p>
            <a:r>
              <a:rPr lang="en-US" dirty="0">
                <a:solidFill>
                  <a:schemeClr val="bg1"/>
                </a:solidFill>
                <a:latin typeface="Lato" panose="020F0502020204030203" pitchFamily="34" charset="77"/>
              </a:rPr>
              <a:t>Dr. Lori Thomas</a:t>
            </a:r>
            <a:r>
              <a:rPr lang="en-US" dirty="0">
                <a:solidFill>
                  <a:schemeClr val="bg1"/>
                </a:solidFill>
                <a:latin typeface="Lato Light" panose="020F0302020204030203" pitchFamily="34" charset="77"/>
              </a:rPr>
              <a:t>, 	UNC Charlotte Urban Institute + 	                 	Charlotte Regional Data Trust</a:t>
            </a:r>
          </a:p>
          <a:p>
            <a:pPr>
              <a:spcBef>
                <a:spcPts val="600"/>
              </a:spcBef>
            </a:pPr>
            <a:r>
              <a:rPr lang="en-US" dirty="0">
                <a:solidFill>
                  <a:schemeClr val="bg1"/>
                </a:solidFill>
                <a:latin typeface="Lato" panose="020F0502020204030203" pitchFamily="34" charset="77"/>
              </a:rPr>
              <a:t>Dr. Jackie Tynan</a:t>
            </a:r>
            <a:r>
              <a:rPr lang="en-US" dirty="0">
                <a:solidFill>
                  <a:schemeClr val="bg1"/>
                </a:solidFill>
                <a:latin typeface="Lato Light" panose="020F0302020204030203" pitchFamily="34" charset="77"/>
              </a:rPr>
              <a:t>, 	City of Charlotte</a:t>
            </a:r>
          </a:p>
        </p:txBody>
      </p:sp>
      <p:pic>
        <p:nvPicPr>
          <p:cNvPr id="9" name="Picture 8">
            <a:extLst>
              <a:ext uri="{FF2B5EF4-FFF2-40B4-BE49-F238E27FC236}">
                <a16:creationId xmlns:a16="http://schemas.microsoft.com/office/drawing/2014/main" id="{8488CA31-BEF0-E309-6BAB-AA93AB47AC9C}"/>
              </a:ext>
            </a:extLst>
          </p:cNvPr>
          <p:cNvPicPr>
            <a:picLocks noChangeAspect="1"/>
          </p:cNvPicPr>
          <p:nvPr/>
        </p:nvPicPr>
        <p:blipFill>
          <a:blip r:embed="rId4"/>
          <a:stretch>
            <a:fillRect/>
          </a:stretch>
        </p:blipFill>
        <p:spPr>
          <a:xfrm>
            <a:off x="10781731" y="5956455"/>
            <a:ext cx="1410269" cy="876283"/>
          </a:xfrm>
          <a:prstGeom prst="rect">
            <a:avLst/>
          </a:prstGeom>
        </p:spPr>
      </p:pic>
      <p:pic>
        <p:nvPicPr>
          <p:cNvPr id="22532" name="Picture 4" descr="City of Charlotte Crown Logo">
            <a:extLst>
              <a:ext uri="{FF2B5EF4-FFF2-40B4-BE49-F238E27FC236}">
                <a16:creationId xmlns:a16="http://schemas.microsoft.com/office/drawing/2014/main" id="{450678C2-BA2F-B067-ADE2-FDFC3FB73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04" y="6114593"/>
            <a:ext cx="692812" cy="56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41926"/>
      </p:ext>
    </p:extLst>
  </p:cSld>
  <p:clrMapOvr>
    <a:masterClrMapping/>
  </p:clrMapOvr>
  <p:transition spd="slow" advClick="0" advTm="20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7054350" cy="954107"/>
          </a:xfrm>
          <a:prstGeom prst="rect">
            <a:avLst/>
          </a:prstGeom>
          <a:noFill/>
        </p:spPr>
        <p:txBody>
          <a:bodyPr wrap="square" rtlCol="0">
            <a:spAutoFit/>
          </a:bodyPr>
          <a:lstStyle/>
          <a:p>
            <a:r>
              <a:rPr lang="en-US" sz="2800" b="1" dirty="0">
                <a:solidFill>
                  <a:srgbClr val="007377"/>
                </a:solidFill>
                <a:latin typeface="Lato" panose="020F0502020204030203" pitchFamily="34" charset="77"/>
              </a:rPr>
              <a:t>Criminal Justice &amp; Violence Prevention Data Collaborative (VPCD)</a:t>
            </a:r>
          </a:p>
        </p:txBody>
      </p:sp>
      <p:pic>
        <p:nvPicPr>
          <p:cNvPr id="3" name="Picture 2" descr="Camp North End Mural, Crossroads">
            <a:extLst>
              <a:ext uri="{FF2B5EF4-FFF2-40B4-BE49-F238E27FC236}">
                <a16:creationId xmlns:a16="http://schemas.microsoft.com/office/drawing/2014/main" id="{C1EF0057-99B7-A6D7-7537-B8C7B9D70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95" b="32644"/>
          <a:stretch/>
        </p:blipFill>
        <p:spPr bwMode="auto">
          <a:xfrm>
            <a:off x="638331" y="1937981"/>
            <a:ext cx="3801763" cy="3144915"/>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4"/>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0DEDD31-99B7-A300-DE77-B9D0C6CAE1A6}"/>
              </a:ext>
            </a:extLst>
          </p:cNvPr>
          <p:cNvSpPr txBox="1"/>
          <p:nvPr/>
        </p:nvSpPr>
        <p:spPr>
          <a:xfrm>
            <a:off x="5137770" y="1710821"/>
            <a:ext cx="5892958"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ato Light" panose="020F0302020204030203" pitchFamily="34" charset="77"/>
              </a:rPr>
              <a:t>A collaborative, cross-sector approach that is data-driven, evidence-informed, and guided by a robust evaluation framework</a:t>
            </a:r>
          </a:p>
          <a:p>
            <a:endParaRPr lang="en-US" sz="2000" dirty="0">
              <a:latin typeface="Lato Light" panose="020F0302020204030203" pitchFamily="34" charset="77"/>
            </a:endParaRPr>
          </a:p>
          <a:p>
            <a:pPr marL="342900" indent="-342900">
              <a:buFont typeface="Arial" panose="020B0604020202020204" pitchFamily="34" charset="0"/>
              <a:buChar char="•"/>
            </a:pPr>
            <a:r>
              <a:rPr lang="en-US" sz="2000" dirty="0">
                <a:latin typeface="Lato Light" panose="020F0302020204030203" pitchFamily="34" charset="77"/>
              </a:rPr>
              <a:t>Governed by a formal MOU</a:t>
            </a:r>
          </a:p>
          <a:p>
            <a:pPr marL="800100" lvl="1" indent="-342900">
              <a:buFont typeface="Arial" panose="020B0604020202020204" pitchFamily="34" charset="0"/>
              <a:buChar char="•"/>
            </a:pPr>
            <a:r>
              <a:rPr lang="en-US" sz="2000" dirty="0">
                <a:latin typeface="Lato Light" panose="020F0302020204030203" pitchFamily="34" charset="77"/>
              </a:rPr>
              <a:t>Identified partners</a:t>
            </a:r>
          </a:p>
          <a:p>
            <a:pPr marL="800100" lvl="1" indent="-342900">
              <a:buFont typeface="Arial" panose="020B0604020202020204" pitchFamily="34" charset="0"/>
              <a:buChar char="•"/>
            </a:pPr>
            <a:r>
              <a:rPr lang="en-US" sz="2000" dirty="0">
                <a:latin typeface="Lato Light" panose="020F0302020204030203" pitchFamily="34" charset="77"/>
              </a:rPr>
              <a:t>Governance</a:t>
            </a:r>
          </a:p>
          <a:p>
            <a:pPr marL="800100" lvl="1" indent="-342900">
              <a:buFont typeface="Arial" panose="020B0604020202020204" pitchFamily="34" charset="0"/>
              <a:buChar char="•"/>
            </a:pPr>
            <a:r>
              <a:rPr lang="en-US" sz="2000" dirty="0">
                <a:latin typeface="Lato Light" panose="020F0302020204030203" pitchFamily="34" charset="77"/>
              </a:rPr>
              <a:t>Priorities</a:t>
            </a:r>
          </a:p>
          <a:p>
            <a:pPr marL="800100" lvl="1" indent="-342900">
              <a:buFont typeface="Arial" panose="020B0604020202020204" pitchFamily="34" charset="0"/>
              <a:buChar char="•"/>
            </a:pPr>
            <a:r>
              <a:rPr lang="en-US" sz="2000" dirty="0">
                <a:latin typeface="Lato Light" panose="020F0302020204030203" pitchFamily="34" charset="77"/>
              </a:rPr>
              <a:t>Expectations</a:t>
            </a:r>
          </a:p>
          <a:p>
            <a:pPr marL="342900" indent="-342900">
              <a:buFont typeface="Arial" panose="020B0604020202020204" pitchFamily="34" charset="0"/>
              <a:buChar char="•"/>
            </a:pPr>
            <a:endParaRPr lang="en-US" sz="2000" dirty="0">
              <a:latin typeface="Lato Light" panose="020F0302020204030203" pitchFamily="34" charset="77"/>
            </a:endParaRPr>
          </a:p>
        </p:txBody>
      </p:sp>
    </p:spTree>
    <p:extLst>
      <p:ext uri="{BB962C8B-B14F-4D97-AF65-F5344CB8AC3E}">
        <p14:creationId xmlns:p14="http://schemas.microsoft.com/office/powerpoint/2010/main" val="2043158775"/>
      </p:ext>
    </p:extLst>
  </p:cSld>
  <p:clrMapOvr>
    <a:masterClrMapping/>
  </p:clrMapOvr>
  <p:transition spd="slow" advClick="0" advTm="20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79C456-0285-77D0-304C-116098FEA04A}"/>
              </a:ext>
            </a:extLst>
          </p:cNvPr>
          <p:cNvSpPr txBox="1"/>
          <p:nvPr/>
        </p:nvSpPr>
        <p:spPr>
          <a:xfrm>
            <a:off x="1132765" y="2612064"/>
            <a:ext cx="3227479" cy="2862322"/>
          </a:xfrm>
          <a:prstGeom prst="rect">
            <a:avLst/>
          </a:prstGeom>
          <a:noFill/>
        </p:spPr>
        <p:txBody>
          <a:bodyPr wrap="square">
            <a:spAutoFit/>
          </a:bodyPr>
          <a:lstStyle/>
          <a:p>
            <a:pPr marL="342900" indent="-342900">
              <a:buFont typeface="Arial" panose="020B0604020202020204" pitchFamily="34" charset="0"/>
              <a:buChar char="•"/>
            </a:pPr>
            <a:r>
              <a:rPr lang="en-US" sz="1800" dirty="0">
                <a:latin typeface="Lato Light" panose="020F0302020204030203" pitchFamily="34" charset="77"/>
              </a:rPr>
              <a:t>Share and analyze data</a:t>
            </a:r>
            <a:endParaRPr lang="en-US" dirty="0">
              <a:latin typeface="Lato Light" panose="020F0302020204030203" pitchFamily="34" charset="77"/>
            </a:endParaRPr>
          </a:p>
          <a:p>
            <a:pPr marL="342900" indent="-342900">
              <a:buFont typeface="Arial" panose="020B0604020202020204" pitchFamily="34" charset="0"/>
              <a:buChar char="•"/>
            </a:pPr>
            <a:r>
              <a:rPr lang="en-US" sz="1800" dirty="0">
                <a:latin typeface="Lato Light" panose="020F0302020204030203" pitchFamily="34" charset="77"/>
              </a:rPr>
              <a:t>Addresses Community violence as a serious public health problem that impacts people in all stages of life, from infancy to adulthood</a:t>
            </a:r>
          </a:p>
          <a:p>
            <a:pPr marL="342900" indent="-342900">
              <a:buFont typeface="Arial" panose="020B0604020202020204" pitchFamily="34" charset="0"/>
              <a:buChar char="•"/>
            </a:pPr>
            <a:r>
              <a:rPr lang="en-US" dirty="0">
                <a:latin typeface="Lato Light" panose="020F0302020204030203" pitchFamily="34" charset="77"/>
              </a:rPr>
              <a:t>Drive cross-sector collaboration</a:t>
            </a:r>
            <a:endParaRPr lang="en-US" sz="1800" dirty="0">
              <a:latin typeface="Lato Light" panose="020F0302020204030203" pitchFamily="34" charset="77"/>
            </a:endParaRPr>
          </a:p>
          <a:p>
            <a:pPr marL="342900" indent="-342900">
              <a:buFont typeface="Arial" panose="020B0604020202020204" pitchFamily="34" charset="0"/>
              <a:buChar char="•"/>
            </a:pPr>
            <a:endParaRPr lang="en-US" sz="1800" dirty="0">
              <a:latin typeface="Lato Light" panose="020F0302020204030203" pitchFamily="34" charset="77"/>
            </a:endParaRPr>
          </a:p>
        </p:txBody>
      </p:sp>
      <p:sp>
        <p:nvSpPr>
          <p:cNvPr id="5" name="TextBox 4">
            <a:extLst>
              <a:ext uri="{FF2B5EF4-FFF2-40B4-BE49-F238E27FC236}">
                <a16:creationId xmlns:a16="http://schemas.microsoft.com/office/drawing/2014/main" id="{733E9573-F4C8-5A5A-84DB-ADE040711F0F}"/>
              </a:ext>
            </a:extLst>
          </p:cNvPr>
          <p:cNvSpPr txBox="1"/>
          <p:nvPr/>
        </p:nvSpPr>
        <p:spPr>
          <a:xfrm>
            <a:off x="1071522" y="2053418"/>
            <a:ext cx="2470245" cy="461665"/>
          </a:xfrm>
          <a:prstGeom prst="rect">
            <a:avLst/>
          </a:prstGeom>
          <a:noFill/>
        </p:spPr>
        <p:txBody>
          <a:bodyPr wrap="square" rtlCol="0">
            <a:spAutoFit/>
          </a:bodyPr>
          <a:lstStyle/>
          <a:p>
            <a:r>
              <a:rPr lang="en-US" sz="2400" b="1" dirty="0">
                <a:solidFill>
                  <a:srgbClr val="007377"/>
                </a:solidFill>
                <a:latin typeface="Lato" panose="020F0502020204030203" pitchFamily="34" charset="77"/>
              </a:rPr>
              <a:t>Purpose</a:t>
            </a:r>
          </a:p>
        </p:txBody>
      </p:sp>
      <p:sp>
        <p:nvSpPr>
          <p:cNvPr id="6" name="Oval 5">
            <a:extLst>
              <a:ext uri="{FF2B5EF4-FFF2-40B4-BE49-F238E27FC236}">
                <a16:creationId xmlns:a16="http://schemas.microsoft.com/office/drawing/2014/main" id="{A56564AF-3342-4D3C-F682-E63E0C7FB411}"/>
              </a:ext>
            </a:extLst>
          </p:cNvPr>
          <p:cNvSpPr/>
          <p:nvPr/>
        </p:nvSpPr>
        <p:spPr>
          <a:xfrm>
            <a:off x="477670" y="1972914"/>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sp>
        <p:nvSpPr>
          <p:cNvPr id="7" name="TextBox 6">
            <a:extLst>
              <a:ext uri="{FF2B5EF4-FFF2-40B4-BE49-F238E27FC236}">
                <a16:creationId xmlns:a16="http://schemas.microsoft.com/office/drawing/2014/main" id="{BD5901AD-C92A-FE52-3C9F-0EF08323F4B1}"/>
              </a:ext>
            </a:extLst>
          </p:cNvPr>
          <p:cNvSpPr txBox="1"/>
          <p:nvPr/>
        </p:nvSpPr>
        <p:spPr>
          <a:xfrm>
            <a:off x="5816223" y="2559767"/>
            <a:ext cx="4150849" cy="2585323"/>
          </a:xfrm>
          <a:prstGeom prst="rect">
            <a:avLst/>
          </a:prstGeom>
          <a:noFill/>
        </p:spPr>
        <p:txBody>
          <a:bodyPr wrap="square">
            <a:spAutoFit/>
          </a:bodyPr>
          <a:lstStyle/>
          <a:p>
            <a:pPr marL="285750" indent="-285750">
              <a:spcBef>
                <a:spcPts val="0"/>
              </a:spcBef>
              <a:buFont typeface="Arial" panose="020B0604020202020204" pitchFamily="34" charset="0"/>
              <a:buChar char="•"/>
            </a:pPr>
            <a:r>
              <a:rPr lang="en-US" sz="1800" u="none" strike="noStrike" baseline="0" dirty="0">
                <a:latin typeface="Lato Light" panose="020F0302020204030203" pitchFamily="34" charset="77"/>
              </a:rPr>
              <a:t>Development of and reporting on shared indicators </a:t>
            </a:r>
          </a:p>
          <a:p>
            <a:pPr marL="285750" indent="-285750">
              <a:spcBef>
                <a:spcPts val="0"/>
              </a:spcBef>
              <a:buFont typeface="Arial" panose="020B0604020202020204" pitchFamily="34" charset="0"/>
              <a:buChar char="•"/>
            </a:pPr>
            <a:r>
              <a:rPr lang="en-US" sz="1800" u="none" strike="noStrike" baseline="0" dirty="0">
                <a:latin typeface="Lato Light" panose="020F0302020204030203" pitchFamily="34" charset="77"/>
              </a:rPr>
              <a:t>Facilitating data sharing to support implementation of violence prevention programs,</a:t>
            </a:r>
          </a:p>
          <a:p>
            <a:pPr marL="285750" indent="-285750">
              <a:spcBef>
                <a:spcPts val="0"/>
              </a:spcBef>
              <a:buFont typeface="Arial" panose="020B0604020202020204" pitchFamily="34" charset="0"/>
              <a:buChar char="•"/>
            </a:pPr>
            <a:r>
              <a:rPr lang="en-US" sz="1800" u="none" strike="noStrike" baseline="0" dirty="0">
                <a:latin typeface="Lato Light" panose="020F0302020204030203" pitchFamily="34" charset="77"/>
              </a:rPr>
              <a:t>Analysis and interpretation of available data</a:t>
            </a:r>
          </a:p>
          <a:p>
            <a:pPr marL="285750" indent="-285750">
              <a:spcBef>
                <a:spcPts val="0"/>
              </a:spcBef>
              <a:buFont typeface="Arial" panose="020B0604020202020204" pitchFamily="34" charset="0"/>
              <a:buChar char="•"/>
            </a:pPr>
            <a:r>
              <a:rPr lang="en-US" sz="1800" u="none" strike="noStrike" baseline="0" dirty="0">
                <a:latin typeface="Lato Light" panose="020F0302020204030203" pitchFamily="34" charset="77"/>
              </a:rPr>
              <a:t>Development and implementation of evaluation plans</a:t>
            </a:r>
            <a:endParaRPr lang="en-US" sz="1800" dirty="0">
              <a:latin typeface="Lato Light" panose="020F0302020204030203" pitchFamily="34" charset="77"/>
            </a:endParaRPr>
          </a:p>
        </p:txBody>
      </p:sp>
      <p:sp>
        <p:nvSpPr>
          <p:cNvPr id="8" name="TextBox 7">
            <a:extLst>
              <a:ext uri="{FF2B5EF4-FFF2-40B4-BE49-F238E27FC236}">
                <a16:creationId xmlns:a16="http://schemas.microsoft.com/office/drawing/2014/main" id="{DCAB2664-8976-2F97-3170-217B8855605F}"/>
              </a:ext>
            </a:extLst>
          </p:cNvPr>
          <p:cNvSpPr txBox="1"/>
          <p:nvPr/>
        </p:nvSpPr>
        <p:spPr>
          <a:xfrm>
            <a:off x="5816223" y="2035507"/>
            <a:ext cx="3679551" cy="461665"/>
          </a:xfrm>
          <a:prstGeom prst="rect">
            <a:avLst/>
          </a:prstGeom>
          <a:noFill/>
        </p:spPr>
        <p:txBody>
          <a:bodyPr wrap="square" rtlCol="0">
            <a:spAutoFit/>
          </a:bodyPr>
          <a:lstStyle/>
          <a:p>
            <a:r>
              <a:rPr lang="en-US" sz="2400" b="1" dirty="0">
                <a:solidFill>
                  <a:srgbClr val="007377"/>
                </a:solidFill>
                <a:latin typeface="Lato" panose="020F0502020204030203" pitchFamily="34" charset="77"/>
              </a:rPr>
              <a:t>Priorities</a:t>
            </a:r>
          </a:p>
        </p:txBody>
      </p:sp>
      <p:sp>
        <p:nvSpPr>
          <p:cNvPr id="9" name="Oval 8">
            <a:extLst>
              <a:ext uri="{FF2B5EF4-FFF2-40B4-BE49-F238E27FC236}">
                <a16:creationId xmlns:a16="http://schemas.microsoft.com/office/drawing/2014/main" id="{4B98627F-9CA4-F78E-AC1F-29095B8D3CFE}"/>
              </a:ext>
            </a:extLst>
          </p:cNvPr>
          <p:cNvSpPr/>
          <p:nvPr/>
        </p:nvSpPr>
        <p:spPr>
          <a:xfrm>
            <a:off x="5222371" y="1972914"/>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pic>
        <p:nvPicPr>
          <p:cNvPr id="13" name="Picture 12">
            <a:extLst>
              <a:ext uri="{FF2B5EF4-FFF2-40B4-BE49-F238E27FC236}">
                <a16:creationId xmlns:a16="http://schemas.microsoft.com/office/drawing/2014/main" id="{3078F053-982F-49E9-6FA5-BD30DFABAC85}"/>
              </a:ext>
            </a:extLst>
          </p:cNvPr>
          <p:cNvPicPr>
            <a:picLocks noChangeAspect="1"/>
          </p:cNvPicPr>
          <p:nvPr/>
        </p:nvPicPr>
        <p:blipFill>
          <a:blip r:embed="rId5"/>
          <a:stretch>
            <a:fillRect/>
          </a:stretch>
        </p:blipFill>
        <p:spPr>
          <a:xfrm>
            <a:off x="5382826" y="2136441"/>
            <a:ext cx="266700" cy="254000"/>
          </a:xfrm>
          <a:prstGeom prst="rect">
            <a:avLst/>
          </a:prstGeom>
        </p:spPr>
      </p:pic>
      <p:pic>
        <p:nvPicPr>
          <p:cNvPr id="15" name="Picture 14">
            <a:extLst>
              <a:ext uri="{FF2B5EF4-FFF2-40B4-BE49-F238E27FC236}">
                <a16:creationId xmlns:a16="http://schemas.microsoft.com/office/drawing/2014/main" id="{2604EAB5-E013-E104-6B18-3A1CC69893A6}"/>
              </a:ext>
            </a:extLst>
          </p:cNvPr>
          <p:cNvPicPr>
            <a:picLocks noChangeAspect="1"/>
          </p:cNvPicPr>
          <p:nvPr/>
        </p:nvPicPr>
        <p:blipFill>
          <a:blip r:embed="rId5"/>
          <a:stretch>
            <a:fillRect/>
          </a:stretch>
        </p:blipFill>
        <p:spPr>
          <a:xfrm>
            <a:off x="637747" y="2136441"/>
            <a:ext cx="266700" cy="254000"/>
          </a:xfrm>
          <a:prstGeom prst="rect">
            <a:avLst/>
          </a:prstGeom>
        </p:spPr>
      </p:pic>
      <p:pic>
        <p:nvPicPr>
          <p:cNvPr id="10" name="Picture 9" descr="Camp North End Mural, Crossroads">
            <a:extLst>
              <a:ext uri="{FF2B5EF4-FFF2-40B4-BE49-F238E27FC236}">
                <a16:creationId xmlns:a16="http://schemas.microsoft.com/office/drawing/2014/main" id="{0C4D4F44-6548-33B2-0345-7D22BEAFD7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95" b="32644"/>
          <a:stretch/>
        </p:blipFill>
        <p:spPr bwMode="auto">
          <a:xfrm>
            <a:off x="9424241" y="264875"/>
            <a:ext cx="2472347" cy="2045188"/>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B84F10-55C0-37FE-A5A2-DC246F2D074C}"/>
              </a:ext>
            </a:extLst>
          </p:cNvPr>
          <p:cNvSpPr txBox="1"/>
          <p:nvPr/>
        </p:nvSpPr>
        <p:spPr>
          <a:xfrm>
            <a:off x="492862" y="655568"/>
            <a:ext cx="7054350" cy="954107"/>
          </a:xfrm>
          <a:prstGeom prst="rect">
            <a:avLst/>
          </a:prstGeom>
          <a:noFill/>
        </p:spPr>
        <p:txBody>
          <a:bodyPr wrap="square" rtlCol="0">
            <a:spAutoFit/>
          </a:bodyPr>
          <a:lstStyle/>
          <a:p>
            <a:r>
              <a:rPr lang="en-US" sz="2800" b="1" dirty="0">
                <a:solidFill>
                  <a:srgbClr val="007377"/>
                </a:solidFill>
                <a:latin typeface="Lato" panose="020F0502020204030203" pitchFamily="34" charset="77"/>
              </a:rPr>
              <a:t>Criminal Justice &amp; Violence Prevention Data Collaborative (VPCD)</a:t>
            </a:r>
          </a:p>
        </p:txBody>
      </p:sp>
    </p:spTree>
    <p:extLst>
      <p:ext uri="{BB962C8B-B14F-4D97-AF65-F5344CB8AC3E}">
        <p14:creationId xmlns:p14="http://schemas.microsoft.com/office/powerpoint/2010/main" val="1868168380"/>
      </p:ext>
    </p:extLst>
  </p:cSld>
  <p:clrMapOvr>
    <a:masterClrMapping/>
  </p:clrMapOvr>
  <p:transition spd="slow" advClick="0" advTm="2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79C456-0285-77D0-304C-116098FEA04A}"/>
              </a:ext>
            </a:extLst>
          </p:cNvPr>
          <p:cNvSpPr txBox="1"/>
          <p:nvPr/>
        </p:nvSpPr>
        <p:spPr>
          <a:xfrm>
            <a:off x="1237108" y="1905881"/>
            <a:ext cx="4858892" cy="3785652"/>
          </a:xfrm>
          <a:prstGeom prst="rect">
            <a:avLst/>
          </a:prstGeom>
          <a:noFill/>
        </p:spPr>
        <p:txBody>
          <a:bodyPr wrap="square">
            <a:spAutoFit/>
          </a:bodyPr>
          <a:lstStyle/>
          <a:p>
            <a:pPr marL="285750" indent="-285750" algn="l">
              <a:spcBef>
                <a:spcPts val="0"/>
              </a:spcBef>
              <a:buFont typeface="Arial" panose="020B0604020202020204" pitchFamily="34" charset="0"/>
              <a:buChar char="•"/>
            </a:pPr>
            <a:r>
              <a:rPr lang="en-US" sz="1600" dirty="0">
                <a:solidFill>
                  <a:srgbClr val="007377"/>
                </a:solidFill>
                <a:latin typeface="Lato Light" panose="020F0302020204030203" pitchFamily="34" charset="77"/>
              </a:rPr>
              <a:t>Mecklenburg County Health Department, Co-Chair</a:t>
            </a:r>
          </a:p>
          <a:p>
            <a:pPr marL="285750" indent="-285750" algn="l">
              <a:spcBef>
                <a:spcPts val="0"/>
              </a:spcBef>
              <a:buFont typeface="Arial" panose="020B0604020202020204" pitchFamily="34" charset="0"/>
              <a:buChar char="•"/>
            </a:pPr>
            <a:r>
              <a:rPr lang="en-US" sz="1600" dirty="0">
                <a:solidFill>
                  <a:srgbClr val="007377"/>
                </a:solidFill>
                <a:latin typeface="Lato Light" panose="020F0302020204030203" pitchFamily="34" charset="77"/>
              </a:rPr>
              <a:t>City of Charlotte I&amp;T Department, Co-Chair</a:t>
            </a:r>
          </a:p>
          <a:p>
            <a:pPr marL="285750" indent="-285750" algn="l">
              <a:spcBef>
                <a:spcPts val="0"/>
              </a:spcBef>
              <a:buFont typeface="Arial" panose="020B0604020202020204" pitchFamily="34" charset="0"/>
              <a:buChar char="•"/>
            </a:pPr>
            <a:r>
              <a:rPr lang="en-US" sz="1600" dirty="0">
                <a:latin typeface="Lato Light" panose="020F0302020204030203" pitchFamily="34" charset="77"/>
              </a:rPr>
              <a:t>Mecklenburg County </a:t>
            </a:r>
          </a:p>
          <a:p>
            <a:pPr marL="742950" lvl="1" indent="-285750">
              <a:buFont typeface="Arial" panose="020B0604020202020204" pitchFamily="34" charset="0"/>
              <a:buChar char="•"/>
            </a:pPr>
            <a:r>
              <a:rPr lang="en-US" sz="1600" dirty="0">
                <a:latin typeface="Lato Light" panose="020F0302020204030203" pitchFamily="34" charset="77"/>
              </a:rPr>
              <a:t>Criminal Justice Services</a:t>
            </a:r>
          </a:p>
          <a:p>
            <a:pPr marL="742950" lvl="1" indent="-285750">
              <a:buFont typeface="Arial" panose="020B0604020202020204" pitchFamily="34" charset="0"/>
              <a:buChar char="•"/>
            </a:pPr>
            <a:r>
              <a:rPr lang="en-US" sz="1600" dirty="0">
                <a:latin typeface="Lato Light" panose="020F0302020204030203" pitchFamily="34" charset="77"/>
              </a:rPr>
              <a:t>Community Support Services</a:t>
            </a:r>
          </a:p>
          <a:p>
            <a:pPr marL="742950" lvl="1" indent="-285750">
              <a:buFont typeface="Arial" panose="020B0604020202020204" pitchFamily="34" charset="0"/>
              <a:buChar char="•"/>
            </a:pPr>
            <a:r>
              <a:rPr lang="en-US" sz="1600" dirty="0">
                <a:latin typeface="Lato Light" panose="020F0302020204030203" pitchFamily="34" charset="77"/>
              </a:rPr>
              <a:t>Sherriff’s Office</a:t>
            </a:r>
          </a:p>
          <a:p>
            <a:pPr marL="742950" lvl="1" indent="-285750">
              <a:buFont typeface="Arial" panose="020B0604020202020204" pitchFamily="34" charset="0"/>
              <a:buChar char="•"/>
            </a:pPr>
            <a:r>
              <a:rPr lang="en-US" sz="1600" dirty="0">
                <a:latin typeface="Lato Light" panose="020F0302020204030203" pitchFamily="34" charset="77"/>
              </a:rPr>
              <a:t>Department of Social Services</a:t>
            </a:r>
          </a:p>
          <a:p>
            <a:pPr marL="285750" indent="-285750" algn="l">
              <a:spcBef>
                <a:spcPts val="0"/>
              </a:spcBef>
              <a:buFont typeface="Arial" panose="020B0604020202020204" pitchFamily="34" charset="0"/>
              <a:buChar char="•"/>
            </a:pPr>
            <a:r>
              <a:rPr lang="en-US" sz="1600" dirty="0">
                <a:latin typeface="Lato Light" panose="020F0302020204030203" pitchFamily="34" charset="77"/>
              </a:rPr>
              <a:t>Charlotte-Mecklenburg </a:t>
            </a:r>
          </a:p>
          <a:p>
            <a:pPr marL="742950" lvl="1" indent="-285750">
              <a:buFont typeface="Arial" panose="020B0604020202020204" pitchFamily="34" charset="0"/>
              <a:buChar char="•"/>
            </a:pPr>
            <a:r>
              <a:rPr lang="en-US" sz="1600" dirty="0">
                <a:latin typeface="Lato Light" panose="020F0302020204030203" pitchFamily="34" charset="77"/>
              </a:rPr>
              <a:t>Police Department</a:t>
            </a:r>
          </a:p>
          <a:p>
            <a:pPr marL="742950" lvl="1" indent="-285750">
              <a:buFont typeface="Arial" panose="020B0604020202020204" pitchFamily="34" charset="0"/>
              <a:buChar char="•"/>
            </a:pPr>
            <a:r>
              <a:rPr lang="en-US" sz="1600" dirty="0">
                <a:latin typeface="Lato Light" panose="020F0302020204030203" pitchFamily="34" charset="77"/>
              </a:rPr>
              <a:t>Board of Education</a:t>
            </a:r>
          </a:p>
          <a:p>
            <a:pPr marL="285750" indent="-285750" algn="l">
              <a:spcBef>
                <a:spcPts val="0"/>
              </a:spcBef>
              <a:buFont typeface="Arial" panose="020B0604020202020204" pitchFamily="34" charset="0"/>
              <a:buChar char="•"/>
            </a:pPr>
            <a:r>
              <a:rPr lang="en-US" sz="1600" dirty="0">
                <a:latin typeface="Lato Light" panose="020F0302020204030203" pitchFamily="34" charset="77"/>
              </a:rPr>
              <a:t>Atrium Health</a:t>
            </a:r>
          </a:p>
          <a:p>
            <a:pPr marL="285750" indent="-285750" algn="l">
              <a:spcBef>
                <a:spcPts val="0"/>
              </a:spcBef>
              <a:buFont typeface="Arial" panose="020B0604020202020204" pitchFamily="34" charset="0"/>
              <a:buChar char="•"/>
            </a:pPr>
            <a:r>
              <a:rPr lang="en-US" sz="1600" dirty="0">
                <a:latin typeface="Lato Light" panose="020F0302020204030203" pitchFamily="34" charset="77"/>
              </a:rPr>
              <a:t>Johnson C. Smith University</a:t>
            </a:r>
          </a:p>
          <a:p>
            <a:pPr marL="285750" indent="-285750" algn="l">
              <a:spcBef>
                <a:spcPts val="0"/>
              </a:spcBef>
              <a:buFont typeface="Arial" panose="020B0604020202020204" pitchFamily="34" charset="0"/>
              <a:buChar char="•"/>
            </a:pPr>
            <a:r>
              <a:rPr lang="en-US" sz="1600" dirty="0">
                <a:latin typeface="Lato Light" panose="020F0302020204030203" pitchFamily="34" charset="77"/>
              </a:rPr>
              <a:t>University of North Carolina at Charlotte</a:t>
            </a:r>
          </a:p>
          <a:p>
            <a:pPr marL="285750" indent="-285750" algn="l">
              <a:spcBef>
                <a:spcPts val="0"/>
              </a:spcBef>
              <a:buFont typeface="Arial" panose="020B0604020202020204" pitchFamily="34" charset="0"/>
              <a:buChar char="•"/>
            </a:pPr>
            <a:r>
              <a:rPr lang="en-US" sz="1600" dirty="0">
                <a:latin typeface="Lato Light" panose="020F0302020204030203" pitchFamily="34" charset="77"/>
              </a:rPr>
              <a:t>Charlotte Regional Data Trust</a:t>
            </a:r>
          </a:p>
        </p:txBody>
      </p:sp>
      <p:sp>
        <p:nvSpPr>
          <p:cNvPr id="5" name="TextBox 4">
            <a:extLst>
              <a:ext uri="{FF2B5EF4-FFF2-40B4-BE49-F238E27FC236}">
                <a16:creationId xmlns:a16="http://schemas.microsoft.com/office/drawing/2014/main" id="{733E9573-F4C8-5A5A-84DB-ADE040711F0F}"/>
              </a:ext>
            </a:extLst>
          </p:cNvPr>
          <p:cNvSpPr txBox="1"/>
          <p:nvPr/>
        </p:nvSpPr>
        <p:spPr>
          <a:xfrm>
            <a:off x="1259960" y="1514894"/>
            <a:ext cx="2470245" cy="461665"/>
          </a:xfrm>
          <a:prstGeom prst="rect">
            <a:avLst/>
          </a:prstGeom>
          <a:noFill/>
        </p:spPr>
        <p:txBody>
          <a:bodyPr wrap="square" rtlCol="0">
            <a:spAutoFit/>
          </a:bodyPr>
          <a:lstStyle/>
          <a:p>
            <a:r>
              <a:rPr lang="en-US" sz="2400" b="1" dirty="0">
                <a:solidFill>
                  <a:srgbClr val="007377"/>
                </a:solidFill>
                <a:latin typeface="Lato" panose="020F0502020204030203" pitchFamily="34" charset="77"/>
              </a:rPr>
              <a:t>Partners</a:t>
            </a:r>
          </a:p>
        </p:txBody>
      </p:sp>
      <p:sp>
        <p:nvSpPr>
          <p:cNvPr id="6" name="Oval 5">
            <a:extLst>
              <a:ext uri="{FF2B5EF4-FFF2-40B4-BE49-F238E27FC236}">
                <a16:creationId xmlns:a16="http://schemas.microsoft.com/office/drawing/2014/main" id="{A56564AF-3342-4D3C-F682-E63E0C7FB411}"/>
              </a:ext>
            </a:extLst>
          </p:cNvPr>
          <p:cNvSpPr/>
          <p:nvPr/>
        </p:nvSpPr>
        <p:spPr>
          <a:xfrm>
            <a:off x="531878" y="1444298"/>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sp>
        <p:nvSpPr>
          <p:cNvPr id="7" name="TextBox 6">
            <a:extLst>
              <a:ext uri="{FF2B5EF4-FFF2-40B4-BE49-F238E27FC236}">
                <a16:creationId xmlns:a16="http://schemas.microsoft.com/office/drawing/2014/main" id="{BD5901AD-C92A-FE52-3C9F-0EF08323F4B1}"/>
              </a:ext>
            </a:extLst>
          </p:cNvPr>
          <p:cNvSpPr txBox="1"/>
          <p:nvPr/>
        </p:nvSpPr>
        <p:spPr>
          <a:xfrm>
            <a:off x="6916555" y="2785490"/>
            <a:ext cx="4297646" cy="280076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Lato Light" panose="020F0302020204030203" pitchFamily="34" charset="77"/>
              </a:rPr>
              <a:t>Actionable Intelligence for Social Policy - Equity in Practice Learning Community (</a:t>
            </a:r>
            <a:r>
              <a:rPr lang="en-US" sz="1600" dirty="0" err="1">
                <a:latin typeface="Lato Light" panose="020F0302020204030203" pitchFamily="34" charset="77"/>
              </a:rPr>
              <a:t>EiPLC</a:t>
            </a:r>
            <a:r>
              <a:rPr lang="en-US" sz="1600" dirty="0">
                <a:latin typeface="Lato Light" panose="020F0302020204030203" pitchFamily="34" charset="77"/>
              </a:rPr>
              <a:t>) </a:t>
            </a:r>
          </a:p>
          <a:p>
            <a:pPr marL="742950" lvl="1" indent="-285750">
              <a:buFont typeface="Arial" panose="020B0604020202020204" pitchFamily="34" charset="0"/>
              <a:buChar char="•"/>
            </a:pPr>
            <a:r>
              <a:rPr lang="en-US" sz="1600" dirty="0">
                <a:latin typeface="Lato Light" panose="020F0302020204030203" pitchFamily="34" charset="77"/>
              </a:rPr>
              <a:t>Grant awarded to Charlotte Regional Data Trust in 2022</a:t>
            </a:r>
          </a:p>
          <a:p>
            <a:pPr marL="742950" lvl="1" indent="-285750">
              <a:buFont typeface="Arial" panose="020B0604020202020204" pitchFamily="34" charset="0"/>
              <a:buChar char="•"/>
            </a:pPr>
            <a:r>
              <a:rPr lang="en-US" sz="1600" dirty="0">
                <a:latin typeface="Lato Light" panose="020F0302020204030203" pitchFamily="34" charset="77"/>
              </a:rPr>
              <a:t>Collaboration of VPDC</a:t>
            </a:r>
          </a:p>
          <a:p>
            <a:pPr marL="285750" indent="-285750">
              <a:buFont typeface="Arial" panose="020B0604020202020204" pitchFamily="34" charset="0"/>
              <a:buChar char="•"/>
            </a:pPr>
            <a:r>
              <a:rPr lang="en-US" sz="1600" dirty="0">
                <a:latin typeface="Lato Light" panose="020F0302020204030203" pitchFamily="34" charset="77"/>
              </a:rPr>
              <a:t>Dashboards</a:t>
            </a:r>
          </a:p>
          <a:p>
            <a:pPr marL="285750" indent="-285750">
              <a:buFont typeface="Arial" panose="020B0604020202020204" pitchFamily="34" charset="0"/>
              <a:buChar char="•"/>
            </a:pPr>
            <a:r>
              <a:rPr lang="en-US" sz="1600" dirty="0">
                <a:latin typeface="Lato Light" panose="020F0302020204030203" pitchFamily="34" charset="77"/>
              </a:rPr>
              <a:t>Evaluations</a:t>
            </a:r>
          </a:p>
          <a:p>
            <a:pPr marL="285750" indent="-285750">
              <a:buFont typeface="Arial" panose="020B0604020202020204" pitchFamily="34" charset="0"/>
              <a:buChar char="•"/>
            </a:pPr>
            <a:r>
              <a:rPr lang="en-US" sz="1600" dirty="0">
                <a:latin typeface="Lato Light" panose="020F0302020204030203" pitchFamily="34" charset="77"/>
              </a:rPr>
              <a:t>Research Project using integrated data from the Charlotte Regional Data Trust</a:t>
            </a:r>
          </a:p>
          <a:p>
            <a:pPr marL="285750" indent="-285750">
              <a:buFont typeface="Arial" panose="020B0604020202020204" pitchFamily="34" charset="0"/>
              <a:buChar char="•"/>
            </a:pPr>
            <a:r>
              <a:rPr lang="en-US" sz="1600" dirty="0">
                <a:latin typeface="Lato Light" panose="020F0302020204030203" pitchFamily="34" charset="77"/>
              </a:rPr>
              <a:t>Dissemination</a:t>
            </a:r>
          </a:p>
        </p:txBody>
      </p:sp>
      <p:sp>
        <p:nvSpPr>
          <p:cNvPr id="8" name="TextBox 7">
            <a:extLst>
              <a:ext uri="{FF2B5EF4-FFF2-40B4-BE49-F238E27FC236}">
                <a16:creationId xmlns:a16="http://schemas.microsoft.com/office/drawing/2014/main" id="{DCAB2664-8976-2F97-3170-217B8855605F}"/>
              </a:ext>
            </a:extLst>
          </p:cNvPr>
          <p:cNvSpPr txBox="1"/>
          <p:nvPr/>
        </p:nvSpPr>
        <p:spPr>
          <a:xfrm>
            <a:off x="6916555" y="2374348"/>
            <a:ext cx="3679551" cy="461665"/>
          </a:xfrm>
          <a:prstGeom prst="rect">
            <a:avLst/>
          </a:prstGeom>
          <a:noFill/>
        </p:spPr>
        <p:txBody>
          <a:bodyPr wrap="square" rtlCol="0">
            <a:spAutoFit/>
          </a:bodyPr>
          <a:lstStyle/>
          <a:p>
            <a:r>
              <a:rPr lang="en-US" sz="2400" b="1" dirty="0">
                <a:solidFill>
                  <a:srgbClr val="007377"/>
                </a:solidFill>
                <a:latin typeface="Lato" panose="020F0502020204030203" pitchFamily="34" charset="77"/>
              </a:rPr>
              <a:t>Projects</a:t>
            </a:r>
          </a:p>
        </p:txBody>
      </p:sp>
      <p:sp>
        <p:nvSpPr>
          <p:cNvPr id="9" name="Oval 8">
            <a:extLst>
              <a:ext uri="{FF2B5EF4-FFF2-40B4-BE49-F238E27FC236}">
                <a16:creationId xmlns:a16="http://schemas.microsoft.com/office/drawing/2014/main" id="{4B98627F-9CA4-F78E-AC1F-29095B8D3CFE}"/>
              </a:ext>
            </a:extLst>
          </p:cNvPr>
          <p:cNvSpPr/>
          <p:nvPr/>
        </p:nvSpPr>
        <p:spPr>
          <a:xfrm>
            <a:off x="6294292" y="233975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pic>
        <p:nvPicPr>
          <p:cNvPr id="13" name="Picture 12">
            <a:extLst>
              <a:ext uri="{FF2B5EF4-FFF2-40B4-BE49-F238E27FC236}">
                <a16:creationId xmlns:a16="http://schemas.microsoft.com/office/drawing/2014/main" id="{3078F053-982F-49E9-6FA5-BD30DFABAC85}"/>
              </a:ext>
            </a:extLst>
          </p:cNvPr>
          <p:cNvPicPr>
            <a:picLocks noChangeAspect="1"/>
          </p:cNvPicPr>
          <p:nvPr/>
        </p:nvPicPr>
        <p:blipFill>
          <a:blip r:embed="rId5"/>
          <a:stretch>
            <a:fillRect/>
          </a:stretch>
        </p:blipFill>
        <p:spPr>
          <a:xfrm>
            <a:off x="6454369" y="2506179"/>
            <a:ext cx="266700" cy="254000"/>
          </a:xfrm>
          <a:prstGeom prst="rect">
            <a:avLst/>
          </a:prstGeom>
        </p:spPr>
      </p:pic>
      <p:pic>
        <p:nvPicPr>
          <p:cNvPr id="15" name="Picture 14">
            <a:extLst>
              <a:ext uri="{FF2B5EF4-FFF2-40B4-BE49-F238E27FC236}">
                <a16:creationId xmlns:a16="http://schemas.microsoft.com/office/drawing/2014/main" id="{2604EAB5-E013-E104-6B18-3A1CC69893A6}"/>
              </a:ext>
            </a:extLst>
          </p:cNvPr>
          <p:cNvPicPr>
            <a:picLocks noChangeAspect="1"/>
          </p:cNvPicPr>
          <p:nvPr/>
        </p:nvPicPr>
        <p:blipFill>
          <a:blip r:embed="rId5"/>
          <a:stretch>
            <a:fillRect/>
          </a:stretch>
        </p:blipFill>
        <p:spPr>
          <a:xfrm>
            <a:off x="691955" y="1607825"/>
            <a:ext cx="266700" cy="254000"/>
          </a:xfrm>
          <a:prstGeom prst="rect">
            <a:avLst/>
          </a:prstGeom>
        </p:spPr>
      </p:pic>
      <p:pic>
        <p:nvPicPr>
          <p:cNvPr id="10" name="Picture 9" descr="Camp North End Mural, Crossroads">
            <a:extLst>
              <a:ext uri="{FF2B5EF4-FFF2-40B4-BE49-F238E27FC236}">
                <a16:creationId xmlns:a16="http://schemas.microsoft.com/office/drawing/2014/main" id="{0C4D4F44-6548-33B2-0345-7D22BEAFD7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95" b="32644"/>
          <a:stretch/>
        </p:blipFill>
        <p:spPr bwMode="auto">
          <a:xfrm>
            <a:off x="9403881" y="264875"/>
            <a:ext cx="2492707" cy="2062030"/>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BA9268-7681-5250-A364-2E9497C79598}"/>
              </a:ext>
            </a:extLst>
          </p:cNvPr>
          <p:cNvSpPr txBox="1"/>
          <p:nvPr/>
        </p:nvSpPr>
        <p:spPr>
          <a:xfrm>
            <a:off x="424623" y="284620"/>
            <a:ext cx="7054350" cy="954107"/>
          </a:xfrm>
          <a:prstGeom prst="rect">
            <a:avLst/>
          </a:prstGeom>
          <a:noFill/>
        </p:spPr>
        <p:txBody>
          <a:bodyPr wrap="square" rtlCol="0">
            <a:spAutoFit/>
          </a:bodyPr>
          <a:lstStyle/>
          <a:p>
            <a:r>
              <a:rPr lang="en-US" sz="2800" b="1" dirty="0">
                <a:solidFill>
                  <a:srgbClr val="007377"/>
                </a:solidFill>
                <a:latin typeface="Lato" panose="020F0502020204030203" pitchFamily="34" charset="77"/>
              </a:rPr>
              <a:t>Criminal Justice &amp; Violence Prevention Data Collaborative (VPCD)</a:t>
            </a:r>
          </a:p>
        </p:txBody>
      </p:sp>
    </p:spTree>
    <p:extLst>
      <p:ext uri="{BB962C8B-B14F-4D97-AF65-F5344CB8AC3E}">
        <p14:creationId xmlns:p14="http://schemas.microsoft.com/office/powerpoint/2010/main" val="1879553594"/>
      </p:ext>
    </p:extLst>
  </p:cSld>
  <p:clrMapOvr>
    <a:masterClrMapping/>
  </p:clrMapOvr>
  <p:transition spd="slow" advClick="0" advTm="2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AD219BCE-4A22-D19A-A9C0-92C9D5EBE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4" r="1774" b="8869"/>
          <a:stretch/>
        </p:blipFill>
        <p:spPr bwMode="auto">
          <a:xfrm>
            <a:off x="0" y="-4"/>
            <a:ext cx="12192000" cy="68784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712B08-B711-9894-89F6-3239E8906164}"/>
              </a:ext>
            </a:extLst>
          </p:cNvPr>
          <p:cNvSpPr/>
          <p:nvPr/>
        </p:nvSpPr>
        <p:spPr>
          <a:xfrm>
            <a:off x="0" y="3548417"/>
            <a:ext cx="12192000" cy="1460312"/>
          </a:xfrm>
          <a:prstGeom prst="rect">
            <a:avLst/>
          </a:prstGeom>
          <a:solidFill>
            <a:srgbClr val="007377">
              <a:alpha val="730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63EB34-A443-B161-4DDD-04BEA3FD0F0F}"/>
              </a:ext>
            </a:extLst>
          </p:cNvPr>
          <p:cNvSpPr txBox="1"/>
          <p:nvPr/>
        </p:nvSpPr>
        <p:spPr>
          <a:xfrm>
            <a:off x="6530454" y="3801519"/>
            <a:ext cx="5213445" cy="954107"/>
          </a:xfrm>
          <a:prstGeom prst="rect">
            <a:avLst/>
          </a:prstGeom>
          <a:noFill/>
        </p:spPr>
        <p:txBody>
          <a:bodyPr wrap="square" rtlCol="0">
            <a:spAutoFit/>
          </a:bodyPr>
          <a:lstStyle/>
          <a:p>
            <a:pPr algn="r"/>
            <a:r>
              <a:rPr lang="en-US" sz="2800" b="1" dirty="0">
                <a:solidFill>
                  <a:schemeClr val="bg1"/>
                </a:solidFill>
                <a:latin typeface="Lato Black" panose="020F0502020204030203" pitchFamily="34" charset="77"/>
              </a:rPr>
              <a:t>City of Charlotte </a:t>
            </a:r>
          </a:p>
          <a:p>
            <a:pPr algn="r"/>
            <a:r>
              <a:rPr lang="en-US" sz="2800" b="1" dirty="0">
                <a:solidFill>
                  <a:schemeClr val="bg1"/>
                </a:solidFill>
                <a:latin typeface="Lato Black" panose="020F0502020204030203" pitchFamily="34" charset="77"/>
              </a:rPr>
              <a:t>Data Strategy </a:t>
            </a:r>
          </a:p>
        </p:txBody>
      </p:sp>
      <p:cxnSp>
        <p:nvCxnSpPr>
          <p:cNvPr id="5" name="Straight Connector 4">
            <a:extLst>
              <a:ext uri="{FF2B5EF4-FFF2-40B4-BE49-F238E27FC236}">
                <a16:creationId xmlns:a16="http://schemas.microsoft.com/office/drawing/2014/main" id="{8E737B0E-33EE-3AD1-2E00-DB5A94771AC7}"/>
              </a:ext>
            </a:extLst>
          </p:cNvPr>
          <p:cNvCxnSpPr/>
          <p:nvPr/>
        </p:nvCxnSpPr>
        <p:spPr>
          <a:xfrm>
            <a:off x="8457062" y="3801519"/>
            <a:ext cx="0" cy="9541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88CA31-BEF0-E309-6BAB-AA93AB47AC9C}"/>
              </a:ext>
            </a:extLst>
          </p:cNvPr>
          <p:cNvPicPr>
            <a:picLocks noChangeAspect="1"/>
          </p:cNvPicPr>
          <p:nvPr/>
        </p:nvPicPr>
        <p:blipFill>
          <a:blip r:embed="rId4"/>
          <a:stretch>
            <a:fillRect/>
          </a:stretch>
        </p:blipFill>
        <p:spPr>
          <a:xfrm>
            <a:off x="10781731" y="5956455"/>
            <a:ext cx="1410269" cy="876283"/>
          </a:xfrm>
          <a:prstGeom prst="rect">
            <a:avLst/>
          </a:prstGeom>
        </p:spPr>
      </p:pic>
      <p:pic>
        <p:nvPicPr>
          <p:cNvPr id="22532" name="Picture 4" descr="City of Charlotte Crown Logo">
            <a:extLst>
              <a:ext uri="{FF2B5EF4-FFF2-40B4-BE49-F238E27FC236}">
                <a16:creationId xmlns:a16="http://schemas.microsoft.com/office/drawing/2014/main" id="{450678C2-BA2F-B067-ADE2-FDFC3FB73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04" y="6114593"/>
            <a:ext cx="692812" cy="56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14884"/>
      </p:ext>
    </p:extLst>
  </p:cSld>
  <p:clrMapOvr>
    <a:masterClrMapping/>
  </p:clrMapOvr>
  <p:transition spd="slow" advClick="0" advTm="2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1" y="655568"/>
            <a:ext cx="10181555"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Applying to City of Charlotte Data Strategy</a:t>
            </a:r>
          </a:p>
        </p:txBody>
      </p:sp>
      <p:grpSp>
        <p:nvGrpSpPr>
          <p:cNvPr id="6" name="Group 5">
            <a:extLst>
              <a:ext uri="{FF2B5EF4-FFF2-40B4-BE49-F238E27FC236}">
                <a16:creationId xmlns:a16="http://schemas.microsoft.com/office/drawing/2014/main" id="{18924EF1-8004-A99A-25CE-3D20BF4287DC}"/>
              </a:ext>
            </a:extLst>
          </p:cNvPr>
          <p:cNvGrpSpPr/>
          <p:nvPr/>
        </p:nvGrpSpPr>
        <p:grpSpPr>
          <a:xfrm>
            <a:off x="4982969" y="1501248"/>
            <a:ext cx="2823544" cy="586853"/>
            <a:chOff x="5706307" y="2115403"/>
            <a:chExt cx="2823544" cy="586853"/>
          </a:xfrm>
        </p:grpSpPr>
        <p:sp>
          <p:nvSpPr>
            <p:cNvPr id="4" name="Oval 3">
              <a:extLst>
                <a:ext uri="{FF2B5EF4-FFF2-40B4-BE49-F238E27FC236}">
                  <a16:creationId xmlns:a16="http://schemas.microsoft.com/office/drawing/2014/main" id="{49F0C720-548B-FE6F-B560-7FA95CD809DA}"/>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1</a:t>
              </a:r>
            </a:p>
          </p:txBody>
        </p:sp>
        <p:sp>
          <p:nvSpPr>
            <p:cNvPr id="5" name="TextBox 4">
              <a:extLst>
                <a:ext uri="{FF2B5EF4-FFF2-40B4-BE49-F238E27FC236}">
                  <a16:creationId xmlns:a16="http://schemas.microsoft.com/office/drawing/2014/main" id="{F6D8D96A-B2FE-6318-1342-0182FD5B85B1}"/>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Internal</a:t>
              </a:r>
            </a:p>
          </p:txBody>
        </p:sp>
      </p:grpSp>
      <p:grpSp>
        <p:nvGrpSpPr>
          <p:cNvPr id="7" name="Group 6">
            <a:extLst>
              <a:ext uri="{FF2B5EF4-FFF2-40B4-BE49-F238E27FC236}">
                <a16:creationId xmlns:a16="http://schemas.microsoft.com/office/drawing/2014/main" id="{A2838005-2272-4B84-8F38-A4E5C8CF5945}"/>
              </a:ext>
            </a:extLst>
          </p:cNvPr>
          <p:cNvGrpSpPr/>
          <p:nvPr/>
        </p:nvGrpSpPr>
        <p:grpSpPr>
          <a:xfrm>
            <a:off x="8560961" y="1501247"/>
            <a:ext cx="2823544" cy="586853"/>
            <a:chOff x="5706307" y="2115403"/>
            <a:chExt cx="2823544" cy="586853"/>
          </a:xfrm>
        </p:grpSpPr>
        <p:sp>
          <p:nvSpPr>
            <p:cNvPr id="8" name="Oval 7">
              <a:extLst>
                <a:ext uri="{FF2B5EF4-FFF2-40B4-BE49-F238E27FC236}">
                  <a16:creationId xmlns:a16="http://schemas.microsoft.com/office/drawing/2014/main" id="{0002510B-2537-22AD-CAC2-97A329911AAD}"/>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2</a:t>
              </a:r>
            </a:p>
          </p:txBody>
        </p:sp>
        <p:sp>
          <p:nvSpPr>
            <p:cNvPr id="9" name="TextBox 8">
              <a:extLst>
                <a:ext uri="{FF2B5EF4-FFF2-40B4-BE49-F238E27FC236}">
                  <a16:creationId xmlns:a16="http://schemas.microsoft.com/office/drawing/2014/main" id="{6C603C9D-32A6-37D9-8B46-0BF021C28A14}"/>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External</a:t>
              </a:r>
            </a:p>
          </p:txBody>
        </p:sp>
      </p:grpSp>
      <p:grpSp>
        <p:nvGrpSpPr>
          <p:cNvPr id="10" name="Group 9">
            <a:extLst>
              <a:ext uri="{FF2B5EF4-FFF2-40B4-BE49-F238E27FC236}">
                <a16:creationId xmlns:a16="http://schemas.microsoft.com/office/drawing/2014/main" id="{EA48748A-2614-8D42-2E46-92C792CA3BC8}"/>
              </a:ext>
            </a:extLst>
          </p:cNvPr>
          <p:cNvGrpSpPr/>
          <p:nvPr/>
        </p:nvGrpSpPr>
        <p:grpSpPr>
          <a:xfrm>
            <a:off x="4982969" y="3165519"/>
            <a:ext cx="2922440" cy="586853"/>
            <a:chOff x="5706307" y="2115403"/>
            <a:chExt cx="2922440" cy="586853"/>
          </a:xfrm>
        </p:grpSpPr>
        <p:sp>
          <p:nvSpPr>
            <p:cNvPr id="11" name="Oval 10">
              <a:extLst>
                <a:ext uri="{FF2B5EF4-FFF2-40B4-BE49-F238E27FC236}">
                  <a16:creationId xmlns:a16="http://schemas.microsoft.com/office/drawing/2014/main" id="{C2888C8C-EEFC-9ACE-7851-BBA73C2E76E3}"/>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3</a:t>
              </a:r>
            </a:p>
          </p:txBody>
        </p:sp>
        <p:sp>
          <p:nvSpPr>
            <p:cNvPr id="12" name="TextBox 11">
              <a:extLst>
                <a:ext uri="{FF2B5EF4-FFF2-40B4-BE49-F238E27FC236}">
                  <a16:creationId xmlns:a16="http://schemas.microsoft.com/office/drawing/2014/main" id="{33CF2AA6-C6EB-B7CE-2647-0EC196DB054F}"/>
                </a:ext>
              </a:extLst>
            </p:cNvPr>
            <p:cNvSpPr txBox="1"/>
            <p:nvPr/>
          </p:nvSpPr>
          <p:spPr>
            <a:xfrm>
              <a:off x="6387152" y="2177997"/>
              <a:ext cx="2241595" cy="461665"/>
            </a:xfrm>
            <a:prstGeom prst="rect">
              <a:avLst/>
            </a:prstGeom>
            <a:noFill/>
          </p:spPr>
          <p:txBody>
            <a:bodyPr wrap="square" rtlCol="0" anchor="ctr">
              <a:spAutoFit/>
            </a:bodyPr>
            <a:lstStyle/>
            <a:p>
              <a:r>
                <a:rPr lang="en-US" sz="2400" dirty="0">
                  <a:latin typeface="Lato" panose="020F0502020204030203" pitchFamily="34" charset="77"/>
                </a:rPr>
                <a:t>Collaborations</a:t>
              </a:r>
            </a:p>
          </p:txBody>
        </p:sp>
      </p:grpSp>
      <p:grpSp>
        <p:nvGrpSpPr>
          <p:cNvPr id="13" name="Group 12">
            <a:extLst>
              <a:ext uri="{FF2B5EF4-FFF2-40B4-BE49-F238E27FC236}">
                <a16:creationId xmlns:a16="http://schemas.microsoft.com/office/drawing/2014/main" id="{CB52EB91-1C28-E166-423F-C5E66B885544}"/>
              </a:ext>
            </a:extLst>
          </p:cNvPr>
          <p:cNvGrpSpPr/>
          <p:nvPr/>
        </p:nvGrpSpPr>
        <p:grpSpPr>
          <a:xfrm>
            <a:off x="8560961" y="3486999"/>
            <a:ext cx="2823544" cy="586853"/>
            <a:chOff x="5706307" y="2115403"/>
            <a:chExt cx="2823544" cy="586853"/>
          </a:xfrm>
        </p:grpSpPr>
        <p:sp>
          <p:nvSpPr>
            <p:cNvPr id="14" name="Oval 13">
              <a:extLst>
                <a:ext uri="{FF2B5EF4-FFF2-40B4-BE49-F238E27FC236}">
                  <a16:creationId xmlns:a16="http://schemas.microsoft.com/office/drawing/2014/main" id="{4DF63A27-692F-1080-0BF7-9307FE5FED51}"/>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4</a:t>
              </a:r>
            </a:p>
          </p:txBody>
        </p:sp>
        <p:sp>
          <p:nvSpPr>
            <p:cNvPr id="15" name="TextBox 14">
              <a:extLst>
                <a:ext uri="{FF2B5EF4-FFF2-40B4-BE49-F238E27FC236}">
                  <a16:creationId xmlns:a16="http://schemas.microsoft.com/office/drawing/2014/main" id="{ACDF0AEC-67EE-053E-6A09-AC96C206171D}"/>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Metadata</a:t>
              </a:r>
            </a:p>
          </p:txBody>
        </p:sp>
      </p:grpSp>
      <p:sp>
        <p:nvSpPr>
          <p:cNvPr id="16" name="TextBox 15">
            <a:extLst>
              <a:ext uri="{FF2B5EF4-FFF2-40B4-BE49-F238E27FC236}">
                <a16:creationId xmlns:a16="http://schemas.microsoft.com/office/drawing/2014/main" id="{10D8CD05-E168-0772-FBBC-13D13B105AEF}"/>
              </a:ext>
            </a:extLst>
          </p:cNvPr>
          <p:cNvSpPr txBox="1"/>
          <p:nvPr/>
        </p:nvSpPr>
        <p:spPr>
          <a:xfrm>
            <a:off x="5675644" y="1992987"/>
            <a:ext cx="2335586" cy="646331"/>
          </a:xfrm>
          <a:prstGeom prst="rect">
            <a:avLst/>
          </a:prstGeom>
          <a:noFill/>
        </p:spPr>
        <p:txBody>
          <a:bodyPr wrap="square" rtlCol="0">
            <a:spAutoFit/>
          </a:bodyPr>
          <a:lstStyle/>
          <a:p>
            <a:r>
              <a:rPr lang="en-US" dirty="0">
                <a:latin typeface="Lato Light" panose="020F0302020204030203" pitchFamily="34" charset="77"/>
              </a:rPr>
              <a:t>Data Governance</a:t>
            </a:r>
          </a:p>
          <a:p>
            <a:r>
              <a:rPr lang="en-US" dirty="0">
                <a:latin typeface="Lato Light" panose="020F0302020204030203" pitchFamily="34" charset="77"/>
              </a:rPr>
              <a:t>Data Integration</a:t>
            </a:r>
          </a:p>
        </p:txBody>
      </p:sp>
      <p:sp>
        <p:nvSpPr>
          <p:cNvPr id="20" name="TextBox 19">
            <a:extLst>
              <a:ext uri="{FF2B5EF4-FFF2-40B4-BE49-F238E27FC236}">
                <a16:creationId xmlns:a16="http://schemas.microsoft.com/office/drawing/2014/main" id="{5B52BD43-7626-DFB6-3EFD-A95E13902E31}"/>
              </a:ext>
            </a:extLst>
          </p:cNvPr>
          <p:cNvSpPr txBox="1"/>
          <p:nvPr/>
        </p:nvSpPr>
        <p:spPr>
          <a:xfrm>
            <a:off x="5651710" y="3643611"/>
            <a:ext cx="2544119"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ato Light" panose="020F0302020204030203" pitchFamily="34" charset="77"/>
              </a:rPr>
              <a:t>Data Collaborative &amp; Equity in Practice Learning Community</a:t>
            </a:r>
          </a:p>
          <a:p>
            <a:pPr marL="285750" indent="-285750">
              <a:buFont typeface="Arial" panose="020B0604020202020204" pitchFamily="34" charset="0"/>
              <a:buChar char="•"/>
            </a:pPr>
            <a:r>
              <a:rPr lang="en-US" dirty="0">
                <a:latin typeface="Lato Light" panose="020F0302020204030203" pitchFamily="34" charset="77"/>
              </a:rPr>
              <a:t>Bloomberg Philanthropies Evaluation Track</a:t>
            </a:r>
          </a:p>
        </p:txBody>
      </p:sp>
      <p:sp>
        <p:nvSpPr>
          <p:cNvPr id="21" name="TextBox 20">
            <a:extLst>
              <a:ext uri="{FF2B5EF4-FFF2-40B4-BE49-F238E27FC236}">
                <a16:creationId xmlns:a16="http://schemas.microsoft.com/office/drawing/2014/main" id="{97EE65A5-0A8C-EC4A-60FB-A575AEA1F78E}"/>
              </a:ext>
            </a:extLst>
          </p:cNvPr>
          <p:cNvSpPr txBox="1"/>
          <p:nvPr/>
        </p:nvSpPr>
        <p:spPr>
          <a:xfrm>
            <a:off x="9241805" y="1992987"/>
            <a:ext cx="2569597"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ato Light" panose="020F0302020204030203" pitchFamily="34" charset="77"/>
              </a:rPr>
              <a:t>Mindful Transparency</a:t>
            </a:r>
          </a:p>
          <a:p>
            <a:pPr marL="285750" indent="-285750">
              <a:buFont typeface="Arial" panose="020B0604020202020204" pitchFamily="34" charset="0"/>
              <a:buChar char="•"/>
            </a:pPr>
            <a:r>
              <a:rPr lang="en-US" dirty="0">
                <a:latin typeface="Lato Light" panose="020F0302020204030203" pitchFamily="34" charset="77"/>
              </a:rPr>
              <a:t>Open data portal</a:t>
            </a:r>
          </a:p>
          <a:p>
            <a:pPr marL="285750" indent="-285750">
              <a:buFont typeface="Arial" panose="020B0604020202020204" pitchFamily="34" charset="0"/>
              <a:buChar char="•"/>
            </a:pPr>
            <a:r>
              <a:rPr lang="en-US" dirty="0">
                <a:latin typeface="Lato Light" panose="020F0302020204030203" pitchFamily="34" charset="77"/>
              </a:rPr>
              <a:t>Smart Cities program</a:t>
            </a:r>
          </a:p>
        </p:txBody>
      </p:sp>
      <p:sp>
        <p:nvSpPr>
          <p:cNvPr id="22" name="TextBox 21">
            <a:extLst>
              <a:ext uri="{FF2B5EF4-FFF2-40B4-BE49-F238E27FC236}">
                <a16:creationId xmlns:a16="http://schemas.microsoft.com/office/drawing/2014/main" id="{B08DE48D-35EA-B262-8420-514E01560927}"/>
              </a:ext>
            </a:extLst>
          </p:cNvPr>
          <p:cNvSpPr txBox="1"/>
          <p:nvPr/>
        </p:nvSpPr>
        <p:spPr>
          <a:xfrm>
            <a:off x="9241806" y="3965091"/>
            <a:ext cx="2335586"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ato Light" panose="020F0302020204030203" pitchFamily="34" charset="77"/>
              </a:rPr>
              <a:t>Documenting and contextualizing</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6E82DC6A-D9D5-9A01-F44C-044B0552DA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18" t="4777" r="20751" b="11841"/>
          <a:stretch/>
        </p:blipFill>
        <p:spPr bwMode="auto">
          <a:xfrm>
            <a:off x="590679" y="1487581"/>
            <a:ext cx="3534770" cy="3807374"/>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64526"/>
      </p:ext>
    </p:extLst>
  </p:cSld>
  <p:clrMapOvr>
    <a:masterClrMapping/>
  </p:clrMapOvr>
  <p:transition spd="slow" advClick="0" advTm="2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AD219BCE-4A22-D19A-A9C0-92C9D5EBE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4" r="1774" b="8869"/>
          <a:stretch/>
        </p:blipFill>
        <p:spPr bwMode="auto">
          <a:xfrm>
            <a:off x="0" y="-4"/>
            <a:ext cx="12192000" cy="68784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712B08-B711-9894-89F6-3239E8906164}"/>
              </a:ext>
            </a:extLst>
          </p:cNvPr>
          <p:cNvSpPr/>
          <p:nvPr/>
        </p:nvSpPr>
        <p:spPr>
          <a:xfrm>
            <a:off x="0" y="-4"/>
            <a:ext cx="12192000" cy="6878471"/>
          </a:xfrm>
          <a:prstGeom prst="rect">
            <a:avLst/>
          </a:prstGeom>
          <a:solidFill>
            <a:srgbClr val="007377">
              <a:alpha val="730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63EB34-A443-B161-4DDD-04BEA3FD0F0F}"/>
              </a:ext>
            </a:extLst>
          </p:cNvPr>
          <p:cNvSpPr txBox="1"/>
          <p:nvPr/>
        </p:nvSpPr>
        <p:spPr>
          <a:xfrm>
            <a:off x="3066527" y="6160381"/>
            <a:ext cx="2824756" cy="523220"/>
          </a:xfrm>
          <a:prstGeom prst="rect">
            <a:avLst/>
          </a:prstGeom>
          <a:noFill/>
        </p:spPr>
        <p:txBody>
          <a:bodyPr wrap="square" rtlCol="0">
            <a:spAutoFit/>
          </a:bodyPr>
          <a:lstStyle/>
          <a:p>
            <a:pPr algn="r"/>
            <a:r>
              <a:rPr lang="en-US" sz="2800" b="1" dirty="0">
                <a:solidFill>
                  <a:schemeClr val="bg1"/>
                </a:solidFill>
                <a:latin typeface="Lato Black" panose="020F0502020204030203" pitchFamily="34" charset="77"/>
              </a:rPr>
              <a:t>Thank you!</a:t>
            </a:r>
          </a:p>
        </p:txBody>
      </p:sp>
      <p:cxnSp>
        <p:nvCxnSpPr>
          <p:cNvPr id="5" name="Straight Connector 4">
            <a:extLst>
              <a:ext uri="{FF2B5EF4-FFF2-40B4-BE49-F238E27FC236}">
                <a16:creationId xmlns:a16="http://schemas.microsoft.com/office/drawing/2014/main" id="{8E737B0E-33EE-3AD1-2E00-DB5A94771AC7}"/>
              </a:ext>
            </a:extLst>
          </p:cNvPr>
          <p:cNvCxnSpPr>
            <a:cxnSpLocks/>
          </p:cNvCxnSpPr>
          <p:nvPr/>
        </p:nvCxnSpPr>
        <p:spPr>
          <a:xfrm>
            <a:off x="6109646" y="6197184"/>
            <a:ext cx="0" cy="44961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546C9A-E093-77F3-FECD-BE124D1BE502}"/>
              </a:ext>
            </a:extLst>
          </p:cNvPr>
          <p:cNvSpPr txBox="1"/>
          <p:nvPr/>
        </p:nvSpPr>
        <p:spPr>
          <a:xfrm>
            <a:off x="6335503" y="6098826"/>
            <a:ext cx="3654654" cy="646331"/>
          </a:xfrm>
          <a:prstGeom prst="rect">
            <a:avLst/>
          </a:prstGeom>
          <a:noFill/>
        </p:spPr>
        <p:txBody>
          <a:bodyPr wrap="square" rtlCol="0">
            <a:spAutoFit/>
          </a:bodyPr>
          <a:lstStyle/>
          <a:p>
            <a:r>
              <a:rPr lang="en-US" dirty="0" err="1">
                <a:solidFill>
                  <a:schemeClr val="bg1"/>
                </a:solidFill>
                <a:latin typeface="Lato Light" panose="020F0302020204030203" pitchFamily="34" charset="77"/>
              </a:rPr>
              <a:t>LoriThomas@charlotte.edu</a:t>
            </a:r>
            <a:r>
              <a:rPr lang="en-US" dirty="0">
                <a:solidFill>
                  <a:schemeClr val="bg1"/>
                </a:solidFill>
                <a:latin typeface="Lato Light" panose="020F0302020204030203" pitchFamily="34" charset="77"/>
              </a:rPr>
              <a:t>	       </a:t>
            </a:r>
          </a:p>
          <a:p>
            <a:r>
              <a:rPr lang="en-US" dirty="0" err="1">
                <a:solidFill>
                  <a:schemeClr val="bg1"/>
                </a:solidFill>
                <a:latin typeface="Lato Light" panose="020F0302020204030203" pitchFamily="34" charset="77"/>
              </a:rPr>
              <a:t>Jackie.Tynan@charlottenc.gov</a:t>
            </a:r>
            <a:r>
              <a:rPr lang="en-US" dirty="0">
                <a:solidFill>
                  <a:schemeClr val="bg1"/>
                </a:solidFill>
                <a:latin typeface="Lato Light" panose="020F0302020204030203" pitchFamily="34" charset="77"/>
              </a:rPr>
              <a:t>      </a:t>
            </a:r>
          </a:p>
        </p:txBody>
      </p:sp>
      <p:pic>
        <p:nvPicPr>
          <p:cNvPr id="9" name="Picture 8">
            <a:extLst>
              <a:ext uri="{FF2B5EF4-FFF2-40B4-BE49-F238E27FC236}">
                <a16:creationId xmlns:a16="http://schemas.microsoft.com/office/drawing/2014/main" id="{8488CA31-BEF0-E309-6BAB-AA93AB47AC9C}"/>
              </a:ext>
            </a:extLst>
          </p:cNvPr>
          <p:cNvPicPr>
            <a:picLocks noChangeAspect="1"/>
          </p:cNvPicPr>
          <p:nvPr/>
        </p:nvPicPr>
        <p:blipFill>
          <a:blip r:embed="rId4"/>
          <a:stretch>
            <a:fillRect/>
          </a:stretch>
        </p:blipFill>
        <p:spPr>
          <a:xfrm>
            <a:off x="10781731" y="5983850"/>
            <a:ext cx="1410269" cy="876283"/>
          </a:xfrm>
          <a:prstGeom prst="rect">
            <a:avLst/>
          </a:prstGeom>
        </p:spPr>
      </p:pic>
      <p:pic>
        <p:nvPicPr>
          <p:cNvPr id="22532" name="Picture 4" descr="City of Charlotte Crown Logo">
            <a:extLst>
              <a:ext uri="{FF2B5EF4-FFF2-40B4-BE49-F238E27FC236}">
                <a16:creationId xmlns:a16="http://schemas.microsoft.com/office/drawing/2014/main" id="{450678C2-BA2F-B067-ADE2-FDFC3FB73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04" y="613798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8C039B3-7CCD-30EB-4570-84C75A721D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4" r="1774" b="8869"/>
          <a:stretch/>
        </p:blipFill>
        <p:spPr bwMode="auto">
          <a:xfrm>
            <a:off x="736976" y="1618407"/>
            <a:ext cx="1073850" cy="605844"/>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pic>
        <p:nvPicPr>
          <p:cNvPr id="8" name="Picture 7" descr="Camp North End Mural, Crossroads">
            <a:extLst>
              <a:ext uri="{FF2B5EF4-FFF2-40B4-BE49-F238E27FC236}">
                <a16:creationId xmlns:a16="http://schemas.microsoft.com/office/drawing/2014/main" id="{B8CF972C-26DA-1252-0B31-8A5814A77B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95" b="32644"/>
          <a:stretch/>
        </p:blipFill>
        <p:spPr bwMode="auto">
          <a:xfrm>
            <a:off x="777919" y="2873757"/>
            <a:ext cx="1140988" cy="943854"/>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pic>
        <p:nvPicPr>
          <p:cNvPr id="10" name="Picture 9" descr="Camp North End Mural">
            <a:extLst>
              <a:ext uri="{FF2B5EF4-FFF2-40B4-BE49-F238E27FC236}">
                <a16:creationId xmlns:a16="http://schemas.microsoft.com/office/drawing/2014/main" id="{7A7FFD32-8F22-F855-69A1-FC41AE0DFD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41" b="15417"/>
          <a:stretch/>
        </p:blipFill>
        <p:spPr bwMode="auto">
          <a:xfrm>
            <a:off x="6095999" y="1618407"/>
            <a:ext cx="900753" cy="872175"/>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AF0CA91-600C-E652-34CA-9A9540549C3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018" t="4777" r="20751" b="11841"/>
          <a:stretch/>
        </p:blipFill>
        <p:spPr bwMode="auto">
          <a:xfrm>
            <a:off x="6096000" y="2915909"/>
            <a:ext cx="900752" cy="970219"/>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D8D0A7F-7619-5E48-2494-550CEBA744F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171" r="6593" b="20796"/>
          <a:stretch/>
        </p:blipFill>
        <p:spPr bwMode="auto">
          <a:xfrm>
            <a:off x="6096000" y="4337880"/>
            <a:ext cx="1351482" cy="943854"/>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4A74E16-D873-E43B-EDDD-47E9D577C9E3}"/>
              </a:ext>
            </a:extLst>
          </p:cNvPr>
          <p:cNvSpPr txBox="1"/>
          <p:nvPr/>
        </p:nvSpPr>
        <p:spPr>
          <a:xfrm>
            <a:off x="545910" y="520957"/>
            <a:ext cx="8147714" cy="523220"/>
          </a:xfrm>
          <a:prstGeom prst="rect">
            <a:avLst/>
          </a:prstGeom>
          <a:noFill/>
        </p:spPr>
        <p:txBody>
          <a:bodyPr wrap="square" rtlCol="0">
            <a:spAutoFit/>
          </a:bodyPr>
          <a:lstStyle/>
          <a:p>
            <a:r>
              <a:rPr lang="en-US" sz="2800" b="1" dirty="0">
                <a:solidFill>
                  <a:schemeClr val="bg1"/>
                </a:solidFill>
                <a:latin typeface="Lato" panose="020F0502020204030203" pitchFamily="34" charset="77"/>
              </a:rPr>
              <a:t>Shout Out to Featured Charlotte Creatives!</a:t>
            </a:r>
          </a:p>
        </p:txBody>
      </p:sp>
      <p:sp>
        <p:nvSpPr>
          <p:cNvPr id="14" name="TextBox 13">
            <a:extLst>
              <a:ext uri="{FF2B5EF4-FFF2-40B4-BE49-F238E27FC236}">
                <a16:creationId xmlns:a16="http://schemas.microsoft.com/office/drawing/2014/main" id="{2F5FC9D3-1CB7-1C41-E686-E5BA442D9BF4}"/>
              </a:ext>
            </a:extLst>
          </p:cNvPr>
          <p:cNvSpPr txBox="1"/>
          <p:nvPr/>
        </p:nvSpPr>
        <p:spPr>
          <a:xfrm>
            <a:off x="2117680" y="1630540"/>
            <a:ext cx="3746303" cy="584775"/>
          </a:xfrm>
          <a:prstGeom prst="rect">
            <a:avLst/>
          </a:prstGeom>
          <a:noFill/>
        </p:spPr>
        <p:txBody>
          <a:bodyPr wrap="square" rtlCol="0">
            <a:spAutoFit/>
          </a:bodyPr>
          <a:lstStyle/>
          <a:p>
            <a:r>
              <a:rPr lang="en-US" sz="1600" dirty="0">
                <a:solidFill>
                  <a:schemeClr val="bg1"/>
                </a:solidFill>
                <a:latin typeface="Lato Light" panose="020F0302020204030203" pitchFamily="34" charset="77"/>
              </a:rPr>
              <a:t>Sunset in the Carolinas	</a:t>
            </a:r>
          </a:p>
          <a:p>
            <a:r>
              <a:rPr lang="en-US" sz="1600" dirty="0">
                <a:solidFill>
                  <a:schemeClr val="bg1"/>
                </a:solidFill>
                <a:latin typeface="Lato" panose="020F0502020204030203" pitchFamily="34" charset="77"/>
              </a:rPr>
              <a:t>Myles </a:t>
            </a:r>
            <a:r>
              <a:rPr lang="en-US" sz="1600" dirty="0" err="1">
                <a:solidFill>
                  <a:schemeClr val="bg1"/>
                </a:solidFill>
                <a:latin typeface="Lato" panose="020F0502020204030203" pitchFamily="34" charset="77"/>
              </a:rPr>
              <a:t>Gelbach</a:t>
            </a:r>
            <a:endParaRPr lang="en-US" sz="1600" dirty="0">
              <a:solidFill>
                <a:schemeClr val="bg1"/>
              </a:solidFill>
              <a:latin typeface="Lato" panose="020F0502020204030203" pitchFamily="34" charset="77"/>
            </a:endParaRPr>
          </a:p>
        </p:txBody>
      </p:sp>
      <p:sp>
        <p:nvSpPr>
          <p:cNvPr id="15" name="TextBox 14">
            <a:extLst>
              <a:ext uri="{FF2B5EF4-FFF2-40B4-BE49-F238E27FC236}">
                <a16:creationId xmlns:a16="http://schemas.microsoft.com/office/drawing/2014/main" id="{4C226E3F-4DCE-D67E-30FA-C2714E007A86}"/>
              </a:ext>
            </a:extLst>
          </p:cNvPr>
          <p:cNvSpPr txBox="1"/>
          <p:nvPr/>
        </p:nvSpPr>
        <p:spPr>
          <a:xfrm>
            <a:off x="2117679" y="3023640"/>
            <a:ext cx="3746303" cy="584775"/>
          </a:xfrm>
          <a:prstGeom prst="rect">
            <a:avLst/>
          </a:prstGeom>
          <a:noFill/>
        </p:spPr>
        <p:txBody>
          <a:bodyPr wrap="square" rtlCol="0">
            <a:spAutoFit/>
          </a:bodyPr>
          <a:lstStyle/>
          <a:p>
            <a:r>
              <a:rPr lang="en-US" sz="1600" dirty="0">
                <a:solidFill>
                  <a:schemeClr val="bg1"/>
                </a:solidFill>
                <a:latin typeface="Lato Light" panose="020F0302020204030203" pitchFamily="34" charset="77"/>
              </a:rPr>
              <a:t>Camp North End Mural	</a:t>
            </a:r>
          </a:p>
          <a:p>
            <a:r>
              <a:rPr lang="en-US" sz="1600" dirty="0">
                <a:solidFill>
                  <a:schemeClr val="bg1"/>
                </a:solidFill>
                <a:latin typeface="Lato" panose="020F0502020204030203" pitchFamily="34" charset="77"/>
              </a:rPr>
              <a:t>Kristi Kirkpatrick</a:t>
            </a:r>
          </a:p>
        </p:txBody>
      </p:sp>
      <p:sp>
        <p:nvSpPr>
          <p:cNvPr id="16" name="TextBox 15">
            <a:extLst>
              <a:ext uri="{FF2B5EF4-FFF2-40B4-BE49-F238E27FC236}">
                <a16:creationId xmlns:a16="http://schemas.microsoft.com/office/drawing/2014/main" id="{85B2035F-1E64-EB42-2C97-0238CFC245AA}"/>
              </a:ext>
            </a:extLst>
          </p:cNvPr>
          <p:cNvSpPr txBox="1"/>
          <p:nvPr/>
        </p:nvSpPr>
        <p:spPr>
          <a:xfrm>
            <a:off x="2117679" y="4407617"/>
            <a:ext cx="3746303" cy="1015663"/>
          </a:xfrm>
          <a:prstGeom prst="rect">
            <a:avLst/>
          </a:prstGeom>
          <a:noFill/>
        </p:spPr>
        <p:txBody>
          <a:bodyPr wrap="square" rtlCol="0">
            <a:spAutoFit/>
          </a:bodyPr>
          <a:lstStyle/>
          <a:p>
            <a:r>
              <a:rPr lang="en-US" sz="1600" dirty="0">
                <a:solidFill>
                  <a:schemeClr val="bg1"/>
                </a:solidFill>
                <a:latin typeface="Lato Light" panose="020F0302020204030203" pitchFamily="34" charset="77"/>
              </a:rPr>
              <a:t>CHARLOTTE	</a:t>
            </a:r>
          </a:p>
          <a:p>
            <a:r>
              <a:rPr lang="en-US" sz="1600" dirty="0">
                <a:solidFill>
                  <a:schemeClr val="bg1"/>
                </a:solidFill>
                <a:latin typeface="Lato" panose="020F0502020204030203" pitchFamily="34" charset="77"/>
              </a:rPr>
              <a:t>Bree Stallings x Various Artists</a:t>
            </a:r>
          </a:p>
          <a:p>
            <a:r>
              <a:rPr lang="en-US" sz="1400" dirty="0">
                <a:solidFill>
                  <a:schemeClr val="bg1"/>
                </a:solidFill>
                <a:latin typeface="Lato Light" panose="020F0302020204030203" pitchFamily="34" charset="77"/>
              </a:rPr>
              <a:t>(</a:t>
            </a:r>
            <a:r>
              <a:rPr lang="en-US" sz="1400" dirty="0" err="1">
                <a:solidFill>
                  <a:schemeClr val="bg1"/>
                </a:solidFill>
                <a:latin typeface="Lato Light" panose="020F0302020204030203" pitchFamily="34" charset="77"/>
              </a:rPr>
              <a:t>Deneer</a:t>
            </a:r>
            <a:r>
              <a:rPr lang="en-US" sz="1400" dirty="0">
                <a:solidFill>
                  <a:schemeClr val="bg1"/>
                </a:solidFill>
                <a:latin typeface="Lato Light" panose="020F0302020204030203" pitchFamily="34" charset="77"/>
              </a:rPr>
              <a:t> Davis, 2 G’s, Mike Wirth, Dammit Wesley, Owl, King Carla, Frankie Zombie)</a:t>
            </a:r>
          </a:p>
        </p:txBody>
      </p:sp>
      <p:sp>
        <p:nvSpPr>
          <p:cNvPr id="17" name="TextBox 16">
            <a:extLst>
              <a:ext uri="{FF2B5EF4-FFF2-40B4-BE49-F238E27FC236}">
                <a16:creationId xmlns:a16="http://schemas.microsoft.com/office/drawing/2014/main" id="{CB63775C-A2AD-FEAC-4025-E7B78B0A825D}"/>
              </a:ext>
            </a:extLst>
          </p:cNvPr>
          <p:cNvSpPr txBox="1"/>
          <p:nvPr/>
        </p:nvSpPr>
        <p:spPr>
          <a:xfrm>
            <a:off x="7708721" y="1762106"/>
            <a:ext cx="3746303" cy="584775"/>
          </a:xfrm>
          <a:prstGeom prst="rect">
            <a:avLst/>
          </a:prstGeom>
          <a:noFill/>
        </p:spPr>
        <p:txBody>
          <a:bodyPr wrap="square" rtlCol="0">
            <a:spAutoFit/>
          </a:bodyPr>
          <a:lstStyle/>
          <a:p>
            <a:r>
              <a:rPr lang="en-US" sz="1600" dirty="0">
                <a:solidFill>
                  <a:schemeClr val="bg1"/>
                </a:solidFill>
                <a:latin typeface="Lato Light" panose="020F0302020204030203" pitchFamily="34" charset="77"/>
              </a:rPr>
              <a:t>Camp North End Mural	</a:t>
            </a:r>
          </a:p>
          <a:p>
            <a:r>
              <a:rPr lang="en-US" sz="1600" dirty="0">
                <a:solidFill>
                  <a:schemeClr val="bg1"/>
                </a:solidFill>
                <a:latin typeface="Lato" panose="020F0502020204030203" pitchFamily="34" charset="77"/>
              </a:rPr>
              <a:t>Jen Hill</a:t>
            </a:r>
          </a:p>
        </p:txBody>
      </p:sp>
      <p:sp>
        <p:nvSpPr>
          <p:cNvPr id="18" name="TextBox 17">
            <a:extLst>
              <a:ext uri="{FF2B5EF4-FFF2-40B4-BE49-F238E27FC236}">
                <a16:creationId xmlns:a16="http://schemas.microsoft.com/office/drawing/2014/main" id="{659B1E79-D693-796F-DB37-F6874A26C288}"/>
              </a:ext>
            </a:extLst>
          </p:cNvPr>
          <p:cNvSpPr txBox="1"/>
          <p:nvPr/>
        </p:nvSpPr>
        <p:spPr>
          <a:xfrm>
            <a:off x="7708721" y="3053296"/>
            <a:ext cx="3746303" cy="584775"/>
          </a:xfrm>
          <a:prstGeom prst="rect">
            <a:avLst/>
          </a:prstGeom>
          <a:noFill/>
        </p:spPr>
        <p:txBody>
          <a:bodyPr wrap="square" rtlCol="0">
            <a:spAutoFit/>
          </a:bodyPr>
          <a:lstStyle/>
          <a:p>
            <a:r>
              <a:rPr lang="en-US" sz="1600" dirty="0">
                <a:solidFill>
                  <a:schemeClr val="bg1"/>
                </a:solidFill>
                <a:latin typeface="Lato Light" panose="020F0302020204030203" pitchFamily="34" charset="77"/>
              </a:rPr>
              <a:t>Where Inspiration and Strength Bloom</a:t>
            </a:r>
          </a:p>
          <a:p>
            <a:r>
              <a:rPr lang="en-US" sz="1600" dirty="0">
                <a:solidFill>
                  <a:schemeClr val="bg1"/>
                </a:solidFill>
                <a:latin typeface="Lato" panose="020F0502020204030203" pitchFamily="34" charset="77"/>
              </a:rPr>
              <a:t>Owl, Sam </a:t>
            </a:r>
            <a:r>
              <a:rPr lang="en-US" sz="1600" dirty="0" err="1">
                <a:solidFill>
                  <a:schemeClr val="bg1"/>
                </a:solidFill>
                <a:latin typeface="Lato" panose="020F0502020204030203" pitchFamily="34" charset="77"/>
              </a:rPr>
              <a:t>Guzzie</a:t>
            </a:r>
            <a:r>
              <a:rPr lang="en-US" sz="1600" dirty="0">
                <a:solidFill>
                  <a:schemeClr val="bg1"/>
                </a:solidFill>
                <a:latin typeface="Lato" panose="020F0502020204030203" pitchFamily="34" charset="77"/>
              </a:rPr>
              <a:t>, Kalin Renee </a:t>
            </a:r>
            <a:r>
              <a:rPr lang="en-US" sz="1600" dirty="0" err="1">
                <a:solidFill>
                  <a:schemeClr val="bg1"/>
                </a:solidFill>
                <a:latin typeface="Lato" panose="020F0502020204030203" pitchFamily="34" charset="77"/>
              </a:rPr>
              <a:t>Devone</a:t>
            </a:r>
            <a:endParaRPr lang="en-US" sz="1600" dirty="0">
              <a:solidFill>
                <a:schemeClr val="bg1"/>
              </a:solidFill>
              <a:latin typeface="Lato" panose="020F0502020204030203" pitchFamily="34" charset="77"/>
            </a:endParaRPr>
          </a:p>
        </p:txBody>
      </p:sp>
      <p:sp>
        <p:nvSpPr>
          <p:cNvPr id="19" name="TextBox 18">
            <a:extLst>
              <a:ext uri="{FF2B5EF4-FFF2-40B4-BE49-F238E27FC236}">
                <a16:creationId xmlns:a16="http://schemas.microsoft.com/office/drawing/2014/main" id="{D20FE3EE-972C-C844-69F0-E3A33B57D86F}"/>
              </a:ext>
            </a:extLst>
          </p:cNvPr>
          <p:cNvSpPr txBox="1"/>
          <p:nvPr/>
        </p:nvSpPr>
        <p:spPr>
          <a:xfrm>
            <a:off x="7740562" y="4427006"/>
            <a:ext cx="3746303" cy="584775"/>
          </a:xfrm>
          <a:prstGeom prst="rect">
            <a:avLst/>
          </a:prstGeom>
          <a:noFill/>
        </p:spPr>
        <p:txBody>
          <a:bodyPr wrap="square" rtlCol="0">
            <a:spAutoFit/>
          </a:bodyPr>
          <a:lstStyle/>
          <a:p>
            <a:r>
              <a:rPr lang="en-US" sz="1600" dirty="0">
                <a:solidFill>
                  <a:schemeClr val="bg1"/>
                </a:solidFill>
                <a:latin typeface="Lato Light" panose="020F0302020204030203" pitchFamily="34" charset="77"/>
              </a:rPr>
              <a:t>City of Dreams	</a:t>
            </a:r>
          </a:p>
          <a:p>
            <a:r>
              <a:rPr lang="en-US" sz="1600" dirty="0">
                <a:solidFill>
                  <a:schemeClr val="bg1"/>
                </a:solidFill>
                <a:latin typeface="Lato" panose="020F0502020204030203" pitchFamily="34" charset="77"/>
              </a:rPr>
              <a:t>Rosalia Torres-Weiner</a:t>
            </a:r>
          </a:p>
        </p:txBody>
      </p:sp>
      <p:pic>
        <p:nvPicPr>
          <p:cNvPr id="20" name="Picture 19" descr="CHARLOTTE: Bree Stallings x Various Artists">
            <a:extLst>
              <a:ext uri="{FF2B5EF4-FFF2-40B4-BE49-F238E27FC236}">
                <a16:creationId xmlns:a16="http://schemas.microsoft.com/office/drawing/2014/main" id="{B01CF9BD-B741-3F2F-0000-3617C4CCF7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919" y="4354312"/>
            <a:ext cx="1032907" cy="1032907"/>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12701"/>
      </p:ext>
    </p:extLst>
  </p:cSld>
  <p:clrMapOvr>
    <a:masterClrMapping/>
  </p:clrMapOvr>
  <p:transition spd="slow" advClick="0" advTm="2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AD219BCE-4A22-D19A-A9C0-92C9D5EBE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4" r="1774" b="8869"/>
          <a:stretch/>
        </p:blipFill>
        <p:spPr bwMode="auto">
          <a:xfrm>
            <a:off x="0" y="-4"/>
            <a:ext cx="12192000" cy="68784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712B08-B711-9894-89F6-3239E8906164}"/>
              </a:ext>
            </a:extLst>
          </p:cNvPr>
          <p:cNvSpPr/>
          <p:nvPr/>
        </p:nvSpPr>
        <p:spPr>
          <a:xfrm>
            <a:off x="0" y="3548417"/>
            <a:ext cx="12192000" cy="1460312"/>
          </a:xfrm>
          <a:prstGeom prst="rect">
            <a:avLst/>
          </a:prstGeom>
          <a:solidFill>
            <a:srgbClr val="007377">
              <a:alpha val="730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63EB34-A443-B161-4DDD-04BEA3FD0F0F}"/>
              </a:ext>
            </a:extLst>
          </p:cNvPr>
          <p:cNvSpPr txBox="1"/>
          <p:nvPr/>
        </p:nvSpPr>
        <p:spPr>
          <a:xfrm>
            <a:off x="6530454" y="3801519"/>
            <a:ext cx="5213445" cy="954107"/>
          </a:xfrm>
          <a:prstGeom prst="rect">
            <a:avLst/>
          </a:prstGeom>
          <a:noFill/>
        </p:spPr>
        <p:txBody>
          <a:bodyPr wrap="square" rtlCol="0">
            <a:spAutoFit/>
          </a:bodyPr>
          <a:lstStyle/>
          <a:p>
            <a:pPr algn="r"/>
            <a:r>
              <a:rPr lang="en-US" sz="2800" b="1" dirty="0">
                <a:solidFill>
                  <a:schemeClr val="bg1"/>
                </a:solidFill>
                <a:latin typeface="Lato Black" panose="020F0502020204030203" pitchFamily="34" charset="77"/>
              </a:rPr>
              <a:t>Institute + Data Trust</a:t>
            </a:r>
          </a:p>
          <a:p>
            <a:pPr algn="r"/>
            <a:r>
              <a:rPr lang="en-US" sz="2800" b="1" dirty="0">
                <a:solidFill>
                  <a:schemeClr val="bg1"/>
                </a:solidFill>
                <a:latin typeface="Lato Black" panose="020F0502020204030203" pitchFamily="34" charset="77"/>
              </a:rPr>
              <a:t>Strategic Equity Initiatives</a:t>
            </a:r>
          </a:p>
        </p:txBody>
      </p:sp>
      <p:cxnSp>
        <p:nvCxnSpPr>
          <p:cNvPr id="5" name="Straight Connector 4">
            <a:extLst>
              <a:ext uri="{FF2B5EF4-FFF2-40B4-BE49-F238E27FC236}">
                <a16:creationId xmlns:a16="http://schemas.microsoft.com/office/drawing/2014/main" id="{8E737B0E-33EE-3AD1-2E00-DB5A94771AC7}"/>
              </a:ext>
            </a:extLst>
          </p:cNvPr>
          <p:cNvCxnSpPr/>
          <p:nvPr/>
        </p:nvCxnSpPr>
        <p:spPr>
          <a:xfrm>
            <a:off x="7010401" y="3801519"/>
            <a:ext cx="0" cy="9541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88CA31-BEF0-E309-6BAB-AA93AB47AC9C}"/>
              </a:ext>
            </a:extLst>
          </p:cNvPr>
          <p:cNvPicPr>
            <a:picLocks noChangeAspect="1"/>
          </p:cNvPicPr>
          <p:nvPr/>
        </p:nvPicPr>
        <p:blipFill>
          <a:blip r:embed="rId4"/>
          <a:stretch>
            <a:fillRect/>
          </a:stretch>
        </p:blipFill>
        <p:spPr>
          <a:xfrm>
            <a:off x="10781731" y="5956455"/>
            <a:ext cx="1410269" cy="876283"/>
          </a:xfrm>
          <a:prstGeom prst="rect">
            <a:avLst/>
          </a:prstGeom>
        </p:spPr>
      </p:pic>
      <p:pic>
        <p:nvPicPr>
          <p:cNvPr id="22532" name="Picture 4" descr="City of Charlotte Crown Logo">
            <a:extLst>
              <a:ext uri="{FF2B5EF4-FFF2-40B4-BE49-F238E27FC236}">
                <a16:creationId xmlns:a16="http://schemas.microsoft.com/office/drawing/2014/main" id="{450678C2-BA2F-B067-ADE2-FDFC3FB73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04" y="6114593"/>
            <a:ext cx="692812" cy="56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39513"/>
      </p:ext>
    </p:extLst>
  </p:cSld>
  <p:clrMapOvr>
    <a:masterClrMapping/>
  </p:clrMapOvr>
  <p:transition spd="slow" advClick="0" advTm="20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7777678"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Strategic Equity Initiatives</a:t>
            </a:r>
          </a:p>
        </p:txBody>
      </p:sp>
      <p:grpSp>
        <p:nvGrpSpPr>
          <p:cNvPr id="6" name="Group 5">
            <a:extLst>
              <a:ext uri="{FF2B5EF4-FFF2-40B4-BE49-F238E27FC236}">
                <a16:creationId xmlns:a16="http://schemas.microsoft.com/office/drawing/2014/main" id="{18924EF1-8004-A99A-25CE-3D20BF4287DC}"/>
              </a:ext>
            </a:extLst>
          </p:cNvPr>
          <p:cNvGrpSpPr/>
          <p:nvPr/>
        </p:nvGrpSpPr>
        <p:grpSpPr>
          <a:xfrm>
            <a:off x="5310519" y="1750092"/>
            <a:ext cx="2823544" cy="586853"/>
            <a:chOff x="5706307" y="2115403"/>
            <a:chExt cx="2823544" cy="586853"/>
          </a:xfrm>
        </p:grpSpPr>
        <p:sp>
          <p:nvSpPr>
            <p:cNvPr id="4" name="Oval 3">
              <a:extLst>
                <a:ext uri="{FF2B5EF4-FFF2-40B4-BE49-F238E27FC236}">
                  <a16:creationId xmlns:a16="http://schemas.microsoft.com/office/drawing/2014/main" id="{49F0C720-548B-FE6F-B560-7FA95CD809DA}"/>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sp>
          <p:nvSpPr>
            <p:cNvPr id="5" name="TextBox 4">
              <a:extLst>
                <a:ext uri="{FF2B5EF4-FFF2-40B4-BE49-F238E27FC236}">
                  <a16:creationId xmlns:a16="http://schemas.microsoft.com/office/drawing/2014/main" id="{F6D8D96A-B2FE-6318-1342-0182FD5B85B1}"/>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People</a:t>
              </a:r>
            </a:p>
          </p:txBody>
        </p:sp>
      </p:grpSp>
      <p:grpSp>
        <p:nvGrpSpPr>
          <p:cNvPr id="7" name="Group 6">
            <a:extLst>
              <a:ext uri="{FF2B5EF4-FFF2-40B4-BE49-F238E27FC236}">
                <a16:creationId xmlns:a16="http://schemas.microsoft.com/office/drawing/2014/main" id="{A2838005-2272-4B84-8F38-A4E5C8CF5945}"/>
              </a:ext>
            </a:extLst>
          </p:cNvPr>
          <p:cNvGrpSpPr/>
          <p:nvPr/>
        </p:nvGrpSpPr>
        <p:grpSpPr>
          <a:xfrm>
            <a:off x="8761377" y="1750091"/>
            <a:ext cx="2823544" cy="586853"/>
            <a:chOff x="5706307" y="2115403"/>
            <a:chExt cx="2823544" cy="586853"/>
          </a:xfrm>
        </p:grpSpPr>
        <p:sp>
          <p:nvSpPr>
            <p:cNvPr id="8" name="Oval 7">
              <a:extLst>
                <a:ext uri="{FF2B5EF4-FFF2-40B4-BE49-F238E27FC236}">
                  <a16:creationId xmlns:a16="http://schemas.microsoft.com/office/drawing/2014/main" id="{0002510B-2537-22AD-CAC2-97A329911AAD}"/>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sp>
          <p:nvSpPr>
            <p:cNvPr id="9" name="TextBox 8">
              <a:extLst>
                <a:ext uri="{FF2B5EF4-FFF2-40B4-BE49-F238E27FC236}">
                  <a16:creationId xmlns:a16="http://schemas.microsoft.com/office/drawing/2014/main" id="{6C603C9D-32A6-37D9-8B46-0BF021C28A14}"/>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Operations</a:t>
              </a:r>
            </a:p>
          </p:txBody>
        </p:sp>
      </p:grpSp>
      <p:grpSp>
        <p:nvGrpSpPr>
          <p:cNvPr id="10" name="Group 9">
            <a:extLst>
              <a:ext uri="{FF2B5EF4-FFF2-40B4-BE49-F238E27FC236}">
                <a16:creationId xmlns:a16="http://schemas.microsoft.com/office/drawing/2014/main" id="{EA48748A-2614-8D42-2E46-92C792CA3BC8}"/>
              </a:ext>
            </a:extLst>
          </p:cNvPr>
          <p:cNvGrpSpPr/>
          <p:nvPr/>
        </p:nvGrpSpPr>
        <p:grpSpPr>
          <a:xfrm>
            <a:off x="5348100" y="3812491"/>
            <a:ext cx="3054009" cy="586853"/>
            <a:chOff x="5706307" y="2115403"/>
            <a:chExt cx="3054009" cy="586853"/>
          </a:xfrm>
        </p:grpSpPr>
        <p:sp>
          <p:nvSpPr>
            <p:cNvPr id="11" name="Oval 10">
              <a:extLst>
                <a:ext uri="{FF2B5EF4-FFF2-40B4-BE49-F238E27FC236}">
                  <a16:creationId xmlns:a16="http://schemas.microsoft.com/office/drawing/2014/main" id="{C2888C8C-EEFC-9ACE-7851-BBA73C2E76E3}"/>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sp>
          <p:nvSpPr>
            <p:cNvPr id="12" name="TextBox 11">
              <a:extLst>
                <a:ext uri="{FF2B5EF4-FFF2-40B4-BE49-F238E27FC236}">
                  <a16:creationId xmlns:a16="http://schemas.microsoft.com/office/drawing/2014/main" id="{33CF2AA6-C6EB-B7CE-2647-0EC196DB054F}"/>
                </a:ext>
              </a:extLst>
            </p:cNvPr>
            <p:cNvSpPr txBox="1"/>
            <p:nvPr/>
          </p:nvSpPr>
          <p:spPr>
            <a:xfrm>
              <a:off x="6362100" y="2177997"/>
              <a:ext cx="2398216" cy="461665"/>
            </a:xfrm>
            <a:prstGeom prst="rect">
              <a:avLst/>
            </a:prstGeom>
            <a:noFill/>
          </p:spPr>
          <p:txBody>
            <a:bodyPr wrap="square" rtlCol="0" anchor="ctr">
              <a:spAutoFit/>
            </a:bodyPr>
            <a:lstStyle/>
            <a:p>
              <a:r>
                <a:rPr lang="en-US" sz="2400" dirty="0">
                  <a:latin typeface="Lato" panose="020F0502020204030203" pitchFamily="34" charset="77"/>
                </a:rPr>
                <a:t>Data + Research</a:t>
              </a:r>
            </a:p>
          </p:txBody>
        </p:sp>
      </p:grpSp>
      <p:grpSp>
        <p:nvGrpSpPr>
          <p:cNvPr id="13" name="Group 12">
            <a:extLst>
              <a:ext uri="{FF2B5EF4-FFF2-40B4-BE49-F238E27FC236}">
                <a16:creationId xmlns:a16="http://schemas.microsoft.com/office/drawing/2014/main" id="{CB52EB91-1C28-E166-423F-C5E66B885544}"/>
              </a:ext>
            </a:extLst>
          </p:cNvPr>
          <p:cNvGrpSpPr/>
          <p:nvPr/>
        </p:nvGrpSpPr>
        <p:grpSpPr>
          <a:xfrm>
            <a:off x="8761377" y="3812491"/>
            <a:ext cx="2823544" cy="586853"/>
            <a:chOff x="5706307" y="2115403"/>
            <a:chExt cx="2823544" cy="586853"/>
          </a:xfrm>
        </p:grpSpPr>
        <p:sp>
          <p:nvSpPr>
            <p:cNvPr id="14" name="Oval 13">
              <a:extLst>
                <a:ext uri="{FF2B5EF4-FFF2-40B4-BE49-F238E27FC236}">
                  <a16:creationId xmlns:a16="http://schemas.microsoft.com/office/drawing/2014/main" id="{4DF63A27-692F-1080-0BF7-9307FE5FED51}"/>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sp>
          <p:nvSpPr>
            <p:cNvPr id="15" name="TextBox 14">
              <a:extLst>
                <a:ext uri="{FF2B5EF4-FFF2-40B4-BE49-F238E27FC236}">
                  <a16:creationId xmlns:a16="http://schemas.microsoft.com/office/drawing/2014/main" id="{ACDF0AEC-67EE-053E-6A09-AC96C206171D}"/>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Collaboration</a:t>
              </a:r>
            </a:p>
          </p:txBody>
        </p:sp>
      </p:grpSp>
      <p:sp>
        <p:nvSpPr>
          <p:cNvPr id="16" name="TextBox 15">
            <a:extLst>
              <a:ext uri="{FF2B5EF4-FFF2-40B4-BE49-F238E27FC236}">
                <a16:creationId xmlns:a16="http://schemas.microsoft.com/office/drawing/2014/main" id="{10D8CD05-E168-0772-FBBC-13D13B105AEF}"/>
              </a:ext>
            </a:extLst>
          </p:cNvPr>
          <p:cNvSpPr txBox="1"/>
          <p:nvPr/>
        </p:nvSpPr>
        <p:spPr>
          <a:xfrm>
            <a:off x="5997584" y="2241831"/>
            <a:ext cx="2335586" cy="1200329"/>
          </a:xfrm>
          <a:prstGeom prst="rect">
            <a:avLst/>
          </a:prstGeom>
          <a:noFill/>
        </p:spPr>
        <p:txBody>
          <a:bodyPr wrap="square" rtlCol="0">
            <a:spAutoFit/>
          </a:bodyPr>
          <a:lstStyle/>
          <a:p>
            <a:r>
              <a:rPr lang="en-US" i="1" dirty="0">
                <a:latin typeface="Lato Light" panose="020F0302020204030203" pitchFamily="34" charset="77"/>
              </a:rPr>
              <a:t>Representation</a:t>
            </a:r>
          </a:p>
          <a:p>
            <a:r>
              <a:rPr lang="en-US" dirty="0">
                <a:latin typeface="Lato Light" panose="020F0302020204030203" pitchFamily="34" charset="77"/>
              </a:rPr>
              <a:t>Staff</a:t>
            </a:r>
          </a:p>
          <a:p>
            <a:r>
              <a:rPr lang="en-US" dirty="0">
                <a:latin typeface="Lato Light" panose="020F0302020204030203" pitchFamily="34" charset="77"/>
              </a:rPr>
              <a:t>Faculty</a:t>
            </a:r>
          </a:p>
          <a:p>
            <a:r>
              <a:rPr lang="en-US" dirty="0">
                <a:latin typeface="Lato Light" panose="020F0302020204030203" pitchFamily="34" charset="77"/>
              </a:rPr>
              <a:t>Students</a:t>
            </a:r>
          </a:p>
        </p:txBody>
      </p:sp>
      <p:sp>
        <p:nvSpPr>
          <p:cNvPr id="20" name="TextBox 19">
            <a:extLst>
              <a:ext uri="{FF2B5EF4-FFF2-40B4-BE49-F238E27FC236}">
                <a16:creationId xmlns:a16="http://schemas.microsoft.com/office/drawing/2014/main" id="{5B52BD43-7626-DFB6-3EFD-A95E13902E31}"/>
              </a:ext>
            </a:extLst>
          </p:cNvPr>
          <p:cNvSpPr txBox="1"/>
          <p:nvPr/>
        </p:nvSpPr>
        <p:spPr>
          <a:xfrm>
            <a:off x="5997584" y="4290583"/>
            <a:ext cx="2335586" cy="1200329"/>
          </a:xfrm>
          <a:prstGeom prst="rect">
            <a:avLst/>
          </a:prstGeom>
          <a:noFill/>
        </p:spPr>
        <p:txBody>
          <a:bodyPr wrap="square" rtlCol="0">
            <a:spAutoFit/>
          </a:bodyPr>
          <a:lstStyle/>
          <a:p>
            <a:r>
              <a:rPr lang="en-US" dirty="0">
                <a:latin typeface="Lato Light" panose="020F0302020204030203" pitchFamily="34" charset="77"/>
              </a:rPr>
              <a:t>Metadata</a:t>
            </a:r>
          </a:p>
          <a:p>
            <a:r>
              <a:rPr lang="en-US" dirty="0">
                <a:latin typeface="Lato Light" panose="020F0302020204030203" pitchFamily="34" charset="77"/>
              </a:rPr>
              <a:t>Context</a:t>
            </a:r>
          </a:p>
          <a:p>
            <a:r>
              <a:rPr lang="en-US" dirty="0">
                <a:latin typeface="Lato Light" panose="020F0302020204030203" pitchFamily="34" charset="77"/>
              </a:rPr>
              <a:t>Advisory committees</a:t>
            </a:r>
          </a:p>
          <a:p>
            <a:r>
              <a:rPr lang="en-US" i="1" dirty="0">
                <a:latin typeface="Lato Light" panose="020F0302020204030203" pitchFamily="34" charset="77"/>
              </a:rPr>
              <a:t>Capacity Building</a:t>
            </a:r>
          </a:p>
        </p:txBody>
      </p:sp>
      <p:sp>
        <p:nvSpPr>
          <p:cNvPr id="21" name="TextBox 20">
            <a:extLst>
              <a:ext uri="{FF2B5EF4-FFF2-40B4-BE49-F238E27FC236}">
                <a16:creationId xmlns:a16="http://schemas.microsoft.com/office/drawing/2014/main" id="{97EE65A5-0A8C-EC4A-60FB-A575AEA1F78E}"/>
              </a:ext>
            </a:extLst>
          </p:cNvPr>
          <p:cNvSpPr txBox="1"/>
          <p:nvPr/>
        </p:nvSpPr>
        <p:spPr>
          <a:xfrm>
            <a:off x="9442222" y="2241831"/>
            <a:ext cx="2335586" cy="646331"/>
          </a:xfrm>
          <a:prstGeom prst="rect">
            <a:avLst/>
          </a:prstGeom>
          <a:noFill/>
        </p:spPr>
        <p:txBody>
          <a:bodyPr wrap="square" rtlCol="0">
            <a:spAutoFit/>
          </a:bodyPr>
          <a:lstStyle/>
          <a:p>
            <a:r>
              <a:rPr lang="en-US" dirty="0">
                <a:latin typeface="Lato Light" panose="020F0302020204030203" pitchFamily="34" charset="77"/>
              </a:rPr>
              <a:t>Guiding values</a:t>
            </a:r>
          </a:p>
          <a:p>
            <a:r>
              <a:rPr lang="en-US" dirty="0">
                <a:latin typeface="Lato Light" panose="020F0302020204030203" pitchFamily="34" charset="77"/>
              </a:rPr>
              <a:t>Business model</a:t>
            </a:r>
          </a:p>
        </p:txBody>
      </p:sp>
      <p:sp>
        <p:nvSpPr>
          <p:cNvPr id="22" name="TextBox 21">
            <a:extLst>
              <a:ext uri="{FF2B5EF4-FFF2-40B4-BE49-F238E27FC236}">
                <a16:creationId xmlns:a16="http://schemas.microsoft.com/office/drawing/2014/main" id="{B08DE48D-35EA-B262-8420-514E01560927}"/>
              </a:ext>
            </a:extLst>
          </p:cNvPr>
          <p:cNvSpPr txBox="1"/>
          <p:nvPr/>
        </p:nvSpPr>
        <p:spPr>
          <a:xfrm>
            <a:off x="9442222" y="4290583"/>
            <a:ext cx="2335586" cy="923330"/>
          </a:xfrm>
          <a:prstGeom prst="rect">
            <a:avLst/>
          </a:prstGeom>
          <a:noFill/>
        </p:spPr>
        <p:txBody>
          <a:bodyPr wrap="square" rtlCol="0">
            <a:spAutoFit/>
          </a:bodyPr>
          <a:lstStyle/>
          <a:p>
            <a:r>
              <a:rPr lang="en-US" dirty="0">
                <a:latin typeface="Lato Light" panose="020F0302020204030203" pitchFamily="34" charset="77"/>
              </a:rPr>
              <a:t>Research agenda</a:t>
            </a:r>
          </a:p>
          <a:p>
            <a:r>
              <a:rPr lang="en-US" dirty="0">
                <a:latin typeface="Lato Light" panose="020F0302020204030203" pitchFamily="34" charset="77"/>
              </a:rPr>
              <a:t>Data walks</a:t>
            </a:r>
          </a:p>
          <a:p>
            <a:r>
              <a:rPr lang="en-US" i="1" dirty="0">
                <a:latin typeface="Lato Light" panose="020F0302020204030203" pitchFamily="34" charset="77"/>
              </a:rPr>
              <a:t>Data collaboratives</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2375DE39-2A94-7021-7B57-DA80AA6288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71" r="6593" b="20796"/>
          <a:stretch/>
        </p:blipFill>
        <p:spPr bwMode="auto">
          <a:xfrm>
            <a:off x="600955" y="1981156"/>
            <a:ext cx="4320247" cy="3017193"/>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6D4A24E-ECF5-DC90-F67F-FFC0DF04371E}"/>
              </a:ext>
            </a:extLst>
          </p:cNvPr>
          <p:cNvPicPr>
            <a:picLocks noChangeAspect="1"/>
          </p:cNvPicPr>
          <p:nvPr/>
        </p:nvPicPr>
        <p:blipFill>
          <a:blip r:embed="rId6"/>
          <a:stretch>
            <a:fillRect/>
          </a:stretch>
        </p:blipFill>
        <p:spPr>
          <a:xfrm>
            <a:off x="5471278" y="1907284"/>
            <a:ext cx="266700" cy="254000"/>
          </a:xfrm>
          <a:prstGeom prst="rect">
            <a:avLst/>
          </a:prstGeom>
        </p:spPr>
      </p:pic>
      <p:pic>
        <p:nvPicPr>
          <p:cNvPr id="25" name="Picture 24">
            <a:extLst>
              <a:ext uri="{FF2B5EF4-FFF2-40B4-BE49-F238E27FC236}">
                <a16:creationId xmlns:a16="http://schemas.microsoft.com/office/drawing/2014/main" id="{0C333F39-1147-FC26-51FA-D8DDF63B884E}"/>
              </a:ext>
            </a:extLst>
          </p:cNvPr>
          <p:cNvPicPr>
            <a:picLocks noChangeAspect="1"/>
          </p:cNvPicPr>
          <p:nvPr/>
        </p:nvPicPr>
        <p:blipFill>
          <a:blip r:embed="rId6"/>
          <a:stretch>
            <a:fillRect/>
          </a:stretch>
        </p:blipFill>
        <p:spPr>
          <a:xfrm>
            <a:off x="8935037" y="3963440"/>
            <a:ext cx="266700" cy="254000"/>
          </a:xfrm>
          <a:prstGeom prst="rect">
            <a:avLst/>
          </a:prstGeom>
        </p:spPr>
      </p:pic>
      <p:pic>
        <p:nvPicPr>
          <p:cNvPr id="28" name="Picture 27">
            <a:extLst>
              <a:ext uri="{FF2B5EF4-FFF2-40B4-BE49-F238E27FC236}">
                <a16:creationId xmlns:a16="http://schemas.microsoft.com/office/drawing/2014/main" id="{6375AC20-6177-7844-B1E1-6AFCD089E5EF}"/>
              </a:ext>
            </a:extLst>
          </p:cNvPr>
          <p:cNvPicPr>
            <a:picLocks noChangeAspect="1"/>
          </p:cNvPicPr>
          <p:nvPr/>
        </p:nvPicPr>
        <p:blipFill>
          <a:blip r:embed="rId6"/>
          <a:stretch>
            <a:fillRect/>
          </a:stretch>
        </p:blipFill>
        <p:spPr>
          <a:xfrm>
            <a:off x="8921454" y="1907284"/>
            <a:ext cx="266700" cy="254000"/>
          </a:xfrm>
          <a:prstGeom prst="rect">
            <a:avLst/>
          </a:prstGeom>
        </p:spPr>
      </p:pic>
      <p:pic>
        <p:nvPicPr>
          <p:cNvPr id="29" name="Picture 28">
            <a:extLst>
              <a:ext uri="{FF2B5EF4-FFF2-40B4-BE49-F238E27FC236}">
                <a16:creationId xmlns:a16="http://schemas.microsoft.com/office/drawing/2014/main" id="{7B28A8FD-646E-649C-3504-2DB4E60DBF23}"/>
              </a:ext>
            </a:extLst>
          </p:cNvPr>
          <p:cNvPicPr>
            <a:picLocks noChangeAspect="1"/>
          </p:cNvPicPr>
          <p:nvPr/>
        </p:nvPicPr>
        <p:blipFill>
          <a:blip r:embed="rId6"/>
          <a:stretch>
            <a:fillRect/>
          </a:stretch>
        </p:blipFill>
        <p:spPr>
          <a:xfrm>
            <a:off x="5523090" y="3963440"/>
            <a:ext cx="266700" cy="254000"/>
          </a:xfrm>
          <a:prstGeom prst="rect">
            <a:avLst/>
          </a:prstGeom>
        </p:spPr>
      </p:pic>
    </p:spTree>
    <p:extLst>
      <p:ext uri="{BB962C8B-B14F-4D97-AF65-F5344CB8AC3E}">
        <p14:creationId xmlns:p14="http://schemas.microsoft.com/office/powerpoint/2010/main" val="659980147"/>
      </p:ext>
    </p:extLst>
  </p:cSld>
  <p:clrMapOvr>
    <a:masterClrMapping/>
  </p:clrMapOvr>
  <p:transition spd="slow" advClick="0" advTm="20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6508439"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Community Data Advisory Committee</a:t>
            </a:r>
          </a:p>
        </p:txBody>
      </p:sp>
      <p:sp>
        <p:nvSpPr>
          <p:cNvPr id="5" name="TextBox 4">
            <a:extLst>
              <a:ext uri="{FF2B5EF4-FFF2-40B4-BE49-F238E27FC236}">
                <a16:creationId xmlns:a16="http://schemas.microsoft.com/office/drawing/2014/main" id="{F6D8D96A-B2FE-6318-1342-0182FD5B85B1}"/>
              </a:ext>
            </a:extLst>
          </p:cNvPr>
          <p:cNvSpPr txBox="1"/>
          <p:nvPr/>
        </p:nvSpPr>
        <p:spPr>
          <a:xfrm>
            <a:off x="5195919" y="1548985"/>
            <a:ext cx="2756857" cy="1015663"/>
          </a:xfrm>
          <a:prstGeom prst="rect">
            <a:avLst/>
          </a:prstGeom>
          <a:noFill/>
        </p:spPr>
        <p:txBody>
          <a:bodyPr wrap="square" rtlCol="0" anchor="ctr">
            <a:spAutoFit/>
          </a:bodyPr>
          <a:lstStyle/>
          <a:p>
            <a:r>
              <a:rPr lang="en-US" sz="6000" b="1" dirty="0">
                <a:solidFill>
                  <a:srgbClr val="007377"/>
                </a:solidFill>
                <a:latin typeface="Lato Black" panose="020F0502020204030203" pitchFamily="34" charset="77"/>
              </a:rPr>
              <a:t>Vision</a:t>
            </a:r>
          </a:p>
        </p:txBody>
      </p:sp>
      <p:sp>
        <p:nvSpPr>
          <p:cNvPr id="16" name="TextBox 15">
            <a:extLst>
              <a:ext uri="{FF2B5EF4-FFF2-40B4-BE49-F238E27FC236}">
                <a16:creationId xmlns:a16="http://schemas.microsoft.com/office/drawing/2014/main" id="{10D8CD05-E168-0772-FBBC-13D13B105AEF}"/>
              </a:ext>
            </a:extLst>
          </p:cNvPr>
          <p:cNvSpPr txBox="1"/>
          <p:nvPr/>
        </p:nvSpPr>
        <p:spPr>
          <a:xfrm>
            <a:off x="5195919" y="2610815"/>
            <a:ext cx="5892958"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ato Light" panose="020F0302020204030203" pitchFamily="34" charset="77"/>
              </a:rPr>
              <a:t>To create intentional and formal processes to share oversight of the Charlotte Regional Data Trust data with those whose lives are represented, and particularly overrepresented in the data, </a:t>
            </a:r>
          </a:p>
          <a:p>
            <a:pPr marL="342900" indent="-342900">
              <a:buFont typeface="Arial" panose="020B0604020202020204" pitchFamily="34" charset="0"/>
              <a:buChar char="•"/>
            </a:pPr>
            <a:r>
              <a:rPr lang="en-US" sz="2000" dirty="0">
                <a:latin typeface="Lato Light" panose="020F0302020204030203" pitchFamily="34" charset="77"/>
              </a:rPr>
              <a:t>To integrate community expertise and insight, </a:t>
            </a:r>
          </a:p>
          <a:p>
            <a:pPr marL="342900" indent="-342900">
              <a:buFont typeface="Arial" panose="020B0604020202020204" pitchFamily="34" charset="0"/>
              <a:buChar char="•"/>
            </a:pPr>
            <a:r>
              <a:rPr lang="en-US" sz="2000" dirty="0">
                <a:latin typeface="Lato Light" panose="020F0302020204030203" pitchFamily="34" charset="77"/>
              </a:rPr>
              <a:t>To ensure ethical and accurate use and interpretation of the data, and </a:t>
            </a:r>
          </a:p>
          <a:p>
            <a:pPr marL="342900" indent="-342900">
              <a:buFont typeface="Arial" panose="020B0604020202020204" pitchFamily="34" charset="0"/>
              <a:buChar char="•"/>
            </a:pPr>
            <a:r>
              <a:rPr lang="en-US" sz="2000" dirty="0">
                <a:latin typeface="Lato Light" panose="020F0302020204030203" pitchFamily="34" charset="77"/>
              </a:rPr>
              <a:t>To structure meaningful community involvement.</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CHARLOTTE: Bree Stallings x Various Artists">
            <a:extLst>
              <a:ext uri="{FF2B5EF4-FFF2-40B4-BE49-F238E27FC236}">
                <a16:creationId xmlns:a16="http://schemas.microsoft.com/office/drawing/2014/main" id="{A2F64B9A-7DE7-27F0-EE1B-14EAC04C8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08" y="1540742"/>
            <a:ext cx="3624618" cy="3624618"/>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70DB694-F854-4499-5EC2-8674E91A40D3}"/>
              </a:ext>
            </a:extLst>
          </p:cNvPr>
          <p:cNvSpPr txBox="1"/>
          <p:nvPr/>
        </p:nvSpPr>
        <p:spPr>
          <a:xfrm>
            <a:off x="7499515" y="1985360"/>
            <a:ext cx="3439236" cy="461665"/>
          </a:xfrm>
          <a:prstGeom prst="rect">
            <a:avLst/>
          </a:prstGeom>
          <a:noFill/>
        </p:spPr>
        <p:txBody>
          <a:bodyPr wrap="square" rtlCol="0">
            <a:spAutoFit/>
          </a:bodyPr>
          <a:lstStyle/>
          <a:p>
            <a:r>
              <a:rPr lang="en-US" sz="2400" dirty="0">
                <a:solidFill>
                  <a:srgbClr val="007377"/>
                </a:solidFill>
                <a:latin typeface="Lato Light" panose="020F0302020204030203" pitchFamily="34" charset="77"/>
              </a:rPr>
              <a:t>of CDAC Planning Team</a:t>
            </a:r>
          </a:p>
        </p:txBody>
      </p:sp>
    </p:spTree>
    <p:extLst>
      <p:ext uri="{BB962C8B-B14F-4D97-AF65-F5344CB8AC3E}">
        <p14:creationId xmlns:p14="http://schemas.microsoft.com/office/powerpoint/2010/main" val="1940783986"/>
      </p:ext>
    </p:extLst>
  </p:cSld>
  <p:clrMapOvr>
    <a:masterClrMapping/>
  </p:clrMapOvr>
  <p:transition spd="slow" advClick="0" advTm="20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6508439"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Community Data Advisory Committee</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LOTTE: Bree Stallings x Various Artists">
            <a:extLst>
              <a:ext uri="{FF2B5EF4-FFF2-40B4-BE49-F238E27FC236}">
                <a16:creationId xmlns:a16="http://schemas.microsoft.com/office/drawing/2014/main" id="{96CA4F50-1831-6847-1672-CCF73AE8F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4749" y="450375"/>
            <a:ext cx="1354541" cy="1354541"/>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7664D191-1C8A-5E76-90E2-4085A565AECB}"/>
              </a:ext>
            </a:extLst>
          </p:cNvPr>
          <p:cNvGrpSpPr/>
          <p:nvPr/>
        </p:nvGrpSpPr>
        <p:grpSpPr>
          <a:xfrm>
            <a:off x="4017498" y="1686231"/>
            <a:ext cx="2823544" cy="586853"/>
            <a:chOff x="5706307" y="2115403"/>
            <a:chExt cx="2823544" cy="586853"/>
          </a:xfrm>
        </p:grpSpPr>
        <p:sp>
          <p:nvSpPr>
            <p:cNvPr id="28" name="Oval 27">
              <a:extLst>
                <a:ext uri="{FF2B5EF4-FFF2-40B4-BE49-F238E27FC236}">
                  <a16:creationId xmlns:a16="http://schemas.microsoft.com/office/drawing/2014/main" id="{8B4FEE03-CFC0-8469-72F5-2CB13390D924}"/>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1</a:t>
              </a:r>
            </a:p>
          </p:txBody>
        </p:sp>
        <p:sp>
          <p:nvSpPr>
            <p:cNvPr id="29" name="TextBox 28">
              <a:extLst>
                <a:ext uri="{FF2B5EF4-FFF2-40B4-BE49-F238E27FC236}">
                  <a16:creationId xmlns:a16="http://schemas.microsoft.com/office/drawing/2014/main" id="{77DC659C-07FB-A515-731A-488F6D758500}"/>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Ethical use</a:t>
              </a:r>
            </a:p>
          </p:txBody>
        </p:sp>
      </p:grpSp>
      <p:grpSp>
        <p:nvGrpSpPr>
          <p:cNvPr id="30" name="Group 29">
            <a:extLst>
              <a:ext uri="{FF2B5EF4-FFF2-40B4-BE49-F238E27FC236}">
                <a16:creationId xmlns:a16="http://schemas.microsoft.com/office/drawing/2014/main" id="{D584CB70-B8E4-C427-9CD3-2F3A70C3F1D7}"/>
              </a:ext>
            </a:extLst>
          </p:cNvPr>
          <p:cNvGrpSpPr/>
          <p:nvPr/>
        </p:nvGrpSpPr>
        <p:grpSpPr>
          <a:xfrm>
            <a:off x="7065884" y="1686229"/>
            <a:ext cx="3719025" cy="586853"/>
            <a:chOff x="5692141" y="2115402"/>
            <a:chExt cx="3719025" cy="586853"/>
          </a:xfrm>
        </p:grpSpPr>
        <p:sp>
          <p:nvSpPr>
            <p:cNvPr id="31" name="Oval 30">
              <a:extLst>
                <a:ext uri="{FF2B5EF4-FFF2-40B4-BE49-F238E27FC236}">
                  <a16:creationId xmlns:a16="http://schemas.microsoft.com/office/drawing/2014/main" id="{190DE17B-1FEC-FD1B-0D90-EE96D6D0E9BF}"/>
                </a:ext>
              </a:extLst>
            </p:cNvPr>
            <p:cNvSpPr/>
            <p:nvPr/>
          </p:nvSpPr>
          <p:spPr>
            <a:xfrm>
              <a:off x="5692141" y="2115402"/>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2</a:t>
              </a:r>
            </a:p>
          </p:txBody>
        </p:sp>
        <p:sp>
          <p:nvSpPr>
            <p:cNvPr id="32" name="TextBox 31">
              <a:extLst>
                <a:ext uri="{FF2B5EF4-FFF2-40B4-BE49-F238E27FC236}">
                  <a16:creationId xmlns:a16="http://schemas.microsoft.com/office/drawing/2014/main" id="{8DCAB588-B3F5-CB3C-811C-00428333D9E1}"/>
                </a:ext>
              </a:extLst>
            </p:cNvPr>
            <p:cNvSpPr txBox="1"/>
            <p:nvPr/>
          </p:nvSpPr>
          <p:spPr>
            <a:xfrm>
              <a:off x="6387151" y="2177997"/>
              <a:ext cx="3024015" cy="461665"/>
            </a:xfrm>
            <a:prstGeom prst="rect">
              <a:avLst/>
            </a:prstGeom>
            <a:noFill/>
          </p:spPr>
          <p:txBody>
            <a:bodyPr wrap="square" rtlCol="0" anchor="ctr">
              <a:spAutoFit/>
            </a:bodyPr>
            <a:lstStyle/>
            <a:p>
              <a:r>
                <a:rPr lang="en-US" sz="2400" dirty="0">
                  <a:latin typeface="Lato" panose="020F0502020204030203" pitchFamily="34" charset="77"/>
                </a:rPr>
                <a:t>Relevant Qs</a:t>
              </a:r>
            </a:p>
          </p:txBody>
        </p:sp>
      </p:grpSp>
      <p:grpSp>
        <p:nvGrpSpPr>
          <p:cNvPr id="33" name="Group 32">
            <a:extLst>
              <a:ext uri="{FF2B5EF4-FFF2-40B4-BE49-F238E27FC236}">
                <a16:creationId xmlns:a16="http://schemas.microsoft.com/office/drawing/2014/main" id="{D5ADE93D-AC94-75DD-B19A-A20A148F3020}"/>
              </a:ext>
            </a:extLst>
          </p:cNvPr>
          <p:cNvGrpSpPr/>
          <p:nvPr/>
        </p:nvGrpSpPr>
        <p:grpSpPr>
          <a:xfrm>
            <a:off x="929897" y="3577767"/>
            <a:ext cx="2823544" cy="586853"/>
            <a:chOff x="5706307" y="2115403"/>
            <a:chExt cx="2823544" cy="586853"/>
          </a:xfrm>
        </p:grpSpPr>
        <p:sp>
          <p:nvSpPr>
            <p:cNvPr id="34" name="Oval 33">
              <a:extLst>
                <a:ext uri="{FF2B5EF4-FFF2-40B4-BE49-F238E27FC236}">
                  <a16:creationId xmlns:a16="http://schemas.microsoft.com/office/drawing/2014/main" id="{A38B0E7C-4DAB-E39F-2D6A-F997C7E16F20}"/>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3</a:t>
              </a:r>
            </a:p>
          </p:txBody>
        </p:sp>
        <p:sp>
          <p:nvSpPr>
            <p:cNvPr id="35" name="TextBox 34">
              <a:extLst>
                <a:ext uri="{FF2B5EF4-FFF2-40B4-BE49-F238E27FC236}">
                  <a16:creationId xmlns:a16="http://schemas.microsoft.com/office/drawing/2014/main" id="{B4A839B3-98CF-5952-B687-983EF98BD2FE}"/>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Shared</a:t>
              </a:r>
            </a:p>
          </p:txBody>
        </p:sp>
      </p:grpSp>
      <p:grpSp>
        <p:nvGrpSpPr>
          <p:cNvPr id="36" name="Group 35">
            <a:extLst>
              <a:ext uri="{FF2B5EF4-FFF2-40B4-BE49-F238E27FC236}">
                <a16:creationId xmlns:a16="http://schemas.microsoft.com/office/drawing/2014/main" id="{DB52B24C-AA0E-0F6C-A7E4-9614954B44E0}"/>
              </a:ext>
            </a:extLst>
          </p:cNvPr>
          <p:cNvGrpSpPr/>
          <p:nvPr/>
        </p:nvGrpSpPr>
        <p:grpSpPr>
          <a:xfrm>
            <a:off x="4017498" y="3577767"/>
            <a:ext cx="2823544" cy="586853"/>
            <a:chOff x="5706307" y="2115403"/>
            <a:chExt cx="2823544" cy="586853"/>
          </a:xfrm>
        </p:grpSpPr>
        <p:sp>
          <p:nvSpPr>
            <p:cNvPr id="37" name="Oval 36">
              <a:extLst>
                <a:ext uri="{FF2B5EF4-FFF2-40B4-BE49-F238E27FC236}">
                  <a16:creationId xmlns:a16="http://schemas.microsoft.com/office/drawing/2014/main" id="{DE9C8608-7F20-A50D-E706-0C4B390CFE3C}"/>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4</a:t>
              </a:r>
            </a:p>
          </p:txBody>
        </p:sp>
        <p:sp>
          <p:nvSpPr>
            <p:cNvPr id="38" name="TextBox 37">
              <a:extLst>
                <a:ext uri="{FF2B5EF4-FFF2-40B4-BE49-F238E27FC236}">
                  <a16:creationId xmlns:a16="http://schemas.microsoft.com/office/drawing/2014/main" id="{FC103EDF-AD22-05B4-195B-1237D7D5115F}"/>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Accountable</a:t>
              </a:r>
            </a:p>
          </p:txBody>
        </p:sp>
      </p:grpSp>
      <p:sp>
        <p:nvSpPr>
          <p:cNvPr id="39" name="TextBox 38">
            <a:extLst>
              <a:ext uri="{FF2B5EF4-FFF2-40B4-BE49-F238E27FC236}">
                <a16:creationId xmlns:a16="http://schemas.microsoft.com/office/drawing/2014/main" id="{511C0D59-8A54-19D5-DF04-B1774750E49E}"/>
              </a:ext>
            </a:extLst>
          </p:cNvPr>
          <p:cNvSpPr txBox="1"/>
          <p:nvPr/>
        </p:nvSpPr>
        <p:spPr>
          <a:xfrm>
            <a:off x="4679511" y="2177970"/>
            <a:ext cx="2335586" cy="923330"/>
          </a:xfrm>
          <a:prstGeom prst="rect">
            <a:avLst/>
          </a:prstGeom>
          <a:noFill/>
        </p:spPr>
        <p:txBody>
          <a:bodyPr wrap="square" rtlCol="0">
            <a:spAutoFit/>
          </a:bodyPr>
          <a:lstStyle/>
          <a:p>
            <a:r>
              <a:rPr lang="en-US" dirty="0">
                <a:latin typeface="Lato Light" panose="020F0302020204030203" pitchFamily="34" charset="77"/>
              </a:rPr>
              <a:t>Ensure </a:t>
            </a:r>
            <a:r>
              <a:rPr lang="en-US" b="1" dirty="0">
                <a:solidFill>
                  <a:srgbClr val="007377"/>
                </a:solidFill>
                <a:latin typeface="Lato Light" panose="020F0302020204030203" pitchFamily="34" charset="77"/>
              </a:rPr>
              <a:t>ethical</a:t>
            </a:r>
            <a:r>
              <a:rPr lang="en-US" dirty="0">
                <a:latin typeface="Lato Light" panose="020F0302020204030203" pitchFamily="34" charset="77"/>
              </a:rPr>
              <a:t> and respectful data and research practices</a:t>
            </a:r>
          </a:p>
        </p:txBody>
      </p:sp>
      <p:sp>
        <p:nvSpPr>
          <p:cNvPr id="40" name="TextBox 39">
            <a:extLst>
              <a:ext uri="{FF2B5EF4-FFF2-40B4-BE49-F238E27FC236}">
                <a16:creationId xmlns:a16="http://schemas.microsoft.com/office/drawing/2014/main" id="{3D679630-BAE6-9377-31DF-73BC3C7CFD17}"/>
              </a:ext>
            </a:extLst>
          </p:cNvPr>
          <p:cNvSpPr txBox="1"/>
          <p:nvPr/>
        </p:nvSpPr>
        <p:spPr>
          <a:xfrm>
            <a:off x="1591907" y="4055859"/>
            <a:ext cx="2335586" cy="1477328"/>
          </a:xfrm>
          <a:prstGeom prst="rect">
            <a:avLst/>
          </a:prstGeom>
          <a:noFill/>
        </p:spPr>
        <p:txBody>
          <a:bodyPr wrap="square" rtlCol="0">
            <a:spAutoFit/>
          </a:bodyPr>
          <a:lstStyle/>
          <a:p>
            <a:r>
              <a:rPr lang="en-US" dirty="0">
                <a:latin typeface="Lato Light" panose="020F0302020204030203" pitchFamily="34" charset="77"/>
              </a:rPr>
              <a:t>Ensure that research using Data Trust data is relevant, available and </a:t>
            </a:r>
            <a:r>
              <a:rPr lang="en-US" b="1" dirty="0">
                <a:solidFill>
                  <a:srgbClr val="007377"/>
                </a:solidFill>
                <a:latin typeface="Lato Light" panose="020F0302020204030203" pitchFamily="34" charset="77"/>
              </a:rPr>
              <a:t>shared</a:t>
            </a:r>
            <a:r>
              <a:rPr lang="en-US" dirty="0">
                <a:latin typeface="Lato Light" panose="020F0302020204030203" pitchFamily="34" charset="77"/>
              </a:rPr>
              <a:t> with the community</a:t>
            </a:r>
          </a:p>
        </p:txBody>
      </p:sp>
      <p:sp>
        <p:nvSpPr>
          <p:cNvPr id="41" name="TextBox 40">
            <a:extLst>
              <a:ext uri="{FF2B5EF4-FFF2-40B4-BE49-F238E27FC236}">
                <a16:creationId xmlns:a16="http://schemas.microsoft.com/office/drawing/2014/main" id="{297A4408-3FE5-7DFF-D31D-D6E3DB423260}"/>
              </a:ext>
            </a:extLst>
          </p:cNvPr>
          <p:cNvSpPr txBox="1"/>
          <p:nvPr/>
        </p:nvSpPr>
        <p:spPr>
          <a:xfrm>
            <a:off x="7760895" y="2177970"/>
            <a:ext cx="2335586" cy="1200329"/>
          </a:xfrm>
          <a:prstGeom prst="rect">
            <a:avLst/>
          </a:prstGeom>
          <a:noFill/>
        </p:spPr>
        <p:txBody>
          <a:bodyPr wrap="square" rtlCol="0">
            <a:spAutoFit/>
          </a:bodyPr>
          <a:lstStyle/>
          <a:p>
            <a:r>
              <a:rPr lang="en-US" dirty="0">
                <a:latin typeface="Lato Light" panose="020F0302020204030203" pitchFamily="34" charset="77"/>
              </a:rPr>
              <a:t>Provide strategic guidance on </a:t>
            </a:r>
            <a:r>
              <a:rPr lang="en-US" b="1" dirty="0">
                <a:solidFill>
                  <a:srgbClr val="007377"/>
                </a:solidFill>
                <a:latin typeface="Lato Light" panose="020F0302020204030203" pitchFamily="34" charset="77"/>
              </a:rPr>
              <a:t>research questions</a:t>
            </a:r>
            <a:r>
              <a:rPr lang="en-US" dirty="0">
                <a:solidFill>
                  <a:srgbClr val="007377"/>
                </a:solidFill>
                <a:latin typeface="Lato Light" panose="020F0302020204030203" pitchFamily="34" charset="77"/>
              </a:rPr>
              <a:t> </a:t>
            </a:r>
            <a:r>
              <a:rPr lang="en-US" dirty="0">
                <a:latin typeface="Lato Light" panose="020F0302020204030203" pitchFamily="34" charset="77"/>
              </a:rPr>
              <a:t>relevant to the community</a:t>
            </a:r>
          </a:p>
        </p:txBody>
      </p:sp>
      <p:sp>
        <p:nvSpPr>
          <p:cNvPr id="42" name="TextBox 41">
            <a:extLst>
              <a:ext uri="{FF2B5EF4-FFF2-40B4-BE49-F238E27FC236}">
                <a16:creationId xmlns:a16="http://schemas.microsoft.com/office/drawing/2014/main" id="{7CF6C9AC-8922-A5D1-1EC8-032AEE4E8BFE}"/>
              </a:ext>
            </a:extLst>
          </p:cNvPr>
          <p:cNvSpPr txBox="1"/>
          <p:nvPr/>
        </p:nvSpPr>
        <p:spPr>
          <a:xfrm>
            <a:off x="4698343" y="4055859"/>
            <a:ext cx="2335586" cy="1477328"/>
          </a:xfrm>
          <a:prstGeom prst="rect">
            <a:avLst/>
          </a:prstGeom>
          <a:noFill/>
        </p:spPr>
        <p:txBody>
          <a:bodyPr wrap="square" rtlCol="0">
            <a:spAutoFit/>
          </a:bodyPr>
          <a:lstStyle/>
          <a:p>
            <a:r>
              <a:rPr lang="en-US" dirty="0">
                <a:latin typeface="Lato Light" panose="020F0302020204030203" pitchFamily="34" charset="77"/>
              </a:rPr>
              <a:t>Build </a:t>
            </a:r>
            <a:r>
              <a:rPr lang="en-US" b="1" dirty="0">
                <a:solidFill>
                  <a:srgbClr val="007377"/>
                </a:solidFill>
                <a:latin typeface="Lato Light" panose="020F0302020204030203" pitchFamily="34" charset="77"/>
              </a:rPr>
              <a:t>collective accountability  </a:t>
            </a:r>
            <a:r>
              <a:rPr lang="en-US" dirty="0">
                <a:latin typeface="Lato Light" panose="020F0302020204030203" pitchFamily="34" charset="77"/>
              </a:rPr>
              <a:t>with the Charlotte-Mecklenburg community</a:t>
            </a:r>
          </a:p>
        </p:txBody>
      </p:sp>
      <p:grpSp>
        <p:nvGrpSpPr>
          <p:cNvPr id="43" name="Group 42">
            <a:extLst>
              <a:ext uri="{FF2B5EF4-FFF2-40B4-BE49-F238E27FC236}">
                <a16:creationId xmlns:a16="http://schemas.microsoft.com/office/drawing/2014/main" id="{581FC183-072D-4A18-E063-751FC0C05924}"/>
              </a:ext>
            </a:extLst>
          </p:cNvPr>
          <p:cNvGrpSpPr/>
          <p:nvPr/>
        </p:nvGrpSpPr>
        <p:grpSpPr>
          <a:xfrm>
            <a:off x="7080050" y="3573470"/>
            <a:ext cx="2823544" cy="586853"/>
            <a:chOff x="5706307" y="2115403"/>
            <a:chExt cx="2823544" cy="586853"/>
          </a:xfrm>
        </p:grpSpPr>
        <p:sp>
          <p:nvSpPr>
            <p:cNvPr id="44" name="Oval 43">
              <a:extLst>
                <a:ext uri="{FF2B5EF4-FFF2-40B4-BE49-F238E27FC236}">
                  <a16:creationId xmlns:a16="http://schemas.microsoft.com/office/drawing/2014/main" id="{9925049E-DDD4-CEF0-21BF-8C0DCA055819}"/>
                </a:ext>
              </a:extLst>
            </p:cNvPr>
            <p:cNvSpPr/>
            <p:nvPr/>
          </p:nvSpPr>
          <p:spPr>
            <a:xfrm>
              <a:off x="5706307" y="2115403"/>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5</a:t>
              </a:r>
            </a:p>
          </p:txBody>
        </p:sp>
        <p:sp>
          <p:nvSpPr>
            <p:cNvPr id="45" name="TextBox 44">
              <a:extLst>
                <a:ext uri="{FF2B5EF4-FFF2-40B4-BE49-F238E27FC236}">
                  <a16:creationId xmlns:a16="http://schemas.microsoft.com/office/drawing/2014/main" id="{1BBE0F29-B690-3F57-8731-9DD8EB3DA2C1}"/>
                </a:ext>
              </a:extLst>
            </p:cNvPr>
            <p:cNvSpPr txBox="1"/>
            <p:nvPr/>
          </p:nvSpPr>
          <p:spPr>
            <a:xfrm>
              <a:off x="6387152" y="2177997"/>
              <a:ext cx="2142699" cy="461665"/>
            </a:xfrm>
            <a:prstGeom prst="rect">
              <a:avLst/>
            </a:prstGeom>
            <a:noFill/>
          </p:spPr>
          <p:txBody>
            <a:bodyPr wrap="square" rtlCol="0" anchor="ctr">
              <a:spAutoFit/>
            </a:bodyPr>
            <a:lstStyle/>
            <a:p>
              <a:r>
                <a:rPr lang="en-US" sz="2400" dirty="0">
                  <a:latin typeface="Lato" panose="020F0502020204030203" pitchFamily="34" charset="77"/>
                </a:rPr>
                <a:t>Capacity</a:t>
              </a:r>
            </a:p>
          </p:txBody>
        </p:sp>
      </p:grpSp>
      <p:sp>
        <p:nvSpPr>
          <p:cNvPr id="46" name="TextBox 45">
            <a:extLst>
              <a:ext uri="{FF2B5EF4-FFF2-40B4-BE49-F238E27FC236}">
                <a16:creationId xmlns:a16="http://schemas.microsoft.com/office/drawing/2014/main" id="{D8030189-FA41-2633-FB86-ED21A7AA583E}"/>
              </a:ext>
            </a:extLst>
          </p:cNvPr>
          <p:cNvSpPr txBox="1"/>
          <p:nvPr/>
        </p:nvSpPr>
        <p:spPr>
          <a:xfrm>
            <a:off x="7760895" y="4051562"/>
            <a:ext cx="2335586" cy="1477328"/>
          </a:xfrm>
          <a:prstGeom prst="rect">
            <a:avLst/>
          </a:prstGeom>
          <a:noFill/>
        </p:spPr>
        <p:txBody>
          <a:bodyPr wrap="square" rtlCol="0">
            <a:spAutoFit/>
          </a:bodyPr>
          <a:lstStyle/>
          <a:p>
            <a:r>
              <a:rPr lang="en-US" b="1" dirty="0">
                <a:solidFill>
                  <a:srgbClr val="007377"/>
                </a:solidFill>
                <a:latin typeface="Lato Light" panose="020F0302020204030203" pitchFamily="34" charset="77"/>
              </a:rPr>
              <a:t>Coach, train</a:t>
            </a:r>
            <a:r>
              <a:rPr lang="en-US" dirty="0">
                <a:latin typeface="Lato Light" panose="020F0302020204030203" pitchFamily="34" charset="77"/>
              </a:rPr>
              <a:t>, and share information with the Charlotte-Mecklenburg community</a:t>
            </a:r>
          </a:p>
        </p:txBody>
      </p:sp>
      <p:sp>
        <p:nvSpPr>
          <p:cNvPr id="47" name="TextBox 46">
            <a:extLst>
              <a:ext uri="{FF2B5EF4-FFF2-40B4-BE49-F238E27FC236}">
                <a16:creationId xmlns:a16="http://schemas.microsoft.com/office/drawing/2014/main" id="{0AED2816-9F24-235F-DFDF-12F54D2012EE}"/>
              </a:ext>
            </a:extLst>
          </p:cNvPr>
          <p:cNvSpPr txBox="1"/>
          <p:nvPr/>
        </p:nvSpPr>
        <p:spPr>
          <a:xfrm>
            <a:off x="492862" y="1901181"/>
            <a:ext cx="2665073" cy="1015663"/>
          </a:xfrm>
          <a:prstGeom prst="rect">
            <a:avLst/>
          </a:prstGeom>
          <a:noFill/>
        </p:spPr>
        <p:txBody>
          <a:bodyPr wrap="square" rtlCol="0">
            <a:spAutoFit/>
          </a:bodyPr>
          <a:lstStyle/>
          <a:p>
            <a:r>
              <a:rPr lang="en-US" sz="6000" b="1" dirty="0">
                <a:solidFill>
                  <a:srgbClr val="007377"/>
                </a:solidFill>
                <a:latin typeface="Lato Black" panose="020F0502020204030203" pitchFamily="34" charset="77"/>
              </a:rPr>
              <a:t>Goals:</a:t>
            </a:r>
          </a:p>
        </p:txBody>
      </p:sp>
    </p:spTree>
    <p:extLst>
      <p:ext uri="{BB962C8B-B14F-4D97-AF65-F5344CB8AC3E}">
        <p14:creationId xmlns:p14="http://schemas.microsoft.com/office/powerpoint/2010/main" val="1030628905"/>
      </p:ext>
    </p:extLst>
  </p:cSld>
  <p:clrMapOvr>
    <a:masterClrMapping/>
  </p:clrMapOvr>
  <p:transition spd="slow" advClick="0" advTm="20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4107D4B-D864-0017-9DC5-DE6CC248CBD6}"/>
              </a:ext>
            </a:extLst>
          </p:cNvPr>
          <p:cNvSpPr txBox="1"/>
          <p:nvPr/>
        </p:nvSpPr>
        <p:spPr>
          <a:xfrm>
            <a:off x="4679511" y="2177970"/>
            <a:ext cx="2602608" cy="1200329"/>
          </a:xfrm>
          <a:prstGeom prst="rect">
            <a:avLst/>
          </a:prstGeom>
          <a:noFill/>
        </p:spPr>
        <p:txBody>
          <a:bodyPr wrap="square" rtlCol="0">
            <a:spAutoFit/>
          </a:bodyPr>
          <a:lstStyle/>
          <a:p>
            <a:r>
              <a:rPr lang="en-US" dirty="0">
                <a:latin typeface="Lato Light" panose="020F0302020204030203" pitchFamily="34" charset="77"/>
              </a:rPr>
              <a:t>Social service, community organizing, civic or community </a:t>
            </a:r>
            <a:r>
              <a:rPr lang="en-US" dirty="0">
                <a:solidFill>
                  <a:srgbClr val="007377"/>
                </a:solidFill>
                <a:latin typeface="Lato Light" panose="020F0302020204030203" pitchFamily="34" charset="77"/>
              </a:rPr>
              <a:t>engagement</a:t>
            </a:r>
            <a:r>
              <a:rPr lang="en-US" dirty="0">
                <a:latin typeface="Lato Light" panose="020F0302020204030203" pitchFamily="34" charset="77"/>
              </a:rPr>
              <a:t> experience</a:t>
            </a:r>
          </a:p>
        </p:txBody>
      </p:sp>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6508439"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Community Data Advisory Committee</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LOTTE: Bree Stallings x Various Artists">
            <a:extLst>
              <a:ext uri="{FF2B5EF4-FFF2-40B4-BE49-F238E27FC236}">
                <a16:creationId xmlns:a16="http://schemas.microsoft.com/office/drawing/2014/main" id="{F52459A8-93A3-8D58-AC45-93C37FAF4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4749" y="450375"/>
            <a:ext cx="1354541" cy="1354541"/>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EBBFB0-B861-FA18-936D-1A0EA1D2E16E}"/>
              </a:ext>
            </a:extLst>
          </p:cNvPr>
          <p:cNvSpPr txBox="1"/>
          <p:nvPr/>
        </p:nvSpPr>
        <p:spPr>
          <a:xfrm>
            <a:off x="496664" y="2035886"/>
            <a:ext cx="4506400" cy="1015663"/>
          </a:xfrm>
          <a:prstGeom prst="rect">
            <a:avLst/>
          </a:prstGeom>
          <a:noFill/>
        </p:spPr>
        <p:txBody>
          <a:bodyPr wrap="square" rtlCol="0">
            <a:spAutoFit/>
          </a:bodyPr>
          <a:lstStyle/>
          <a:p>
            <a:r>
              <a:rPr lang="en-US" sz="6000" b="1" dirty="0">
                <a:solidFill>
                  <a:srgbClr val="007377"/>
                </a:solidFill>
                <a:latin typeface="Lato Black" panose="020F0502020204030203" pitchFamily="34" charset="77"/>
              </a:rPr>
              <a:t>Criteria:</a:t>
            </a:r>
          </a:p>
        </p:txBody>
      </p:sp>
      <p:pic>
        <p:nvPicPr>
          <p:cNvPr id="11" name="Picture 10">
            <a:extLst>
              <a:ext uri="{FF2B5EF4-FFF2-40B4-BE49-F238E27FC236}">
                <a16:creationId xmlns:a16="http://schemas.microsoft.com/office/drawing/2014/main" id="{87A62934-D473-61DC-7D48-E316599859F2}"/>
              </a:ext>
            </a:extLst>
          </p:cNvPr>
          <p:cNvPicPr>
            <a:picLocks noChangeAspect="1"/>
          </p:cNvPicPr>
          <p:nvPr/>
        </p:nvPicPr>
        <p:blipFill>
          <a:blip r:embed="rId6"/>
          <a:stretch>
            <a:fillRect/>
          </a:stretch>
        </p:blipFill>
        <p:spPr>
          <a:xfrm>
            <a:off x="3936486" y="1748824"/>
            <a:ext cx="587802" cy="587802"/>
          </a:xfrm>
          <a:prstGeom prst="rect">
            <a:avLst/>
          </a:prstGeom>
        </p:spPr>
      </p:pic>
      <p:sp>
        <p:nvSpPr>
          <p:cNvPr id="16" name="TextBox 15">
            <a:extLst>
              <a:ext uri="{FF2B5EF4-FFF2-40B4-BE49-F238E27FC236}">
                <a16:creationId xmlns:a16="http://schemas.microsoft.com/office/drawing/2014/main" id="{5F9696B4-2B5B-C2C6-4605-E2C85850620D}"/>
              </a:ext>
            </a:extLst>
          </p:cNvPr>
          <p:cNvSpPr txBox="1"/>
          <p:nvPr/>
        </p:nvSpPr>
        <p:spPr>
          <a:xfrm>
            <a:off x="4698343" y="1748825"/>
            <a:ext cx="2142699" cy="461665"/>
          </a:xfrm>
          <a:prstGeom prst="rect">
            <a:avLst/>
          </a:prstGeom>
          <a:noFill/>
        </p:spPr>
        <p:txBody>
          <a:bodyPr wrap="square" rtlCol="0" anchor="ctr">
            <a:spAutoFit/>
          </a:bodyPr>
          <a:lstStyle/>
          <a:p>
            <a:r>
              <a:rPr lang="en-US" sz="2400" dirty="0">
                <a:latin typeface="Lato" panose="020F0502020204030203" pitchFamily="34" charset="77"/>
              </a:rPr>
              <a:t>Engagement</a:t>
            </a:r>
          </a:p>
        </p:txBody>
      </p:sp>
      <p:sp>
        <p:nvSpPr>
          <p:cNvPr id="19" name="TextBox 18">
            <a:extLst>
              <a:ext uri="{FF2B5EF4-FFF2-40B4-BE49-F238E27FC236}">
                <a16:creationId xmlns:a16="http://schemas.microsoft.com/office/drawing/2014/main" id="{5B5E17E3-1721-5AF1-06F0-730124FBE9AE}"/>
              </a:ext>
            </a:extLst>
          </p:cNvPr>
          <p:cNvSpPr txBox="1"/>
          <p:nvPr/>
        </p:nvSpPr>
        <p:spPr>
          <a:xfrm>
            <a:off x="7760894" y="1748824"/>
            <a:ext cx="3024015" cy="461665"/>
          </a:xfrm>
          <a:prstGeom prst="rect">
            <a:avLst/>
          </a:prstGeom>
          <a:noFill/>
        </p:spPr>
        <p:txBody>
          <a:bodyPr wrap="square" rtlCol="0" anchor="ctr">
            <a:spAutoFit/>
          </a:bodyPr>
          <a:lstStyle/>
          <a:p>
            <a:r>
              <a:rPr lang="en-US" sz="2400" dirty="0">
                <a:latin typeface="Lato" panose="020F0502020204030203" pitchFamily="34" charset="77"/>
              </a:rPr>
              <a:t>Lived experience</a:t>
            </a:r>
          </a:p>
        </p:txBody>
      </p:sp>
      <p:sp>
        <p:nvSpPr>
          <p:cNvPr id="22" name="TextBox 21">
            <a:extLst>
              <a:ext uri="{FF2B5EF4-FFF2-40B4-BE49-F238E27FC236}">
                <a16:creationId xmlns:a16="http://schemas.microsoft.com/office/drawing/2014/main" id="{B501808D-859D-DC17-F052-1A747809DF87}"/>
              </a:ext>
            </a:extLst>
          </p:cNvPr>
          <p:cNvSpPr txBox="1"/>
          <p:nvPr/>
        </p:nvSpPr>
        <p:spPr>
          <a:xfrm>
            <a:off x="1610742" y="3640361"/>
            <a:ext cx="2142699" cy="461665"/>
          </a:xfrm>
          <a:prstGeom prst="rect">
            <a:avLst/>
          </a:prstGeom>
          <a:noFill/>
        </p:spPr>
        <p:txBody>
          <a:bodyPr wrap="square" rtlCol="0" anchor="ctr">
            <a:spAutoFit/>
          </a:bodyPr>
          <a:lstStyle/>
          <a:p>
            <a:r>
              <a:rPr lang="en-US" sz="2400" dirty="0">
                <a:latin typeface="Lato" panose="020F0502020204030203" pitchFamily="34" charset="77"/>
              </a:rPr>
              <a:t>Accountable</a:t>
            </a:r>
          </a:p>
        </p:txBody>
      </p:sp>
      <p:sp>
        <p:nvSpPr>
          <p:cNvPr id="28" name="TextBox 27">
            <a:extLst>
              <a:ext uri="{FF2B5EF4-FFF2-40B4-BE49-F238E27FC236}">
                <a16:creationId xmlns:a16="http://schemas.microsoft.com/office/drawing/2014/main" id="{C926FBB6-C087-1208-011D-CC7E67E3B0FE}"/>
              </a:ext>
            </a:extLst>
          </p:cNvPr>
          <p:cNvSpPr txBox="1"/>
          <p:nvPr/>
        </p:nvSpPr>
        <p:spPr>
          <a:xfrm>
            <a:off x="4698343" y="3640361"/>
            <a:ext cx="2142699" cy="461665"/>
          </a:xfrm>
          <a:prstGeom prst="rect">
            <a:avLst/>
          </a:prstGeom>
          <a:noFill/>
        </p:spPr>
        <p:txBody>
          <a:bodyPr wrap="square" rtlCol="0" anchor="ctr">
            <a:spAutoFit/>
          </a:bodyPr>
          <a:lstStyle/>
          <a:p>
            <a:r>
              <a:rPr lang="en-US" sz="2400" dirty="0">
                <a:latin typeface="Lato" panose="020F0502020204030203" pitchFamily="34" charset="77"/>
              </a:rPr>
              <a:t>Values</a:t>
            </a:r>
          </a:p>
        </p:txBody>
      </p:sp>
      <p:sp>
        <p:nvSpPr>
          <p:cNvPr id="30" name="TextBox 29">
            <a:extLst>
              <a:ext uri="{FF2B5EF4-FFF2-40B4-BE49-F238E27FC236}">
                <a16:creationId xmlns:a16="http://schemas.microsoft.com/office/drawing/2014/main" id="{A9478C7C-D606-5875-58F3-F731714561AD}"/>
              </a:ext>
            </a:extLst>
          </p:cNvPr>
          <p:cNvSpPr txBox="1"/>
          <p:nvPr/>
        </p:nvSpPr>
        <p:spPr>
          <a:xfrm>
            <a:off x="1591907" y="4055859"/>
            <a:ext cx="2335586" cy="1200329"/>
          </a:xfrm>
          <a:prstGeom prst="rect">
            <a:avLst/>
          </a:prstGeom>
          <a:noFill/>
        </p:spPr>
        <p:txBody>
          <a:bodyPr wrap="square" rtlCol="0">
            <a:spAutoFit/>
          </a:bodyPr>
          <a:lstStyle/>
          <a:p>
            <a:r>
              <a:rPr lang="en-US" dirty="0">
                <a:solidFill>
                  <a:srgbClr val="007377"/>
                </a:solidFill>
                <a:latin typeface="Lato Light" panose="020F0302020204030203" pitchFamily="34" charset="77"/>
              </a:rPr>
              <a:t>Accountable</a:t>
            </a:r>
            <a:r>
              <a:rPr lang="en-US" dirty="0">
                <a:latin typeface="Lato Light" panose="020F0302020204030203" pitchFamily="34" charset="77"/>
              </a:rPr>
              <a:t> to  a group of community members, leaders, and organizers </a:t>
            </a:r>
          </a:p>
        </p:txBody>
      </p:sp>
      <p:sp>
        <p:nvSpPr>
          <p:cNvPr id="31" name="TextBox 30">
            <a:extLst>
              <a:ext uri="{FF2B5EF4-FFF2-40B4-BE49-F238E27FC236}">
                <a16:creationId xmlns:a16="http://schemas.microsoft.com/office/drawing/2014/main" id="{72F9390E-595A-341C-6E42-7D10B31AD217}"/>
              </a:ext>
            </a:extLst>
          </p:cNvPr>
          <p:cNvSpPr txBox="1"/>
          <p:nvPr/>
        </p:nvSpPr>
        <p:spPr>
          <a:xfrm>
            <a:off x="7760895" y="2177970"/>
            <a:ext cx="2593854" cy="1200329"/>
          </a:xfrm>
          <a:prstGeom prst="rect">
            <a:avLst/>
          </a:prstGeom>
          <a:noFill/>
        </p:spPr>
        <p:txBody>
          <a:bodyPr wrap="square" rtlCol="0">
            <a:spAutoFit/>
          </a:bodyPr>
          <a:lstStyle/>
          <a:p>
            <a:r>
              <a:rPr lang="en-US" dirty="0">
                <a:latin typeface="Lato Light" panose="020F0302020204030203" pitchFamily="34" charset="77"/>
              </a:rPr>
              <a:t>Direct </a:t>
            </a:r>
            <a:r>
              <a:rPr lang="en-US" dirty="0">
                <a:solidFill>
                  <a:srgbClr val="007377"/>
                </a:solidFill>
                <a:latin typeface="Lato Light" panose="020F0302020204030203" pitchFamily="34" charset="77"/>
              </a:rPr>
              <a:t>lived or work experience </a:t>
            </a:r>
            <a:r>
              <a:rPr lang="en-US" dirty="0">
                <a:latin typeface="Lato Light" panose="020F0302020204030203" pitchFamily="34" charset="77"/>
              </a:rPr>
              <a:t>or another connection to partner systems/agencies</a:t>
            </a:r>
          </a:p>
        </p:txBody>
      </p:sp>
      <p:sp>
        <p:nvSpPr>
          <p:cNvPr id="32" name="TextBox 31">
            <a:extLst>
              <a:ext uri="{FF2B5EF4-FFF2-40B4-BE49-F238E27FC236}">
                <a16:creationId xmlns:a16="http://schemas.microsoft.com/office/drawing/2014/main" id="{D7B57A02-BD33-6937-642B-2B97DBA99142}"/>
              </a:ext>
            </a:extLst>
          </p:cNvPr>
          <p:cNvSpPr txBox="1"/>
          <p:nvPr/>
        </p:nvSpPr>
        <p:spPr>
          <a:xfrm>
            <a:off x="4698343" y="4055859"/>
            <a:ext cx="2335586" cy="646331"/>
          </a:xfrm>
          <a:prstGeom prst="rect">
            <a:avLst/>
          </a:prstGeom>
          <a:noFill/>
        </p:spPr>
        <p:txBody>
          <a:bodyPr wrap="square" rtlCol="0">
            <a:spAutoFit/>
          </a:bodyPr>
          <a:lstStyle/>
          <a:p>
            <a:r>
              <a:rPr lang="en-US" dirty="0">
                <a:latin typeface="Lato Light" panose="020F0302020204030203" pitchFamily="34" charset="77"/>
              </a:rPr>
              <a:t>Has </a:t>
            </a:r>
            <a:r>
              <a:rPr lang="en-US" dirty="0">
                <a:solidFill>
                  <a:srgbClr val="007377"/>
                </a:solidFill>
                <a:latin typeface="Lato Light" panose="020F0302020204030203" pitchFamily="34" charset="77"/>
              </a:rPr>
              <a:t>values</a:t>
            </a:r>
            <a:r>
              <a:rPr lang="en-US" dirty="0">
                <a:latin typeface="Lato Light" panose="020F0302020204030203" pitchFamily="34" charset="77"/>
              </a:rPr>
              <a:t> that align with CDAC’s work</a:t>
            </a:r>
          </a:p>
        </p:txBody>
      </p:sp>
      <p:sp>
        <p:nvSpPr>
          <p:cNvPr id="35" name="TextBox 34">
            <a:extLst>
              <a:ext uri="{FF2B5EF4-FFF2-40B4-BE49-F238E27FC236}">
                <a16:creationId xmlns:a16="http://schemas.microsoft.com/office/drawing/2014/main" id="{8DD0869C-9BB5-6C51-8DD9-E6147EAFAFA8}"/>
              </a:ext>
            </a:extLst>
          </p:cNvPr>
          <p:cNvSpPr txBox="1"/>
          <p:nvPr/>
        </p:nvSpPr>
        <p:spPr>
          <a:xfrm>
            <a:off x="7760895" y="3636064"/>
            <a:ext cx="2335586" cy="461665"/>
          </a:xfrm>
          <a:prstGeom prst="rect">
            <a:avLst/>
          </a:prstGeom>
          <a:noFill/>
        </p:spPr>
        <p:txBody>
          <a:bodyPr wrap="square" rtlCol="0" anchor="ctr">
            <a:spAutoFit/>
          </a:bodyPr>
          <a:lstStyle/>
          <a:p>
            <a:r>
              <a:rPr lang="en-US" sz="2400" dirty="0">
                <a:latin typeface="Lato" panose="020F0502020204030203" pitchFamily="34" charset="77"/>
              </a:rPr>
              <a:t>Representative</a:t>
            </a:r>
          </a:p>
        </p:txBody>
      </p:sp>
      <p:sp>
        <p:nvSpPr>
          <p:cNvPr id="36" name="TextBox 35">
            <a:extLst>
              <a:ext uri="{FF2B5EF4-FFF2-40B4-BE49-F238E27FC236}">
                <a16:creationId xmlns:a16="http://schemas.microsoft.com/office/drawing/2014/main" id="{81425684-9982-3BDD-3715-7791FB745B6C}"/>
              </a:ext>
            </a:extLst>
          </p:cNvPr>
          <p:cNvSpPr txBox="1"/>
          <p:nvPr/>
        </p:nvSpPr>
        <p:spPr>
          <a:xfrm>
            <a:off x="7760895" y="4051562"/>
            <a:ext cx="2335586" cy="1477328"/>
          </a:xfrm>
          <a:prstGeom prst="rect">
            <a:avLst/>
          </a:prstGeom>
          <a:noFill/>
        </p:spPr>
        <p:txBody>
          <a:bodyPr wrap="square" rtlCol="0">
            <a:spAutoFit/>
          </a:bodyPr>
          <a:lstStyle/>
          <a:p>
            <a:r>
              <a:rPr lang="en-US" dirty="0">
                <a:solidFill>
                  <a:srgbClr val="007377"/>
                </a:solidFill>
                <a:latin typeface="Lato Light" panose="020F0302020204030203" pitchFamily="34" charset="77"/>
              </a:rPr>
              <a:t>Representative</a:t>
            </a:r>
            <a:r>
              <a:rPr lang="en-US" dirty="0">
                <a:latin typeface="Lato Light" panose="020F0302020204030203" pitchFamily="34" charset="77"/>
              </a:rPr>
              <a:t> of the individuals represented and overrepresented in the Data Trust’s data</a:t>
            </a:r>
          </a:p>
        </p:txBody>
      </p:sp>
      <p:pic>
        <p:nvPicPr>
          <p:cNvPr id="57" name="Picture 56">
            <a:extLst>
              <a:ext uri="{FF2B5EF4-FFF2-40B4-BE49-F238E27FC236}">
                <a16:creationId xmlns:a16="http://schemas.microsoft.com/office/drawing/2014/main" id="{CFF13949-9249-ADB1-C79C-4217398E776C}"/>
              </a:ext>
            </a:extLst>
          </p:cNvPr>
          <p:cNvPicPr>
            <a:picLocks noChangeAspect="1"/>
          </p:cNvPicPr>
          <p:nvPr/>
        </p:nvPicPr>
        <p:blipFill>
          <a:blip r:embed="rId6"/>
          <a:stretch>
            <a:fillRect/>
          </a:stretch>
        </p:blipFill>
        <p:spPr>
          <a:xfrm>
            <a:off x="7001301" y="1748824"/>
            <a:ext cx="587802" cy="587802"/>
          </a:xfrm>
          <a:prstGeom prst="rect">
            <a:avLst/>
          </a:prstGeom>
        </p:spPr>
      </p:pic>
      <p:pic>
        <p:nvPicPr>
          <p:cNvPr id="58" name="Picture 57">
            <a:extLst>
              <a:ext uri="{FF2B5EF4-FFF2-40B4-BE49-F238E27FC236}">
                <a16:creationId xmlns:a16="http://schemas.microsoft.com/office/drawing/2014/main" id="{D90456C4-4C19-E22B-F92C-C4D1B43AB577}"/>
              </a:ext>
            </a:extLst>
          </p:cNvPr>
          <p:cNvPicPr>
            <a:picLocks noChangeAspect="1"/>
          </p:cNvPicPr>
          <p:nvPr/>
        </p:nvPicPr>
        <p:blipFill>
          <a:blip r:embed="rId6"/>
          <a:stretch>
            <a:fillRect/>
          </a:stretch>
        </p:blipFill>
        <p:spPr>
          <a:xfrm>
            <a:off x="849292" y="3636064"/>
            <a:ext cx="587802" cy="587802"/>
          </a:xfrm>
          <a:prstGeom prst="rect">
            <a:avLst/>
          </a:prstGeom>
        </p:spPr>
      </p:pic>
      <p:pic>
        <p:nvPicPr>
          <p:cNvPr id="59" name="Picture 58">
            <a:extLst>
              <a:ext uri="{FF2B5EF4-FFF2-40B4-BE49-F238E27FC236}">
                <a16:creationId xmlns:a16="http://schemas.microsoft.com/office/drawing/2014/main" id="{547E4B34-E18D-65ED-81FE-5EF233811B45}"/>
              </a:ext>
            </a:extLst>
          </p:cNvPr>
          <p:cNvPicPr>
            <a:picLocks noChangeAspect="1"/>
          </p:cNvPicPr>
          <p:nvPr/>
        </p:nvPicPr>
        <p:blipFill>
          <a:blip r:embed="rId6"/>
          <a:stretch>
            <a:fillRect/>
          </a:stretch>
        </p:blipFill>
        <p:spPr>
          <a:xfrm>
            <a:off x="3936486" y="3577767"/>
            <a:ext cx="587802" cy="587802"/>
          </a:xfrm>
          <a:prstGeom prst="rect">
            <a:avLst/>
          </a:prstGeom>
        </p:spPr>
      </p:pic>
      <p:pic>
        <p:nvPicPr>
          <p:cNvPr id="60" name="Picture 59">
            <a:extLst>
              <a:ext uri="{FF2B5EF4-FFF2-40B4-BE49-F238E27FC236}">
                <a16:creationId xmlns:a16="http://schemas.microsoft.com/office/drawing/2014/main" id="{25837B88-8CB4-F61B-63B7-7D7289FCA078}"/>
              </a:ext>
            </a:extLst>
          </p:cNvPr>
          <p:cNvPicPr>
            <a:picLocks noChangeAspect="1"/>
          </p:cNvPicPr>
          <p:nvPr/>
        </p:nvPicPr>
        <p:blipFill>
          <a:blip r:embed="rId6"/>
          <a:stretch>
            <a:fillRect/>
          </a:stretch>
        </p:blipFill>
        <p:spPr>
          <a:xfrm>
            <a:off x="6999848" y="3577767"/>
            <a:ext cx="587802" cy="587802"/>
          </a:xfrm>
          <a:prstGeom prst="rect">
            <a:avLst/>
          </a:prstGeom>
        </p:spPr>
      </p:pic>
    </p:spTree>
    <p:extLst>
      <p:ext uri="{BB962C8B-B14F-4D97-AF65-F5344CB8AC3E}">
        <p14:creationId xmlns:p14="http://schemas.microsoft.com/office/powerpoint/2010/main" val="1285633222"/>
      </p:ext>
    </p:extLst>
  </p:cSld>
  <p:clrMapOvr>
    <a:masterClrMapping/>
  </p:clrMapOvr>
  <p:transition spd="slow" advClick="0" advTm="20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7777678"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Impact, Data &amp; Evaluation Academy (IDEA)</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mp North End Mural">
            <a:extLst>
              <a:ext uri="{FF2B5EF4-FFF2-40B4-BE49-F238E27FC236}">
                <a16:creationId xmlns:a16="http://schemas.microsoft.com/office/drawing/2014/main" id="{31970244-E035-D269-8911-FD53E3F787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41" b="15417"/>
          <a:stretch/>
        </p:blipFill>
        <p:spPr bwMode="auto">
          <a:xfrm>
            <a:off x="639681" y="1543758"/>
            <a:ext cx="3737153" cy="3618586"/>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FBB198C-F5F7-B322-C763-E3EFDAD4A9A3}"/>
              </a:ext>
            </a:extLst>
          </p:cNvPr>
          <p:cNvSpPr txBox="1"/>
          <p:nvPr/>
        </p:nvSpPr>
        <p:spPr>
          <a:xfrm>
            <a:off x="5205147" y="1543758"/>
            <a:ext cx="5892958" cy="3477875"/>
          </a:xfrm>
          <a:prstGeom prst="rect">
            <a:avLst/>
          </a:prstGeom>
          <a:noFill/>
        </p:spPr>
        <p:txBody>
          <a:bodyPr wrap="square" rtlCol="0">
            <a:spAutoFit/>
          </a:bodyPr>
          <a:lstStyle/>
          <a:p>
            <a:r>
              <a:rPr lang="en-US" sz="2000" dirty="0">
                <a:latin typeface="Lato Light" panose="020F0302020204030203" pitchFamily="34" charset="77"/>
              </a:rPr>
              <a:t>A community-built and driven continuing education and capacity building initiative with three core intentions: </a:t>
            </a:r>
          </a:p>
          <a:p>
            <a:pPr marL="342900" indent="-342900">
              <a:buFont typeface="Arial" panose="020B0604020202020204" pitchFamily="34" charset="0"/>
              <a:buChar char="•"/>
            </a:pPr>
            <a:r>
              <a:rPr lang="en-US" sz="2000" b="1" dirty="0">
                <a:solidFill>
                  <a:srgbClr val="007377"/>
                </a:solidFill>
                <a:latin typeface="Lato Black" panose="020F0502020204030203" pitchFamily="34" charset="77"/>
              </a:rPr>
              <a:t>Participatory development </a:t>
            </a:r>
            <a:r>
              <a:rPr lang="en-US" sz="2000" dirty="0">
                <a:latin typeface="Lato Light" panose="020F0302020204030203" pitchFamily="34" charset="77"/>
              </a:rPr>
              <a:t>of the curriculum to best meet the needs of organizations in our community, </a:t>
            </a:r>
          </a:p>
          <a:p>
            <a:pPr marL="342900" indent="-342900">
              <a:buFont typeface="Arial" panose="020B0604020202020204" pitchFamily="34" charset="0"/>
              <a:buChar char="•"/>
            </a:pPr>
            <a:r>
              <a:rPr lang="en-US" sz="2000" b="1" dirty="0">
                <a:solidFill>
                  <a:srgbClr val="007377"/>
                </a:solidFill>
                <a:latin typeface="Lato Black" panose="020F0502020204030203" pitchFamily="34" charset="77"/>
              </a:rPr>
              <a:t>Affordable access </a:t>
            </a:r>
            <a:r>
              <a:rPr lang="en-US" sz="2000" dirty="0">
                <a:latin typeface="Lato Light" panose="020F0302020204030203" pitchFamily="34" charset="77"/>
              </a:rPr>
              <a:t>to quality education on evaluation and data management, and</a:t>
            </a:r>
          </a:p>
          <a:p>
            <a:pPr marL="342900" indent="-342900">
              <a:buFont typeface="Arial" panose="020B0604020202020204" pitchFamily="34" charset="0"/>
              <a:buChar char="•"/>
            </a:pPr>
            <a:r>
              <a:rPr lang="en-US" sz="2000" b="1" dirty="0">
                <a:solidFill>
                  <a:srgbClr val="007377"/>
                </a:solidFill>
                <a:latin typeface="Lato Black" panose="020F0502020204030203" pitchFamily="34" charset="77"/>
              </a:rPr>
              <a:t>Equitable practices </a:t>
            </a:r>
            <a:r>
              <a:rPr lang="en-US" sz="2000" dirty="0">
                <a:latin typeface="Lato Light" panose="020F0302020204030203" pitchFamily="34" charset="77"/>
              </a:rPr>
              <a:t>that value the needs and lived expertise in the Charlotte region, particularly in small and grassroots organizations.</a:t>
            </a:r>
          </a:p>
        </p:txBody>
      </p:sp>
    </p:spTree>
    <p:extLst>
      <p:ext uri="{BB962C8B-B14F-4D97-AF65-F5344CB8AC3E}">
        <p14:creationId xmlns:p14="http://schemas.microsoft.com/office/powerpoint/2010/main" val="842089127"/>
      </p:ext>
    </p:extLst>
  </p:cSld>
  <p:clrMapOvr>
    <a:masterClrMapping/>
  </p:clrMapOvr>
  <p:transition spd="slow" advClick="0" advTm="20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7777678"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Impact, Data &amp; Evaluation Academy (IDEA)</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mp North End Mural">
            <a:extLst>
              <a:ext uri="{FF2B5EF4-FFF2-40B4-BE49-F238E27FC236}">
                <a16:creationId xmlns:a16="http://schemas.microsoft.com/office/drawing/2014/main" id="{31970244-E035-D269-8911-FD53E3F787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41" b="15417"/>
          <a:stretch/>
        </p:blipFill>
        <p:spPr bwMode="auto">
          <a:xfrm>
            <a:off x="9967072" y="340231"/>
            <a:ext cx="1732066" cy="1677114"/>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A4E733-6DDF-15E4-92AC-546A4FB328AB}"/>
              </a:ext>
            </a:extLst>
          </p:cNvPr>
          <p:cNvSpPr txBox="1"/>
          <p:nvPr/>
        </p:nvSpPr>
        <p:spPr>
          <a:xfrm>
            <a:off x="1132764" y="2612064"/>
            <a:ext cx="4408227" cy="2862322"/>
          </a:xfrm>
          <a:prstGeom prst="rect">
            <a:avLst/>
          </a:prstGeom>
          <a:noFill/>
        </p:spPr>
        <p:txBody>
          <a:bodyPr wrap="square">
            <a:spAutoFit/>
          </a:bodyPr>
          <a:lstStyle/>
          <a:p>
            <a:pPr rtl="0" fontAlgn="base">
              <a:spcBef>
                <a:spcPts val="0"/>
              </a:spcBef>
              <a:spcAft>
                <a:spcPts val="0"/>
              </a:spcAft>
            </a:pPr>
            <a:r>
              <a:rPr lang="en-US" sz="1800" u="none" strike="noStrike" dirty="0">
                <a:solidFill>
                  <a:srgbClr val="000000"/>
                </a:solidFill>
                <a:effectLst/>
                <a:latin typeface="Lato Light" panose="020F0302020204030203" pitchFamily="34" charset="77"/>
              </a:rPr>
              <a:t>provides practical and affordable short courses on the key components of effective and equitable data and research/evaluation infrastructures, as well as elective offerings on specific research and data tools (for example, participatory mapping or using Canva for storytelling). Participants can choose to work toward the IDEA Certificate or simply enroll in the courses they are most interested in.</a:t>
            </a:r>
            <a:endParaRPr lang="en-US" dirty="0">
              <a:latin typeface="Lato Light" panose="020F0302020204030203" pitchFamily="34" charset="77"/>
            </a:endParaRPr>
          </a:p>
        </p:txBody>
      </p:sp>
      <p:sp>
        <p:nvSpPr>
          <p:cNvPr id="6" name="TextBox 5">
            <a:extLst>
              <a:ext uri="{FF2B5EF4-FFF2-40B4-BE49-F238E27FC236}">
                <a16:creationId xmlns:a16="http://schemas.microsoft.com/office/drawing/2014/main" id="{38122AB4-4253-A707-5071-7ED83D4D9ED8}"/>
              </a:ext>
            </a:extLst>
          </p:cNvPr>
          <p:cNvSpPr txBox="1"/>
          <p:nvPr/>
        </p:nvSpPr>
        <p:spPr>
          <a:xfrm>
            <a:off x="1132764" y="1855318"/>
            <a:ext cx="3679551" cy="830997"/>
          </a:xfrm>
          <a:prstGeom prst="rect">
            <a:avLst/>
          </a:prstGeom>
          <a:noFill/>
        </p:spPr>
        <p:txBody>
          <a:bodyPr wrap="square" rtlCol="0">
            <a:spAutoFit/>
          </a:bodyPr>
          <a:lstStyle/>
          <a:p>
            <a:r>
              <a:rPr lang="en-US" sz="2400" b="1" dirty="0">
                <a:solidFill>
                  <a:srgbClr val="007377"/>
                </a:solidFill>
                <a:latin typeface="Lato" panose="020F0502020204030203" pitchFamily="34" charset="77"/>
              </a:rPr>
              <a:t>The IDEA Training and Certificate Program</a:t>
            </a:r>
          </a:p>
        </p:txBody>
      </p:sp>
      <p:sp>
        <p:nvSpPr>
          <p:cNvPr id="9" name="Oval 8">
            <a:extLst>
              <a:ext uri="{FF2B5EF4-FFF2-40B4-BE49-F238E27FC236}">
                <a16:creationId xmlns:a16="http://schemas.microsoft.com/office/drawing/2014/main" id="{650AEBB6-6E6D-3C20-74EC-99C5B329AA03}"/>
              </a:ext>
            </a:extLst>
          </p:cNvPr>
          <p:cNvSpPr/>
          <p:nvPr/>
        </p:nvSpPr>
        <p:spPr>
          <a:xfrm>
            <a:off x="477670" y="1972914"/>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1</a:t>
            </a:r>
          </a:p>
        </p:txBody>
      </p:sp>
      <p:sp>
        <p:nvSpPr>
          <p:cNvPr id="10" name="TextBox 9">
            <a:extLst>
              <a:ext uri="{FF2B5EF4-FFF2-40B4-BE49-F238E27FC236}">
                <a16:creationId xmlns:a16="http://schemas.microsoft.com/office/drawing/2014/main" id="{F591EB8F-44F5-2EF1-42BE-08A1EC5FA39B}"/>
              </a:ext>
            </a:extLst>
          </p:cNvPr>
          <p:cNvSpPr txBox="1"/>
          <p:nvPr/>
        </p:nvSpPr>
        <p:spPr>
          <a:xfrm>
            <a:off x="6508847" y="1855318"/>
            <a:ext cx="3679551" cy="830997"/>
          </a:xfrm>
          <a:prstGeom prst="rect">
            <a:avLst/>
          </a:prstGeom>
          <a:noFill/>
        </p:spPr>
        <p:txBody>
          <a:bodyPr wrap="square" rtlCol="0">
            <a:spAutoFit/>
          </a:bodyPr>
          <a:lstStyle/>
          <a:p>
            <a:r>
              <a:rPr lang="en-US" sz="2400" b="1" dirty="0">
                <a:solidFill>
                  <a:srgbClr val="007377"/>
                </a:solidFill>
                <a:latin typeface="Lato" panose="020F0502020204030203" pitchFamily="34" charset="77"/>
              </a:rPr>
              <a:t>The IDEA Data Stewardship Program</a:t>
            </a:r>
          </a:p>
        </p:txBody>
      </p:sp>
      <p:sp>
        <p:nvSpPr>
          <p:cNvPr id="11" name="Oval 10">
            <a:extLst>
              <a:ext uri="{FF2B5EF4-FFF2-40B4-BE49-F238E27FC236}">
                <a16:creationId xmlns:a16="http://schemas.microsoft.com/office/drawing/2014/main" id="{719586D6-21A0-6AD8-D3BB-F781EF817AE6}"/>
              </a:ext>
            </a:extLst>
          </p:cNvPr>
          <p:cNvSpPr/>
          <p:nvPr/>
        </p:nvSpPr>
        <p:spPr>
          <a:xfrm>
            <a:off x="5853753" y="1972914"/>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Black" panose="020F0502020204030203" pitchFamily="34" charset="77"/>
              </a:rPr>
              <a:t>2</a:t>
            </a:r>
          </a:p>
        </p:txBody>
      </p:sp>
      <p:sp>
        <p:nvSpPr>
          <p:cNvPr id="14" name="TextBox 13">
            <a:extLst>
              <a:ext uri="{FF2B5EF4-FFF2-40B4-BE49-F238E27FC236}">
                <a16:creationId xmlns:a16="http://schemas.microsoft.com/office/drawing/2014/main" id="{CD91F23C-1E4D-3023-A736-35578982CB3B}"/>
              </a:ext>
            </a:extLst>
          </p:cNvPr>
          <p:cNvSpPr txBox="1"/>
          <p:nvPr/>
        </p:nvSpPr>
        <p:spPr>
          <a:xfrm>
            <a:off x="6535541" y="2612064"/>
            <a:ext cx="4408227" cy="2862322"/>
          </a:xfrm>
          <a:prstGeom prst="rect">
            <a:avLst/>
          </a:prstGeom>
          <a:noFill/>
        </p:spPr>
        <p:txBody>
          <a:bodyPr wrap="square">
            <a:spAutoFit/>
          </a:bodyPr>
          <a:lstStyle/>
          <a:p>
            <a:pPr rtl="0" fontAlgn="base">
              <a:spcBef>
                <a:spcPts val="0"/>
              </a:spcBef>
              <a:spcAft>
                <a:spcPts val="0"/>
              </a:spcAft>
            </a:pPr>
            <a:r>
              <a:rPr lang="en-US" sz="1800" u="none" strike="noStrike" dirty="0">
                <a:solidFill>
                  <a:srgbClr val="000000"/>
                </a:solidFill>
                <a:effectLst/>
                <a:latin typeface="Lato Light" panose="020F0302020204030203" pitchFamily="34" charset="77"/>
              </a:rPr>
              <a:t>assesses the data infrastructure of small and grassroots human service organizations and provides practical and feasible recommendations to strengthen data practices for use in decision making and to document impact. Stewardship services are provided by graduate students. Participating organizations can engage concurrently with certificate courses or as a separate engagement.</a:t>
            </a:r>
            <a:endParaRPr lang="en-US" dirty="0">
              <a:latin typeface="Lato Light" panose="020F0302020204030203" pitchFamily="34" charset="77"/>
            </a:endParaRPr>
          </a:p>
        </p:txBody>
      </p:sp>
    </p:spTree>
    <p:extLst>
      <p:ext uri="{BB962C8B-B14F-4D97-AF65-F5344CB8AC3E}">
        <p14:creationId xmlns:p14="http://schemas.microsoft.com/office/powerpoint/2010/main" val="1952756799"/>
      </p:ext>
    </p:extLst>
  </p:cSld>
  <p:clrMapOvr>
    <a:masterClrMapping/>
  </p:clrMapOvr>
  <p:transition spd="slow" advClick="0" advTm="2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59444F-5FA2-10F4-47F5-63FA92DA4631}"/>
              </a:ext>
            </a:extLst>
          </p:cNvPr>
          <p:cNvSpPr/>
          <p:nvPr/>
        </p:nvSpPr>
        <p:spPr>
          <a:xfrm>
            <a:off x="0" y="5800717"/>
            <a:ext cx="12192000" cy="1067476"/>
          </a:xfrm>
          <a:prstGeom prst="rect">
            <a:avLst/>
          </a:prstGeom>
          <a:solidFill>
            <a:srgbClr val="0073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FD347F-3298-FC45-9515-098E57041593}"/>
              </a:ext>
            </a:extLst>
          </p:cNvPr>
          <p:cNvSpPr txBox="1"/>
          <p:nvPr/>
        </p:nvSpPr>
        <p:spPr>
          <a:xfrm>
            <a:off x="492862" y="655568"/>
            <a:ext cx="7777678" cy="523220"/>
          </a:xfrm>
          <a:prstGeom prst="rect">
            <a:avLst/>
          </a:prstGeom>
          <a:noFill/>
        </p:spPr>
        <p:txBody>
          <a:bodyPr wrap="square" rtlCol="0">
            <a:spAutoFit/>
          </a:bodyPr>
          <a:lstStyle/>
          <a:p>
            <a:r>
              <a:rPr lang="en-US" sz="2800" b="1" dirty="0">
                <a:solidFill>
                  <a:srgbClr val="007377"/>
                </a:solidFill>
                <a:latin typeface="Lato" panose="020F0502020204030203" pitchFamily="34" charset="77"/>
              </a:rPr>
              <a:t>Impact, Data &amp; Evaluation Academy (IDEA)</a:t>
            </a:r>
          </a:p>
        </p:txBody>
      </p:sp>
      <p:pic>
        <p:nvPicPr>
          <p:cNvPr id="26" name="Picture 25">
            <a:extLst>
              <a:ext uri="{FF2B5EF4-FFF2-40B4-BE49-F238E27FC236}">
                <a16:creationId xmlns:a16="http://schemas.microsoft.com/office/drawing/2014/main" id="{0AE0FDA1-1CDC-8CCB-6F6E-A7CCE65A2497}"/>
              </a:ext>
            </a:extLst>
          </p:cNvPr>
          <p:cNvPicPr>
            <a:picLocks noChangeAspect="1"/>
          </p:cNvPicPr>
          <p:nvPr/>
        </p:nvPicPr>
        <p:blipFill>
          <a:blip r:embed="rId3"/>
          <a:stretch>
            <a:fillRect/>
          </a:stretch>
        </p:blipFill>
        <p:spPr>
          <a:xfrm>
            <a:off x="10781731" y="5901863"/>
            <a:ext cx="1410269" cy="876283"/>
          </a:xfrm>
          <a:prstGeom prst="rect">
            <a:avLst/>
          </a:prstGeom>
        </p:spPr>
      </p:pic>
      <p:pic>
        <p:nvPicPr>
          <p:cNvPr id="27" name="Picture 4" descr="City of Charlotte Crown Logo">
            <a:extLst>
              <a:ext uri="{FF2B5EF4-FFF2-40B4-BE49-F238E27FC236}">
                <a16:creationId xmlns:a16="http://schemas.microsoft.com/office/drawing/2014/main" id="{00EAE510-0D9D-02BE-42E2-3E929CF4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04" y="6060001"/>
            <a:ext cx="692812" cy="568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mp North End Mural">
            <a:extLst>
              <a:ext uri="{FF2B5EF4-FFF2-40B4-BE49-F238E27FC236}">
                <a16:creationId xmlns:a16="http://schemas.microsoft.com/office/drawing/2014/main" id="{31970244-E035-D269-8911-FD53E3F787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41" b="15417"/>
          <a:stretch/>
        </p:blipFill>
        <p:spPr bwMode="auto">
          <a:xfrm>
            <a:off x="9967072" y="340231"/>
            <a:ext cx="1732066" cy="1677114"/>
          </a:xfrm>
          <a:prstGeom prst="rect">
            <a:avLst/>
          </a:prstGeom>
          <a:noFill/>
          <a:ln w="63500" cmpd="thickThin">
            <a:solidFill>
              <a:srgbClr val="007377"/>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79C456-0285-77D0-304C-116098FEA04A}"/>
              </a:ext>
            </a:extLst>
          </p:cNvPr>
          <p:cNvSpPr txBox="1"/>
          <p:nvPr/>
        </p:nvSpPr>
        <p:spPr>
          <a:xfrm>
            <a:off x="1132765" y="2612064"/>
            <a:ext cx="2904699" cy="2585323"/>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800" u="none" strike="noStrike" dirty="0">
                <a:solidFill>
                  <a:srgbClr val="000000"/>
                </a:solidFill>
                <a:effectLst/>
                <a:latin typeface="Lato Light" panose="020F0302020204030203" pitchFamily="34" charset="77"/>
              </a:rPr>
              <a:t>Participatory Group Level Assessment to identify curricular features</a:t>
            </a:r>
          </a:p>
          <a:p>
            <a:pPr marL="285750" indent="-285750" rtl="0" fontAlgn="base">
              <a:spcBef>
                <a:spcPts val="0"/>
              </a:spcBef>
              <a:spcAft>
                <a:spcPts val="0"/>
              </a:spcAft>
              <a:buFont typeface="Arial" panose="020B0604020202020204" pitchFamily="34" charset="0"/>
              <a:buChar char="•"/>
            </a:pPr>
            <a:r>
              <a:rPr lang="en-US" dirty="0">
                <a:solidFill>
                  <a:srgbClr val="000000"/>
                </a:solidFill>
                <a:latin typeface="Lato Light" panose="020F0302020204030203" pitchFamily="34" charset="77"/>
              </a:rPr>
              <a:t>Pilot year of course and stewardship engagements</a:t>
            </a:r>
          </a:p>
          <a:p>
            <a:pPr marL="285750" indent="-285750" rtl="0" fontAlgn="base">
              <a:spcBef>
                <a:spcPts val="0"/>
              </a:spcBef>
              <a:spcAft>
                <a:spcPts val="0"/>
              </a:spcAft>
              <a:buFont typeface="Arial" panose="020B0604020202020204" pitchFamily="34" charset="0"/>
              <a:buChar char="•"/>
            </a:pPr>
            <a:r>
              <a:rPr lang="en-US" dirty="0">
                <a:solidFill>
                  <a:srgbClr val="000000"/>
                </a:solidFill>
                <a:latin typeface="Lato Light" panose="020F0302020204030203" pitchFamily="34" charset="77"/>
              </a:rPr>
              <a:t>Course correction &amp; implementation</a:t>
            </a:r>
            <a:endParaRPr lang="en-US" dirty="0">
              <a:latin typeface="Lato Light" panose="020F0302020204030203" pitchFamily="34" charset="77"/>
            </a:endParaRPr>
          </a:p>
        </p:txBody>
      </p:sp>
      <p:sp>
        <p:nvSpPr>
          <p:cNvPr id="5" name="TextBox 4">
            <a:extLst>
              <a:ext uri="{FF2B5EF4-FFF2-40B4-BE49-F238E27FC236}">
                <a16:creationId xmlns:a16="http://schemas.microsoft.com/office/drawing/2014/main" id="{733E9573-F4C8-5A5A-84DB-ADE040711F0F}"/>
              </a:ext>
            </a:extLst>
          </p:cNvPr>
          <p:cNvSpPr txBox="1"/>
          <p:nvPr/>
        </p:nvSpPr>
        <p:spPr>
          <a:xfrm>
            <a:off x="1132764" y="2035507"/>
            <a:ext cx="2470245" cy="461665"/>
          </a:xfrm>
          <a:prstGeom prst="rect">
            <a:avLst/>
          </a:prstGeom>
          <a:noFill/>
        </p:spPr>
        <p:txBody>
          <a:bodyPr wrap="square" rtlCol="0">
            <a:spAutoFit/>
          </a:bodyPr>
          <a:lstStyle/>
          <a:p>
            <a:r>
              <a:rPr lang="en-US" sz="2400" b="1" dirty="0">
                <a:solidFill>
                  <a:srgbClr val="007377"/>
                </a:solidFill>
                <a:latin typeface="Lato" panose="020F0502020204030203" pitchFamily="34" charset="77"/>
              </a:rPr>
              <a:t>Process</a:t>
            </a:r>
          </a:p>
        </p:txBody>
      </p:sp>
      <p:sp>
        <p:nvSpPr>
          <p:cNvPr id="6" name="Oval 5">
            <a:extLst>
              <a:ext uri="{FF2B5EF4-FFF2-40B4-BE49-F238E27FC236}">
                <a16:creationId xmlns:a16="http://schemas.microsoft.com/office/drawing/2014/main" id="{A56564AF-3342-4D3C-F682-E63E0C7FB411}"/>
              </a:ext>
            </a:extLst>
          </p:cNvPr>
          <p:cNvSpPr/>
          <p:nvPr/>
        </p:nvSpPr>
        <p:spPr>
          <a:xfrm>
            <a:off x="477670" y="1972914"/>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sp>
        <p:nvSpPr>
          <p:cNvPr id="7" name="TextBox 6">
            <a:extLst>
              <a:ext uri="{FF2B5EF4-FFF2-40B4-BE49-F238E27FC236}">
                <a16:creationId xmlns:a16="http://schemas.microsoft.com/office/drawing/2014/main" id="{BD5901AD-C92A-FE52-3C9F-0EF08323F4B1}"/>
              </a:ext>
            </a:extLst>
          </p:cNvPr>
          <p:cNvSpPr txBox="1"/>
          <p:nvPr/>
        </p:nvSpPr>
        <p:spPr>
          <a:xfrm>
            <a:off x="5816223" y="2559767"/>
            <a:ext cx="2904699" cy="2585323"/>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800" u="none" strike="noStrike" dirty="0">
                <a:solidFill>
                  <a:srgbClr val="000000"/>
                </a:solidFill>
                <a:effectLst/>
                <a:latin typeface="Lato Light" panose="020F0302020204030203" pitchFamily="34" charset="77"/>
              </a:rPr>
              <a:t>Advisory workgroup</a:t>
            </a:r>
          </a:p>
          <a:p>
            <a:pPr marL="285750" indent="-285750" rtl="0" fontAlgn="base">
              <a:spcBef>
                <a:spcPts val="0"/>
              </a:spcBef>
              <a:spcAft>
                <a:spcPts val="0"/>
              </a:spcAft>
              <a:buFont typeface="Arial" panose="020B0604020202020204" pitchFamily="34" charset="0"/>
              <a:buChar char="•"/>
            </a:pPr>
            <a:r>
              <a:rPr lang="en-US" dirty="0">
                <a:solidFill>
                  <a:srgbClr val="000000"/>
                </a:solidFill>
                <a:latin typeface="Lato Light" panose="020F0302020204030203" pitchFamily="34" charset="77"/>
              </a:rPr>
              <a:t>Assessment &amp;  curriculum development workgroup</a:t>
            </a:r>
          </a:p>
          <a:p>
            <a:pPr marL="285750" indent="-285750" rtl="0" fontAlgn="base">
              <a:spcBef>
                <a:spcPts val="0"/>
              </a:spcBef>
              <a:spcAft>
                <a:spcPts val="0"/>
              </a:spcAft>
              <a:buFont typeface="Arial" panose="020B0604020202020204" pitchFamily="34" charset="0"/>
              <a:buChar char="•"/>
            </a:pPr>
            <a:r>
              <a:rPr lang="en-US" dirty="0">
                <a:solidFill>
                  <a:srgbClr val="000000"/>
                </a:solidFill>
                <a:latin typeface="Lato Light" panose="020F0302020204030203" pitchFamily="34" charset="77"/>
              </a:rPr>
              <a:t>Assessment participants</a:t>
            </a:r>
          </a:p>
          <a:p>
            <a:pPr marL="285750" indent="-285750" rtl="0" fontAlgn="base">
              <a:spcBef>
                <a:spcPts val="0"/>
              </a:spcBef>
              <a:spcAft>
                <a:spcPts val="0"/>
              </a:spcAft>
              <a:buFont typeface="Arial" panose="020B0604020202020204" pitchFamily="34" charset="0"/>
              <a:buChar char="•"/>
            </a:pPr>
            <a:r>
              <a:rPr lang="en-US" dirty="0">
                <a:solidFill>
                  <a:srgbClr val="000000"/>
                </a:solidFill>
                <a:latin typeface="Lato Light" panose="020F0302020204030203" pitchFamily="34" charset="77"/>
              </a:rPr>
              <a:t>Community review workgroup</a:t>
            </a:r>
          </a:p>
          <a:p>
            <a:pPr marL="285750" indent="-285750" rtl="0" fontAlgn="base">
              <a:spcBef>
                <a:spcPts val="0"/>
              </a:spcBef>
              <a:spcAft>
                <a:spcPts val="0"/>
              </a:spcAft>
              <a:buFont typeface="Arial" panose="020B0604020202020204" pitchFamily="34" charset="0"/>
              <a:buChar char="•"/>
            </a:pPr>
            <a:r>
              <a:rPr lang="en-US" dirty="0">
                <a:solidFill>
                  <a:srgbClr val="000000"/>
                </a:solidFill>
                <a:latin typeface="Lato Light" panose="020F0302020204030203" pitchFamily="34" charset="77"/>
              </a:rPr>
              <a:t>Staff leadership &amp; participation</a:t>
            </a:r>
            <a:endParaRPr lang="en-US" dirty="0">
              <a:latin typeface="Lato Light" panose="020F0302020204030203" pitchFamily="34" charset="77"/>
            </a:endParaRPr>
          </a:p>
        </p:txBody>
      </p:sp>
      <p:sp>
        <p:nvSpPr>
          <p:cNvPr id="8" name="TextBox 7">
            <a:extLst>
              <a:ext uri="{FF2B5EF4-FFF2-40B4-BE49-F238E27FC236}">
                <a16:creationId xmlns:a16="http://schemas.microsoft.com/office/drawing/2014/main" id="{DCAB2664-8976-2F97-3170-217B8855605F}"/>
              </a:ext>
            </a:extLst>
          </p:cNvPr>
          <p:cNvSpPr txBox="1"/>
          <p:nvPr/>
        </p:nvSpPr>
        <p:spPr>
          <a:xfrm>
            <a:off x="5816223" y="2035507"/>
            <a:ext cx="3679551" cy="461665"/>
          </a:xfrm>
          <a:prstGeom prst="rect">
            <a:avLst/>
          </a:prstGeom>
          <a:noFill/>
        </p:spPr>
        <p:txBody>
          <a:bodyPr wrap="square" rtlCol="0">
            <a:spAutoFit/>
          </a:bodyPr>
          <a:lstStyle/>
          <a:p>
            <a:r>
              <a:rPr lang="en-US" sz="2400" b="1" dirty="0">
                <a:solidFill>
                  <a:srgbClr val="007377"/>
                </a:solidFill>
                <a:latin typeface="Lato" panose="020F0502020204030203" pitchFamily="34" charset="77"/>
              </a:rPr>
              <a:t>People</a:t>
            </a:r>
          </a:p>
        </p:txBody>
      </p:sp>
      <p:sp>
        <p:nvSpPr>
          <p:cNvPr id="9" name="Oval 8">
            <a:extLst>
              <a:ext uri="{FF2B5EF4-FFF2-40B4-BE49-F238E27FC236}">
                <a16:creationId xmlns:a16="http://schemas.microsoft.com/office/drawing/2014/main" id="{4B98627F-9CA4-F78E-AC1F-29095B8D3CFE}"/>
              </a:ext>
            </a:extLst>
          </p:cNvPr>
          <p:cNvSpPr/>
          <p:nvPr/>
        </p:nvSpPr>
        <p:spPr>
          <a:xfrm>
            <a:off x="5222371" y="1972914"/>
            <a:ext cx="586854" cy="586853"/>
          </a:xfrm>
          <a:prstGeom prst="ellipse">
            <a:avLst/>
          </a:prstGeom>
          <a:solidFill>
            <a:srgbClr val="007377"/>
          </a:solidFill>
          <a:ln>
            <a:solidFill>
              <a:srgbClr val="007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Lato Black" panose="020F0502020204030203" pitchFamily="34" charset="77"/>
            </a:endParaRPr>
          </a:p>
        </p:txBody>
      </p:sp>
      <p:pic>
        <p:nvPicPr>
          <p:cNvPr id="13" name="Picture 12">
            <a:extLst>
              <a:ext uri="{FF2B5EF4-FFF2-40B4-BE49-F238E27FC236}">
                <a16:creationId xmlns:a16="http://schemas.microsoft.com/office/drawing/2014/main" id="{3078F053-982F-49E9-6FA5-BD30DFABAC85}"/>
              </a:ext>
            </a:extLst>
          </p:cNvPr>
          <p:cNvPicPr>
            <a:picLocks noChangeAspect="1"/>
          </p:cNvPicPr>
          <p:nvPr/>
        </p:nvPicPr>
        <p:blipFill>
          <a:blip r:embed="rId6"/>
          <a:stretch>
            <a:fillRect/>
          </a:stretch>
        </p:blipFill>
        <p:spPr>
          <a:xfrm>
            <a:off x="5382826" y="2136441"/>
            <a:ext cx="266700" cy="254000"/>
          </a:xfrm>
          <a:prstGeom prst="rect">
            <a:avLst/>
          </a:prstGeom>
        </p:spPr>
      </p:pic>
      <p:pic>
        <p:nvPicPr>
          <p:cNvPr id="15" name="Picture 14">
            <a:extLst>
              <a:ext uri="{FF2B5EF4-FFF2-40B4-BE49-F238E27FC236}">
                <a16:creationId xmlns:a16="http://schemas.microsoft.com/office/drawing/2014/main" id="{2604EAB5-E013-E104-6B18-3A1CC69893A6}"/>
              </a:ext>
            </a:extLst>
          </p:cNvPr>
          <p:cNvPicPr>
            <a:picLocks noChangeAspect="1"/>
          </p:cNvPicPr>
          <p:nvPr/>
        </p:nvPicPr>
        <p:blipFill>
          <a:blip r:embed="rId6"/>
          <a:stretch>
            <a:fillRect/>
          </a:stretch>
        </p:blipFill>
        <p:spPr>
          <a:xfrm>
            <a:off x="637747" y="2136441"/>
            <a:ext cx="266700" cy="254000"/>
          </a:xfrm>
          <a:prstGeom prst="rect">
            <a:avLst/>
          </a:prstGeom>
        </p:spPr>
      </p:pic>
    </p:spTree>
    <p:extLst>
      <p:ext uri="{BB962C8B-B14F-4D97-AF65-F5344CB8AC3E}">
        <p14:creationId xmlns:p14="http://schemas.microsoft.com/office/powerpoint/2010/main" val="1190334812"/>
      </p:ext>
    </p:extLst>
  </p:cSld>
  <p:clrMapOvr>
    <a:masterClrMapping/>
  </p:clrMapOvr>
  <p:transition spd="slow" advClick="0" advTm="2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5900</TotalTime>
  <Words>1239</Words>
  <Application>Microsoft Office PowerPoint</Application>
  <PresentationFormat>Widescreen</PresentationFormat>
  <Paragraphs>198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Lato</vt:lpstr>
      <vt:lpstr>Arial</vt:lpstr>
      <vt:lpstr>Lato Black</vt:lpstr>
      <vt:lpstr>Calibri Light</vt:lpstr>
      <vt:lpstr>Roboto Condensed</vt:lpstr>
      <vt:lpstr>Lato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Thomas</dc:creator>
  <cp:lastModifiedBy>Campbell, Cole</cp:lastModifiedBy>
  <cp:revision>16</cp:revision>
  <dcterms:created xsi:type="dcterms:W3CDTF">2023-10-26T23:47:04Z</dcterms:created>
  <dcterms:modified xsi:type="dcterms:W3CDTF">2023-11-03T22:41:09Z</dcterms:modified>
</cp:coreProperties>
</file>