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84" r:id="rId6"/>
    <p:sldId id="286" r:id="rId7"/>
    <p:sldId id="276" r:id="rId8"/>
    <p:sldId id="277" r:id="rId9"/>
    <p:sldId id="281" r:id="rId10"/>
    <p:sldId id="287" r:id="rId11"/>
    <p:sldId id="288" r:id="rId12"/>
    <p:sldId id="275" r:id="rId13"/>
    <p:sldId id="280" r:id="rId14"/>
    <p:sldId id="282" r:id="rId15"/>
    <p:sldId id="283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ly Scho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6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e8df6ce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5e8df6c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08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70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549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760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e8df6ce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5e8df6c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6355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e8df6ce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25e8df6c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80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2813a93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2813a93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84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76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8df6ce9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8df6ce9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6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87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8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2813a93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2813a93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1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hotseclectic/5069254469/in/photolist-8HXfK8-8HY63x-8HY3ar-8HXgRR-N8VM2i-MjhesA-NgZjxK-auopgL-9y2fK4-gVk8Sd-8HXY7e-auqsGL-8J24yu-8J2aLQ-di1DVY-8J2aUL-8HY1iF-8HXZL2-8J29Qw-8HY5Yp-8HXxAZ-8HY56T-8HXw5K-pznukW-8J25ZY-8HXP5n-8J27KJ-8J1B61-gVkWwc-8J24KC-8HXW9Z-8J22Po-8HXPUF-8J21y7-8HY2Dn-8J27US-8J26bq-8J23EN-8J22vd-8J23YG-8HXRH4-8HY2V2-8HXYDa-pi1DHj-8J1y7G-8HShW7-8J284A-8J1RSo-8HXgtg-8J1woC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7005"/>
          <a:stretch/>
        </p:blipFill>
        <p:spPr>
          <a:xfrm>
            <a:off x="0" y="5343"/>
            <a:ext cx="9144003" cy="50619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5" name="Google Shape;55;p13"/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rgbClr val="8F0502">
              <a:alpha val="61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57" name="Google Shape;57;p13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58" name="Google Shape;58;p13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13"/>
              <p:cNvPicPr preferRelativeResize="0"/>
              <p:nvPr/>
            </p:nvPicPr>
            <p:blipFill rotWithShape="1">
              <a:blip r:embed="rId4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13" descr="Image result for twitter logo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" name="Google Shape;61;p13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" name="Google Shape;62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13"/>
          <p:cNvSpPr txBox="1"/>
          <p:nvPr/>
        </p:nvSpPr>
        <p:spPr>
          <a:xfrm>
            <a:off x="896750" y="4855950"/>
            <a:ext cx="23337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6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Photo via </a:t>
            </a:r>
            <a:r>
              <a:rPr lang="en" sz="65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lasubwayblog on Flickr</a:t>
            </a:r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272183" y="1902139"/>
            <a:ext cx="8599633" cy="16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Lessons from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California Community Foundation’s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Regional Recovery Hub</a:t>
            </a:r>
            <a:endParaRPr sz="3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3" descr="Image result for nnip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10299" y="4339800"/>
            <a:ext cx="1125951" cy="4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5346"/>
            <a:ext cx="9144003" cy="161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CAE92-6364-1291-BA2C-B310903027DC}"/>
              </a:ext>
            </a:extLst>
          </p:cNvPr>
          <p:cNvSpPr txBox="1"/>
          <p:nvPr/>
        </p:nvSpPr>
        <p:spPr>
          <a:xfrm>
            <a:off x="2252134" y="2436912"/>
            <a:ext cx="4639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59C40-5343-B729-3C7C-A7B1F4C5F35B}"/>
              </a:ext>
            </a:extLst>
          </p:cNvPr>
          <p:cNvSpPr txBox="1"/>
          <p:nvPr/>
        </p:nvSpPr>
        <p:spPr>
          <a:xfrm>
            <a:off x="2531536" y="3835996"/>
            <a:ext cx="440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Elly Schoen, Systems &amp; Data Manager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Community Voice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59300" y="1203661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incorporate community voice and collaborate with residents on research design, data collection, interpretation, and dissemination.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74BD1-2FDF-7D53-A052-9A1C2EF7F781}"/>
              </a:ext>
            </a:extLst>
          </p:cNvPr>
          <p:cNvSpPr/>
          <p:nvPr/>
        </p:nvSpPr>
        <p:spPr>
          <a:xfrm>
            <a:off x="259300" y="2890746"/>
            <a:ext cx="4030462" cy="14026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produce and share data analyses to benefit the people and communities that have been harmed in the past.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 bridge with flowers and grass&#10;&#10;Description automatically generated">
            <a:extLst>
              <a:ext uri="{FF2B5EF4-FFF2-40B4-BE49-F238E27FC236}">
                <a16:creationId xmlns:a16="http://schemas.microsoft.com/office/drawing/2014/main" id="{A5CD5D44-05CE-485E-FA6F-41B8421FC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346144"/>
            <a:ext cx="4416744" cy="29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Community Voice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59300" y="1203661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incorporate community voice and collaborate with residents on research design, data collection, interpretation, and dissemination.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74BD1-2FDF-7D53-A052-9A1C2EF7F781}"/>
              </a:ext>
            </a:extLst>
          </p:cNvPr>
          <p:cNvSpPr/>
          <p:nvPr/>
        </p:nvSpPr>
        <p:spPr>
          <a:xfrm>
            <a:off x="259300" y="2890746"/>
            <a:ext cx="4030462" cy="14026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produce and share data analyses to benefit the people and communities that have been harmed in the past.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 bridge with flowers and grass&#10;&#10;Description automatically generated">
            <a:extLst>
              <a:ext uri="{FF2B5EF4-FFF2-40B4-BE49-F238E27FC236}">
                <a16:creationId xmlns:a16="http://schemas.microsoft.com/office/drawing/2014/main" id="{A5CD5D44-05CE-485E-FA6F-41B8421FC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346144"/>
            <a:ext cx="4416744" cy="29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Systems Framing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25434" y="2005880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identify and name the root causes and the systems that perpetuate inequities.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large container stack in a port&#10;&#10;Description automatically generated with medium confidence">
            <a:extLst>
              <a:ext uri="{FF2B5EF4-FFF2-40B4-BE49-F238E27FC236}">
                <a16:creationId xmlns:a16="http://schemas.microsoft.com/office/drawing/2014/main" id="{389EB1CD-1525-306B-EB5D-66A1B97AE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652" y="1364165"/>
            <a:ext cx="4445914" cy="29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Systems Framing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25434" y="2005880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identify and name the root causes and the systems that perpetuate inequities.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large container stack in a port&#10;&#10;Description automatically generated with medium confidence">
            <a:extLst>
              <a:ext uri="{FF2B5EF4-FFF2-40B4-BE49-F238E27FC236}">
                <a16:creationId xmlns:a16="http://schemas.microsoft.com/office/drawing/2014/main" id="{389EB1CD-1525-306B-EB5D-66A1B97AE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652" y="1364165"/>
            <a:ext cx="4445914" cy="29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74566DD-2161-DDD2-B960-0B723E79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oogle Shape;56;p13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57" name="Google Shape;57;p13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58" name="Google Shape;58;p13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13"/>
              <p:cNvPicPr preferRelativeResize="0"/>
              <p:nvPr/>
            </p:nvPicPr>
            <p:blipFill rotWithShape="1">
              <a:blip r:embed="rId4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13" descr="Image result for twitter logo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" name="Google Shape;61;p13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" name="Google Shape;62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13"/>
          <p:cNvSpPr txBox="1"/>
          <p:nvPr/>
        </p:nvSpPr>
        <p:spPr>
          <a:xfrm>
            <a:off x="272182" y="2527945"/>
            <a:ext cx="8599633" cy="6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Closing &amp; Thanks</a:t>
            </a:r>
            <a:endParaRPr sz="3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3" descr="Image result for nnip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0299" y="4339800"/>
            <a:ext cx="1125951" cy="4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5346"/>
            <a:ext cx="9144003" cy="161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CAE92-6364-1291-BA2C-B310903027DC}"/>
              </a:ext>
            </a:extLst>
          </p:cNvPr>
          <p:cNvSpPr txBox="1"/>
          <p:nvPr/>
        </p:nvSpPr>
        <p:spPr>
          <a:xfrm>
            <a:off x="2252134" y="2436912"/>
            <a:ext cx="4639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084" name="Picture 12" descr="Envelope">
            <a:extLst>
              <a:ext uri="{FF2B5EF4-FFF2-40B4-BE49-F238E27FC236}">
                <a16:creationId xmlns:a16="http://schemas.microsoft.com/office/drawing/2014/main" id="{F5647DFD-3F87-367A-9600-37C24039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65" y="3978193"/>
            <a:ext cx="312765" cy="3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Image result for twitter logo">
            <a:extLst>
              <a:ext uri="{FF2B5EF4-FFF2-40B4-BE49-F238E27FC236}">
                <a16:creationId xmlns:a16="http://schemas.microsoft.com/office/drawing/2014/main" id="{CBB89705-007C-2F4D-386D-D072BE24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64" y="4339800"/>
            <a:ext cx="312766" cy="3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6F999-16B0-79FC-46CC-8D5B711A6D0B}"/>
              </a:ext>
            </a:extLst>
          </p:cNvPr>
          <p:cNvSpPr txBox="1"/>
          <p:nvPr/>
        </p:nvSpPr>
        <p:spPr>
          <a:xfrm>
            <a:off x="444484" y="3989884"/>
            <a:ext cx="4577644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ebschoen@usc.edu</a:t>
            </a:r>
            <a:endParaRPr lang="en-US" b="0" dirty="0">
              <a:effectLst/>
              <a:latin typeface="Montserrat" panose="00000500000000000000" pitchFamily="2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@elly_schoen</a:t>
            </a:r>
            <a:endParaRPr lang="en-US" b="0" dirty="0">
              <a:effectLst/>
              <a:latin typeface="Montserrat" panose="00000500000000000000" pitchFamily="2" charset="0"/>
            </a:endParaRPr>
          </a:p>
          <a:p>
            <a:br>
              <a:rPr lang="en-US" dirty="0">
                <a:latin typeface="Montserrat" panose="00000500000000000000" pitchFamily="2" charset="0"/>
              </a:rPr>
            </a:br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74566DD-2161-DDD2-B960-0B723E79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oogle Shape;56;p13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57" name="Google Shape;57;p13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58" name="Google Shape;58;p13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13"/>
              <p:cNvPicPr preferRelativeResize="0"/>
              <p:nvPr/>
            </p:nvPicPr>
            <p:blipFill rotWithShape="1">
              <a:blip r:embed="rId4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13" descr="Image result for twitter logo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" name="Google Shape;61;p13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" name="Google Shape;62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13"/>
          <p:cNvSpPr txBox="1"/>
          <p:nvPr/>
        </p:nvSpPr>
        <p:spPr>
          <a:xfrm>
            <a:off x="272182" y="2527945"/>
            <a:ext cx="8599633" cy="6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Closing &amp; Thanks</a:t>
            </a:r>
            <a:endParaRPr sz="3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3" descr="Image result for nnip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0299" y="4339800"/>
            <a:ext cx="1125951" cy="4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5346"/>
            <a:ext cx="9144003" cy="161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CAE92-6364-1291-BA2C-B310903027DC}"/>
              </a:ext>
            </a:extLst>
          </p:cNvPr>
          <p:cNvSpPr txBox="1"/>
          <p:nvPr/>
        </p:nvSpPr>
        <p:spPr>
          <a:xfrm>
            <a:off x="2252134" y="2436912"/>
            <a:ext cx="4639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084" name="Picture 12" descr="Envelope">
            <a:extLst>
              <a:ext uri="{FF2B5EF4-FFF2-40B4-BE49-F238E27FC236}">
                <a16:creationId xmlns:a16="http://schemas.microsoft.com/office/drawing/2014/main" id="{F5647DFD-3F87-367A-9600-37C24039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65" y="3978193"/>
            <a:ext cx="312765" cy="3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Image result for twitter logo">
            <a:extLst>
              <a:ext uri="{FF2B5EF4-FFF2-40B4-BE49-F238E27FC236}">
                <a16:creationId xmlns:a16="http://schemas.microsoft.com/office/drawing/2014/main" id="{CBB89705-007C-2F4D-386D-D072BE24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64" y="4339800"/>
            <a:ext cx="312766" cy="3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6F999-16B0-79FC-46CC-8D5B711A6D0B}"/>
              </a:ext>
            </a:extLst>
          </p:cNvPr>
          <p:cNvSpPr txBox="1"/>
          <p:nvPr/>
        </p:nvSpPr>
        <p:spPr>
          <a:xfrm>
            <a:off x="444484" y="3989884"/>
            <a:ext cx="2580938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ebschoen@usc.edu</a:t>
            </a:r>
            <a:endParaRPr lang="en-US" b="0" dirty="0">
              <a:effectLst/>
              <a:latin typeface="Montserrat" panose="00000500000000000000" pitchFamily="2" charset="0"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@elly_schoen</a:t>
            </a:r>
            <a:endParaRPr lang="en-US" b="0" dirty="0">
              <a:effectLst/>
              <a:latin typeface="Montserrat" panose="00000500000000000000" pitchFamily="2" charset="0"/>
            </a:endParaRPr>
          </a:p>
          <a:p>
            <a:br>
              <a:rPr lang="en-US" dirty="0">
                <a:latin typeface="Montserrat" panose="00000500000000000000" pitchFamily="2" charset="0"/>
              </a:rPr>
            </a:br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14046" y="21354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Regional Approaches to Big Challenges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74" name="Google Shape;74;p14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75" name="Google Shape;75;p14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76" name="Google Shape;76;p14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" name="Google Shape;77;p14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78;p14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" name="Google Shape;79;p14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0" name="Google Shape;80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81" name="Google Shape;81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B65CE-EA8A-379C-6D64-5F40A01C9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476" y="4402929"/>
            <a:ext cx="2511399" cy="416287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275 Neighborhoods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DFC85312-ED66-233D-F6B8-588082355C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52"/>
          <a:stretch/>
        </p:blipFill>
        <p:spPr>
          <a:xfrm>
            <a:off x="4748107" y="943500"/>
            <a:ext cx="4303018" cy="3416399"/>
          </a:xfrm>
          <a:prstGeom prst="rect">
            <a:avLst/>
          </a:prstGeom>
        </p:spPr>
      </p:pic>
      <p:pic>
        <p:nvPicPr>
          <p:cNvPr id="7" name="Picture 6" descr="A map of the los angeles area&#10;&#10;Description automatically generated">
            <a:extLst>
              <a:ext uri="{FF2B5EF4-FFF2-40B4-BE49-F238E27FC236}">
                <a16:creationId xmlns:a16="http://schemas.microsoft.com/office/drawing/2014/main" id="{5262D647-5134-2EE3-87B2-B06947834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94" y="943500"/>
            <a:ext cx="3755673" cy="34164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99E38F-37D8-7920-828A-86D7B2C59592}"/>
              </a:ext>
            </a:extLst>
          </p:cNvPr>
          <p:cNvSpPr txBox="1">
            <a:spLocks/>
          </p:cNvSpPr>
          <p:nvPr/>
        </p:nvSpPr>
        <p:spPr>
          <a:xfrm>
            <a:off x="5741426" y="4386603"/>
            <a:ext cx="2511399" cy="41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1400" b="1" dirty="0">
                <a:solidFill>
                  <a:schemeClr val="tx1"/>
                </a:solidFill>
                <a:latin typeface="Montserrat" panose="00000500000000000000" pitchFamily="2" charset="0"/>
              </a:rPr>
              <a:t>6 Regions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135A7C-3C2F-02F3-CE73-968EE2F51C3E}"/>
              </a:ext>
            </a:extLst>
          </p:cNvPr>
          <p:cNvCxnSpPr>
            <a:stCxn id="3" idx="3"/>
            <a:endCxn id="8" idx="1"/>
          </p:cNvCxnSpPr>
          <p:nvPr/>
        </p:nvCxnSpPr>
        <p:spPr>
          <a:xfrm flipV="1">
            <a:off x="3455875" y="4594747"/>
            <a:ext cx="2285551" cy="163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87" name="Google Shape;87;p15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88" name="Google Shape;88;p15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9" name="Google Shape;89;p15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15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" name="Google Shape;91;p15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2" name="Google Shape;92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93" name="Google Shape;93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94;p15"/>
          <p:cNvPicPr preferRelativeResize="0"/>
          <p:nvPr/>
        </p:nvPicPr>
        <p:blipFill rotWithShape="1">
          <a:blip r:embed="rId7">
            <a:alphaModFix/>
          </a:blip>
          <a:srcRect l="12722" t="4856"/>
          <a:stretch/>
        </p:blipFill>
        <p:spPr>
          <a:xfrm>
            <a:off x="4510121" y="786245"/>
            <a:ext cx="4652603" cy="376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2480" y="2651494"/>
            <a:ext cx="1070850" cy="10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918" y="2958029"/>
            <a:ext cx="1583500" cy="7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85876" y="3400811"/>
            <a:ext cx="1981300" cy="33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48642" y="3569220"/>
            <a:ext cx="1220250" cy="122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2986" y="3741391"/>
            <a:ext cx="1220251" cy="7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26335" y="3951230"/>
            <a:ext cx="1070850" cy="62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00259" y="832030"/>
            <a:ext cx="2354152" cy="90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2337383" y="2161535"/>
            <a:ext cx="1269823" cy="3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</a:rPr>
              <a:t>$7 million</a:t>
            </a:r>
            <a:endParaRPr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7BE10A-EBC2-D0AC-AD31-DB34B0F74829}"/>
              </a:ext>
            </a:extLst>
          </p:cNvPr>
          <p:cNvSpPr/>
          <p:nvPr/>
        </p:nvSpPr>
        <p:spPr>
          <a:xfrm>
            <a:off x="7873238" y="988566"/>
            <a:ext cx="1133137" cy="50346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Antelope Valley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308EC2C-EF81-D709-DEDC-BFA29D32BCB9}"/>
              </a:ext>
            </a:extLst>
          </p:cNvPr>
          <p:cNvSpPr/>
          <p:nvPr/>
        </p:nvSpPr>
        <p:spPr>
          <a:xfrm>
            <a:off x="8038167" y="2416105"/>
            <a:ext cx="1012958" cy="567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San Gabriel Valley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CDEB99-89E8-DA1D-0E2B-D053B0BD12CB}"/>
              </a:ext>
            </a:extLst>
          </p:cNvPr>
          <p:cNvSpPr/>
          <p:nvPr/>
        </p:nvSpPr>
        <p:spPr>
          <a:xfrm>
            <a:off x="7074201" y="4304469"/>
            <a:ext cx="963966" cy="50346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Long Beach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2606AC-076C-5B9C-07D9-78D870EE1B8D}"/>
              </a:ext>
            </a:extLst>
          </p:cNvPr>
          <p:cNvSpPr/>
          <p:nvPr/>
        </p:nvSpPr>
        <p:spPr>
          <a:xfrm>
            <a:off x="4560720" y="2590291"/>
            <a:ext cx="1225119" cy="567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San Fernando Valley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CADFC1-0A1C-6F07-4179-ED856A89A74F}"/>
              </a:ext>
            </a:extLst>
          </p:cNvPr>
          <p:cNvSpPr/>
          <p:nvPr/>
        </p:nvSpPr>
        <p:spPr>
          <a:xfrm>
            <a:off x="5345579" y="3529004"/>
            <a:ext cx="948861" cy="4297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South LA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6BAF25-355D-15E2-0FAD-84930830F1E9}"/>
              </a:ext>
            </a:extLst>
          </p:cNvPr>
          <p:cNvSpPr/>
          <p:nvPr/>
        </p:nvSpPr>
        <p:spPr>
          <a:xfrm>
            <a:off x="6926413" y="3656123"/>
            <a:ext cx="1225119" cy="50346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Southeast LA</a:t>
            </a:r>
          </a:p>
        </p:txBody>
      </p:sp>
      <p:pic>
        <p:nvPicPr>
          <p:cNvPr id="9" name="Graphic 8" descr="Money with solid fill">
            <a:extLst>
              <a:ext uri="{FF2B5EF4-FFF2-40B4-BE49-F238E27FC236}">
                <a16:creationId xmlns:a16="http://schemas.microsoft.com/office/drawing/2014/main" id="{B7C13A21-A022-EEA6-D0CF-248892C431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0981" y="1824588"/>
            <a:ext cx="914400" cy="914400"/>
          </a:xfrm>
          <a:prstGeom prst="rect">
            <a:avLst/>
          </a:prstGeom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2DF3CEC7-E1F3-A53A-A7FC-2411C57F21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18" y="12405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Regional Recovery Hub</a:t>
            </a:r>
            <a:endParaRPr b="1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87" name="Google Shape;87;p15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88" name="Google Shape;88;p15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9" name="Google Shape;89;p15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15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" name="Google Shape;91;p15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2" name="Google Shape;92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93" name="Google Shape;93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94;p15"/>
          <p:cNvPicPr preferRelativeResize="0"/>
          <p:nvPr/>
        </p:nvPicPr>
        <p:blipFill rotWithShape="1">
          <a:blip r:embed="rId7">
            <a:alphaModFix/>
          </a:blip>
          <a:srcRect l="12722" t="4856"/>
          <a:stretch/>
        </p:blipFill>
        <p:spPr>
          <a:xfrm>
            <a:off x="4510121" y="786245"/>
            <a:ext cx="4652603" cy="376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2480" y="2651494"/>
            <a:ext cx="1070850" cy="10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918" y="2958029"/>
            <a:ext cx="1583500" cy="7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85876" y="3400811"/>
            <a:ext cx="1981300" cy="33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48642" y="3569220"/>
            <a:ext cx="1220250" cy="122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2986" y="3741391"/>
            <a:ext cx="1220251" cy="7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26335" y="3951230"/>
            <a:ext cx="1070850" cy="62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00259" y="832030"/>
            <a:ext cx="2354152" cy="90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2337383" y="2161535"/>
            <a:ext cx="1269823" cy="3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</a:rPr>
              <a:t>$7 million</a:t>
            </a:r>
            <a:endParaRPr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7BE10A-EBC2-D0AC-AD31-DB34B0F74829}"/>
              </a:ext>
            </a:extLst>
          </p:cNvPr>
          <p:cNvSpPr/>
          <p:nvPr/>
        </p:nvSpPr>
        <p:spPr>
          <a:xfrm>
            <a:off x="7873238" y="988566"/>
            <a:ext cx="1133137" cy="50346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Antelope Valley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308EC2C-EF81-D709-DEDC-BFA29D32BCB9}"/>
              </a:ext>
            </a:extLst>
          </p:cNvPr>
          <p:cNvSpPr/>
          <p:nvPr/>
        </p:nvSpPr>
        <p:spPr>
          <a:xfrm>
            <a:off x="8038167" y="2416105"/>
            <a:ext cx="1012958" cy="567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San Gabriel Valley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CDEB99-89E8-DA1D-0E2B-D053B0BD12CB}"/>
              </a:ext>
            </a:extLst>
          </p:cNvPr>
          <p:cNvSpPr/>
          <p:nvPr/>
        </p:nvSpPr>
        <p:spPr>
          <a:xfrm>
            <a:off x="7074201" y="4304469"/>
            <a:ext cx="963966" cy="50346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Long Beach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2606AC-076C-5B9C-07D9-78D870EE1B8D}"/>
              </a:ext>
            </a:extLst>
          </p:cNvPr>
          <p:cNvSpPr/>
          <p:nvPr/>
        </p:nvSpPr>
        <p:spPr>
          <a:xfrm>
            <a:off x="4560720" y="2590291"/>
            <a:ext cx="1225119" cy="5676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San Fernando Valley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CADFC1-0A1C-6F07-4179-ED856A89A74F}"/>
              </a:ext>
            </a:extLst>
          </p:cNvPr>
          <p:cNvSpPr/>
          <p:nvPr/>
        </p:nvSpPr>
        <p:spPr>
          <a:xfrm>
            <a:off x="5345579" y="3529004"/>
            <a:ext cx="948861" cy="4297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South LA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6BAF25-355D-15E2-0FAD-84930830F1E9}"/>
              </a:ext>
            </a:extLst>
          </p:cNvPr>
          <p:cNvSpPr/>
          <p:nvPr/>
        </p:nvSpPr>
        <p:spPr>
          <a:xfrm>
            <a:off x="6926413" y="3656123"/>
            <a:ext cx="1225119" cy="50346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latin typeface="Montserrat" panose="00000500000000000000" pitchFamily="2" charset="0"/>
              </a:rPr>
              <a:t>Southeast LA</a:t>
            </a:r>
          </a:p>
        </p:txBody>
      </p:sp>
      <p:pic>
        <p:nvPicPr>
          <p:cNvPr id="9" name="Graphic 8" descr="Money with solid fill">
            <a:extLst>
              <a:ext uri="{FF2B5EF4-FFF2-40B4-BE49-F238E27FC236}">
                <a16:creationId xmlns:a16="http://schemas.microsoft.com/office/drawing/2014/main" id="{B7C13A21-A022-EEA6-D0CF-248892C431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0981" y="1824588"/>
            <a:ext cx="914400" cy="914400"/>
          </a:xfrm>
          <a:prstGeom prst="rect">
            <a:avLst/>
          </a:prstGeom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2DF3CEC7-E1F3-A53A-A7FC-2411C57F21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18" y="12405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Regional Recovery Hub</a:t>
            </a:r>
            <a:endParaRPr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5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87" name="Google Shape;87;p15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88" name="Google Shape;88;p15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9" name="Google Shape;89;p15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15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" name="Google Shape;91;p15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2" name="Google Shape;92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93" name="Google Shape;93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" name="Google Shape;9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18" y="2160798"/>
            <a:ext cx="1598011" cy="151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2796" y="920195"/>
            <a:ext cx="1981299" cy="90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97570" y="2132699"/>
            <a:ext cx="1981300" cy="33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3926" y="3646680"/>
            <a:ext cx="1510510" cy="157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2986" y="3741391"/>
            <a:ext cx="1220251" cy="7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6335" y="3865438"/>
            <a:ext cx="1342470" cy="71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2986" y="1195310"/>
            <a:ext cx="2354152" cy="90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2DF3CEC7-E1F3-A53A-A7FC-2411C57F21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18" y="12405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Regional Recovery Hub</a:t>
            </a:r>
            <a:endParaRPr b="1" dirty="0">
              <a:latin typeface="Montserrat" panose="00000500000000000000" pitchFamily="2" charset="0"/>
            </a:endParaRPr>
          </a:p>
        </p:txBody>
      </p:sp>
      <p:pic>
        <p:nvPicPr>
          <p:cNvPr id="12" name="Picture 11" descr="A red sign with white text&#10;&#10;Description automatically generated">
            <a:extLst>
              <a:ext uri="{FF2B5EF4-FFF2-40B4-BE49-F238E27FC236}">
                <a16:creationId xmlns:a16="http://schemas.microsoft.com/office/drawing/2014/main" id="{43436CF2-337D-4637-9986-2C5ECE8F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38" y="2944213"/>
            <a:ext cx="1981300" cy="79717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00ABF5-021F-6E20-C08A-384266D36A53}"/>
              </a:ext>
            </a:extLst>
          </p:cNvPr>
          <p:cNvSpPr/>
          <p:nvPr/>
        </p:nvSpPr>
        <p:spPr>
          <a:xfrm>
            <a:off x="5665294" y="962520"/>
            <a:ext cx="3327353" cy="549031"/>
          </a:xfrm>
          <a:prstGeom prst="roundRect">
            <a:avLst/>
          </a:prstGeom>
          <a:solidFill>
            <a:srgbClr val="99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Shared Framing: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E64C70-1D2F-2456-BA6D-44F0B4B322E9}"/>
              </a:ext>
            </a:extLst>
          </p:cNvPr>
          <p:cNvSpPr/>
          <p:nvPr/>
        </p:nvSpPr>
        <p:spPr>
          <a:xfrm>
            <a:off x="5723772" y="2875377"/>
            <a:ext cx="3327353" cy="550926"/>
          </a:xfrm>
          <a:prstGeom prst="roundRect">
            <a:avLst/>
          </a:prstGeom>
          <a:solidFill>
            <a:srgbClr val="99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Shared Values: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F65E8-BD2A-7A28-AF09-F483522EB150}"/>
              </a:ext>
            </a:extLst>
          </p:cNvPr>
          <p:cNvSpPr txBox="1"/>
          <p:nvPr/>
        </p:nvSpPr>
        <p:spPr>
          <a:xfrm>
            <a:off x="5760127" y="3621777"/>
            <a:ext cx="3137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Community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Partnering Authentically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Asset Framing Approach to Problem Solving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2914EC-C730-3018-8501-585178EFBF60}"/>
              </a:ext>
            </a:extLst>
          </p:cNvPr>
          <p:cNvSpPr txBox="1"/>
          <p:nvPr/>
        </p:nvSpPr>
        <p:spPr>
          <a:xfrm>
            <a:off x="5723772" y="1707025"/>
            <a:ext cx="31346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Structural Racism &amp; Historic Disinvestment as the Root Causes of Inequities</a:t>
            </a:r>
          </a:p>
        </p:txBody>
      </p:sp>
    </p:spTree>
    <p:extLst>
      <p:ext uri="{BB962C8B-B14F-4D97-AF65-F5344CB8AC3E}">
        <p14:creationId xmlns:p14="http://schemas.microsoft.com/office/powerpoint/2010/main" val="21260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87" name="Google Shape;87;p15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88" name="Google Shape;88;p15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9" name="Google Shape;89;p15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15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" name="Google Shape;91;p15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2" name="Google Shape;92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93" name="Google Shape;93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" name="Google Shape;9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18" y="2160798"/>
            <a:ext cx="1598011" cy="151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2796" y="920195"/>
            <a:ext cx="1981299" cy="90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97570" y="2132699"/>
            <a:ext cx="1981300" cy="33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3926" y="3646680"/>
            <a:ext cx="1510510" cy="157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2986" y="3741391"/>
            <a:ext cx="1220251" cy="7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6335" y="3865438"/>
            <a:ext cx="1342470" cy="71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2986" y="1195310"/>
            <a:ext cx="2354152" cy="90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2DF3CEC7-E1F3-A53A-A7FC-2411C57F21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18" y="12405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Regional Recovery Hub</a:t>
            </a:r>
            <a:endParaRPr b="1" dirty="0">
              <a:latin typeface="Montserrat" panose="00000500000000000000" pitchFamily="2" charset="0"/>
            </a:endParaRPr>
          </a:p>
        </p:txBody>
      </p:sp>
      <p:pic>
        <p:nvPicPr>
          <p:cNvPr id="12" name="Picture 11" descr="A red sign with white text&#10;&#10;Description automatically generated">
            <a:extLst>
              <a:ext uri="{FF2B5EF4-FFF2-40B4-BE49-F238E27FC236}">
                <a16:creationId xmlns:a16="http://schemas.microsoft.com/office/drawing/2014/main" id="{43436CF2-337D-4637-9986-2C5ECE8F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38" y="2944213"/>
            <a:ext cx="1981300" cy="79717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00ABF5-021F-6E20-C08A-384266D36A53}"/>
              </a:ext>
            </a:extLst>
          </p:cNvPr>
          <p:cNvSpPr/>
          <p:nvPr/>
        </p:nvSpPr>
        <p:spPr>
          <a:xfrm>
            <a:off x="5665294" y="962520"/>
            <a:ext cx="3327353" cy="549031"/>
          </a:xfrm>
          <a:prstGeom prst="roundRect">
            <a:avLst/>
          </a:prstGeom>
          <a:solidFill>
            <a:srgbClr val="99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Shared Framing: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E64C70-1D2F-2456-BA6D-44F0B4B322E9}"/>
              </a:ext>
            </a:extLst>
          </p:cNvPr>
          <p:cNvSpPr/>
          <p:nvPr/>
        </p:nvSpPr>
        <p:spPr>
          <a:xfrm>
            <a:off x="5723772" y="2875377"/>
            <a:ext cx="3327353" cy="550926"/>
          </a:xfrm>
          <a:prstGeom prst="roundRect">
            <a:avLst/>
          </a:prstGeom>
          <a:solidFill>
            <a:srgbClr val="99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Shared Values: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F65E8-BD2A-7A28-AF09-F483522EB150}"/>
              </a:ext>
            </a:extLst>
          </p:cNvPr>
          <p:cNvSpPr txBox="1"/>
          <p:nvPr/>
        </p:nvSpPr>
        <p:spPr>
          <a:xfrm>
            <a:off x="5760127" y="3621777"/>
            <a:ext cx="3137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Community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Partnering Authentically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Asset Framing Approach to Problem Solving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2914EC-C730-3018-8501-585178EFBF60}"/>
              </a:ext>
            </a:extLst>
          </p:cNvPr>
          <p:cNvSpPr txBox="1"/>
          <p:nvPr/>
        </p:nvSpPr>
        <p:spPr>
          <a:xfrm>
            <a:off x="5723772" y="1707025"/>
            <a:ext cx="31346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Structural Racism &amp; Historic Disinvestment as the Root Causes of Inequities</a:t>
            </a:r>
          </a:p>
        </p:txBody>
      </p:sp>
    </p:spTree>
    <p:extLst>
      <p:ext uri="{BB962C8B-B14F-4D97-AF65-F5344CB8AC3E}">
        <p14:creationId xmlns:p14="http://schemas.microsoft.com/office/powerpoint/2010/main" val="8112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Community Voice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59300" y="1203661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incorporate community voice and collaborate with residents on research design, data collection, interpretation, and dissemination.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74BD1-2FDF-7D53-A052-9A1C2EF7F781}"/>
              </a:ext>
            </a:extLst>
          </p:cNvPr>
          <p:cNvSpPr/>
          <p:nvPr/>
        </p:nvSpPr>
        <p:spPr>
          <a:xfrm>
            <a:off x="259300" y="2890746"/>
            <a:ext cx="4030462" cy="14026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produce and share data analyses to benefit the people and communities that have been harmed in the past.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 bridge with flowers and grass&#10;&#10;Description automatically generated">
            <a:extLst>
              <a:ext uri="{FF2B5EF4-FFF2-40B4-BE49-F238E27FC236}">
                <a16:creationId xmlns:a16="http://schemas.microsoft.com/office/drawing/2014/main" id="{A5CD5D44-05CE-485E-FA6F-41B8421FC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346144"/>
            <a:ext cx="4416744" cy="29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Community Voice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59300" y="1203661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incorporate community voice and collaborate with residents on research design, data collection, interpretation, and dissemination.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74BD1-2FDF-7D53-A052-9A1C2EF7F781}"/>
              </a:ext>
            </a:extLst>
          </p:cNvPr>
          <p:cNvSpPr/>
          <p:nvPr/>
        </p:nvSpPr>
        <p:spPr>
          <a:xfrm>
            <a:off x="259300" y="2890746"/>
            <a:ext cx="4030462" cy="14026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produce and share data analyses to benefit the people and communities that have been harmed in the past.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 bridge with flowers and grass&#10;&#10;Description automatically generated">
            <a:extLst>
              <a:ext uri="{FF2B5EF4-FFF2-40B4-BE49-F238E27FC236}">
                <a16:creationId xmlns:a16="http://schemas.microsoft.com/office/drawing/2014/main" id="{A5CD5D44-05CE-485E-FA6F-41B8421FC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346144"/>
            <a:ext cx="4416744" cy="29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135994" y="20461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0000500000000000000" pitchFamily="2" charset="0"/>
              </a:rPr>
              <a:t>Lessons: Community Voice</a:t>
            </a:r>
            <a:endParaRPr b="1" dirty="0">
              <a:latin typeface="Montserrat" panose="00000500000000000000" pitchFamily="2" charset="0"/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1" y="4862246"/>
            <a:ext cx="9144000" cy="281400"/>
            <a:chOff x="1" y="4862246"/>
            <a:chExt cx="9144000" cy="281400"/>
          </a:xfrm>
        </p:grpSpPr>
        <p:grpSp>
          <p:nvGrpSpPr>
            <p:cNvPr id="172" name="Google Shape;172;p20"/>
            <p:cNvGrpSpPr/>
            <p:nvPr/>
          </p:nvGrpSpPr>
          <p:grpSpPr>
            <a:xfrm>
              <a:off x="1" y="4862246"/>
              <a:ext cx="9144000" cy="281400"/>
              <a:chOff x="1" y="4862246"/>
              <a:chExt cx="9144000" cy="281400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1" y="4862246"/>
                <a:ext cx="9144000" cy="281400"/>
              </a:xfrm>
              <a:prstGeom prst="rect">
                <a:avLst/>
              </a:prstGeom>
              <a:solidFill>
                <a:srgbClr val="990000"/>
              </a:solidFill>
              <a:ln w="12700" cap="flat" cmpd="sng">
                <a:solidFill>
                  <a:srgbClr val="99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p20"/>
              <p:cNvPicPr preferRelativeResize="0"/>
              <p:nvPr/>
            </p:nvPicPr>
            <p:blipFill rotWithShape="1">
              <a:blip r:embed="rId3">
                <a:alphaModFix/>
              </a:blip>
              <a:srcRect t="6536" b="6544"/>
              <a:stretch/>
            </p:blipFill>
            <p:spPr>
              <a:xfrm>
                <a:off x="135994" y="4883306"/>
                <a:ext cx="699122" cy="2445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0" descr="Image result for twitter logo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38167" y="4895616"/>
                <a:ext cx="214660" cy="2146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20"/>
              <p:cNvSpPr txBox="1"/>
              <p:nvPr/>
            </p:nvSpPr>
            <p:spPr>
              <a:xfrm>
                <a:off x="8252825" y="4899800"/>
                <a:ext cx="798300" cy="21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900"/>
                  <a:buFont typeface="Arial"/>
                  <a:buNone/>
                </a:pPr>
                <a:r>
                  <a:rPr lang="en" sz="9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</a:t>
                </a:r>
                <a:r>
                  <a:rPr lang="en" sz="9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USC_NDSC</a:t>
                </a:r>
                <a:endParaRPr sz="9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7" name="Google Shape;17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89275" y="4899150"/>
              <a:ext cx="183963" cy="207601"/>
            </a:xfrm>
            <a:prstGeom prst="rect">
              <a:avLst/>
            </a:prstGeom>
            <a:noFill/>
            <a:ln w="12700" cap="flat" cmpd="sng">
              <a:solidFill>
                <a:srgbClr val="99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178" name="Google Shape;178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10950" y="4888950"/>
              <a:ext cx="228023" cy="22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20F080-53BA-27EF-8013-7128D27C20D5}"/>
              </a:ext>
            </a:extLst>
          </p:cNvPr>
          <p:cNvSpPr/>
          <p:nvPr/>
        </p:nvSpPr>
        <p:spPr>
          <a:xfrm>
            <a:off x="259300" y="1203661"/>
            <a:ext cx="4030462" cy="14026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incorporate community voice and collaborate with residents on research design, data collection, interpretation, and dissemination.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74BD1-2FDF-7D53-A052-9A1C2EF7F781}"/>
              </a:ext>
            </a:extLst>
          </p:cNvPr>
          <p:cNvSpPr/>
          <p:nvPr/>
        </p:nvSpPr>
        <p:spPr>
          <a:xfrm>
            <a:off x="259300" y="2890746"/>
            <a:ext cx="4030462" cy="140267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We strive to produce and share data analyses to benefit the people and communities that have been harmed in the past.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 bridge with flowers and grass&#10;&#10;Description automatically generated">
            <a:extLst>
              <a:ext uri="{FF2B5EF4-FFF2-40B4-BE49-F238E27FC236}">
                <a16:creationId xmlns:a16="http://schemas.microsoft.com/office/drawing/2014/main" id="{A5CD5D44-05CE-485E-FA6F-41B8421FC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346144"/>
            <a:ext cx="4416744" cy="29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503</Words>
  <Application>Microsoft Office PowerPoint</Application>
  <PresentationFormat>On-screen Show (16:9)</PresentationFormat>
  <Paragraphs>88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Montserrat</vt:lpstr>
      <vt:lpstr>Open Sans</vt:lpstr>
      <vt:lpstr>Calibri</vt:lpstr>
      <vt:lpstr>Simple Light</vt:lpstr>
      <vt:lpstr>PowerPoint Presentation</vt:lpstr>
      <vt:lpstr>Regional Approaches to Big Challenges</vt:lpstr>
      <vt:lpstr>Regional Recovery Hub</vt:lpstr>
      <vt:lpstr>Regional Recovery Hub</vt:lpstr>
      <vt:lpstr>Regional Recovery Hub</vt:lpstr>
      <vt:lpstr>Regional Recovery Hub</vt:lpstr>
      <vt:lpstr>Lessons: Community Voice</vt:lpstr>
      <vt:lpstr>Lessons: Community Voice</vt:lpstr>
      <vt:lpstr>Lessons: Community Voice</vt:lpstr>
      <vt:lpstr>Lessons: Community Voice</vt:lpstr>
      <vt:lpstr>Lessons: Community Voice</vt:lpstr>
      <vt:lpstr>Lessons: Systems Framing</vt:lpstr>
      <vt:lpstr>Lessons: Systems Framing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Cole</dc:creator>
  <cp:lastModifiedBy>Campbell, Cole</cp:lastModifiedBy>
  <cp:revision>4</cp:revision>
  <dcterms:modified xsi:type="dcterms:W3CDTF">2023-11-08T07:07:15Z</dcterms:modified>
</cp:coreProperties>
</file>