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Roboto Slab" pitchFamily="2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68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844dfdaff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844dfdaff3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844dfdaff3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844dfdaff3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6999"/>
              </a:lnSpc>
              <a:spcBef>
                <a:spcPts val="0"/>
              </a:spcBef>
              <a:spcAft>
                <a:spcPts val="800"/>
              </a:spcAft>
              <a:buNone/>
            </a:pP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844dfdaff3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844dfdaff3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Nearly half of residents who took the survey expressed that they didn’t feel safe in their neighborhood after dark.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Only 27% of residents who took the survey agreed that their neighborhood has become a better place to live in the past year.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844dfdaff3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844dfdaff3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60264a7e8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60264a7e8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60264a7e8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60264a7e8a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60264a7e8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60264a7e8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968bb21f1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968bb21f1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968bb21f1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968bb21f1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968bb21f1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968bb21f1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968bb21f1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968bb21f1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968bb21f1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968bb21f1f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968bb21f1f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968bb21f1f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968bb21f1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968bb21f1f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968bb21f1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968bb21f1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Surveying in Oakland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77"/>
              <a:t>Violence Prevention &amp; Public Safety</a:t>
            </a:r>
            <a:endParaRPr sz="2777"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69138"/>
                </a:solidFill>
              </a:rPr>
              <a:t>Maya Salcido White</a:t>
            </a:r>
            <a:endParaRPr>
              <a:solidFill>
                <a:srgbClr val="E6913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69138"/>
                </a:solidFill>
              </a:rPr>
              <a:t>Urban Strategies Council</a:t>
            </a:r>
            <a:endParaRPr>
              <a:solidFill>
                <a:srgbClr val="E6913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6379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/>
              <a:t>Concerns about Public Safety</a:t>
            </a:r>
            <a:endParaRPr sz="3100" b="1"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Percentage of survey respondents who were </a:t>
            </a:r>
            <a:r>
              <a:rPr lang="en" sz="2000" b="1">
                <a:solidFill>
                  <a:schemeClr val="lt2"/>
                </a:solidFill>
              </a:rPr>
              <a:t>concerned about becoming victims</a:t>
            </a:r>
            <a:r>
              <a:rPr lang="en" sz="2000">
                <a:solidFill>
                  <a:schemeClr val="lt2"/>
                </a:solidFill>
              </a:rPr>
              <a:t> to the following crimes in their daily routines: </a:t>
            </a:r>
            <a:endParaRPr sz="2000">
              <a:solidFill>
                <a:schemeClr val="lt2"/>
              </a:solidFill>
            </a:endParaRPr>
          </a:p>
          <a:p>
            <a:pPr marL="457200" lvl="0" indent="-412750" algn="l" rtl="0">
              <a:spcBef>
                <a:spcPts val="1200"/>
              </a:spcBef>
              <a:spcAft>
                <a:spcPts val="0"/>
              </a:spcAft>
              <a:buClr>
                <a:srgbClr val="FF9900"/>
              </a:buClr>
              <a:buSzPts val="2900"/>
              <a:buChar char="●"/>
            </a:pPr>
            <a:r>
              <a:rPr lang="en" sz="2900">
                <a:solidFill>
                  <a:srgbClr val="FF9900"/>
                </a:solidFill>
              </a:rPr>
              <a:t>Car theft:</a:t>
            </a:r>
            <a:r>
              <a:rPr lang="en" sz="2900" b="1">
                <a:solidFill>
                  <a:srgbClr val="FF9900"/>
                </a:solidFill>
              </a:rPr>
              <a:t> </a:t>
            </a:r>
            <a:r>
              <a:rPr lang="en" sz="3300" b="1">
                <a:solidFill>
                  <a:srgbClr val="00FFFF"/>
                </a:solidFill>
              </a:rPr>
              <a:t>81%</a:t>
            </a:r>
            <a:r>
              <a:rPr lang="en" sz="3300">
                <a:solidFill>
                  <a:srgbClr val="00FFFF"/>
                </a:solidFill>
              </a:rPr>
              <a:t> </a:t>
            </a:r>
            <a:r>
              <a:rPr lang="en" sz="2200">
                <a:solidFill>
                  <a:schemeClr val="lt2"/>
                </a:solidFill>
              </a:rPr>
              <a:t>(N=282)</a:t>
            </a:r>
            <a:endParaRPr sz="2200">
              <a:solidFill>
                <a:schemeClr val="lt2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900"/>
              <a:buChar char="●"/>
            </a:pPr>
            <a:r>
              <a:rPr lang="en" sz="2900">
                <a:solidFill>
                  <a:srgbClr val="FF9900"/>
                </a:solidFill>
              </a:rPr>
              <a:t>Shooting or shooting attempts:</a:t>
            </a:r>
            <a:r>
              <a:rPr lang="en" sz="2900"/>
              <a:t> </a:t>
            </a:r>
            <a:r>
              <a:rPr lang="en" sz="3300" b="1">
                <a:solidFill>
                  <a:srgbClr val="00FFFF"/>
                </a:solidFill>
              </a:rPr>
              <a:t>79%</a:t>
            </a:r>
            <a:r>
              <a:rPr lang="en" sz="2900" b="1"/>
              <a:t> </a:t>
            </a:r>
            <a:r>
              <a:rPr lang="en" sz="2200">
                <a:solidFill>
                  <a:schemeClr val="lt2"/>
                </a:solidFill>
              </a:rPr>
              <a:t>(N=276)</a:t>
            </a:r>
            <a:endParaRPr sz="2200">
              <a:solidFill>
                <a:schemeClr val="lt2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900"/>
              <a:buChar char="●"/>
            </a:pPr>
            <a:r>
              <a:rPr lang="en" sz="2900">
                <a:solidFill>
                  <a:srgbClr val="FF9900"/>
                </a:solidFill>
              </a:rPr>
              <a:t>Homicide: </a:t>
            </a:r>
            <a:r>
              <a:rPr lang="en" sz="3300" b="1">
                <a:solidFill>
                  <a:srgbClr val="00FFFF"/>
                </a:solidFill>
              </a:rPr>
              <a:t>74%</a:t>
            </a:r>
            <a:r>
              <a:rPr lang="en" sz="2200">
                <a:solidFill>
                  <a:srgbClr val="00FFFF"/>
                </a:solidFill>
              </a:rPr>
              <a:t> </a:t>
            </a:r>
            <a:r>
              <a:rPr lang="en" sz="2200">
                <a:solidFill>
                  <a:schemeClr val="lt2"/>
                </a:solidFill>
              </a:rPr>
              <a:t>(N=260)</a:t>
            </a:r>
            <a:endParaRPr sz="2200">
              <a:solidFill>
                <a:schemeClr val="lt2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900"/>
              <a:buChar char="●"/>
            </a:pPr>
            <a:r>
              <a:rPr lang="en" sz="2900">
                <a:solidFill>
                  <a:srgbClr val="FF9900"/>
                </a:solidFill>
              </a:rPr>
              <a:t>Stabbing or stabbing attempts:</a:t>
            </a:r>
            <a:r>
              <a:rPr lang="en" sz="3300">
                <a:solidFill>
                  <a:srgbClr val="B6D7A8"/>
                </a:solidFill>
              </a:rPr>
              <a:t> </a:t>
            </a:r>
            <a:r>
              <a:rPr lang="en" sz="3300" b="1">
                <a:solidFill>
                  <a:srgbClr val="00FFFF"/>
                </a:solidFill>
              </a:rPr>
              <a:t>73%</a:t>
            </a:r>
            <a:r>
              <a:rPr lang="en" sz="3300"/>
              <a:t> </a:t>
            </a:r>
            <a:r>
              <a:rPr lang="en" sz="2200">
                <a:solidFill>
                  <a:schemeClr val="lt2"/>
                </a:solidFill>
              </a:rPr>
              <a:t>(N=259)</a:t>
            </a:r>
            <a:endParaRPr sz="2200">
              <a:solidFill>
                <a:schemeClr val="l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/>
              <a:t>Perceptions of Neighborhood Safety</a:t>
            </a:r>
            <a:endParaRPr sz="3100" b="1"/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436975"/>
            <a:ext cx="8368200" cy="3284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/>
              <a:t>Perceptions of Oakland Police Department</a:t>
            </a:r>
            <a:endParaRPr sz="3100" b="1"/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5324" y="1443500"/>
            <a:ext cx="7587026" cy="352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/>
              <a:t>Perceptions of Oakland Police Department</a:t>
            </a:r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87561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“I am satisfied with OPD overall.” </a:t>
            </a:r>
            <a:endParaRPr sz="24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900"/>
              <a:buChar char="○"/>
            </a:pPr>
            <a:r>
              <a:rPr lang="en" sz="2600">
                <a:solidFill>
                  <a:srgbClr val="00FFFF"/>
                </a:solidFill>
              </a:rPr>
              <a:t>38%</a:t>
            </a:r>
            <a:r>
              <a:rPr lang="en" sz="1900">
                <a:solidFill>
                  <a:srgbClr val="E69138"/>
                </a:solidFill>
              </a:rPr>
              <a:t> of Black/African American respondents </a:t>
            </a:r>
            <a:r>
              <a:rPr lang="en" sz="1900" b="1">
                <a:solidFill>
                  <a:srgbClr val="E69138"/>
                </a:solidFill>
              </a:rPr>
              <a:t>disagreed</a:t>
            </a:r>
            <a:r>
              <a:rPr lang="en" sz="1900" b="1">
                <a:solidFill>
                  <a:srgbClr val="B7B7B7"/>
                </a:solidFill>
              </a:rPr>
              <a:t> </a:t>
            </a:r>
            <a:r>
              <a:rPr lang="en" sz="1600">
                <a:solidFill>
                  <a:srgbClr val="B7B7B7"/>
                </a:solidFill>
              </a:rPr>
              <a:t>(42% neutral)</a:t>
            </a:r>
            <a:endParaRPr sz="1600">
              <a:solidFill>
                <a:srgbClr val="B7B7B7"/>
              </a:solidFill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900"/>
              <a:buChar char="○"/>
            </a:pPr>
            <a:r>
              <a:rPr lang="en" sz="2600">
                <a:solidFill>
                  <a:srgbClr val="00FFFF"/>
                </a:solidFill>
              </a:rPr>
              <a:t>45%</a:t>
            </a:r>
            <a:r>
              <a:rPr lang="en" sz="2600">
                <a:solidFill>
                  <a:srgbClr val="E69138"/>
                </a:solidFill>
              </a:rPr>
              <a:t> o</a:t>
            </a:r>
            <a:r>
              <a:rPr lang="en" sz="1900">
                <a:solidFill>
                  <a:srgbClr val="E69138"/>
                </a:solidFill>
              </a:rPr>
              <a:t>f Hispanic/Latinx respondents </a:t>
            </a:r>
            <a:r>
              <a:rPr lang="en" sz="1900" b="1">
                <a:solidFill>
                  <a:srgbClr val="E69138"/>
                </a:solidFill>
              </a:rPr>
              <a:t>disagreed </a:t>
            </a:r>
            <a:r>
              <a:rPr lang="en" sz="1600">
                <a:solidFill>
                  <a:srgbClr val="B7B7B7"/>
                </a:solidFill>
              </a:rPr>
              <a:t>(26% neutral) </a:t>
            </a:r>
            <a:endParaRPr sz="1600">
              <a:solidFill>
                <a:srgbClr val="B7B7B7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“I feel safe and comfortable around OPD officers.” </a:t>
            </a:r>
            <a:endParaRPr sz="24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900"/>
              <a:buChar char="○"/>
            </a:pPr>
            <a:r>
              <a:rPr lang="en" sz="2600">
                <a:solidFill>
                  <a:srgbClr val="00FFFF"/>
                </a:solidFill>
              </a:rPr>
              <a:t>39% </a:t>
            </a:r>
            <a:r>
              <a:rPr lang="en" sz="1900">
                <a:solidFill>
                  <a:srgbClr val="E69138"/>
                </a:solidFill>
              </a:rPr>
              <a:t>of Black/African American respondents </a:t>
            </a:r>
            <a:r>
              <a:rPr lang="en" sz="1900" b="1">
                <a:solidFill>
                  <a:srgbClr val="E69138"/>
                </a:solidFill>
              </a:rPr>
              <a:t>disagreed</a:t>
            </a:r>
            <a:r>
              <a:rPr lang="en" sz="1900" b="1">
                <a:solidFill>
                  <a:srgbClr val="B7B7B7"/>
                </a:solidFill>
              </a:rPr>
              <a:t> </a:t>
            </a:r>
            <a:r>
              <a:rPr lang="en" sz="1600">
                <a:solidFill>
                  <a:srgbClr val="B7B7B7"/>
                </a:solidFill>
              </a:rPr>
              <a:t>(34% neutral)</a:t>
            </a:r>
            <a:endParaRPr sz="1600">
              <a:solidFill>
                <a:srgbClr val="B7B7B7"/>
              </a:solidFill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900"/>
              <a:buChar char="○"/>
            </a:pPr>
            <a:r>
              <a:rPr lang="en" sz="2600">
                <a:solidFill>
                  <a:srgbClr val="00FFFF"/>
                </a:solidFill>
              </a:rPr>
              <a:t>33%</a:t>
            </a:r>
            <a:r>
              <a:rPr lang="en" sz="2600">
                <a:solidFill>
                  <a:srgbClr val="E69138"/>
                </a:solidFill>
              </a:rPr>
              <a:t> </a:t>
            </a:r>
            <a:r>
              <a:rPr lang="en" sz="1900">
                <a:solidFill>
                  <a:srgbClr val="E69138"/>
                </a:solidFill>
              </a:rPr>
              <a:t>of Hispanic/Latinx respondents </a:t>
            </a:r>
            <a:r>
              <a:rPr lang="en" sz="1900" b="1">
                <a:solidFill>
                  <a:srgbClr val="E69138"/>
                </a:solidFill>
              </a:rPr>
              <a:t>disagreed </a:t>
            </a:r>
            <a:r>
              <a:rPr lang="en" sz="1600">
                <a:solidFill>
                  <a:srgbClr val="B7B7B7"/>
                </a:solidFill>
              </a:rPr>
              <a:t>(31% neutral) </a:t>
            </a:r>
            <a:endParaRPr sz="1600">
              <a:solidFill>
                <a:srgbClr val="B7B7B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Qualitative Responses </a:t>
            </a:r>
            <a:endParaRPr b="1"/>
          </a:p>
        </p:txBody>
      </p:sp>
      <p:sp>
        <p:nvSpPr>
          <p:cNvPr id="147" name="Google Shape;147;p26"/>
          <p:cNvSpPr txBox="1">
            <a:spLocks noGrp="1"/>
          </p:cNvSpPr>
          <p:nvPr>
            <p:ph type="body" idx="1"/>
          </p:nvPr>
        </p:nvSpPr>
        <p:spPr>
          <a:xfrm>
            <a:off x="387900" y="1534299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300"/>
              <a:buChar char="●"/>
            </a:pPr>
            <a:r>
              <a:rPr lang="en" sz="2300">
                <a:solidFill>
                  <a:srgbClr val="E69138"/>
                </a:solidFill>
              </a:rPr>
              <a:t>“If more OPD officers actually grew up in the Town &amp; not in other areas they would have more sympathy &amp; authentic ideals in the way they police us.”</a:t>
            </a:r>
            <a:endParaRPr sz="2300">
              <a:solidFill>
                <a:srgbClr val="E69138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300"/>
              <a:buChar char="●"/>
            </a:pPr>
            <a:r>
              <a:rPr lang="en" sz="2300">
                <a:solidFill>
                  <a:srgbClr val="00FFFF"/>
                </a:solidFill>
              </a:rPr>
              <a:t>“Hard to comment on how well police do their job when they don't show up.”</a:t>
            </a:r>
            <a:endParaRPr sz="2300">
              <a:solidFill>
                <a:srgbClr val="00FFFF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300"/>
              <a:buChar char="●"/>
            </a:pPr>
            <a:r>
              <a:rPr lang="en" sz="2300">
                <a:solidFill>
                  <a:srgbClr val="E69138"/>
                </a:solidFill>
              </a:rPr>
              <a:t>“Police need to get out of schools and more counselors available for children.”</a:t>
            </a:r>
            <a:endParaRPr sz="2300">
              <a:solidFill>
                <a:srgbClr val="E6913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Future Work Planned</a:t>
            </a:r>
            <a:endParaRPr b="1"/>
          </a:p>
        </p:txBody>
      </p:sp>
      <p:sp>
        <p:nvSpPr>
          <p:cNvPr id="153" name="Google Shape;153;p2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Continuation of community survey in Summer 2024 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Extensive qualitative data collection - service providers &amp; participants, OPD officers </a:t>
            </a:r>
            <a:endParaRPr sz="260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Measure Z: Public Safety and Violence Prevention Evaluation </a:t>
            </a:r>
            <a:endParaRPr b="1"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Measuring impact of Measure Z funding (2014) 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Urban Strategies Council local partner to Urban Institute 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Evaluation dates: June 2022 - June 2025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Data Sources </a:t>
            </a:r>
            <a:endParaRPr b="1"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City databases for Department of Violence Prevention and Oakland Police Department services </a:t>
            </a:r>
            <a:endParaRPr sz="24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What services are funded, who they serve, effectiveness of services </a:t>
            </a:r>
            <a:endParaRPr sz="20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Interviews and focus groups with service providers and participants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400"/>
              <a:buChar char="●"/>
            </a:pPr>
            <a:r>
              <a:rPr lang="en" sz="2400">
                <a:solidFill>
                  <a:srgbClr val="E69138"/>
                </a:solidFill>
              </a:rPr>
              <a:t>Community surveys </a:t>
            </a:r>
            <a:endParaRPr sz="2400">
              <a:solidFill>
                <a:srgbClr val="E6913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Community Survey 2023 Domains</a:t>
            </a:r>
            <a:endParaRPr b="1"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Neighborhood safety</a:t>
            </a:r>
            <a:endParaRPr sz="27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Experiences with violence in Oakland</a:t>
            </a:r>
            <a:endParaRPr sz="27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Perception of Oakland Police Department</a:t>
            </a:r>
            <a:endParaRPr sz="27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Encounters with Police Department</a:t>
            </a:r>
            <a:endParaRPr sz="27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" sz="2700"/>
              <a:t>Knowledge and accessibility of public services</a:t>
            </a:r>
            <a:r>
              <a:rPr lang="en" sz="2900"/>
              <a:t> </a:t>
            </a:r>
            <a:endParaRPr sz="29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Community Survey Collection Method: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E69138"/>
                </a:solidFill>
              </a:rPr>
              <a:t>Town Nights</a:t>
            </a:r>
            <a:endParaRPr b="1">
              <a:solidFill>
                <a:srgbClr val="E69138"/>
              </a:solidFill>
            </a:endParaRPr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5233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185" algn="l" rtl="0">
              <a:spcBef>
                <a:spcPts val="0"/>
              </a:spcBef>
              <a:spcAft>
                <a:spcPts val="0"/>
              </a:spcAft>
              <a:buSzPts val="2592"/>
              <a:buChar char="●"/>
            </a:pPr>
            <a:r>
              <a:rPr lang="en" sz="2591"/>
              <a:t>Funded as a part of the Department of Violence Prevention’s Community Healing &amp; Restoration strategy </a:t>
            </a:r>
            <a:endParaRPr sz="2591"/>
          </a:p>
          <a:p>
            <a:pPr marL="457200" lvl="0" indent="-393185" algn="l" rtl="0">
              <a:spcBef>
                <a:spcPts val="0"/>
              </a:spcBef>
              <a:spcAft>
                <a:spcPts val="0"/>
              </a:spcAft>
              <a:buSzPts val="2592"/>
              <a:buChar char="●"/>
            </a:pPr>
            <a:r>
              <a:rPr lang="en" sz="2591"/>
              <a:t>6 Friday nights in the summer</a:t>
            </a:r>
            <a:endParaRPr sz="2591"/>
          </a:p>
          <a:p>
            <a:pPr marL="457200" lvl="0" indent="-393185" algn="l" rtl="0">
              <a:spcBef>
                <a:spcPts val="0"/>
              </a:spcBef>
              <a:spcAft>
                <a:spcPts val="0"/>
              </a:spcAft>
              <a:buSzPts val="2592"/>
              <a:buChar char="●"/>
            </a:pPr>
            <a:r>
              <a:rPr lang="en" sz="2591"/>
              <a:t>9 locations across Oakland</a:t>
            </a:r>
            <a:endParaRPr sz="259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0625" y="784500"/>
            <a:ext cx="2631176" cy="42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Town Nights Locations</a:t>
            </a:r>
            <a:endParaRPr b="1"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 t="17906" r="11000" b="12065"/>
          <a:stretch/>
        </p:blipFill>
        <p:spPr>
          <a:xfrm>
            <a:off x="429750" y="1371150"/>
            <a:ext cx="8138198" cy="360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Activities at Town Nights </a:t>
            </a:r>
            <a:endParaRPr b="1"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52536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Food</a:t>
            </a:r>
            <a:endParaRPr sz="2400"/>
          </a:p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Entertainment</a:t>
            </a:r>
            <a:endParaRPr sz="2400"/>
          </a:p>
          <a:p>
            <a:pPr marL="914400" lvl="1" indent="-358140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00"/>
              <a:t>Dance competitions, bouncy houses, face painters, local artists, basketball tournaments, prizes </a:t>
            </a:r>
            <a:endParaRPr sz="2400"/>
          </a:p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Services</a:t>
            </a:r>
            <a:endParaRPr sz="2400"/>
          </a:p>
          <a:p>
            <a:pPr marL="914400" lvl="1" indent="-358140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00"/>
              <a:t>Massages, haircuts, health services</a:t>
            </a:r>
            <a:endParaRPr sz="2400"/>
          </a:p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Everything free of charge</a:t>
            </a:r>
            <a:endParaRPr sz="2400"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8400" y="389800"/>
            <a:ext cx="3197700" cy="2313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8400" y="2808075"/>
            <a:ext cx="3197700" cy="2131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Surveying at Town Nights</a:t>
            </a:r>
            <a:endParaRPr b="1"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Options: electronic surveys (phone &amp; tablets), paper surveys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Translations into Spanish, Chinese, Arabic 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30 minutes to complete survey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$50 gift card</a:t>
            </a:r>
            <a:endParaRPr sz="3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Survey Results - Demographics</a:t>
            </a:r>
            <a:endParaRPr b="1"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254500" y="1489825"/>
            <a:ext cx="26913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6951" y="1253551"/>
            <a:ext cx="6139949" cy="36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499</Words>
  <Application>Microsoft Office PowerPoint</Application>
  <PresentationFormat>On-screen Show (16:9)</PresentationFormat>
  <Paragraphs>62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Roboto Slab</vt:lpstr>
      <vt:lpstr>Arial</vt:lpstr>
      <vt:lpstr>Roboto</vt:lpstr>
      <vt:lpstr>Marina</vt:lpstr>
      <vt:lpstr>Community Surveying in Oakland Violence Prevention &amp; Public Safety</vt:lpstr>
      <vt:lpstr>Measure Z: Public Safety and Violence Prevention Evaluation </vt:lpstr>
      <vt:lpstr>Data Sources </vt:lpstr>
      <vt:lpstr>Community Survey 2023 Domains</vt:lpstr>
      <vt:lpstr>Community Survey Collection Method:  Town Nights</vt:lpstr>
      <vt:lpstr>Town Nights Locations</vt:lpstr>
      <vt:lpstr>Activities at Town Nights </vt:lpstr>
      <vt:lpstr>Surveying at Town Nights</vt:lpstr>
      <vt:lpstr>Survey Results - Demographics</vt:lpstr>
      <vt:lpstr>Concerns about Public Safety</vt:lpstr>
      <vt:lpstr>Perceptions of Neighborhood Safety</vt:lpstr>
      <vt:lpstr>Perceptions of Oakland Police Department</vt:lpstr>
      <vt:lpstr>Perceptions of Oakland Police Department</vt:lpstr>
      <vt:lpstr>Qualitative Responses </vt:lpstr>
      <vt:lpstr>Future Work Planned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Surveying in Oakland Violence Prevention &amp; Public Safety</dc:title>
  <dc:creator>Campbell, Cole</dc:creator>
  <cp:lastModifiedBy>Campbell, Cole</cp:lastModifiedBy>
  <cp:revision>3</cp:revision>
  <dcterms:modified xsi:type="dcterms:W3CDTF">2023-11-08T16:55:49Z</dcterms:modified>
</cp:coreProperties>
</file>