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1.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21.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22.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28"/>
  </p:notesMasterIdLst>
  <p:sldIdLst>
    <p:sldId id="335" r:id="rId5"/>
    <p:sldId id="354" r:id="rId6"/>
    <p:sldId id="344" r:id="rId7"/>
    <p:sldId id="348" r:id="rId8"/>
    <p:sldId id="363" r:id="rId9"/>
    <p:sldId id="346" r:id="rId10"/>
    <p:sldId id="347" r:id="rId11"/>
    <p:sldId id="366" r:id="rId12"/>
    <p:sldId id="355" r:id="rId13"/>
    <p:sldId id="356" r:id="rId14"/>
    <p:sldId id="357" r:id="rId15"/>
    <p:sldId id="358" r:id="rId16"/>
    <p:sldId id="364" r:id="rId17"/>
    <p:sldId id="365" r:id="rId18"/>
    <p:sldId id="361" r:id="rId19"/>
    <p:sldId id="359" r:id="rId20"/>
    <p:sldId id="362" r:id="rId21"/>
    <p:sldId id="360" r:id="rId22"/>
    <p:sldId id="353" r:id="rId23"/>
    <p:sldId id="349" r:id="rId24"/>
    <p:sldId id="350" r:id="rId25"/>
    <p:sldId id="352" r:id="rId26"/>
    <p:sldId id="315"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D00A56B-EBCC-854B-7B11-141D12EE538F}" name="Kathy Pettit" initials="KP" userId="2d1efab8c4634a01" providerId="Windows Live"/>
  <p188:author id="{FC5E75D7-3C00-DB83-146E-2181EFB517A7}" name="Kathy Pettit" initials="KP" userId="dXo+z1QxxsN0BGCIuVF1mSAbS4y4XBiQ8GwP9ONTnSQ=" providerId="None"/>
  <p188:author id="{1F1821E5-2120-AF98-CDF1-63A46108AFF4}" name="Wehmann, John" initials="JW" userId="S::jwehmann@urban.org::3dcdc852-9062-44fb-9393-aa85af66f17c" providerId="AD"/>
  <p188:author id="{D2D1EDE9-C3A8-288A-11C8-AFC573D22F6B}" name="Hendey, Leah" initials="LH" userId="S::LHendey@urban.org::1ac54eee-8ef4-446a-896a-9d3adc13ddf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arvey, Donovan" initials="HD" lastIdx="1" clrIdx="0">
    <p:extLst>
      <p:ext uri="{19B8F6BF-5375-455C-9EA6-DF929625EA0E}">
        <p15:presenceInfo xmlns:p15="http://schemas.microsoft.com/office/powerpoint/2012/main" userId="S::DHarvey@urban.org::2382b73d-8970-4a4f-97a0-84acd0690943" providerId="AD"/>
      </p:ext>
    </p:extLst>
  </p:cmAuthor>
  <p:cmAuthor id="2" name="Leah Hendey" initials="LH" lastIdx="2" clrIdx="1">
    <p:extLst>
      <p:ext uri="{19B8F6BF-5375-455C-9EA6-DF929625EA0E}">
        <p15:presenceInfo xmlns:p15="http://schemas.microsoft.com/office/powerpoint/2012/main" userId="8jFwzVyQh2nKbQYtE7I76bggWlwRwsFGzv/uqMgVTe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3691"/>
    <a:srgbClr val="00B6D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659D83-B847-4C08-8D7E-11E84AC8B3F9}" v="92" dt="2023-11-02T17:59:38.243"/>
    <p1510:client id="{ECEB32DA-F1CA-4628-B6EF-F3B7EBEF0CD5}" v="129" dt="2023-11-03T15:29:46.057"/>
  </p1510:revLst>
</p1510:revInfo>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36" autoAdjust="0"/>
    <p:restoredTop sz="70153" autoAdjust="0"/>
  </p:normalViewPr>
  <p:slideViewPr>
    <p:cSldViewPr snapToGrid="0" snapToObjects="1">
      <p:cViewPr varScale="1">
        <p:scale>
          <a:sx n="62" d="100"/>
          <a:sy n="62" d="100"/>
        </p:scale>
        <p:origin x="1228" y="44"/>
      </p:cViewPr>
      <p:guideLst/>
    </p:cSldViewPr>
  </p:slideViewPr>
  <p:outlineViewPr>
    <p:cViewPr>
      <p:scale>
        <a:sx n="33" d="100"/>
        <a:sy n="33" d="100"/>
      </p:scale>
      <p:origin x="0" y="352"/>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ovan Harvey" clId="Web-{CB659D83-B847-4C08-8D7E-11E84AC8B3F9}"/>
    <pc:docChg chg="addSld modSld sldOrd">
      <pc:chgData name="Donovan Harvey" userId="" providerId="" clId="Web-{CB659D83-B847-4C08-8D7E-11E84AC8B3F9}" dt="2023-11-02T17:59:38.243" v="290"/>
      <pc:docMkLst>
        <pc:docMk/>
      </pc:docMkLst>
      <pc:sldChg chg="modNotes">
        <pc:chgData name="Donovan Harvey" userId="" providerId="" clId="Web-{CB659D83-B847-4C08-8D7E-11E84AC8B3F9}" dt="2023-11-02T15:41:32.194" v="44"/>
        <pc:sldMkLst>
          <pc:docMk/>
          <pc:sldMk cId="3835510243" sldId="344"/>
        </pc:sldMkLst>
      </pc:sldChg>
      <pc:sldChg chg="modNotes">
        <pc:chgData name="Donovan Harvey" userId="" providerId="" clId="Web-{CB659D83-B847-4C08-8D7E-11E84AC8B3F9}" dt="2023-11-02T15:43:13.196" v="50"/>
        <pc:sldMkLst>
          <pc:docMk/>
          <pc:sldMk cId="2896874552" sldId="345"/>
        </pc:sldMkLst>
      </pc:sldChg>
      <pc:sldChg chg="modNotes">
        <pc:chgData name="Donovan Harvey" userId="" providerId="" clId="Web-{CB659D83-B847-4C08-8D7E-11E84AC8B3F9}" dt="2023-11-02T15:47:57.952" v="176"/>
        <pc:sldMkLst>
          <pc:docMk/>
          <pc:sldMk cId="2400507474" sldId="346"/>
        </pc:sldMkLst>
      </pc:sldChg>
      <pc:sldChg chg="modNotes">
        <pc:chgData name="Donovan Harvey" userId="" providerId="" clId="Web-{CB659D83-B847-4C08-8D7E-11E84AC8B3F9}" dt="2023-11-02T15:49:06.844" v="210"/>
        <pc:sldMkLst>
          <pc:docMk/>
          <pc:sldMk cId="2376058955" sldId="347"/>
        </pc:sldMkLst>
      </pc:sldChg>
      <pc:sldChg chg="modNotes">
        <pc:chgData name="Donovan Harvey" userId="" providerId="" clId="Web-{CB659D83-B847-4C08-8D7E-11E84AC8B3F9}" dt="2023-11-02T15:57:10.276" v="258"/>
        <pc:sldMkLst>
          <pc:docMk/>
          <pc:sldMk cId="979899504" sldId="352"/>
        </pc:sldMkLst>
      </pc:sldChg>
      <pc:sldChg chg="modSp modNotes">
        <pc:chgData name="Donovan Harvey" userId="" providerId="" clId="Web-{CB659D83-B847-4C08-8D7E-11E84AC8B3F9}" dt="2023-11-02T16:01:29.922" v="289"/>
        <pc:sldMkLst>
          <pc:docMk/>
          <pc:sldMk cId="1567898101" sldId="354"/>
        </pc:sldMkLst>
        <pc:spChg chg="mod">
          <ac:chgData name="Donovan Harvey" userId="" providerId="" clId="Web-{CB659D83-B847-4C08-8D7E-11E84AC8B3F9}" dt="2023-11-02T15:40:37.833" v="19" actId="20577"/>
          <ac:spMkLst>
            <pc:docMk/>
            <pc:sldMk cId="1567898101" sldId="354"/>
            <ac:spMk id="3" creationId="{DE330D8C-72B7-44DE-AAF3-06537994C393}"/>
          </ac:spMkLst>
        </pc:spChg>
      </pc:sldChg>
      <pc:sldChg chg="modSp">
        <pc:chgData name="Donovan Harvey" userId="" providerId="" clId="Web-{CB659D83-B847-4C08-8D7E-11E84AC8B3F9}" dt="2023-11-02T15:49:35.970" v="211" actId="1076"/>
        <pc:sldMkLst>
          <pc:docMk/>
          <pc:sldMk cId="3506657533" sldId="355"/>
        </pc:sldMkLst>
        <pc:graphicFrameChg chg="mod">
          <ac:chgData name="Donovan Harvey" userId="" providerId="" clId="Web-{CB659D83-B847-4C08-8D7E-11E84AC8B3F9}" dt="2023-11-02T15:49:35.970" v="211" actId="1076"/>
          <ac:graphicFrameMkLst>
            <pc:docMk/>
            <pc:sldMk cId="3506657533" sldId="355"/>
            <ac:graphicFrameMk id="6" creationId="{E33DEFB7-A147-47F5-93A2-B20B32305DB3}"/>
          </ac:graphicFrameMkLst>
        </pc:graphicFrameChg>
      </pc:sldChg>
      <pc:sldChg chg="modNotes">
        <pc:chgData name="Donovan Harvey" userId="" providerId="" clId="Web-{CB659D83-B847-4C08-8D7E-11E84AC8B3F9}" dt="2023-11-02T15:50:37.690" v="221"/>
        <pc:sldMkLst>
          <pc:docMk/>
          <pc:sldMk cId="1817770181" sldId="358"/>
        </pc:sldMkLst>
      </pc:sldChg>
      <pc:sldChg chg="modSp">
        <pc:chgData name="Donovan Harvey" userId="" providerId="" clId="Web-{CB659D83-B847-4C08-8D7E-11E84AC8B3F9}" dt="2023-11-02T15:51:20.988" v="242" actId="20577"/>
        <pc:sldMkLst>
          <pc:docMk/>
          <pc:sldMk cId="351378453" sldId="361"/>
        </pc:sldMkLst>
        <pc:spChg chg="mod">
          <ac:chgData name="Donovan Harvey" userId="" providerId="" clId="Web-{CB659D83-B847-4C08-8D7E-11E84AC8B3F9}" dt="2023-11-02T15:51:20.988" v="242" actId="20577"/>
          <ac:spMkLst>
            <pc:docMk/>
            <pc:sldMk cId="351378453" sldId="361"/>
            <ac:spMk id="3" creationId="{5ABD8388-7760-4355-B575-525AF4378DC7}"/>
          </ac:spMkLst>
        </pc:spChg>
      </pc:sldChg>
      <pc:sldChg chg="modSp new ord">
        <pc:chgData name="Donovan Harvey" userId="" providerId="" clId="Web-{CB659D83-B847-4C08-8D7E-11E84AC8B3F9}" dt="2023-11-02T17:59:38.243" v="290"/>
        <pc:sldMkLst>
          <pc:docMk/>
          <pc:sldMk cId="3578617416" sldId="362"/>
        </pc:sldMkLst>
        <pc:spChg chg="mod">
          <ac:chgData name="Donovan Harvey" userId="" providerId="" clId="Web-{CB659D83-B847-4C08-8D7E-11E84AC8B3F9}" dt="2023-11-02T15:40:49.881" v="31" actId="20577"/>
          <ac:spMkLst>
            <pc:docMk/>
            <pc:sldMk cId="3578617416" sldId="362"/>
            <ac:spMk id="2" creationId="{4D38F15B-B0D1-955D-5921-1B8CC15E6BB6}"/>
          </ac:spMkLst>
        </pc:spChg>
        <pc:spChg chg="mod">
          <ac:chgData name="Donovan Harvey" userId="" providerId="" clId="Web-{CB659D83-B847-4C08-8D7E-11E84AC8B3F9}" dt="2023-11-02T15:41:00.382" v="42" actId="20577"/>
          <ac:spMkLst>
            <pc:docMk/>
            <pc:sldMk cId="3578617416" sldId="362"/>
            <ac:spMk id="3" creationId="{8E342C0F-0588-A514-4F2D-6EF1C65C0274}"/>
          </ac:spMkLst>
        </pc:spChg>
      </pc:sldChg>
      <pc:sldChg chg="modSp new">
        <pc:chgData name="Donovan Harvey" userId="" providerId="" clId="Web-{CB659D83-B847-4C08-8D7E-11E84AC8B3F9}" dt="2023-11-02T15:48:31.265" v="193" actId="20577"/>
        <pc:sldMkLst>
          <pc:docMk/>
          <pc:sldMk cId="3059249757" sldId="363"/>
        </pc:sldMkLst>
        <pc:spChg chg="mod">
          <ac:chgData name="Donovan Harvey" userId="" providerId="" clId="Web-{CB659D83-B847-4C08-8D7E-11E84AC8B3F9}" dt="2023-11-02T15:48:24.109" v="185" actId="20577"/>
          <ac:spMkLst>
            <pc:docMk/>
            <pc:sldMk cId="3059249757" sldId="363"/>
            <ac:spMk id="2" creationId="{50F018EB-7F4D-43E1-3CEF-650DD9DD6535}"/>
          </ac:spMkLst>
        </pc:spChg>
        <pc:spChg chg="mod">
          <ac:chgData name="Donovan Harvey" userId="" providerId="" clId="Web-{CB659D83-B847-4C08-8D7E-11E84AC8B3F9}" dt="2023-11-02T15:48:31.265" v="193" actId="20577"/>
          <ac:spMkLst>
            <pc:docMk/>
            <pc:sldMk cId="3059249757" sldId="363"/>
            <ac:spMk id="3" creationId="{CFB3EC92-7654-284B-5F02-C9A1D64463B2}"/>
          </ac:spMkLst>
        </pc:spChg>
      </pc:sldChg>
    </pc:docChg>
  </pc:docChgLst>
  <pc:docChgLst>
    <pc:chgData name="Leah Hendey" clId="Web-{ECEB32DA-F1CA-4628-B6EF-F3B7EBEF0CD5}"/>
    <pc:docChg chg="modSld">
      <pc:chgData name="Leah Hendey" userId="" providerId="" clId="Web-{ECEB32DA-F1CA-4628-B6EF-F3B7EBEF0CD5}" dt="2023-11-03T15:29:46.057" v="116" actId="20577"/>
      <pc:docMkLst>
        <pc:docMk/>
      </pc:docMkLst>
      <pc:sldChg chg="modSp">
        <pc:chgData name="Leah Hendey" userId="" providerId="" clId="Web-{ECEB32DA-F1CA-4628-B6EF-F3B7EBEF0CD5}" dt="2023-11-03T15:13:36.533" v="15" actId="20577"/>
        <pc:sldMkLst>
          <pc:docMk/>
          <pc:sldMk cId="3435428155" sldId="335"/>
        </pc:sldMkLst>
        <pc:spChg chg="mod">
          <ac:chgData name="Leah Hendey" userId="" providerId="" clId="Web-{ECEB32DA-F1CA-4628-B6EF-F3B7EBEF0CD5}" dt="2023-11-03T15:13:36.533" v="15" actId="20577"/>
          <ac:spMkLst>
            <pc:docMk/>
            <pc:sldMk cId="3435428155" sldId="335"/>
            <ac:spMk id="15" creationId="{D3FBF629-ED80-5892-996D-CDFD1BFD5F49}"/>
          </ac:spMkLst>
        </pc:spChg>
        <pc:spChg chg="mod">
          <ac:chgData name="Leah Hendey" userId="" providerId="" clId="Web-{ECEB32DA-F1CA-4628-B6EF-F3B7EBEF0CD5}" dt="2023-11-03T15:13:22.438" v="2" actId="20577"/>
          <ac:spMkLst>
            <pc:docMk/>
            <pc:sldMk cId="3435428155" sldId="335"/>
            <ac:spMk id="17" creationId="{A0BF54B0-574A-03F9-8E87-C015EDC0389B}"/>
          </ac:spMkLst>
        </pc:spChg>
      </pc:sldChg>
      <pc:sldChg chg="modSp">
        <pc:chgData name="Leah Hendey" userId="" providerId="" clId="Web-{ECEB32DA-F1CA-4628-B6EF-F3B7EBEF0CD5}" dt="2023-11-03T15:15:58.668" v="102" actId="20577"/>
        <pc:sldMkLst>
          <pc:docMk/>
          <pc:sldMk cId="3835510243" sldId="344"/>
        </pc:sldMkLst>
        <pc:spChg chg="mod">
          <ac:chgData name="Leah Hendey" userId="" providerId="" clId="Web-{ECEB32DA-F1CA-4628-B6EF-F3B7EBEF0CD5}" dt="2023-11-03T15:15:58.668" v="102" actId="20577"/>
          <ac:spMkLst>
            <pc:docMk/>
            <pc:sldMk cId="3835510243" sldId="344"/>
            <ac:spMk id="2" creationId="{C611B757-3ACD-4BFF-B9BF-AE7C6418D5E0}"/>
          </ac:spMkLst>
        </pc:spChg>
      </pc:sldChg>
      <pc:sldChg chg="modSp">
        <pc:chgData name="Leah Hendey" userId="" providerId="" clId="Web-{ECEB32DA-F1CA-4628-B6EF-F3B7EBEF0CD5}" dt="2023-11-03T15:20:07.546" v="106" actId="20577"/>
        <pc:sldMkLst>
          <pc:docMk/>
          <pc:sldMk cId="2400507474" sldId="346"/>
        </pc:sldMkLst>
        <pc:spChg chg="mod">
          <ac:chgData name="Leah Hendey" userId="" providerId="" clId="Web-{ECEB32DA-F1CA-4628-B6EF-F3B7EBEF0CD5}" dt="2023-11-03T15:20:07.546" v="106" actId="20577"/>
          <ac:spMkLst>
            <pc:docMk/>
            <pc:sldMk cId="2400507474" sldId="346"/>
            <ac:spMk id="2" creationId="{C611B757-3ACD-4BFF-B9BF-AE7C6418D5E0}"/>
          </ac:spMkLst>
        </pc:spChg>
      </pc:sldChg>
      <pc:sldChg chg="modSp addCm">
        <pc:chgData name="Leah Hendey" userId="" providerId="" clId="Web-{ECEB32DA-F1CA-4628-B6EF-F3B7EBEF0CD5}" dt="2023-11-03T15:29:46.057" v="116" actId="20577"/>
        <pc:sldMkLst>
          <pc:docMk/>
          <pc:sldMk cId="3953185028" sldId="353"/>
        </pc:sldMkLst>
        <pc:spChg chg="mod">
          <ac:chgData name="Leah Hendey" userId="" providerId="" clId="Web-{ECEB32DA-F1CA-4628-B6EF-F3B7EBEF0CD5}" dt="2023-11-03T15:29:46.057" v="116" actId="20577"/>
          <ac:spMkLst>
            <pc:docMk/>
            <pc:sldMk cId="3953185028" sldId="353"/>
            <ac:spMk id="3" creationId="{F1841F73-17E1-48FF-A368-D973084284AB}"/>
          </ac:spMkLst>
        </pc:spChg>
      </pc:sldChg>
      <pc:sldChg chg="modSp">
        <pc:chgData name="Leah Hendey" userId="" providerId="" clId="Web-{ECEB32DA-F1CA-4628-B6EF-F3B7EBEF0CD5}" dt="2023-11-03T15:15:03.805" v="96" actId="20577"/>
        <pc:sldMkLst>
          <pc:docMk/>
          <pc:sldMk cId="1567898101" sldId="354"/>
        </pc:sldMkLst>
        <pc:spChg chg="mod">
          <ac:chgData name="Leah Hendey" userId="" providerId="" clId="Web-{ECEB32DA-F1CA-4628-B6EF-F3B7EBEF0CD5}" dt="2023-11-03T15:15:03.805" v="96" actId="20577"/>
          <ac:spMkLst>
            <pc:docMk/>
            <pc:sldMk cId="1567898101" sldId="354"/>
            <ac:spMk id="3" creationId="{DE330D8C-72B7-44DE-AAF3-06537994C393}"/>
          </ac:spMkLst>
        </pc:spChg>
      </pc:sldChg>
      <pc:sldChg chg="modSp">
        <pc:chgData name="Leah Hendey" userId="" providerId="" clId="Web-{ECEB32DA-F1CA-4628-B6EF-F3B7EBEF0CD5}" dt="2023-11-03T15:15:32.370" v="100" actId="1076"/>
        <pc:sldMkLst>
          <pc:docMk/>
          <pc:sldMk cId="3578617416" sldId="362"/>
        </pc:sldMkLst>
        <pc:graphicFrameChg chg="mod modGraphic">
          <ac:chgData name="Leah Hendey" userId="" providerId="" clId="Web-{ECEB32DA-F1CA-4628-B6EF-F3B7EBEF0CD5}" dt="2023-11-03T15:15:32.370" v="100" actId="1076"/>
          <ac:graphicFrameMkLst>
            <pc:docMk/>
            <pc:sldMk cId="3578617416" sldId="362"/>
            <ac:graphicFrameMk id="4" creationId="{D428EBE2-C903-48A2-BC27-B67A3FDD7452}"/>
          </ac:graphicFrameMkLst>
        </pc:graphicFrameChg>
      </pc:sldChg>
      <pc:sldChg chg="addCm">
        <pc:chgData name="Leah Hendey" userId="" providerId="" clId="Web-{ECEB32DA-F1CA-4628-B6EF-F3B7EBEF0CD5}" dt="2023-11-03T15:19:22.668" v="103"/>
        <pc:sldMkLst>
          <pc:docMk/>
          <pc:sldMk cId="3059249757" sldId="363"/>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localhost\c$\Users\dharvey\Documents\ddrive\dcdata\libraries\nnip\diversity%20survey\raw\divesity_survey_nodup2.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localhost\c$\Users\dharvey\Documents\ddrive\dcdata\libraries\nnip\diversity%20survey\raw\divesity_survey_nodup2.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localhost\c$\Users\dharvey\Documents\ddrive\dcdata\libraries\nnip\diversity%20survey\raw\divesity_survey_nodup2.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localhost\c$\Users\dharvey\Documents\ddrive\dcdata\libraries\nnip\diversity%20survey\raw\divesity_survey_nodup2.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localhost\c$\Users\dharvey\Documents\ddrive\dcdata\libraries\nnip\diversity%20survey\raw\divesity_survey_nodup2.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localhost\c$\Users\dharvey\Documents\ddrive\dcdata\libraries\nnip\diversity%20survey\raw\divesity_survey_nodup2.xlsx" TargetMode="External"/><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oleObject" Target="file:///\\localhost\c$\Users\dharvey\Documents\ddrive\dcdata\libraries\nnip\diversity%20survey\raw\divesity_survey_nodup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localhost\c$\Users\dharvey\Documents\ddrive\dcdata\libraries\nnip\diversity%20survey\raw\divesity_survey_nodup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localhost\c$\Users\dharvey\Documents\ddrive\dcdata\libraries\nnip\diversity%20survey\raw\divesity_survey_nodup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localhost\c$\Users\dharvey\Documents\ddrive\dcdata\libraries\nnip\diversity%20survey\raw\divesity_survey_nodup2.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localhost\c$\Users\dharvey\Documents\ddrive\dcdata\libraries\nnip\diversity%20survey\raw\divesity_survey_nodup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localhost\c$\Users\dharvey\Documents\ddrive\dcdata\libraries\nnip\diversity%20survey\raw\divesity_survey_nodup2.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localhost\c$\Users\dharvey\Documents\ddrive\dcdata\libraries\nnip\diversity%20survey\raw\divesity_survey_nodup2.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localhost\c$\Users\dharvey\Documents\ddrive\dcdata\libraries\nnip\diversity%20survey\raw\divesity_survey_nodup2.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505878924777841E-2"/>
          <c:y val="3.0494566422710135E-2"/>
          <c:w val="0.87905629502957183"/>
          <c:h val="0.84292722516471863"/>
        </c:manualLayout>
      </c:layout>
      <c:barChart>
        <c:barDir val="bar"/>
        <c:grouping val="stacked"/>
        <c:varyColors val="0"/>
        <c:ser>
          <c:idx val="1"/>
          <c:order val="0"/>
          <c:tx>
            <c:strRef>
              <c:f>'Gender % Graphs'!$C$11</c:f>
              <c:strCache>
                <c:ptCount val="1"/>
                <c:pt idx="0">
                  <c:v>Woman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'Gender % Graphs'!$A$12:$A$14</c:f>
              <c:strCache>
                <c:ptCount val="3"/>
                <c:pt idx="0">
                  <c:v>NNIP Leadership</c:v>
                </c:pt>
                <c:pt idx="1">
                  <c:v>Other Staff</c:v>
                </c:pt>
                <c:pt idx="2">
                  <c:v>Staff Total</c:v>
                </c:pt>
              </c:strCache>
            </c:strRef>
          </c:cat>
          <c:val>
            <c:numRef>
              <c:f>'Gender % Graphs'!$C$12:$C$14</c:f>
              <c:numCache>
                <c:formatCode>0.0%</c:formatCode>
                <c:ptCount val="3"/>
                <c:pt idx="0">
                  <c:v>0.57425742574257421</c:v>
                </c:pt>
                <c:pt idx="1">
                  <c:v>0.58128078817733986</c:v>
                </c:pt>
                <c:pt idx="2">
                  <c:v>0.57988165680473369</c:v>
                </c:pt>
              </c:numCache>
            </c:numRef>
          </c:val>
          <c:extLst>
            <c:ext xmlns:c16="http://schemas.microsoft.com/office/drawing/2014/chart" uri="{C3380CC4-5D6E-409C-BE32-E72D297353CC}">
              <c16:uniqueId val="{00000000-D593-4273-91B4-1CB9C7BBDED9}"/>
            </c:ext>
          </c:extLst>
        </c:ser>
        <c:ser>
          <c:idx val="2"/>
          <c:order val="1"/>
          <c:tx>
            <c:strRef>
              <c:f>'Gender % Graphs'!$D$11</c:f>
              <c:strCache>
                <c:ptCount val="1"/>
                <c:pt idx="0">
                  <c:v>Man</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'Gender % Graphs'!$A$12:$A$14</c:f>
              <c:strCache>
                <c:ptCount val="3"/>
                <c:pt idx="0">
                  <c:v>NNIP Leadership</c:v>
                </c:pt>
                <c:pt idx="1">
                  <c:v>Other Staff</c:v>
                </c:pt>
                <c:pt idx="2">
                  <c:v>Staff Total</c:v>
                </c:pt>
              </c:strCache>
            </c:strRef>
          </c:cat>
          <c:val>
            <c:numRef>
              <c:f>'Gender % Graphs'!$D$12:$D$14</c:f>
              <c:numCache>
                <c:formatCode>0.0%</c:formatCode>
                <c:ptCount val="3"/>
                <c:pt idx="0">
                  <c:v>0.41584158415841582</c:v>
                </c:pt>
                <c:pt idx="1">
                  <c:v>0.33743842364532017</c:v>
                </c:pt>
                <c:pt idx="2">
                  <c:v>0.35305719921104539</c:v>
                </c:pt>
              </c:numCache>
            </c:numRef>
          </c:val>
          <c:extLst>
            <c:ext xmlns:c16="http://schemas.microsoft.com/office/drawing/2014/chart" uri="{C3380CC4-5D6E-409C-BE32-E72D297353CC}">
              <c16:uniqueId val="{00000001-D593-4273-91B4-1CB9C7BBDED9}"/>
            </c:ext>
          </c:extLst>
        </c:ser>
        <c:ser>
          <c:idx val="0"/>
          <c:order val="3"/>
          <c:tx>
            <c:strRef>
              <c:f>'Gender % Graphs'!$B$11</c:f>
              <c:strCache>
                <c:ptCount val="1"/>
                <c:pt idx="0">
                  <c:v>Nonbinary</c:v>
                </c:pt>
              </c:strCache>
            </c:strRef>
          </c:tx>
          <c:spPr>
            <a:solidFill>
              <a:schemeClr val="accent1"/>
            </a:solidFill>
            <a:ln>
              <a:noFill/>
            </a:ln>
            <a:effectLst/>
          </c:spPr>
          <c:invertIfNegative val="0"/>
          <c:dLbls>
            <c:delete val="1"/>
          </c:dLbls>
          <c:cat>
            <c:strRef>
              <c:f>'Gender % Graphs'!$A$12:$A$14</c:f>
              <c:strCache>
                <c:ptCount val="3"/>
                <c:pt idx="0">
                  <c:v>NNIP Leadership</c:v>
                </c:pt>
                <c:pt idx="1">
                  <c:v>Other Staff</c:v>
                </c:pt>
                <c:pt idx="2">
                  <c:v>Staff Total</c:v>
                </c:pt>
              </c:strCache>
            </c:strRef>
          </c:cat>
          <c:val>
            <c:numRef>
              <c:f>'Gender % Graphs'!$B$12:$B$14</c:f>
              <c:numCache>
                <c:formatCode>0.0%</c:formatCode>
                <c:ptCount val="3"/>
                <c:pt idx="0">
                  <c:v>9.9009900990099011E-3</c:v>
                </c:pt>
                <c:pt idx="1">
                  <c:v>9.852216748768473E-3</c:v>
                </c:pt>
                <c:pt idx="2">
                  <c:v>9.8619329388560158E-3</c:v>
                </c:pt>
              </c:numCache>
            </c:numRef>
          </c:val>
          <c:extLst>
            <c:ext xmlns:c16="http://schemas.microsoft.com/office/drawing/2014/chart" uri="{C3380CC4-5D6E-409C-BE32-E72D297353CC}">
              <c16:uniqueId val="{00000002-D593-4273-91B4-1CB9C7BBDED9}"/>
            </c:ext>
          </c:extLst>
        </c:ser>
        <c:ser>
          <c:idx val="4"/>
          <c:order val="4"/>
          <c:tx>
            <c:strRef>
              <c:f>'Gender % Graphs'!$F$11</c:f>
              <c:strCache>
                <c:ptCount val="1"/>
                <c:pt idx="0">
                  <c:v>Not Identified</c:v>
                </c:pt>
              </c:strCache>
            </c:strRef>
          </c:tx>
          <c:spPr>
            <a:solidFill>
              <a:schemeClr val="accent6">
                <a:lumMod val="85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3-D593-4273-91B4-1CB9C7BBDED9}"/>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'Gender % Graphs'!$A$12:$A$14</c:f>
              <c:strCache>
                <c:ptCount val="3"/>
                <c:pt idx="0">
                  <c:v>NNIP Leadership</c:v>
                </c:pt>
                <c:pt idx="1">
                  <c:v>Other Staff</c:v>
                </c:pt>
                <c:pt idx="2">
                  <c:v>Staff Total</c:v>
                </c:pt>
              </c:strCache>
            </c:strRef>
          </c:cat>
          <c:val>
            <c:numRef>
              <c:f>'Gender % Graphs'!$F$12:$F$14</c:f>
              <c:numCache>
                <c:formatCode>0.0%</c:formatCode>
                <c:ptCount val="3"/>
                <c:pt idx="0">
                  <c:v>0</c:v>
                </c:pt>
                <c:pt idx="1">
                  <c:v>6.8965517241379309E-2</c:v>
                </c:pt>
                <c:pt idx="2">
                  <c:v>5.5226824457593686E-2</c:v>
                </c:pt>
              </c:numCache>
            </c:numRef>
          </c:val>
          <c:extLst>
            <c:ext xmlns:c16="http://schemas.microsoft.com/office/drawing/2014/chart" uri="{C3380CC4-5D6E-409C-BE32-E72D297353CC}">
              <c16:uniqueId val="{00000006-D593-4273-91B4-1CB9C7BBDED9}"/>
            </c:ext>
          </c:extLst>
        </c:ser>
        <c:dLbls>
          <c:dLblPos val="ctr"/>
          <c:showLegendKey val="0"/>
          <c:showVal val="1"/>
          <c:showCatName val="0"/>
          <c:showSerName val="0"/>
          <c:showPercent val="0"/>
          <c:showBubbleSize val="0"/>
        </c:dLbls>
        <c:gapWidth val="182"/>
        <c:overlap val="100"/>
        <c:axId val="5352304"/>
        <c:axId val="476686032"/>
        <c:extLst>
          <c:ext xmlns:c15="http://schemas.microsoft.com/office/drawing/2012/chart" uri="{02D57815-91ED-43cb-92C2-25804820EDAC}">
            <c15:filteredBarSeries>
              <c15:ser>
                <c:idx val="3"/>
                <c:order val="2"/>
                <c:tx>
                  <c:strRef>
                    <c:extLst>
                      <c:ext uri="{02D57815-91ED-43cb-92C2-25804820EDAC}">
                        <c15:formulaRef>
                          <c15:sqref>'Gender % Graphs'!$E$11</c15:sqref>
                        </c15:formulaRef>
                      </c:ext>
                    </c:extLst>
                    <c:strCache>
                      <c:ptCount val="1"/>
                      <c:pt idx="0">
                        <c:v>Fillin</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'Gender % Graphs'!$A$12:$A$14</c15:sqref>
                        </c15:formulaRef>
                      </c:ext>
                    </c:extLst>
                    <c:strCache>
                      <c:ptCount val="3"/>
                      <c:pt idx="0">
                        <c:v>NNIP Leadership</c:v>
                      </c:pt>
                      <c:pt idx="1">
                        <c:v>Other Staff</c:v>
                      </c:pt>
                      <c:pt idx="2">
                        <c:v>Staff Total</c:v>
                      </c:pt>
                    </c:strCache>
                  </c:strRef>
                </c:cat>
                <c:val>
                  <c:numRef>
                    <c:extLst>
                      <c:ext uri="{02D57815-91ED-43cb-92C2-25804820EDAC}">
                        <c15:formulaRef>
                          <c15:sqref>'Gender % Graphs'!$E$12:$E$14</c15:sqref>
                        </c15:formulaRef>
                      </c:ext>
                    </c:extLst>
                    <c:numCache>
                      <c:formatCode>0.0%</c:formatCode>
                      <c:ptCount val="3"/>
                      <c:pt idx="0">
                        <c:v>0</c:v>
                      </c:pt>
                      <c:pt idx="1">
                        <c:v>2.4630541871921183E-3</c:v>
                      </c:pt>
                      <c:pt idx="2">
                        <c:v>1.9723865877712033E-3</c:v>
                      </c:pt>
                    </c:numCache>
                  </c:numRef>
                </c:val>
                <c:extLst>
                  <c:ext xmlns:c16="http://schemas.microsoft.com/office/drawing/2014/chart" uri="{C3380CC4-5D6E-409C-BE32-E72D297353CC}">
                    <c16:uniqueId val="{00000007-D593-4273-91B4-1CB9C7BBDED9}"/>
                  </c:ext>
                </c:extLst>
              </c15:ser>
            </c15:filteredBarSeries>
          </c:ext>
        </c:extLst>
      </c:barChart>
      <c:catAx>
        <c:axId val="53523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476686032"/>
        <c:crosses val="autoZero"/>
        <c:auto val="1"/>
        <c:lblAlgn val="ctr"/>
        <c:lblOffset val="100"/>
        <c:noMultiLvlLbl val="0"/>
      </c:catAx>
      <c:valAx>
        <c:axId val="47668603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352304"/>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mn-lt"/>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Sheet2!$B$21</c:f>
              <c:strCache>
                <c:ptCount val="1"/>
                <c:pt idx="0">
                  <c:v>Count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Sheet2!$A$22:$A$30</c:f>
              <c:strCache>
                <c:ptCount val="8"/>
                <c:pt idx="0">
                  <c:v>Lack of staff turnover or small staff size</c:v>
                </c:pt>
                <c:pt idx="1">
                  <c:v>Difficulty in accessing diverse networks of professionals</c:v>
                </c:pt>
                <c:pt idx="2">
                  <c:v>Less competitive pay and benefits</c:v>
                </c:pt>
                <c:pt idx="3">
                  <c:v>Other</c:v>
                </c:pt>
                <c:pt idx="4">
                  <c:v>Organizational bureaucracy (including hiring)</c:v>
                </c:pt>
                <c:pt idx="5">
                  <c:v>Lack of clear articulation of organization's commitment to DEI</c:v>
                </c:pt>
                <c:pt idx="6">
                  <c:v>Not enough support from organization leadership</c:v>
                </c:pt>
                <c:pt idx="7">
                  <c:v>Less supportive workplace culture</c:v>
                </c:pt>
              </c:strCache>
              <c:extLst/>
            </c:strRef>
          </c:cat>
          <c:val>
            <c:numRef>
              <c:f>Sheet2!$B$22:$B$30</c:f>
              <c:numCache>
                <c:formatCode>General</c:formatCode>
                <c:ptCount val="8"/>
                <c:pt idx="0">
                  <c:v>17</c:v>
                </c:pt>
                <c:pt idx="1">
                  <c:v>12</c:v>
                </c:pt>
                <c:pt idx="2">
                  <c:v>12</c:v>
                </c:pt>
                <c:pt idx="3">
                  <c:v>9</c:v>
                </c:pt>
                <c:pt idx="4">
                  <c:v>8</c:v>
                </c:pt>
                <c:pt idx="5">
                  <c:v>2</c:v>
                </c:pt>
                <c:pt idx="6">
                  <c:v>1</c:v>
                </c:pt>
                <c:pt idx="7">
                  <c:v>1</c:v>
                </c:pt>
              </c:numCache>
              <c:extLst/>
            </c:numRef>
          </c:val>
          <c:extLst>
            <c:ext xmlns:c16="http://schemas.microsoft.com/office/drawing/2014/chart" uri="{C3380CC4-5D6E-409C-BE32-E72D297353CC}">
              <c16:uniqueId val="{00000000-FA3F-4BE5-ACC0-1775983E7737}"/>
            </c:ext>
          </c:extLst>
        </c:ser>
        <c:dLbls>
          <c:showLegendKey val="0"/>
          <c:showVal val="0"/>
          <c:showCatName val="0"/>
          <c:showSerName val="0"/>
          <c:showPercent val="0"/>
          <c:showBubbleSize val="0"/>
        </c:dLbls>
        <c:gapWidth val="219"/>
        <c:overlap val="-27"/>
        <c:axId val="623371376"/>
        <c:axId val="1299697936"/>
      </c:barChart>
      <c:catAx>
        <c:axId val="623371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299697936"/>
        <c:crosses val="autoZero"/>
        <c:auto val="1"/>
        <c:lblAlgn val="ctr"/>
        <c:lblOffset val="100"/>
        <c:noMultiLvlLbl val="0"/>
      </c:catAx>
      <c:valAx>
        <c:axId val="12996979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233713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Sheet2!$B$33</c:f>
              <c:strCache>
                <c:ptCount val="1"/>
                <c:pt idx="0">
                  <c:v>Count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Sheet2!$A$34:$A$40</c:f>
              <c:strCache>
                <c:ptCount val="7"/>
                <c:pt idx="0">
                  <c:v>Limited upward career path at organization</c:v>
                </c:pt>
                <c:pt idx="1">
                  <c:v>Less competitive pay and benefits</c:v>
                </c:pt>
                <c:pt idx="2">
                  <c:v>Other</c:v>
                </c:pt>
                <c:pt idx="3">
                  <c:v>Lack of professional development opportunities</c:v>
                </c:pt>
                <c:pt idx="4">
                  <c:v>Less supportive workplace culture</c:v>
                </c:pt>
                <c:pt idx="5">
                  <c:v>Not enough support from organization leadership</c:v>
                </c:pt>
                <c:pt idx="6">
                  <c:v>Lack of a constructive relationship with supervisors</c:v>
                </c:pt>
              </c:strCache>
            </c:strRef>
          </c:cat>
          <c:val>
            <c:numRef>
              <c:f>Sheet2!$B$34:$B$40</c:f>
              <c:numCache>
                <c:formatCode>General</c:formatCode>
                <c:ptCount val="7"/>
                <c:pt idx="0">
                  <c:v>20</c:v>
                </c:pt>
                <c:pt idx="1">
                  <c:v>17</c:v>
                </c:pt>
                <c:pt idx="2">
                  <c:v>8</c:v>
                </c:pt>
                <c:pt idx="3">
                  <c:v>6</c:v>
                </c:pt>
                <c:pt idx="4">
                  <c:v>3</c:v>
                </c:pt>
                <c:pt idx="5">
                  <c:v>2</c:v>
                </c:pt>
                <c:pt idx="6">
                  <c:v>2</c:v>
                </c:pt>
              </c:numCache>
            </c:numRef>
          </c:val>
          <c:extLst>
            <c:ext xmlns:c16="http://schemas.microsoft.com/office/drawing/2014/chart" uri="{C3380CC4-5D6E-409C-BE32-E72D297353CC}">
              <c16:uniqueId val="{00000000-278A-400C-8657-56DFDACEA933}"/>
            </c:ext>
          </c:extLst>
        </c:ser>
        <c:dLbls>
          <c:showLegendKey val="0"/>
          <c:showVal val="0"/>
          <c:showCatName val="0"/>
          <c:showSerName val="0"/>
          <c:showPercent val="0"/>
          <c:showBubbleSize val="0"/>
        </c:dLbls>
        <c:gapWidth val="219"/>
        <c:overlap val="-27"/>
        <c:axId val="337689392"/>
        <c:axId val="331120128"/>
      </c:barChart>
      <c:catAx>
        <c:axId val="337689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31120128"/>
        <c:crosses val="autoZero"/>
        <c:auto val="1"/>
        <c:lblAlgn val="ctr"/>
        <c:lblOffset val="100"/>
        <c:noMultiLvlLbl val="0"/>
      </c:catAx>
      <c:valAx>
        <c:axId val="331120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37689392"/>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1"/>
          <c:order val="1"/>
          <c:tx>
            <c:strRef>
              <c:f>'Gender % Graphs'!$C$27</c:f>
              <c:strCache>
                <c:ptCount val="1"/>
                <c:pt idx="0">
                  <c:v>Woman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'Gender % Graphs'!$A$28:$A$29</c:f>
              <c:strCache>
                <c:ptCount val="2"/>
                <c:pt idx="0">
                  <c:v>Boards of Directors</c:v>
                </c:pt>
                <c:pt idx="1">
                  <c:v>Advisory Boards or Committees</c:v>
                </c:pt>
              </c:strCache>
            </c:strRef>
          </c:cat>
          <c:val>
            <c:numRef>
              <c:f>'Gender % Graphs'!$C$28:$C$29</c:f>
              <c:numCache>
                <c:formatCode>0%</c:formatCode>
                <c:ptCount val="2"/>
                <c:pt idx="0">
                  <c:v>0.51968503937007871</c:v>
                </c:pt>
                <c:pt idx="1">
                  <c:v>0.37755102040816324</c:v>
                </c:pt>
              </c:numCache>
            </c:numRef>
          </c:val>
          <c:extLst>
            <c:ext xmlns:c16="http://schemas.microsoft.com/office/drawing/2014/chart" uri="{C3380CC4-5D6E-409C-BE32-E72D297353CC}">
              <c16:uniqueId val="{00000000-AF33-4130-B996-5233AC67E273}"/>
            </c:ext>
          </c:extLst>
        </c:ser>
        <c:ser>
          <c:idx val="2"/>
          <c:order val="2"/>
          <c:tx>
            <c:strRef>
              <c:f>'Gender % Graphs'!$D$27</c:f>
              <c:strCache>
                <c:ptCount val="1"/>
                <c:pt idx="0">
                  <c:v>Man</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'Gender % Graphs'!$A$28:$A$29</c:f>
              <c:strCache>
                <c:ptCount val="2"/>
                <c:pt idx="0">
                  <c:v>Boards of Directors</c:v>
                </c:pt>
                <c:pt idx="1">
                  <c:v>Advisory Boards or Committees</c:v>
                </c:pt>
              </c:strCache>
            </c:strRef>
          </c:cat>
          <c:val>
            <c:numRef>
              <c:f>'Gender % Graphs'!$D$28:$D$29</c:f>
              <c:numCache>
                <c:formatCode>0%</c:formatCode>
                <c:ptCount val="2"/>
                <c:pt idx="0">
                  <c:v>0.48031496062992124</c:v>
                </c:pt>
                <c:pt idx="1">
                  <c:v>0.23469387755102042</c:v>
                </c:pt>
              </c:numCache>
            </c:numRef>
          </c:val>
          <c:extLst>
            <c:ext xmlns:c16="http://schemas.microsoft.com/office/drawing/2014/chart" uri="{C3380CC4-5D6E-409C-BE32-E72D297353CC}">
              <c16:uniqueId val="{00000001-AF33-4130-B996-5233AC67E273}"/>
            </c:ext>
          </c:extLst>
        </c:ser>
        <c:ser>
          <c:idx val="4"/>
          <c:order val="4"/>
          <c:tx>
            <c:strRef>
              <c:f>'Gender % Graphs'!$F$27</c:f>
              <c:strCache>
                <c:ptCount val="1"/>
                <c:pt idx="0">
                  <c:v>Not Identified</c:v>
                </c:pt>
              </c:strCache>
            </c:strRef>
          </c:tx>
          <c:spPr>
            <a:solidFill>
              <a:schemeClr val="accent6">
                <a:lumMod val="85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6-AF33-4130-B996-5233AC67E273}"/>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'Gender % Graphs'!$A$28:$A$29</c:f>
              <c:strCache>
                <c:ptCount val="2"/>
                <c:pt idx="0">
                  <c:v>Boards of Directors</c:v>
                </c:pt>
                <c:pt idx="1">
                  <c:v>Advisory Boards or Committees</c:v>
                </c:pt>
              </c:strCache>
            </c:strRef>
          </c:cat>
          <c:val>
            <c:numRef>
              <c:f>'Gender % Graphs'!$F$28:$F$29</c:f>
              <c:numCache>
                <c:formatCode>0%</c:formatCode>
                <c:ptCount val="2"/>
                <c:pt idx="0">
                  <c:v>0</c:v>
                </c:pt>
                <c:pt idx="1">
                  <c:v>0.38775510204081631</c:v>
                </c:pt>
              </c:numCache>
            </c:numRef>
          </c:val>
          <c:extLst>
            <c:ext xmlns:c16="http://schemas.microsoft.com/office/drawing/2014/chart" uri="{C3380CC4-5D6E-409C-BE32-E72D297353CC}">
              <c16:uniqueId val="{00000002-AF33-4130-B996-5233AC67E273}"/>
            </c:ext>
          </c:extLst>
        </c:ser>
        <c:dLbls>
          <c:dLblPos val="ctr"/>
          <c:showLegendKey val="0"/>
          <c:showVal val="1"/>
          <c:showCatName val="0"/>
          <c:showSerName val="0"/>
          <c:showPercent val="0"/>
          <c:showBubbleSize val="0"/>
        </c:dLbls>
        <c:gapWidth val="150"/>
        <c:overlap val="100"/>
        <c:axId val="14191776"/>
        <c:axId val="466052432"/>
        <c:extLst>
          <c:ext xmlns:c15="http://schemas.microsoft.com/office/drawing/2012/chart" uri="{02D57815-91ED-43cb-92C2-25804820EDAC}">
            <c15:filteredBarSeries>
              <c15:ser>
                <c:idx val="0"/>
                <c:order val="0"/>
                <c:tx>
                  <c:strRef>
                    <c:extLst>
                      <c:ext uri="{02D57815-91ED-43cb-92C2-25804820EDAC}">
                        <c15:formulaRef>
                          <c15:sqref>'Gender % Graphs'!$B$27</c15:sqref>
                        </c15:formulaRef>
                      </c:ext>
                    </c:extLst>
                    <c:strCache>
                      <c:ptCount val="1"/>
                      <c:pt idx="0">
                        <c:v>Nonbinary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'Gender % Graphs'!$A$28:$A$29</c15:sqref>
                        </c15:formulaRef>
                      </c:ext>
                    </c:extLst>
                    <c:strCache>
                      <c:ptCount val="2"/>
                      <c:pt idx="0">
                        <c:v>Boards of Directors</c:v>
                      </c:pt>
                      <c:pt idx="1">
                        <c:v>Advisory Boards or Committees</c:v>
                      </c:pt>
                    </c:strCache>
                  </c:strRef>
                </c:cat>
                <c:val>
                  <c:numRef>
                    <c:extLst>
                      <c:ext uri="{02D57815-91ED-43cb-92C2-25804820EDAC}">
                        <c15:formulaRef>
                          <c15:sqref>'Gender % Graphs'!$B$28:$B$29</c15:sqref>
                        </c15:formulaRef>
                      </c:ext>
                    </c:extLst>
                    <c:numCache>
                      <c:formatCode>0%</c:formatCode>
                      <c:ptCount val="2"/>
                      <c:pt idx="0">
                        <c:v>0</c:v>
                      </c:pt>
                      <c:pt idx="1">
                        <c:v>0</c:v>
                      </c:pt>
                    </c:numCache>
                  </c:numRef>
                </c:val>
                <c:extLst>
                  <c:ext xmlns:c16="http://schemas.microsoft.com/office/drawing/2014/chart" uri="{C3380CC4-5D6E-409C-BE32-E72D297353CC}">
                    <c16:uniqueId val="{00000003-AF33-4130-B996-5233AC67E273}"/>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'Gender % Graphs'!$E$27</c15:sqref>
                        </c15:formulaRef>
                      </c:ext>
                    </c:extLst>
                    <c:strCache>
                      <c:ptCount val="1"/>
                      <c:pt idx="0">
                        <c:v>Fillin</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'Gender % Graphs'!$A$28:$A$29</c15:sqref>
                        </c15:formulaRef>
                      </c:ext>
                    </c:extLst>
                    <c:strCache>
                      <c:ptCount val="2"/>
                      <c:pt idx="0">
                        <c:v>Boards of Directors</c:v>
                      </c:pt>
                      <c:pt idx="1">
                        <c:v>Advisory Boards or Committees</c:v>
                      </c:pt>
                    </c:strCache>
                  </c:strRef>
                </c:cat>
                <c:val>
                  <c:numRef>
                    <c:extLst xmlns:c15="http://schemas.microsoft.com/office/drawing/2012/chart">
                      <c:ext xmlns:c15="http://schemas.microsoft.com/office/drawing/2012/chart" uri="{02D57815-91ED-43cb-92C2-25804820EDAC}">
                        <c15:formulaRef>
                          <c15:sqref>'Gender % Graphs'!$E$28:$E$29</c15:sqref>
                        </c15:formulaRef>
                      </c:ext>
                    </c:extLst>
                    <c:numCache>
                      <c:formatCode>0%</c:formatCode>
                      <c:ptCount val="2"/>
                      <c:pt idx="0">
                        <c:v>0</c:v>
                      </c:pt>
                      <c:pt idx="1">
                        <c:v>0</c:v>
                      </c:pt>
                    </c:numCache>
                  </c:numRef>
                </c:val>
                <c:extLst xmlns:c15="http://schemas.microsoft.com/office/drawing/2012/chart">
                  <c:ext xmlns:c16="http://schemas.microsoft.com/office/drawing/2014/chart" uri="{C3380CC4-5D6E-409C-BE32-E72D297353CC}">
                    <c16:uniqueId val="{00000004-AF33-4130-B996-5233AC67E273}"/>
                  </c:ext>
                </c:extLst>
              </c15:ser>
            </c15:filteredBarSeries>
          </c:ext>
        </c:extLst>
      </c:barChart>
      <c:catAx>
        <c:axId val="141917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466052432"/>
        <c:crosses val="autoZero"/>
        <c:auto val="1"/>
        <c:lblAlgn val="ctr"/>
        <c:lblOffset val="100"/>
        <c:noMultiLvlLbl val="0"/>
      </c:catAx>
      <c:valAx>
        <c:axId val="46605243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1917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'Age % Graphs'!$B$24</c:f>
              <c:strCache>
                <c:ptCount val="1"/>
                <c:pt idx="0">
                  <c:v>Ages 18-29</c:v>
                </c:pt>
              </c:strCache>
            </c:strRef>
          </c:tx>
          <c:spPr>
            <a:solidFill>
              <a:schemeClr val="accent1"/>
            </a:solidFill>
            <a:ln>
              <a:noFill/>
            </a:ln>
            <a:effectLst/>
          </c:spPr>
          <c:invertIfNegative val="0"/>
          <c:dLbls>
            <c:delete val="1"/>
          </c:dLbls>
          <c:cat>
            <c:strRef>
              <c:f>'Age % Graphs'!$A$25:$A$26</c:f>
              <c:strCache>
                <c:ptCount val="2"/>
                <c:pt idx="0">
                  <c:v>Boards of Directors</c:v>
                </c:pt>
                <c:pt idx="1">
                  <c:v>Advisory Boards or Committees</c:v>
                </c:pt>
              </c:strCache>
            </c:strRef>
          </c:cat>
          <c:val>
            <c:numRef>
              <c:f>'Age % Graphs'!$B$25:$B$26</c:f>
              <c:numCache>
                <c:formatCode>0.0%</c:formatCode>
                <c:ptCount val="2"/>
                <c:pt idx="0">
                  <c:v>0</c:v>
                </c:pt>
                <c:pt idx="1">
                  <c:v>4.4444444444444446E-2</c:v>
                </c:pt>
              </c:numCache>
            </c:numRef>
          </c:val>
          <c:extLst>
            <c:ext xmlns:c16="http://schemas.microsoft.com/office/drawing/2014/chart" uri="{C3380CC4-5D6E-409C-BE32-E72D297353CC}">
              <c16:uniqueId val="{00000000-B181-4F7A-BFF2-614CFCC9DE8A}"/>
            </c:ext>
          </c:extLst>
        </c:ser>
        <c:ser>
          <c:idx val="1"/>
          <c:order val="1"/>
          <c:tx>
            <c:strRef>
              <c:f>'Age % Graphs'!$C$24</c:f>
              <c:strCache>
                <c:ptCount val="1"/>
                <c:pt idx="0">
                  <c:v>Ages 30-44</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 % Graphs'!$A$25:$A$26</c:f>
              <c:strCache>
                <c:ptCount val="2"/>
                <c:pt idx="0">
                  <c:v>Boards of Directors</c:v>
                </c:pt>
                <c:pt idx="1">
                  <c:v>Advisory Boards or Committees</c:v>
                </c:pt>
              </c:strCache>
            </c:strRef>
          </c:cat>
          <c:val>
            <c:numRef>
              <c:f>'Age % Graphs'!$C$25:$C$26</c:f>
              <c:numCache>
                <c:formatCode>0.0%</c:formatCode>
                <c:ptCount val="2"/>
                <c:pt idx="0">
                  <c:v>0.26984126984126983</c:v>
                </c:pt>
                <c:pt idx="1">
                  <c:v>0.13333333333333333</c:v>
                </c:pt>
              </c:numCache>
            </c:numRef>
          </c:val>
          <c:extLst>
            <c:ext xmlns:c16="http://schemas.microsoft.com/office/drawing/2014/chart" uri="{C3380CC4-5D6E-409C-BE32-E72D297353CC}">
              <c16:uniqueId val="{00000001-B181-4F7A-BFF2-614CFCC9DE8A}"/>
            </c:ext>
          </c:extLst>
        </c:ser>
        <c:ser>
          <c:idx val="2"/>
          <c:order val="2"/>
          <c:tx>
            <c:strRef>
              <c:f>'Age % Graphs'!$D$24</c:f>
              <c:strCache>
                <c:ptCount val="1"/>
                <c:pt idx="0">
                  <c:v>Ages 45-59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 % Graphs'!$A$25:$A$26</c:f>
              <c:strCache>
                <c:ptCount val="2"/>
                <c:pt idx="0">
                  <c:v>Boards of Directors</c:v>
                </c:pt>
                <c:pt idx="1">
                  <c:v>Advisory Boards or Committees</c:v>
                </c:pt>
              </c:strCache>
            </c:strRef>
          </c:cat>
          <c:val>
            <c:numRef>
              <c:f>'Age % Graphs'!$D$25:$D$26</c:f>
              <c:numCache>
                <c:formatCode>0.0%</c:formatCode>
                <c:ptCount val="2"/>
                <c:pt idx="0">
                  <c:v>0.30158730158730157</c:v>
                </c:pt>
                <c:pt idx="1">
                  <c:v>0.2</c:v>
                </c:pt>
              </c:numCache>
            </c:numRef>
          </c:val>
          <c:extLst>
            <c:ext xmlns:c16="http://schemas.microsoft.com/office/drawing/2014/chart" uri="{C3380CC4-5D6E-409C-BE32-E72D297353CC}">
              <c16:uniqueId val="{00000002-B181-4F7A-BFF2-614CFCC9DE8A}"/>
            </c:ext>
          </c:extLst>
        </c:ser>
        <c:ser>
          <c:idx val="3"/>
          <c:order val="3"/>
          <c:tx>
            <c:strRef>
              <c:f>'Age % Graphs'!$E$24</c:f>
              <c:strCache>
                <c:ptCount val="1"/>
                <c:pt idx="0">
                  <c:v>Ages 60+</c:v>
                </c:pt>
              </c:strCache>
            </c:strRef>
          </c:tx>
          <c:spPr>
            <a:solidFill>
              <a:schemeClr val="accent4"/>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5-B181-4F7A-BFF2-614CFCC9DE8A}"/>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 % Graphs'!$A$25:$A$26</c:f>
              <c:strCache>
                <c:ptCount val="2"/>
                <c:pt idx="0">
                  <c:v>Boards of Directors</c:v>
                </c:pt>
                <c:pt idx="1">
                  <c:v>Advisory Boards or Committees</c:v>
                </c:pt>
              </c:strCache>
            </c:strRef>
          </c:cat>
          <c:val>
            <c:numRef>
              <c:f>'Age % Graphs'!$E$25:$E$26</c:f>
              <c:numCache>
                <c:formatCode>0.0%</c:formatCode>
                <c:ptCount val="2"/>
                <c:pt idx="0">
                  <c:v>0.20634920634920634</c:v>
                </c:pt>
                <c:pt idx="1">
                  <c:v>4.4444444444444446E-2</c:v>
                </c:pt>
              </c:numCache>
            </c:numRef>
          </c:val>
          <c:extLst>
            <c:ext xmlns:c16="http://schemas.microsoft.com/office/drawing/2014/chart" uri="{C3380CC4-5D6E-409C-BE32-E72D297353CC}">
              <c16:uniqueId val="{00000003-B181-4F7A-BFF2-614CFCC9DE8A}"/>
            </c:ext>
          </c:extLst>
        </c:ser>
        <c:ser>
          <c:idx val="4"/>
          <c:order val="4"/>
          <c:tx>
            <c:strRef>
              <c:f>'Age % Graphs'!$F$24</c:f>
              <c:strCache>
                <c:ptCount val="1"/>
                <c:pt idx="0">
                  <c:v>Not Identified</c:v>
                </c:pt>
              </c:strCache>
            </c:strRef>
          </c:tx>
          <c:spPr>
            <a:solidFill>
              <a:schemeClr val="accent6">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 % Graphs'!$A$25:$A$26</c:f>
              <c:strCache>
                <c:ptCount val="2"/>
                <c:pt idx="0">
                  <c:v>Boards of Directors</c:v>
                </c:pt>
                <c:pt idx="1">
                  <c:v>Advisory Boards or Committees</c:v>
                </c:pt>
              </c:strCache>
            </c:strRef>
          </c:cat>
          <c:val>
            <c:numRef>
              <c:f>'Age % Graphs'!$F$25:$F$26</c:f>
              <c:numCache>
                <c:formatCode>0.0%</c:formatCode>
                <c:ptCount val="2"/>
                <c:pt idx="0">
                  <c:v>0.22222222222222221</c:v>
                </c:pt>
                <c:pt idx="1">
                  <c:v>0.57777777777777772</c:v>
                </c:pt>
              </c:numCache>
            </c:numRef>
          </c:val>
          <c:extLst>
            <c:ext xmlns:c16="http://schemas.microsoft.com/office/drawing/2014/chart" uri="{C3380CC4-5D6E-409C-BE32-E72D297353CC}">
              <c16:uniqueId val="{00000004-B181-4F7A-BFF2-614CFCC9DE8A}"/>
            </c:ext>
          </c:extLst>
        </c:ser>
        <c:dLbls>
          <c:dLblPos val="ctr"/>
          <c:showLegendKey val="0"/>
          <c:showVal val="1"/>
          <c:showCatName val="0"/>
          <c:showSerName val="0"/>
          <c:showPercent val="0"/>
          <c:showBubbleSize val="0"/>
        </c:dLbls>
        <c:gapWidth val="150"/>
        <c:overlap val="100"/>
        <c:axId val="2023791408"/>
        <c:axId val="2028512336"/>
      </c:barChart>
      <c:catAx>
        <c:axId val="20237914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028512336"/>
        <c:crosses val="autoZero"/>
        <c:auto val="1"/>
        <c:lblAlgn val="ctr"/>
        <c:lblOffset val="100"/>
        <c:noMultiLvlLbl val="0"/>
      </c:catAx>
      <c:valAx>
        <c:axId val="2028512336"/>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0237914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786064201478053"/>
          <c:y val="3.9579735175590096E-2"/>
          <c:w val="0.74441737574379874"/>
          <c:h val="0.70533411302861748"/>
        </c:manualLayout>
      </c:layout>
      <c:barChart>
        <c:barDir val="bar"/>
        <c:grouping val="stacked"/>
        <c:varyColors val="0"/>
        <c:ser>
          <c:idx val="0"/>
          <c:order val="0"/>
          <c:tx>
            <c:strRef>
              <c:f>'Race % Graphs'!$B$42</c:f>
              <c:strCache>
                <c:ptCount val="1"/>
                <c:pt idx="0">
                  <c:v>Asian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Graphs'!$A$43:$A$44</c:f>
              <c:strCache>
                <c:ptCount val="2"/>
                <c:pt idx="0">
                  <c:v>Boards of Directors</c:v>
                </c:pt>
                <c:pt idx="1">
                  <c:v>Advisory Boards or Committees</c:v>
                </c:pt>
              </c:strCache>
            </c:strRef>
          </c:cat>
          <c:val>
            <c:numRef>
              <c:f>'Race % Graphs'!$B$43:$B$44</c:f>
              <c:numCache>
                <c:formatCode>0.0%</c:formatCode>
                <c:ptCount val="2"/>
                <c:pt idx="0">
                  <c:v>3.1496062992125984E-2</c:v>
                </c:pt>
                <c:pt idx="1">
                  <c:v>5.0505050505050504E-2</c:v>
                </c:pt>
              </c:numCache>
            </c:numRef>
          </c:val>
          <c:extLst>
            <c:ext xmlns:c16="http://schemas.microsoft.com/office/drawing/2014/chart" uri="{C3380CC4-5D6E-409C-BE32-E72D297353CC}">
              <c16:uniqueId val="{00000000-853F-401C-9AF2-FB12AD015645}"/>
            </c:ext>
          </c:extLst>
        </c:ser>
        <c:ser>
          <c:idx val="1"/>
          <c:order val="1"/>
          <c:tx>
            <c:strRef>
              <c:f>'Race % Graphs'!$C$42</c:f>
              <c:strCache>
                <c:ptCount val="1"/>
                <c:pt idx="0">
                  <c:v>Black</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Graphs'!$A$43:$A$44</c:f>
              <c:strCache>
                <c:ptCount val="2"/>
                <c:pt idx="0">
                  <c:v>Boards of Directors</c:v>
                </c:pt>
                <c:pt idx="1">
                  <c:v>Advisory Boards or Committees</c:v>
                </c:pt>
              </c:strCache>
            </c:strRef>
          </c:cat>
          <c:val>
            <c:numRef>
              <c:f>'Race % Graphs'!$C$43:$C$44</c:f>
              <c:numCache>
                <c:formatCode>0.0%</c:formatCode>
                <c:ptCount val="2"/>
                <c:pt idx="0">
                  <c:v>0.32283464566929132</c:v>
                </c:pt>
                <c:pt idx="1">
                  <c:v>0.24242424242424243</c:v>
                </c:pt>
              </c:numCache>
            </c:numRef>
          </c:val>
          <c:extLst>
            <c:ext xmlns:c16="http://schemas.microsoft.com/office/drawing/2014/chart" uri="{C3380CC4-5D6E-409C-BE32-E72D297353CC}">
              <c16:uniqueId val="{00000001-853F-401C-9AF2-FB12AD015645}"/>
            </c:ext>
          </c:extLst>
        </c:ser>
        <c:ser>
          <c:idx val="2"/>
          <c:order val="2"/>
          <c:tx>
            <c:strRef>
              <c:f>'Race % Graphs'!$D$42</c:f>
              <c:strCache>
                <c:ptCount val="1"/>
                <c:pt idx="0">
                  <c:v>Hispanic</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Graphs'!$A$43:$A$44</c:f>
              <c:strCache>
                <c:ptCount val="2"/>
                <c:pt idx="0">
                  <c:v>Boards of Directors</c:v>
                </c:pt>
                <c:pt idx="1">
                  <c:v>Advisory Boards or Committees</c:v>
                </c:pt>
              </c:strCache>
            </c:strRef>
          </c:cat>
          <c:val>
            <c:numRef>
              <c:f>'Race % Graphs'!$D$43:$D$44</c:f>
              <c:numCache>
                <c:formatCode>0.0%</c:formatCode>
                <c:ptCount val="2"/>
                <c:pt idx="0">
                  <c:v>0.12598425196850394</c:v>
                </c:pt>
                <c:pt idx="1">
                  <c:v>0.14141414141414141</c:v>
                </c:pt>
              </c:numCache>
            </c:numRef>
          </c:val>
          <c:extLst>
            <c:ext xmlns:c16="http://schemas.microsoft.com/office/drawing/2014/chart" uri="{C3380CC4-5D6E-409C-BE32-E72D297353CC}">
              <c16:uniqueId val="{00000002-853F-401C-9AF2-FB12AD015645}"/>
            </c:ext>
          </c:extLst>
        </c:ser>
        <c:ser>
          <c:idx val="3"/>
          <c:order val="3"/>
          <c:tx>
            <c:strRef>
              <c:f>'Race % Graphs'!$E$42</c:f>
              <c:strCache>
                <c:ptCount val="1"/>
                <c:pt idx="0">
                  <c:v>Other</c:v>
                </c:pt>
              </c:strCache>
            </c:strRef>
          </c:tx>
          <c:spPr>
            <a:solidFill>
              <a:schemeClr val="accent4"/>
            </a:solidFill>
            <a:ln>
              <a:noFill/>
            </a:ln>
            <a:effectLst/>
          </c:spPr>
          <c:invertIfNegative val="0"/>
          <c:dLbls>
            <c:delete val="1"/>
          </c:dLbls>
          <c:cat>
            <c:strRef>
              <c:f>'Race % Graphs'!$A$43:$A$44</c:f>
              <c:strCache>
                <c:ptCount val="2"/>
                <c:pt idx="0">
                  <c:v>Boards of Directors</c:v>
                </c:pt>
                <c:pt idx="1">
                  <c:v>Advisory Boards or Committees</c:v>
                </c:pt>
              </c:strCache>
            </c:strRef>
          </c:cat>
          <c:val>
            <c:numRef>
              <c:f>'Race % Graphs'!$E$43:$E$44</c:f>
              <c:numCache>
                <c:formatCode>0.0%</c:formatCode>
                <c:ptCount val="2"/>
                <c:pt idx="0">
                  <c:v>3.937007874015748E-2</c:v>
                </c:pt>
                <c:pt idx="1">
                  <c:v>1.0101010101010102E-2</c:v>
                </c:pt>
              </c:numCache>
            </c:numRef>
          </c:val>
          <c:extLst>
            <c:ext xmlns:c16="http://schemas.microsoft.com/office/drawing/2014/chart" uri="{C3380CC4-5D6E-409C-BE32-E72D297353CC}">
              <c16:uniqueId val="{00000003-853F-401C-9AF2-FB12AD015645}"/>
            </c:ext>
          </c:extLst>
        </c:ser>
        <c:ser>
          <c:idx val="4"/>
          <c:order val="4"/>
          <c:tx>
            <c:strRef>
              <c:f>'Race % Graphs'!$F$42</c:f>
              <c:strCache>
                <c:ptCount val="1"/>
                <c:pt idx="0">
                  <c:v>White</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Graphs'!$A$43:$A$44</c:f>
              <c:strCache>
                <c:ptCount val="2"/>
                <c:pt idx="0">
                  <c:v>Boards of Directors</c:v>
                </c:pt>
                <c:pt idx="1">
                  <c:v>Advisory Boards or Committees</c:v>
                </c:pt>
              </c:strCache>
            </c:strRef>
          </c:cat>
          <c:val>
            <c:numRef>
              <c:f>'Race % Graphs'!$F$43:$F$44</c:f>
              <c:numCache>
                <c:formatCode>0.0%</c:formatCode>
                <c:ptCount val="2"/>
                <c:pt idx="0">
                  <c:v>0.48031496062992124</c:v>
                </c:pt>
                <c:pt idx="1">
                  <c:v>0.45454545454545453</c:v>
                </c:pt>
              </c:numCache>
            </c:numRef>
          </c:val>
          <c:extLst>
            <c:ext xmlns:c16="http://schemas.microsoft.com/office/drawing/2014/chart" uri="{C3380CC4-5D6E-409C-BE32-E72D297353CC}">
              <c16:uniqueId val="{00000004-853F-401C-9AF2-FB12AD015645}"/>
            </c:ext>
          </c:extLst>
        </c:ser>
        <c:ser>
          <c:idx val="5"/>
          <c:order val="5"/>
          <c:tx>
            <c:strRef>
              <c:f>'Race % Graphs'!$G$42</c:f>
              <c:strCache>
                <c:ptCount val="1"/>
                <c:pt idx="0">
                  <c:v>Not Identified</c:v>
                </c:pt>
              </c:strCache>
            </c:strRef>
          </c:tx>
          <c:spPr>
            <a:solidFill>
              <a:schemeClr val="accent6">
                <a:lumMod val="85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6-853F-401C-9AF2-FB12AD015645}"/>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Graphs'!$A$43:$A$44</c:f>
              <c:strCache>
                <c:ptCount val="2"/>
                <c:pt idx="0">
                  <c:v>Boards of Directors</c:v>
                </c:pt>
                <c:pt idx="1">
                  <c:v>Advisory Boards or Committees</c:v>
                </c:pt>
              </c:strCache>
            </c:strRef>
          </c:cat>
          <c:val>
            <c:numRef>
              <c:f>'Race % Graphs'!$G$43:$G$44</c:f>
              <c:numCache>
                <c:formatCode>0.0%</c:formatCode>
                <c:ptCount val="2"/>
                <c:pt idx="0">
                  <c:v>0</c:v>
                </c:pt>
                <c:pt idx="1">
                  <c:v>0.10101010101010101</c:v>
                </c:pt>
              </c:numCache>
            </c:numRef>
          </c:val>
          <c:extLst>
            <c:ext xmlns:c16="http://schemas.microsoft.com/office/drawing/2014/chart" uri="{C3380CC4-5D6E-409C-BE32-E72D297353CC}">
              <c16:uniqueId val="{00000005-853F-401C-9AF2-FB12AD015645}"/>
            </c:ext>
          </c:extLst>
        </c:ser>
        <c:dLbls>
          <c:dLblPos val="ctr"/>
          <c:showLegendKey val="0"/>
          <c:showVal val="1"/>
          <c:showCatName val="0"/>
          <c:showSerName val="0"/>
          <c:showPercent val="0"/>
          <c:showBubbleSize val="0"/>
        </c:dLbls>
        <c:gapWidth val="150"/>
        <c:overlap val="100"/>
        <c:axId val="335329312"/>
        <c:axId val="9750000"/>
      </c:barChart>
      <c:catAx>
        <c:axId val="3353293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9750000"/>
        <c:crosses val="autoZero"/>
        <c:auto val="1"/>
        <c:lblAlgn val="ctr"/>
        <c:lblOffset val="100"/>
        <c:noMultiLvlLbl val="0"/>
      </c:catAx>
      <c:valAx>
        <c:axId val="9750000"/>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353293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'Age % Graphs'!$B$9</c:f>
              <c:strCache>
                <c:ptCount val="1"/>
                <c:pt idx="0">
                  <c:v>Ages 18-29</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 % Graphs'!$A$10:$A$12</c:f>
              <c:strCache>
                <c:ptCount val="3"/>
                <c:pt idx="0">
                  <c:v>NNIP Leadership</c:v>
                </c:pt>
                <c:pt idx="1">
                  <c:v>Other Staff</c:v>
                </c:pt>
                <c:pt idx="2">
                  <c:v>Staff Total</c:v>
                </c:pt>
              </c:strCache>
            </c:strRef>
          </c:cat>
          <c:val>
            <c:numRef>
              <c:f>'Age % Graphs'!$B$10:$B$12</c:f>
              <c:numCache>
                <c:formatCode>0.0%</c:formatCode>
                <c:ptCount val="3"/>
                <c:pt idx="0">
                  <c:v>3.5294117647058823E-2</c:v>
                </c:pt>
                <c:pt idx="1">
                  <c:v>0.36881188118811881</c:v>
                </c:pt>
                <c:pt idx="2">
                  <c:v>0.31083844580777098</c:v>
                </c:pt>
              </c:numCache>
            </c:numRef>
          </c:val>
          <c:extLst>
            <c:ext xmlns:c16="http://schemas.microsoft.com/office/drawing/2014/chart" uri="{C3380CC4-5D6E-409C-BE32-E72D297353CC}">
              <c16:uniqueId val="{00000000-FAA2-45DD-986B-C712151ECECD}"/>
            </c:ext>
          </c:extLst>
        </c:ser>
        <c:ser>
          <c:idx val="1"/>
          <c:order val="1"/>
          <c:tx>
            <c:strRef>
              <c:f>'Age % Graphs'!$C$9</c:f>
              <c:strCache>
                <c:ptCount val="1"/>
                <c:pt idx="0">
                  <c:v>Ages 30-44</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 % Graphs'!$A$10:$A$12</c:f>
              <c:strCache>
                <c:ptCount val="3"/>
                <c:pt idx="0">
                  <c:v>NNIP Leadership</c:v>
                </c:pt>
                <c:pt idx="1">
                  <c:v>Other Staff</c:v>
                </c:pt>
                <c:pt idx="2">
                  <c:v>Staff Total</c:v>
                </c:pt>
              </c:strCache>
            </c:strRef>
          </c:cat>
          <c:val>
            <c:numRef>
              <c:f>'Age % Graphs'!$C$10:$C$12</c:f>
              <c:numCache>
                <c:formatCode>0.0%</c:formatCode>
                <c:ptCount val="3"/>
                <c:pt idx="0">
                  <c:v>0.49411764705882355</c:v>
                </c:pt>
                <c:pt idx="1">
                  <c:v>0.36138613861386137</c:v>
                </c:pt>
                <c:pt idx="2">
                  <c:v>0.38445807770961143</c:v>
                </c:pt>
              </c:numCache>
            </c:numRef>
          </c:val>
          <c:extLst>
            <c:ext xmlns:c16="http://schemas.microsoft.com/office/drawing/2014/chart" uri="{C3380CC4-5D6E-409C-BE32-E72D297353CC}">
              <c16:uniqueId val="{00000001-FAA2-45DD-986B-C712151ECECD}"/>
            </c:ext>
          </c:extLst>
        </c:ser>
        <c:ser>
          <c:idx val="2"/>
          <c:order val="2"/>
          <c:tx>
            <c:strRef>
              <c:f>'Age % Graphs'!$D$9</c:f>
              <c:strCache>
                <c:ptCount val="1"/>
                <c:pt idx="0">
                  <c:v>Ages 45-60</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 % Graphs'!$A$10:$A$12</c:f>
              <c:strCache>
                <c:ptCount val="3"/>
                <c:pt idx="0">
                  <c:v>NNIP Leadership</c:v>
                </c:pt>
                <c:pt idx="1">
                  <c:v>Other Staff</c:v>
                </c:pt>
                <c:pt idx="2">
                  <c:v>Staff Total</c:v>
                </c:pt>
              </c:strCache>
            </c:strRef>
          </c:cat>
          <c:val>
            <c:numRef>
              <c:f>'Age % Graphs'!$D$10:$D$12</c:f>
              <c:numCache>
                <c:formatCode>0.0%</c:formatCode>
                <c:ptCount val="3"/>
                <c:pt idx="0">
                  <c:v>0.35294117647058826</c:v>
                </c:pt>
                <c:pt idx="1">
                  <c:v>0.12871287128712872</c:v>
                </c:pt>
                <c:pt idx="2">
                  <c:v>0.16768916155419222</c:v>
                </c:pt>
              </c:numCache>
            </c:numRef>
          </c:val>
          <c:extLst>
            <c:ext xmlns:c16="http://schemas.microsoft.com/office/drawing/2014/chart" uri="{C3380CC4-5D6E-409C-BE32-E72D297353CC}">
              <c16:uniqueId val="{00000002-FAA2-45DD-986B-C712151ECECD}"/>
            </c:ext>
          </c:extLst>
        </c:ser>
        <c:ser>
          <c:idx val="3"/>
          <c:order val="3"/>
          <c:tx>
            <c:strRef>
              <c:f>'Age % Graphs'!$E$9</c:f>
              <c:strCache>
                <c:ptCount val="1"/>
                <c:pt idx="0">
                  <c:v>Ages 60+</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 % Graphs'!$A$10:$A$12</c:f>
              <c:strCache>
                <c:ptCount val="3"/>
                <c:pt idx="0">
                  <c:v>NNIP Leadership</c:v>
                </c:pt>
                <c:pt idx="1">
                  <c:v>Other Staff</c:v>
                </c:pt>
                <c:pt idx="2">
                  <c:v>Staff Total</c:v>
                </c:pt>
              </c:strCache>
            </c:strRef>
          </c:cat>
          <c:val>
            <c:numRef>
              <c:f>'Age % Graphs'!$E$10:$E$12</c:f>
              <c:numCache>
                <c:formatCode>0.0%</c:formatCode>
                <c:ptCount val="3"/>
                <c:pt idx="0">
                  <c:v>0.10588235294117647</c:v>
                </c:pt>
                <c:pt idx="1">
                  <c:v>5.9405940594059403E-2</c:v>
                </c:pt>
                <c:pt idx="2">
                  <c:v>6.7484662576687116E-2</c:v>
                </c:pt>
              </c:numCache>
            </c:numRef>
          </c:val>
          <c:extLst>
            <c:ext xmlns:c16="http://schemas.microsoft.com/office/drawing/2014/chart" uri="{C3380CC4-5D6E-409C-BE32-E72D297353CC}">
              <c16:uniqueId val="{00000003-FAA2-45DD-986B-C712151ECECD}"/>
            </c:ext>
          </c:extLst>
        </c:ser>
        <c:ser>
          <c:idx val="4"/>
          <c:order val="4"/>
          <c:tx>
            <c:strRef>
              <c:f>'Age % Graphs'!$F$9</c:f>
              <c:strCache>
                <c:ptCount val="1"/>
                <c:pt idx="0">
                  <c:v>Not Identified</c:v>
                </c:pt>
              </c:strCache>
            </c:strRef>
          </c:tx>
          <c:spPr>
            <a:solidFill>
              <a:schemeClr val="accent6">
                <a:lumMod val="85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FAA2-45DD-986B-C712151ECECD}"/>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 % Graphs'!$A$10:$A$12</c:f>
              <c:strCache>
                <c:ptCount val="3"/>
                <c:pt idx="0">
                  <c:v>NNIP Leadership</c:v>
                </c:pt>
                <c:pt idx="1">
                  <c:v>Other Staff</c:v>
                </c:pt>
                <c:pt idx="2">
                  <c:v>Staff Total</c:v>
                </c:pt>
              </c:strCache>
            </c:strRef>
          </c:cat>
          <c:val>
            <c:numRef>
              <c:f>'Age % Graphs'!$F$10:$F$12</c:f>
              <c:numCache>
                <c:formatCode>0.0%</c:formatCode>
                <c:ptCount val="3"/>
                <c:pt idx="0">
                  <c:v>1.1764705882352941E-2</c:v>
                </c:pt>
                <c:pt idx="1">
                  <c:v>8.1683168316831686E-2</c:v>
                </c:pt>
                <c:pt idx="2">
                  <c:v>6.9529652351738247E-2</c:v>
                </c:pt>
              </c:numCache>
            </c:numRef>
          </c:val>
          <c:extLst>
            <c:ext xmlns:c16="http://schemas.microsoft.com/office/drawing/2014/chart" uri="{C3380CC4-5D6E-409C-BE32-E72D297353CC}">
              <c16:uniqueId val="{00000005-FAA2-45DD-986B-C712151ECECD}"/>
            </c:ext>
          </c:extLst>
        </c:ser>
        <c:dLbls>
          <c:dLblPos val="ctr"/>
          <c:showLegendKey val="0"/>
          <c:showVal val="1"/>
          <c:showCatName val="0"/>
          <c:showSerName val="0"/>
          <c:showPercent val="0"/>
          <c:showBubbleSize val="0"/>
        </c:dLbls>
        <c:gapWidth val="150"/>
        <c:overlap val="100"/>
        <c:axId val="280080720"/>
        <c:axId val="5803424"/>
      </c:barChart>
      <c:catAx>
        <c:axId val="2800807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5803424"/>
        <c:crosses val="autoZero"/>
        <c:auto val="1"/>
        <c:lblAlgn val="ctr"/>
        <c:lblOffset val="100"/>
        <c:noMultiLvlLbl val="0"/>
      </c:catAx>
      <c:valAx>
        <c:axId val="580342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800807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2"/>
          <c:tx>
            <c:strRef>
              <c:f>'Race % Graphs'!$A$6</c:f>
              <c:strCache>
                <c:ptCount val="1"/>
                <c:pt idx="0">
                  <c:v>Column Totals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Graphs'!$B$3:$K$3</c:f>
              <c:strCache>
                <c:ptCount val="10"/>
                <c:pt idx="0">
                  <c:v>Asian</c:v>
                </c:pt>
                <c:pt idx="1">
                  <c:v>Black</c:v>
                </c:pt>
                <c:pt idx="2">
                  <c:v>Hispanic</c:v>
                </c:pt>
                <c:pt idx="3">
                  <c:v>Middle East / North African</c:v>
                </c:pt>
                <c:pt idx="4">
                  <c:v>Native American</c:v>
                </c:pt>
                <c:pt idx="5">
                  <c:v>Pacific Islander</c:v>
                </c:pt>
                <c:pt idx="6">
                  <c:v>White</c:v>
                </c:pt>
                <c:pt idx="7">
                  <c:v>Other</c:v>
                </c:pt>
                <c:pt idx="8">
                  <c:v>Multi</c:v>
                </c:pt>
                <c:pt idx="9">
                  <c:v>Not Identified</c:v>
                </c:pt>
              </c:strCache>
            </c:strRef>
          </c:cat>
          <c:val>
            <c:numRef>
              <c:f>'Race % Graphs'!$B$6:$K$6</c:f>
              <c:numCache>
                <c:formatCode>General</c:formatCode>
                <c:ptCount val="10"/>
                <c:pt idx="0">
                  <c:v>66</c:v>
                </c:pt>
                <c:pt idx="1">
                  <c:v>70</c:v>
                </c:pt>
                <c:pt idx="2">
                  <c:v>49</c:v>
                </c:pt>
                <c:pt idx="3">
                  <c:v>6</c:v>
                </c:pt>
                <c:pt idx="4">
                  <c:v>2</c:v>
                </c:pt>
                <c:pt idx="5">
                  <c:v>1</c:v>
                </c:pt>
                <c:pt idx="6">
                  <c:v>291</c:v>
                </c:pt>
                <c:pt idx="7">
                  <c:v>0</c:v>
                </c:pt>
                <c:pt idx="8">
                  <c:v>10</c:v>
                </c:pt>
                <c:pt idx="9">
                  <c:v>25</c:v>
                </c:pt>
              </c:numCache>
            </c:numRef>
          </c:val>
          <c:extLst>
            <c:ext xmlns:c16="http://schemas.microsoft.com/office/drawing/2014/chart" uri="{C3380CC4-5D6E-409C-BE32-E72D297353CC}">
              <c16:uniqueId val="{00000000-42EF-40C4-A791-9039089D2CCB}"/>
            </c:ext>
          </c:extLst>
        </c:ser>
        <c:dLbls>
          <c:dLblPos val="outEnd"/>
          <c:showLegendKey val="0"/>
          <c:showVal val="1"/>
          <c:showCatName val="0"/>
          <c:showSerName val="0"/>
          <c:showPercent val="0"/>
          <c:showBubbleSize val="0"/>
        </c:dLbls>
        <c:gapWidth val="219"/>
        <c:overlap val="-27"/>
        <c:axId val="399460256"/>
        <c:axId val="1624729680"/>
        <c:extLst>
          <c:ext xmlns:c15="http://schemas.microsoft.com/office/drawing/2012/chart" uri="{02D57815-91ED-43cb-92C2-25804820EDAC}">
            <c15:filteredBarSeries>
              <c15:ser>
                <c:idx val="0"/>
                <c:order val="0"/>
                <c:tx>
                  <c:strRef>
                    <c:extLst>
                      <c:ext uri="{02D57815-91ED-43cb-92C2-25804820EDAC}">
                        <c15:formulaRef>
                          <c15:sqref>'Race % Graphs'!$A$4</c15:sqref>
                        </c15:formulaRef>
                      </c:ext>
                    </c:extLst>
                    <c:strCache>
                      <c:ptCount val="1"/>
                      <c:pt idx="0">
                        <c:v>NNIP Leadership</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'Race % Graphs'!$B$3:$K$3</c15:sqref>
                        </c15:formulaRef>
                      </c:ext>
                    </c:extLst>
                    <c:strCache>
                      <c:ptCount val="10"/>
                      <c:pt idx="0">
                        <c:v>Asian</c:v>
                      </c:pt>
                      <c:pt idx="1">
                        <c:v>Black</c:v>
                      </c:pt>
                      <c:pt idx="2">
                        <c:v>Hispanic</c:v>
                      </c:pt>
                      <c:pt idx="3">
                        <c:v>Middle East / North African</c:v>
                      </c:pt>
                      <c:pt idx="4">
                        <c:v>Native American</c:v>
                      </c:pt>
                      <c:pt idx="5">
                        <c:v>Pacific Islander</c:v>
                      </c:pt>
                      <c:pt idx="6">
                        <c:v>White</c:v>
                      </c:pt>
                      <c:pt idx="7">
                        <c:v>Other</c:v>
                      </c:pt>
                      <c:pt idx="8">
                        <c:v>Multi</c:v>
                      </c:pt>
                      <c:pt idx="9">
                        <c:v>Not Identified</c:v>
                      </c:pt>
                    </c:strCache>
                  </c:strRef>
                </c:cat>
                <c:val>
                  <c:numRef>
                    <c:extLst>
                      <c:ext uri="{02D57815-91ED-43cb-92C2-25804820EDAC}">
                        <c15:formulaRef>
                          <c15:sqref>'Race % Graphs'!$B$4:$K$4</c15:sqref>
                        </c15:formulaRef>
                      </c:ext>
                    </c:extLst>
                    <c:numCache>
                      <c:formatCode>General</c:formatCode>
                      <c:ptCount val="10"/>
                      <c:pt idx="0">
                        <c:v>6</c:v>
                      </c:pt>
                      <c:pt idx="1">
                        <c:v>17</c:v>
                      </c:pt>
                      <c:pt idx="2">
                        <c:v>8</c:v>
                      </c:pt>
                      <c:pt idx="3">
                        <c:v>1</c:v>
                      </c:pt>
                      <c:pt idx="4">
                        <c:v>1</c:v>
                      </c:pt>
                      <c:pt idx="5">
                        <c:v>0</c:v>
                      </c:pt>
                      <c:pt idx="6">
                        <c:v>60</c:v>
                      </c:pt>
                      <c:pt idx="7">
                        <c:v>0</c:v>
                      </c:pt>
                      <c:pt idx="8">
                        <c:v>1</c:v>
                      </c:pt>
                      <c:pt idx="9">
                        <c:v>0</c:v>
                      </c:pt>
                    </c:numCache>
                  </c:numRef>
                </c:val>
                <c:extLst>
                  <c:ext xmlns:c16="http://schemas.microsoft.com/office/drawing/2014/chart" uri="{C3380CC4-5D6E-409C-BE32-E72D297353CC}">
                    <c16:uniqueId val="{00000001-42EF-40C4-A791-9039089D2CCB}"/>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'Race % Graphs'!$A$5</c15:sqref>
                        </c15:formulaRef>
                      </c:ext>
                    </c:extLst>
                    <c:strCache>
                      <c:ptCount val="1"/>
                      <c:pt idx="0">
                        <c:v>Other Staff</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'Race % Graphs'!$B$3:$K$3</c15:sqref>
                        </c15:formulaRef>
                      </c:ext>
                    </c:extLst>
                    <c:strCache>
                      <c:ptCount val="10"/>
                      <c:pt idx="0">
                        <c:v>Asian</c:v>
                      </c:pt>
                      <c:pt idx="1">
                        <c:v>Black</c:v>
                      </c:pt>
                      <c:pt idx="2">
                        <c:v>Hispanic</c:v>
                      </c:pt>
                      <c:pt idx="3">
                        <c:v>Middle East / North African</c:v>
                      </c:pt>
                      <c:pt idx="4">
                        <c:v>Native American</c:v>
                      </c:pt>
                      <c:pt idx="5">
                        <c:v>Pacific Islander</c:v>
                      </c:pt>
                      <c:pt idx="6">
                        <c:v>White</c:v>
                      </c:pt>
                      <c:pt idx="7">
                        <c:v>Other</c:v>
                      </c:pt>
                      <c:pt idx="8">
                        <c:v>Multi</c:v>
                      </c:pt>
                      <c:pt idx="9">
                        <c:v>Not Identified</c:v>
                      </c:pt>
                    </c:strCache>
                  </c:strRef>
                </c:cat>
                <c:val>
                  <c:numRef>
                    <c:extLst xmlns:c15="http://schemas.microsoft.com/office/drawing/2012/chart">
                      <c:ext xmlns:c15="http://schemas.microsoft.com/office/drawing/2012/chart" uri="{02D57815-91ED-43cb-92C2-25804820EDAC}">
                        <c15:formulaRef>
                          <c15:sqref>'Race % Graphs'!$B$5:$K$5</c15:sqref>
                        </c15:formulaRef>
                      </c:ext>
                    </c:extLst>
                    <c:numCache>
                      <c:formatCode>General</c:formatCode>
                      <c:ptCount val="10"/>
                      <c:pt idx="0">
                        <c:v>60</c:v>
                      </c:pt>
                      <c:pt idx="1">
                        <c:v>53</c:v>
                      </c:pt>
                      <c:pt idx="2">
                        <c:v>41</c:v>
                      </c:pt>
                      <c:pt idx="3">
                        <c:v>5</c:v>
                      </c:pt>
                      <c:pt idx="4">
                        <c:v>1</c:v>
                      </c:pt>
                      <c:pt idx="5">
                        <c:v>1</c:v>
                      </c:pt>
                      <c:pt idx="6">
                        <c:v>231</c:v>
                      </c:pt>
                      <c:pt idx="7">
                        <c:v>0</c:v>
                      </c:pt>
                      <c:pt idx="8">
                        <c:v>9</c:v>
                      </c:pt>
                      <c:pt idx="9">
                        <c:v>25</c:v>
                      </c:pt>
                    </c:numCache>
                  </c:numRef>
                </c:val>
                <c:extLst xmlns:c15="http://schemas.microsoft.com/office/drawing/2012/chart">
                  <c:ext xmlns:c16="http://schemas.microsoft.com/office/drawing/2014/chart" uri="{C3380CC4-5D6E-409C-BE32-E72D297353CC}">
                    <c16:uniqueId val="{00000002-42EF-40C4-A791-9039089D2CCB}"/>
                  </c:ext>
                </c:extLst>
              </c15:ser>
            </c15:filteredBarSeries>
          </c:ext>
        </c:extLst>
      </c:barChart>
      <c:catAx>
        <c:axId val="399460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24729680"/>
        <c:crosses val="autoZero"/>
        <c:auto val="1"/>
        <c:lblAlgn val="ctr"/>
        <c:lblOffset val="100"/>
        <c:noMultiLvlLbl val="0"/>
      </c:catAx>
      <c:valAx>
        <c:axId val="162472968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3994602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'Race % Graphs'!$B$16</c:f>
              <c:strCache>
                <c:ptCount val="1"/>
                <c:pt idx="0">
                  <c:v>Asian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Graphs'!$A$17:$A$19</c:f>
              <c:strCache>
                <c:ptCount val="3"/>
                <c:pt idx="0">
                  <c:v>NNIP Leadership</c:v>
                </c:pt>
                <c:pt idx="1">
                  <c:v>Other Staff</c:v>
                </c:pt>
                <c:pt idx="2">
                  <c:v>Staff Total</c:v>
                </c:pt>
              </c:strCache>
            </c:strRef>
          </c:cat>
          <c:val>
            <c:numRef>
              <c:f>'Race % Graphs'!$B$17:$B$19</c:f>
              <c:numCache>
                <c:formatCode>0.0%</c:formatCode>
                <c:ptCount val="3"/>
                <c:pt idx="0">
                  <c:v>6.3829787234042548E-2</c:v>
                </c:pt>
                <c:pt idx="1">
                  <c:v>0.14084507042253522</c:v>
                </c:pt>
                <c:pt idx="2">
                  <c:v>0.12692307692307692</c:v>
                </c:pt>
              </c:numCache>
            </c:numRef>
          </c:val>
          <c:extLst>
            <c:ext xmlns:c16="http://schemas.microsoft.com/office/drawing/2014/chart" uri="{C3380CC4-5D6E-409C-BE32-E72D297353CC}">
              <c16:uniqueId val="{00000000-3811-4164-B64A-3520F1E9F4B8}"/>
            </c:ext>
          </c:extLst>
        </c:ser>
        <c:ser>
          <c:idx val="1"/>
          <c:order val="1"/>
          <c:tx>
            <c:strRef>
              <c:f>'Race % Graphs'!$C$16</c:f>
              <c:strCache>
                <c:ptCount val="1"/>
                <c:pt idx="0">
                  <c:v>Black</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Graphs'!$A$17:$A$19</c:f>
              <c:strCache>
                <c:ptCount val="3"/>
                <c:pt idx="0">
                  <c:v>NNIP Leadership</c:v>
                </c:pt>
                <c:pt idx="1">
                  <c:v>Other Staff</c:v>
                </c:pt>
                <c:pt idx="2">
                  <c:v>Staff Total</c:v>
                </c:pt>
              </c:strCache>
            </c:strRef>
          </c:cat>
          <c:val>
            <c:numRef>
              <c:f>'Race % Graphs'!$C$17:$C$19</c:f>
              <c:numCache>
                <c:formatCode>0.0%</c:formatCode>
                <c:ptCount val="3"/>
                <c:pt idx="0">
                  <c:v>0.18085106382978725</c:v>
                </c:pt>
                <c:pt idx="1">
                  <c:v>0.12441314553990611</c:v>
                </c:pt>
                <c:pt idx="2">
                  <c:v>0.13461538461538461</c:v>
                </c:pt>
              </c:numCache>
            </c:numRef>
          </c:val>
          <c:extLst>
            <c:ext xmlns:c16="http://schemas.microsoft.com/office/drawing/2014/chart" uri="{C3380CC4-5D6E-409C-BE32-E72D297353CC}">
              <c16:uniqueId val="{00000001-3811-4164-B64A-3520F1E9F4B8}"/>
            </c:ext>
          </c:extLst>
        </c:ser>
        <c:ser>
          <c:idx val="2"/>
          <c:order val="2"/>
          <c:tx>
            <c:strRef>
              <c:f>'Race % Graphs'!$D$16</c:f>
              <c:strCache>
                <c:ptCount val="1"/>
                <c:pt idx="0">
                  <c:v>Hispanic</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Graphs'!$A$17:$A$19</c:f>
              <c:strCache>
                <c:ptCount val="3"/>
                <c:pt idx="0">
                  <c:v>NNIP Leadership</c:v>
                </c:pt>
                <c:pt idx="1">
                  <c:v>Other Staff</c:v>
                </c:pt>
                <c:pt idx="2">
                  <c:v>Staff Total</c:v>
                </c:pt>
              </c:strCache>
            </c:strRef>
          </c:cat>
          <c:val>
            <c:numRef>
              <c:f>'Race % Graphs'!$D$17:$D$19</c:f>
              <c:numCache>
                <c:formatCode>0.0%</c:formatCode>
                <c:ptCount val="3"/>
                <c:pt idx="0">
                  <c:v>8.5106382978723402E-2</c:v>
                </c:pt>
                <c:pt idx="1">
                  <c:v>9.6244131455399062E-2</c:v>
                </c:pt>
                <c:pt idx="2">
                  <c:v>9.4230769230769229E-2</c:v>
                </c:pt>
              </c:numCache>
            </c:numRef>
          </c:val>
          <c:extLst>
            <c:ext xmlns:c16="http://schemas.microsoft.com/office/drawing/2014/chart" uri="{C3380CC4-5D6E-409C-BE32-E72D297353CC}">
              <c16:uniqueId val="{00000002-3811-4164-B64A-3520F1E9F4B8}"/>
            </c:ext>
          </c:extLst>
        </c:ser>
        <c:ser>
          <c:idx val="3"/>
          <c:order val="3"/>
          <c:tx>
            <c:strRef>
              <c:f>'Race % Graphs'!$E$16</c:f>
              <c:strCache>
                <c:ptCount val="1"/>
                <c:pt idx="0">
                  <c:v>Other</c:v>
                </c:pt>
              </c:strCache>
            </c:strRef>
          </c:tx>
          <c:spPr>
            <a:solidFill>
              <a:schemeClr val="accent4"/>
            </a:solidFill>
            <a:ln>
              <a:noFill/>
            </a:ln>
            <a:effectLst/>
          </c:spPr>
          <c:invertIfNegative val="0"/>
          <c:dLbls>
            <c:delete val="1"/>
          </c:dLbls>
          <c:cat>
            <c:strRef>
              <c:f>'Race % Graphs'!$A$17:$A$19</c:f>
              <c:strCache>
                <c:ptCount val="3"/>
                <c:pt idx="0">
                  <c:v>NNIP Leadership</c:v>
                </c:pt>
                <c:pt idx="1">
                  <c:v>Other Staff</c:v>
                </c:pt>
                <c:pt idx="2">
                  <c:v>Staff Total</c:v>
                </c:pt>
              </c:strCache>
            </c:strRef>
          </c:cat>
          <c:val>
            <c:numRef>
              <c:f>'Race % Graphs'!$E$17:$E$19</c:f>
              <c:numCache>
                <c:formatCode>0.0%</c:formatCode>
                <c:ptCount val="3"/>
                <c:pt idx="0">
                  <c:v>3.1914893617021274E-2</c:v>
                </c:pt>
                <c:pt idx="1">
                  <c:v>3.7558685446009391E-2</c:v>
                </c:pt>
                <c:pt idx="2">
                  <c:v>3.653846153846154E-2</c:v>
                </c:pt>
              </c:numCache>
            </c:numRef>
          </c:val>
          <c:extLst>
            <c:ext xmlns:c16="http://schemas.microsoft.com/office/drawing/2014/chart" uri="{C3380CC4-5D6E-409C-BE32-E72D297353CC}">
              <c16:uniqueId val="{00000003-3811-4164-B64A-3520F1E9F4B8}"/>
            </c:ext>
          </c:extLst>
        </c:ser>
        <c:ser>
          <c:idx val="4"/>
          <c:order val="4"/>
          <c:tx>
            <c:strRef>
              <c:f>'Race % Graphs'!$F$16</c:f>
              <c:strCache>
                <c:ptCount val="1"/>
                <c:pt idx="0">
                  <c:v>White</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Graphs'!$A$17:$A$19</c:f>
              <c:strCache>
                <c:ptCount val="3"/>
                <c:pt idx="0">
                  <c:v>NNIP Leadership</c:v>
                </c:pt>
                <c:pt idx="1">
                  <c:v>Other Staff</c:v>
                </c:pt>
                <c:pt idx="2">
                  <c:v>Staff Total</c:v>
                </c:pt>
              </c:strCache>
            </c:strRef>
          </c:cat>
          <c:val>
            <c:numRef>
              <c:f>'Race % Graphs'!$F$17:$F$19</c:f>
              <c:numCache>
                <c:formatCode>0.0%</c:formatCode>
                <c:ptCount val="3"/>
                <c:pt idx="0">
                  <c:v>0.63829787234042556</c:v>
                </c:pt>
                <c:pt idx="1">
                  <c:v>0.54225352112676062</c:v>
                </c:pt>
                <c:pt idx="2">
                  <c:v>0.55961538461538463</c:v>
                </c:pt>
              </c:numCache>
            </c:numRef>
          </c:val>
          <c:extLst>
            <c:ext xmlns:c16="http://schemas.microsoft.com/office/drawing/2014/chart" uri="{C3380CC4-5D6E-409C-BE32-E72D297353CC}">
              <c16:uniqueId val="{00000004-3811-4164-B64A-3520F1E9F4B8}"/>
            </c:ext>
          </c:extLst>
        </c:ser>
        <c:ser>
          <c:idx val="5"/>
          <c:order val="5"/>
          <c:tx>
            <c:strRef>
              <c:f>'Race % Graphs'!$G$16</c:f>
              <c:strCache>
                <c:ptCount val="1"/>
                <c:pt idx="0">
                  <c:v>Not Identified</c:v>
                </c:pt>
              </c:strCache>
            </c:strRef>
          </c:tx>
          <c:spPr>
            <a:solidFill>
              <a:schemeClr val="accent6">
                <a:lumMod val="85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6-3811-4164-B64A-3520F1E9F4B8}"/>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Graphs'!$A$17:$A$19</c:f>
              <c:strCache>
                <c:ptCount val="3"/>
                <c:pt idx="0">
                  <c:v>NNIP Leadership</c:v>
                </c:pt>
                <c:pt idx="1">
                  <c:v>Other Staff</c:v>
                </c:pt>
                <c:pt idx="2">
                  <c:v>Staff Total</c:v>
                </c:pt>
              </c:strCache>
            </c:strRef>
          </c:cat>
          <c:val>
            <c:numRef>
              <c:f>'Race % Graphs'!$G$17:$G$19</c:f>
              <c:numCache>
                <c:formatCode>0.0%</c:formatCode>
                <c:ptCount val="3"/>
                <c:pt idx="0">
                  <c:v>0</c:v>
                </c:pt>
                <c:pt idx="1">
                  <c:v>5.8685446009389672E-2</c:v>
                </c:pt>
                <c:pt idx="2">
                  <c:v>4.807692307692308E-2</c:v>
                </c:pt>
              </c:numCache>
            </c:numRef>
          </c:val>
          <c:extLst>
            <c:ext xmlns:c16="http://schemas.microsoft.com/office/drawing/2014/chart" uri="{C3380CC4-5D6E-409C-BE32-E72D297353CC}">
              <c16:uniqueId val="{00000005-3811-4164-B64A-3520F1E9F4B8}"/>
            </c:ext>
          </c:extLst>
        </c:ser>
        <c:dLbls>
          <c:dLblPos val="ctr"/>
          <c:showLegendKey val="0"/>
          <c:showVal val="1"/>
          <c:showCatName val="0"/>
          <c:showSerName val="0"/>
          <c:showPercent val="0"/>
          <c:showBubbleSize val="0"/>
        </c:dLbls>
        <c:gapWidth val="150"/>
        <c:overlap val="100"/>
        <c:axId val="407321744"/>
        <c:axId val="1624723024"/>
      </c:barChart>
      <c:catAx>
        <c:axId val="4073217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624723024"/>
        <c:crosses val="autoZero"/>
        <c:auto val="1"/>
        <c:lblAlgn val="ctr"/>
        <c:lblOffset val="100"/>
        <c:noMultiLvlLbl val="0"/>
      </c:catAx>
      <c:valAx>
        <c:axId val="162472302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073217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'Race % Graphs'!$B$55:$B$56</c:f>
              <c:strCache>
                <c:ptCount val="2"/>
                <c:pt idx="0">
                  <c:v>NNIP Leadership</c:v>
                </c:pt>
                <c:pt idx="1">
                  <c:v>2018 Survey</c:v>
                </c:pt>
              </c:strCache>
            </c:strRef>
          </c:tx>
          <c:spPr>
            <a:solidFill>
              <a:schemeClr val="accent1"/>
            </a:solidFill>
            <a:ln>
              <a:noFill/>
            </a:ln>
            <a:effectLst/>
          </c:spPr>
          <c:invertIfNegative val="0"/>
          <c:dLbls>
            <c:dLbl>
              <c:idx val="1"/>
              <c:layout>
                <c:manualLayout>
                  <c:x val="0"/>
                  <c:y val="7.634244583063480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130-430C-A3C7-9E140F656833}"/>
                </c:ext>
              </c:extLst>
            </c:dLbl>
            <c:dLbl>
              <c:idx val="2"/>
              <c:layout>
                <c:manualLayout>
                  <c:x val="0"/>
                  <c:y val="7.994994943813842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130-430C-A3C7-9E140F656833}"/>
                </c:ext>
              </c:extLst>
            </c:dLbl>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Graphs'!$A$57:$A$60</c:f>
              <c:strCache>
                <c:ptCount val="3"/>
                <c:pt idx="0">
                  <c:v>Black</c:v>
                </c:pt>
                <c:pt idx="1">
                  <c:v>Asian</c:v>
                </c:pt>
                <c:pt idx="2">
                  <c:v>Hispanic</c:v>
                </c:pt>
              </c:strCache>
              <c:extLst/>
            </c:strRef>
          </c:cat>
          <c:val>
            <c:numRef>
              <c:f>'Race % Graphs'!$B$57:$B$60</c:f>
              <c:numCache>
                <c:formatCode>0%</c:formatCode>
                <c:ptCount val="3"/>
                <c:pt idx="0">
                  <c:v>7.8299999999999995E-2</c:v>
                </c:pt>
                <c:pt idx="1">
                  <c:v>3.4799999999999998E-2</c:v>
                </c:pt>
                <c:pt idx="2">
                  <c:v>3.4799999999999998E-2</c:v>
                </c:pt>
              </c:numCache>
              <c:extLst/>
            </c:numRef>
          </c:val>
          <c:extLst>
            <c:ext xmlns:c16="http://schemas.microsoft.com/office/drawing/2014/chart" uri="{C3380CC4-5D6E-409C-BE32-E72D297353CC}">
              <c16:uniqueId val="{00000000-047E-41E4-9337-F03E37392960}"/>
            </c:ext>
          </c:extLst>
        </c:ser>
        <c:ser>
          <c:idx val="1"/>
          <c:order val="1"/>
          <c:tx>
            <c:strRef>
              <c:f>'Race % Graphs'!$C$55:$C$56</c:f>
              <c:strCache>
                <c:ptCount val="2"/>
                <c:pt idx="0">
                  <c:v>NNIP Leadership</c:v>
                </c:pt>
                <c:pt idx="1">
                  <c:v>2023 Survey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Graphs'!$A$57:$A$60</c:f>
              <c:strCache>
                <c:ptCount val="3"/>
                <c:pt idx="0">
                  <c:v>Black</c:v>
                </c:pt>
                <c:pt idx="1">
                  <c:v>Asian</c:v>
                </c:pt>
                <c:pt idx="2">
                  <c:v>Hispanic</c:v>
                </c:pt>
              </c:strCache>
              <c:extLst/>
            </c:strRef>
          </c:cat>
          <c:val>
            <c:numRef>
              <c:f>'Race % Graphs'!$C$57:$C$60</c:f>
              <c:numCache>
                <c:formatCode>0%</c:formatCode>
                <c:ptCount val="3"/>
                <c:pt idx="0">
                  <c:v>0.18085106382978725</c:v>
                </c:pt>
                <c:pt idx="1">
                  <c:v>6.3829787234042548E-2</c:v>
                </c:pt>
                <c:pt idx="2">
                  <c:v>8.5106382978723402E-2</c:v>
                </c:pt>
              </c:numCache>
              <c:extLst/>
            </c:numRef>
          </c:val>
          <c:extLst>
            <c:ext xmlns:c16="http://schemas.microsoft.com/office/drawing/2014/chart" uri="{C3380CC4-5D6E-409C-BE32-E72D297353CC}">
              <c16:uniqueId val="{00000001-047E-41E4-9337-F03E37392960}"/>
            </c:ext>
          </c:extLst>
        </c:ser>
        <c:dLbls>
          <c:dLblPos val="ctr"/>
          <c:showLegendKey val="0"/>
          <c:showVal val="1"/>
          <c:showCatName val="0"/>
          <c:showSerName val="0"/>
          <c:showPercent val="0"/>
          <c:showBubbleSize val="0"/>
        </c:dLbls>
        <c:gapWidth val="219"/>
        <c:overlap val="-27"/>
        <c:axId val="2034631632"/>
        <c:axId val="466052848"/>
      </c:barChart>
      <c:catAx>
        <c:axId val="2034631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66052848"/>
        <c:crosses val="autoZero"/>
        <c:auto val="1"/>
        <c:lblAlgn val="ctr"/>
        <c:lblOffset val="100"/>
        <c:noMultiLvlLbl val="0"/>
      </c:catAx>
      <c:valAx>
        <c:axId val="466052848"/>
        <c:scaling>
          <c:orientation val="minMax"/>
          <c:max val="0.4"/>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34631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2"/>
          <c:tx>
            <c:strRef>
              <c:f>'Race % Graphs'!$D$66:$D$67</c:f>
              <c:strCache>
                <c:ptCount val="2"/>
                <c:pt idx="0">
                  <c:v>Other Staff</c:v>
                </c:pt>
                <c:pt idx="1">
                  <c:v>- 2018 Survey</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Graphs'!$A$68:$A$71</c:f>
              <c:strCache>
                <c:ptCount val="4"/>
                <c:pt idx="0">
                  <c:v>Black</c:v>
                </c:pt>
                <c:pt idx="1">
                  <c:v>Asian</c:v>
                </c:pt>
                <c:pt idx="2">
                  <c:v>Hispanic</c:v>
                </c:pt>
                <c:pt idx="3">
                  <c:v>White</c:v>
                </c:pt>
              </c:strCache>
            </c:strRef>
          </c:cat>
          <c:val>
            <c:numRef>
              <c:f>'Race % Graphs'!$D$68:$D$71</c:f>
              <c:numCache>
                <c:formatCode>0.00%</c:formatCode>
                <c:ptCount val="4"/>
                <c:pt idx="0">
                  <c:v>0.13559322033898305</c:v>
                </c:pt>
                <c:pt idx="1">
                  <c:v>0.13075060532687652</c:v>
                </c:pt>
                <c:pt idx="2">
                  <c:v>8.9588377723970949E-2</c:v>
                </c:pt>
                <c:pt idx="3">
                  <c:v>0.61016949152542377</c:v>
                </c:pt>
              </c:numCache>
            </c:numRef>
          </c:val>
          <c:extLst>
            <c:ext xmlns:c16="http://schemas.microsoft.com/office/drawing/2014/chart" uri="{C3380CC4-5D6E-409C-BE32-E72D297353CC}">
              <c16:uniqueId val="{00000000-8642-4CC5-A169-D2364A1B84B0}"/>
            </c:ext>
          </c:extLst>
        </c:ser>
        <c:ser>
          <c:idx val="3"/>
          <c:order val="3"/>
          <c:tx>
            <c:strRef>
              <c:f>'Race % Graphs'!$E$66:$E$67</c:f>
              <c:strCache>
                <c:ptCount val="2"/>
                <c:pt idx="0">
                  <c:v>Other Staff</c:v>
                </c:pt>
                <c:pt idx="1">
                  <c:v>- 2023 Survey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Graphs'!$A$68:$A$71</c:f>
              <c:strCache>
                <c:ptCount val="4"/>
                <c:pt idx="0">
                  <c:v>Black</c:v>
                </c:pt>
                <c:pt idx="1">
                  <c:v>Asian</c:v>
                </c:pt>
                <c:pt idx="2">
                  <c:v>Hispanic</c:v>
                </c:pt>
                <c:pt idx="3">
                  <c:v>White</c:v>
                </c:pt>
              </c:strCache>
            </c:strRef>
          </c:cat>
          <c:val>
            <c:numRef>
              <c:f>'Race % Graphs'!$E$68:$E$71</c:f>
              <c:numCache>
                <c:formatCode>0.0%</c:formatCode>
                <c:ptCount val="4"/>
                <c:pt idx="0">
                  <c:v>0.13461538461538461</c:v>
                </c:pt>
                <c:pt idx="1">
                  <c:v>0.12692307692307692</c:v>
                </c:pt>
                <c:pt idx="2">
                  <c:v>9.4230769230769229E-2</c:v>
                </c:pt>
                <c:pt idx="3">
                  <c:v>0.55961538461538463</c:v>
                </c:pt>
              </c:numCache>
            </c:numRef>
          </c:val>
          <c:extLst>
            <c:ext xmlns:c16="http://schemas.microsoft.com/office/drawing/2014/chart" uri="{C3380CC4-5D6E-409C-BE32-E72D297353CC}">
              <c16:uniqueId val="{00000001-8642-4CC5-A169-D2364A1B84B0}"/>
            </c:ext>
          </c:extLst>
        </c:ser>
        <c:dLbls>
          <c:dLblPos val="inEnd"/>
          <c:showLegendKey val="0"/>
          <c:showVal val="1"/>
          <c:showCatName val="0"/>
          <c:showSerName val="0"/>
          <c:showPercent val="0"/>
          <c:showBubbleSize val="0"/>
        </c:dLbls>
        <c:gapWidth val="219"/>
        <c:overlap val="-27"/>
        <c:axId val="474814576"/>
        <c:axId val="1630906368"/>
        <c:extLst>
          <c:ext xmlns:c15="http://schemas.microsoft.com/office/drawing/2012/chart" uri="{02D57815-91ED-43cb-92C2-25804820EDAC}">
            <c15:filteredBarSeries>
              <c15:ser>
                <c:idx val="0"/>
                <c:order val="0"/>
                <c:tx>
                  <c:strRef>
                    <c:extLst>
                      <c:ext uri="{02D57815-91ED-43cb-92C2-25804820EDAC}">
                        <c15:formulaRef>
                          <c15:sqref>'Race % Graphs'!$B$66:$B$67</c15:sqref>
                        </c15:formulaRef>
                      </c:ext>
                    </c:extLst>
                    <c:strCache>
                      <c:ptCount val="2"/>
                      <c:pt idx="0">
                        <c:v>NNIP Leadership</c:v>
                      </c:pt>
                      <c:pt idx="1">
                        <c:v>- 2018 Survey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'Race % Graphs'!$A$68:$A$71</c15:sqref>
                        </c15:formulaRef>
                      </c:ext>
                    </c:extLst>
                    <c:strCache>
                      <c:ptCount val="4"/>
                      <c:pt idx="0">
                        <c:v>Black</c:v>
                      </c:pt>
                      <c:pt idx="1">
                        <c:v>Asian</c:v>
                      </c:pt>
                      <c:pt idx="2">
                        <c:v>Hispanic</c:v>
                      </c:pt>
                      <c:pt idx="3">
                        <c:v>White</c:v>
                      </c:pt>
                    </c:strCache>
                  </c:strRef>
                </c:cat>
                <c:val>
                  <c:numRef>
                    <c:extLst>
                      <c:ext uri="{02D57815-91ED-43cb-92C2-25804820EDAC}">
                        <c15:formulaRef>
                          <c15:sqref>'Race % Graphs'!$B$68:$B$71</c15:sqref>
                        </c15:formulaRef>
                      </c:ext>
                    </c:extLst>
                    <c:numCache>
                      <c:formatCode>0%</c:formatCode>
                      <c:ptCount val="4"/>
                      <c:pt idx="0">
                        <c:v>7.8299999999999995E-2</c:v>
                      </c:pt>
                      <c:pt idx="1">
                        <c:v>3.4799999999999998E-2</c:v>
                      </c:pt>
                      <c:pt idx="2">
                        <c:v>3.4799999999999998E-2</c:v>
                      </c:pt>
                      <c:pt idx="3">
                        <c:v>0.78259999999999996</c:v>
                      </c:pt>
                    </c:numCache>
                  </c:numRef>
                </c:val>
                <c:extLst>
                  <c:ext xmlns:c16="http://schemas.microsoft.com/office/drawing/2014/chart" uri="{C3380CC4-5D6E-409C-BE32-E72D297353CC}">
                    <c16:uniqueId val="{00000002-8642-4CC5-A169-D2364A1B84B0}"/>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'Race % Graphs'!$C$66:$C$67</c15:sqref>
                        </c15:formulaRef>
                      </c:ext>
                    </c:extLst>
                    <c:strCache>
                      <c:ptCount val="2"/>
                      <c:pt idx="0">
                        <c:v>NNIP Leadership</c:v>
                      </c:pt>
                      <c:pt idx="1">
                        <c:v>- 2023 Survey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'Race % Graphs'!$A$68:$A$71</c15:sqref>
                        </c15:formulaRef>
                      </c:ext>
                    </c:extLst>
                    <c:strCache>
                      <c:ptCount val="4"/>
                      <c:pt idx="0">
                        <c:v>Black</c:v>
                      </c:pt>
                      <c:pt idx="1">
                        <c:v>Asian</c:v>
                      </c:pt>
                      <c:pt idx="2">
                        <c:v>Hispanic</c:v>
                      </c:pt>
                      <c:pt idx="3">
                        <c:v>White</c:v>
                      </c:pt>
                    </c:strCache>
                  </c:strRef>
                </c:cat>
                <c:val>
                  <c:numRef>
                    <c:extLst xmlns:c15="http://schemas.microsoft.com/office/drawing/2012/chart">
                      <c:ext xmlns:c15="http://schemas.microsoft.com/office/drawing/2012/chart" uri="{02D57815-91ED-43cb-92C2-25804820EDAC}">
                        <c15:formulaRef>
                          <c15:sqref>'Race % Graphs'!$C$68:$C$71</c15:sqref>
                        </c15:formulaRef>
                      </c:ext>
                    </c:extLst>
                    <c:numCache>
                      <c:formatCode>0%</c:formatCode>
                      <c:ptCount val="4"/>
                      <c:pt idx="0">
                        <c:v>0.18085106382978725</c:v>
                      </c:pt>
                      <c:pt idx="1">
                        <c:v>6.3829787234042548E-2</c:v>
                      </c:pt>
                      <c:pt idx="2">
                        <c:v>8.5106382978723402E-2</c:v>
                      </c:pt>
                      <c:pt idx="3">
                        <c:v>0.63829787234042556</c:v>
                      </c:pt>
                    </c:numCache>
                  </c:numRef>
                </c:val>
                <c:extLst xmlns:c15="http://schemas.microsoft.com/office/drawing/2012/chart">
                  <c:ext xmlns:c16="http://schemas.microsoft.com/office/drawing/2014/chart" uri="{C3380CC4-5D6E-409C-BE32-E72D297353CC}">
                    <c16:uniqueId val="{00000003-8642-4CC5-A169-D2364A1B84B0}"/>
                  </c:ext>
                </c:extLst>
              </c15:ser>
            </c15:filteredBarSeries>
          </c:ext>
        </c:extLst>
      </c:barChart>
      <c:catAx>
        <c:axId val="474814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30906368"/>
        <c:crosses val="autoZero"/>
        <c:auto val="1"/>
        <c:lblAlgn val="ctr"/>
        <c:lblOffset val="100"/>
        <c:noMultiLvlLbl val="0"/>
      </c:catAx>
      <c:valAx>
        <c:axId val="163090636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74814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Sheet2!$B$1</c:f>
              <c:strCache>
                <c:ptCount val="1"/>
                <c:pt idx="0">
                  <c:v>Count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Sheet2!$A$2:$A$5</c:f>
              <c:strCache>
                <c:ptCount val="4"/>
                <c:pt idx="0">
                  <c:v>More than once a year</c:v>
                </c:pt>
                <c:pt idx="1">
                  <c:v>Once a year</c:v>
                </c:pt>
                <c:pt idx="2">
                  <c:v>Every 2-3 years</c:v>
                </c:pt>
                <c:pt idx="3">
                  <c:v>Not in the last 3 years</c:v>
                </c:pt>
              </c:strCache>
            </c:strRef>
          </c:cat>
          <c:val>
            <c:numRef>
              <c:f>Sheet2!$B$2:$B$5</c:f>
              <c:numCache>
                <c:formatCode>General</c:formatCode>
                <c:ptCount val="4"/>
                <c:pt idx="0">
                  <c:v>15</c:v>
                </c:pt>
                <c:pt idx="1">
                  <c:v>5</c:v>
                </c:pt>
                <c:pt idx="2">
                  <c:v>4</c:v>
                </c:pt>
                <c:pt idx="3">
                  <c:v>4</c:v>
                </c:pt>
              </c:numCache>
            </c:numRef>
          </c:val>
          <c:extLst>
            <c:ext xmlns:c16="http://schemas.microsoft.com/office/drawing/2014/chart" uri="{C3380CC4-5D6E-409C-BE32-E72D297353CC}">
              <c16:uniqueId val="{00000000-796E-48BA-A499-D05CA53A9018}"/>
            </c:ext>
          </c:extLst>
        </c:ser>
        <c:dLbls>
          <c:showLegendKey val="0"/>
          <c:showVal val="0"/>
          <c:showCatName val="0"/>
          <c:showSerName val="0"/>
          <c:showPercent val="0"/>
          <c:showBubbleSize val="0"/>
        </c:dLbls>
        <c:gapWidth val="219"/>
        <c:overlap val="-27"/>
        <c:axId val="269320800"/>
        <c:axId val="2037394176"/>
      </c:barChart>
      <c:catAx>
        <c:axId val="269320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037394176"/>
        <c:crosses val="autoZero"/>
        <c:auto val="1"/>
        <c:lblAlgn val="ctr"/>
        <c:lblOffset val="100"/>
        <c:noMultiLvlLbl val="0"/>
      </c:catAx>
      <c:valAx>
        <c:axId val="20373941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693208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246120152907454E-2"/>
          <c:y val="6.2556032623210148E-2"/>
          <c:w val="0.91925519974150105"/>
          <c:h val="0.74281570351500714"/>
        </c:manualLayout>
      </c:layout>
      <c:barChart>
        <c:barDir val="col"/>
        <c:grouping val="clustered"/>
        <c:varyColors val="0"/>
        <c:ser>
          <c:idx val="2"/>
          <c:order val="2"/>
          <c:tx>
            <c:strRef>
              <c:f>Sheet2!$D$8</c:f>
              <c:strCache>
                <c:ptCount val="1"/>
                <c:pt idx="0">
                  <c:v>Percentage</c:v>
                </c:pt>
              </c:strCache>
            </c:strRef>
          </c:tx>
          <c:spPr>
            <a:solidFill>
              <a:schemeClr val="bg2"/>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Sheet2!$A$9:$A$16</c:f>
              <c:strCache>
                <c:ptCount val="7"/>
                <c:pt idx="0">
                  <c:v>Developing job descriptions</c:v>
                </c:pt>
                <c:pt idx="1">
                  <c:v>Conducting interviews</c:v>
                </c:pt>
                <c:pt idx="2">
                  <c:v>Ongoing mentoring and support</c:v>
                </c:pt>
                <c:pt idx="3">
                  <c:v>Screening resumes</c:v>
                </c:pt>
                <c:pt idx="4">
                  <c:v>Making hiring decisions</c:v>
                </c:pt>
                <c:pt idx="5">
                  <c:v>Onboarding staff</c:v>
                </c:pt>
                <c:pt idx="6">
                  <c:v>Recruiting candidates</c:v>
                </c:pt>
              </c:strCache>
              <c:extLst/>
            </c:strRef>
          </c:cat>
          <c:val>
            <c:numRef>
              <c:f>Sheet2!$D$9:$D$16</c:f>
              <c:numCache>
                <c:formatCode>0.0%</c:formatCode>
                <c:ptCount val="7"/>
                <c:pt idx="0">
                  <c:v>1</c:v>
                </c:pt>
                <c:pt idx="1">
                  <c:v>1</c:v>
                </c:pt>
                <c:pt idx="2">
                  <c:v>1</c:v>
                </c:pt>
                <c:pt idx="3">
                  <c:v>0.9642857142857143</c:v>
                </c:pt>
                <c:pt idx="4">
                  <c:v>0.9642857142857143</c:v>
                </c:pt>
                <c:pt idx="5">
                  <c:v>0.9642857142857143</c:v>
                </c:pt>
                <c:pt idx="6">
                  <c:v>0.8928571428571429</c:v>
                </c:pt>
              </c:numCache>
              <c:extLst/>
            </c:numRef>
          </c:val>
          <c:extLst>
            <c:ext xmlns:c16="http://schemas.microsoft.com/office/drawing/2014/chart" uri="{C3380CC4-5D6E-409C-BE32-E72D297353CC}">
              <c16:uniqueId val="{00000000-9393-4A18-A746-4946086C2D02}"/>
            </c:ext>
          </c:extLst>
        </c:ser>
        <c:dLbls>
          <c:dLblPos val="outEnd"/>
          <c:showLegendKey val="0"/>
          <c:showVal val="1"/>
          <c:showCatName val="0"/>
          <c:showSerName val="0"/>
          <c:showPercent val="0"/>
          <c:showBubbleSize val="0"/>
        </c:dLbls>
        <c:gapWidth val="219"/>
        <c:overlap val="-27"/>
        <c:axId val="278465344"/>
        <c:axId val="270813504"/>
        <c:extLst>
          <c:ext xmlns:c15="http://schemas.microsoft.com/office/drawing/2012/chart" uri="{02D57815-91ED-43cb-92C2-25804820EDAC}">
            <c15:filteredBarSeries>
              <c15:ser>
                <c:idx val="0"/>
                <c:order val="0"/>
                <c:tx>
                  <c:strRef>
                    <c:extLst>
                      <c:ext uri="{02D57815-91ED-43cb-92C2-25804820EDAC}">
                        <c15:formulaRef>
                          <c15:sqref>Sheet2!$B$8</c15:sqref>
                        </c15:formulaRef>
                      </c:ext>
                    </c:extLst>
                    <c:strCache>
                      <c:ptCount val="1"/>
                      <c:pt idx="0">
                        <c:v>Count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Sheet2!$A$9:$A$16</c15:sqref>
                        </c15:formulaRef>
                      </c:ext>
                    </c:extLst>
                    <c:strCache>
                      <c:ptCount val="7"/>
                      <c:pt idx="0">
                        <c:v>Developing job descriptions</c:v>
                      </c:pt>
                      <c:pt idx="1">
                        <c:v>Conducting interviews</c:v>
                      </c:pt>
                      <c:pt idx="2">
                        <c:v>Ongoing mentoring and support</c:v>
                      </c:pt>
                      <c:pt idx="3">
                        <c:v>Screening resumes</c:v>
                      </c:pt>
                      <c:pt idx="4">
                        <c:v>Making hiring decisions</c:v>
                      </c:pt>
                      <c:pt idx="5">
                        <c:v>Onboarding staff</c:v>
                      </c:pt>
                      <c:pt idx="6">
                        <c:v>Recruiting candidates</c:v>
                      </c:pt>
                    </c:strCache>
                  </c:strRef>
                </c:cat>
                <c:val>
                  <c:numRef>
                    <c:extLst>
                      <c:ext uri="{02D57815-91ED-43cb-92C2-25804820EDAC}">
                        <c15:formulaRef>
                          <c15:sqref>Sheet2!$B$9:$B$16</c15:sqref>
                        </c15:formulaRef>
                      </c:ext>
                    </c:extLst>
                    <c:numCache>
                      <c:formatCode>General</c:formatCode>
                      <c:ptCount val="7"/>
                      <c:pt idx="0">
                        <c:v>28</c:v>
                      </c:pt>
                      <c:pt idx="1">
                        <c:v>28</c:v>
                      </c:pt>
                      <c:pt idx="2">
                        <c:v>28</c:v>
                      </c:pt>
                      <c:pt idx="3">
                        <c:v>27</c:v>
                      </c:pt>
                      <c:pt idx="4">
                        <c:v>27</c:v>
                      </c:pt>
                      <c:pt idx="5">
                        <c:v>27</c:v>
                      </c:pt>
                      <c:pt idx="6">
                        <c:v>25</c:v>
                      </c:pt>
                    </c:numCache>
                  </c:numRef>
                </c:val>
                <c:extLst>
                  <c:ext xmlns:c16="http://schemas.microsoft.com/office/drawing/2014/chart" uri="{C3380CC4-5D6E-409C-BE32-E72D297353CC}">
                    <c16:uniqueId val="{00000001-9393-4A18-A746-4946086C2D02}"/>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Sheet2!$C$8</c15:sqref>
                        </c15:formulaRef>
                      </c:ext>
                    </c:extLst>
                    <c:strCache>
                      <c:ptCount val="1"/>
                      <c:pt idx="0">
                        <c:v>Number of responses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Sheet2!$A$9:$A$16</c15:sqref>
                        </c15:formulaRef>
                      </c:ext>
                    </c:extLst>
                    <c:strCache>
                      <c:ptCount val="7"/>
                      <c:pt idx="0">
                        <c:v>Developing job descriptions</c:v>
                      </c:pt>
                      <c:pt idx="1">
                        <c:v>Conducting interviews</c:v>
                      </c:pt>
                      <c:pt idx="2">
                        <c:v>Ongoing mentoring and support</c:v>
                      </c:pt>
                      <c:pt idx="3">
                        <c:v>Screening resumes</c:v>
                      </c:pt>
                      <c:pt idx="4">
                        <c:v>Making hiring decisions</c:v>
                      </c:pt>
                      <c:pt idx="5">
                        <c:v>Onboarding staff</c:v>
                      </c:pt>
                      <c:pt idx="6">
                        <c:v>Recruiting candidates</c:v>
                      </c:pt>
                    </c:strCache>
                  </c:strRef>
                </c:cat>
                <c:val>
                  <c:numRef>
                    <c:extLst xmlns:c15="http://schemas.microsoft.com/office/drawing/2012/chart">
                      <c:ext xmlns:c15="http://schemas.microsoft.com/office/drawing/2012/chart" uri="{02D57815-91ED-43cb-92C2-25804820EDAC}">
                        <c15:formulaRef>
                          <c15:sqref>Sheet2!$C$9:$C$16</c15:sqref>
                        </c15:formulaRef>
                      </c:ext>
                    </c:extLst>
                    <c:numCache>
                      <c:formatCode>General</c:formatCode>
                      <c:ptCount val="7"/>
                      <c:pt idx="0">
                        <c:v>28</c:v>
                      </c:pt>
                      <c:pt idx="1">
                        <c:v>28</c:v>
                      </c:pt>
                      <c:pt idx="2">
                        <c:v>28</c:v>
                      </c:pt>
                      <c:pt idx="3">
                        <c:v>27</c:v>
                      </c:pt>
                      <c:pt idx="4">
                        <c:v>27</c:v>
                      </c:pt>
                      <c:pt idx="5">
                        <c:v>27</c:v>
                      </c:pt>
                      <c:pt idx="6">
                        <c:v>25</c:v>
                      </c:pt>
                    </c:numCache>
                  </c:numRef>
                </c:val>
                <c:extLst xmlns:c15="http://schemas.microsoft.com/office/drawing/2012/chart">
                  <c:ext xmlns:c16="http://schemas.microsoft.com/office/drawing/2014/chart" uri="{C3380CC4-5D6E-409C-BE32-E72D297353CC}">
                    <c16:uniqueId val="{00000002-9393-4A18-A746-4946086C2D02}"/>
                  </c:ext>
                </c:extLst>
              </c15:ser>
            </c15:filteredBarSeries>
          </c:ext>
        </c:extLst>
      </c:barChart>
      <c:catAx>
        <c:axId val="278465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270813504"/>
        <c:crosses val="autoZero"/>
        <c:auto val="1"/>
        <c:lblAlgn val="ctr"/>
        <c:lblOffset val="100"/>
        <c:noMultiLvlLbl val="0"/>
      </c:catAx>
      <c:valAx>
        <c:axId val="270813504"/>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2784653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450405227424325E-2"/>
          <c:y val="8.4974186067218641E-2"/>
          <c:w val="0.92705091466698408"/>
          <c:h val="0.75526379312208336"/>
        </c:manualLayout>
      </c:layout>
      <c:barChart>
        <c:barDir val="col"/>
        <c:grouping val="clustered"/>
        <c:varyColors val="0"/>
        <c:ser>
          <c:idx val="2"/>
          <c:order val="2"/>
          <c:tx>
            <c:strRef>
              <c:f>Sheet2!$D$8</c:f>
              <c:strCache>
                <c:ptCount val="1"/>
                <c:pt idx="0">
                  <c:v>Percentage</c:v>
                </c:pt>
              </c:strCache>
            </c:strRef>
          </c:tx>
          <c:spPr>
            <a:solidFill>
              <a:schemeClr val="bg2"/>
            </a:solidFill>
            <a:ln>
              <a:noFill/>
            </a:ln>
            <a:effectLst/>
          </c:spPr>
          <c:invertIfNegative val="0"/>
          <c:dPt>
            <c:idx val="7"/>
            <c:invertIfNegative val="0"/>
            <c:bubble3D val="0"/>
            <c:spPr>
              <a:solidFill>
                <a:schemeClr val="accent2"/>
              </a:solidFill>
              <a:ln>
                <a:noFill/>
              </a:ln>
              <a:effectLst/>
            </c:spPr>
            <c:extLst>
              <c:ext xmlns:c16="http://schemas.microsoft.com/office/drawing/2014/chart" uri="{C3380CC4-5D6E-409C-BE32-E72D297353CC}">
                <c16:uniqueId val="{00000003-90E7-4F99-8C98-4295A53A93CB}"/>
              </c:ext>
            </c:extLst>
          </c:dPt>
          <c:dLbls>
            <c:numFmt formatCode="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Sheet2!$A$9:$A$16</c:f>
              <c:strCache>
                <c:ptCount val="8"/>
                <c:pt idx="0">
                  <c:v>Developing job descriptions</c:v>
                </c:pt>
                <c:pt idx="1">
                  <c:v>Conducting interviews</c:v>
                </c:pt>
                <c:pt idx="2">
                  <c:v>Ongoing mentoring and support</c:v>
                </c:pt>
                <c:pt idx="3">
                  <c:v>Screening resumes</c:v>
                </c:pt>
                <c:pt idx="4">
                  <c:v>Making hiring decisions</c:v>
                </c:pt>
                <c:pt idx="5">
                  <c:v>Onboarding staff</c:v>
                </c:pt>
                <c:pt idx="6">
                  <c:v>Recruiting candidates</c:v>
                </c:pt>
                <c:pt idx="7">
                  <c:v>Deciding on compensation</c:v>
                </c:pt>
              </c:strCache>
            </c:strRef>
          </c:cat>
          <c:val>
            <c:numRef>
              <c:f>Sheet2!$D$9:$D$16</c:f>
              <c:numCache>
                <c:formatCode>0.0%</c:formatCode>
                <c:ptCount val="8"/>
                <c:pt idx="0">
                  <c:v>1</c:v>
                </c:pt>
                <c:pt idx="1">
                  <c:v>1</c:v>
                </c:pt>
                <c:pt idx="2">
                  <c:v>1</c:v>
                </c:pt>
                <c:pt idx="3">
                  <c:v>0.9642857142857143</c:v>
                </c:pt>
                <c:pt idx="4">
                  <c:v>0.9642857142857143</c:v>
                </c:pt>
                <c:pt idx="5">
                  <c:v>0.9642857142857143</c:v>
                </c:pt>
                <c:pt idx="6">
                  <c:v>0.8928571428571429</c:v>
                </c:pt>
                <c:pt idx="7">
                  <c:v>0.42857142857142855</c:v>
                </c:pt>
              </c:numCache>
            </c:numRef>
          </c:val>
          <c:extLst>
            <c:ext xmlns:c16="http://schemas.microsoft.com/office/drawing/2014/chart" uri="{C3380CC4-5D6E-409C-BE32-E72D297353CC}">
              <c16:uniqueId val="{00000000-90E7-4F99-8C98-4295A53A93CB}"/>
            </c:ext>
          </c:extLst>
        </c:ser>
        <c:dLbls>
          <c:dLblPos val="outEnd"/>
          <c:showLegendKey val="0"/>
          <c:showVal val="1"/>
          <c:showCatName val="0"/>
          <c:showSerName val="0"/>
          <c:showPercent val="0"/>
          <c:showBubbleSize val="0"/>
        </c:dLbls>
        <c:gapWidth val="219"/>
        <c:overlap val="-27"/>
        <c:axId val="278465344"/>
        <c:axId val="270813504"/>
        <c:extLst>
          <c:ext xmlns:c15="http://schemas.microsoft.com/office/drawing/2012/chart" uri="{02D57815-91ED-43cb-92C2-25804820EDAC}">
            <c15:filteredBarSeries>
              <c15:ser>
                <c:idx val="0"/>
                <c:order val="0"/>
                <c:tx>
                  <c:strRef>
                    <c:extLst>
                      <c:ext uri="{02D57815-91ED-43cb-92C2-25804820EDAC}">
                        <c15:formulaRef>
                          <c15:sqref>Sheet2!$B$8</c15:sqref>
                        </c15:formulaRef>
                      </c:ext>
                    </c:extLst>
                    <c:strCache>
                      <c:ptCount val="1"/>
                      <c:pt idx="0">
                        <c:v>Count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Sheet2!$A$9:$A$16</c15:sqref>
                        </c15:formulaRef>
                      </c:ext>
                    </c:extLst>
                    <c:strCache>
                      <c:ptCount val="8"/>
                      <c:pt idx="0">
                        <c:v>Developing job descriptions</c:v>
                      </c:pt>
                      <c:pt idx="1">
                        <c:v>Conducting interviews</c:v>
                      </c:pt>
                      <c:pt idx="2">
                        <c:v>Ongoing mentoring and support</c:v>
                      </c:pt>
                      <c:pt idx="3">
                        <c:v>Screening resumes</c:v>
                      </c:pt>
                      <c:pt idx="4">
                        <c:v>Making hiring decisions</c:v>
                      </c:pt>
                      <c:pt idx="5">
                        <c:v>Onboarding staff</c:v>
                      </c:pt>
                      <c:pt idx="6">
                        <c:v>Recruiting candidates</c:v>
                      </c:pt>
                      <c:pt idx="7">
                        <c:v>Deciding on compensation</c:v>
                      </c:pt>
                    </c:strCache>
                  </c:strRef>
                </c:cat>
                <c:val>
                  <c:numRef>
                    <c:extLst>
                      <c:ext uri="{02D57815-91ED-43cb-92C2-25804820EDAC}">
                        <c15:formulaRef>
                          <c15:sqref>Sheet2!$B$9:$B$16</c15:sqref>
                        </c15:formulaRef>
                      </c:ext>
                    </c:extLst>
                    <c:numCache>
                      <c:formatCode>General</c:formatCode>
                      <c:ptCount val="8"/>
                      <c:pt idx="0">
                        <c:v>28</c:v>
                      </c:pt>
                      <c:pt idx="1">
                        <c:v>28</c:v>
                      </c:pt>
                      <c:pt idx="2">
                        <c:v>28</c:v>
                      </c:pt>
                      <c:pt idx="3">
                        <c:v>27</c:v>
                      </c:pt>
                      <c:pt idx="4">
                        <c:v>27</c:v>
                      </c:pt>
                      <c:pt idx="5">
                        <c:v>27</c:v>
                      </c:pt>
                      <c:pt idx="6">
                        <c:v>25</c:v>
                      </c:pt>
                      <c:pt idx="7">
                        <c:v>12</c:v>
                      </c:pt>
                    </c:numCache>
                  </c:numRef>
                </c:val>
                <c:extLst>
                  <c:ext xmlns:c16="http://schemas.microsoft.com/office/drawing/2014/chart" uri="{C3380CC4-5D6E-409C-BE32-E72D297353CC}">
                    <c16:uniqueId val="{00000001-90E7-4F99-8C98-4295A53A93CB}"/>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Sheet2!$C$8</c15:sqref>
                        </c15:formulaRef>
                      </c:ext>
                    </c:extLst>
                    <c:strCache>
                      <c:ptCount val="1"/>
                      <c:pt idx="0">
                        <c:v>Number of responses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Sheet2!$A$9:$A$16</c15:sqref>
                        </c15:formulaRef>
                      </c:ext>
                    </c:extLst>
                    <c:strCache>
                      <c:ptCount val="8"/>
                      <c:pt idx="0">
                        <c:v>Developing job descriptions</c:v>
                      </c:pt>
                      <c:pt idx="1">
                        <c:v>Conducting interviews</c:v>
                      </c:pt>
                      <c:pt idx="2">
                        <c:v>Ongoing mentoring and support</c:v>
                      </c:pt>
                      <c:pt idx="3">
                        <c:v>Screening resumes</c:v>
                      </c:pt>
                      <c:pt idx="4">
                        <c:v>Making hiring decisions</c:v>
                      </c:pt>
                      <c:pt idx="5">
                        <c:v>Onboarding staff</c:v>
                      </c:pt>
                      <c:pt idx="6">
                        <c:v>Recruiting candidates</c:v>
                      </c:pt>
                      <c:pt idx="7">
                        <c:v>Deciding on compensation</c:v>
                      </c:pt>
                    </c:strCache>
                  </c:strRef>
                </c:cat>
                <c:val>
                  <c:numRef>
                    <c:extLst xmlns:c15="http://schemas.microsoft.com/office/drawing/2012/chart">
                      <c:ext xmlns:c15="http://schemas.microsoft.com/office/drawing/2012/chart" uri="{02D57815-91ED-43cb-92C2-25804820EDAC}">
                        <c15:formulaRef>
                          <c15:sqref>Sheet2!$C$9:$C$16</c15:sqref>
                        </c15:formulaRef>
                      </c:ext>
                    </c:extLst>
                    <c:numCache>
                      <c:formatCode>General</c:formatCode>
                      <c:ptCount val="8"/>
                      <c:pt idx="0">
                        <c:v>28</c:v>
                      </c:pt>
                      <c:pt idx="1">
                        <c:v>28</c:v>
                      </c:pt>
                      <c:pt idx="2">
                        <c:v>28</c:v>
                      </c:pt>
                      <c:pt idx="3">
                        <c:v>27</c:v>
                      </c:pt>
                      <c:pt idx="4">
                        <c:v>27</c:v>
                      </c:pt>
                      <c:pt idx="5">
                        <c:v>27</c:v>
                      </c:pt>
                      <c:pt idx="6">
                        <c:v>25</c:v>
                      </c:pt>
                      <c:pt idx="7">
                        <c:v>12</c:v>
                      </c:pt>
                    </c:numCache>
                  </c:numRef>
                </c:val>
                <c:extLst xmlns:c15="http://schemas.microsoft.com/office/drawing/2012/chart">
                  <c:ext xmlns:c16="http://schemas.microsoft.com/office/drawing/2014/chart" uri="{C3380CC4-5D6E-409C-BE32-E72D297353CC}">
                    <c16:uniqueId val="{00000002-90E7-4F99-8C98-4295A53A93CB}"/>
                  </c:ext>
                </c:extLst>
              </c15:ser>
            </c15:filteredBarSeries>
          </c:ext>
        </c:extLst>
      </c:barChart>
      <c:catAx>
        <c:axId val="278465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70813504"/>
        <c:crosses val="autoZero"/>
        <c:auto val="1"/>
        <c:lblAlgn val="ctr"/>
        <c:lblOffset val="100"/>
        <c:noMultiLvlLbl val="0"/>
      </c:catAx>
      <c:valAx>
        <c:axId val="27081350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784653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5ED001-8E4F-41BA-B339-E1E7E3327FC9}" type="datetimeFigureOut">
              <a:rPr lang="en-US" smtClean="0"/>
              <a:t>11/7/2023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C0A19E-F03E-4439-8473-00B692EFD32E}" type="slidenum">
              <a:rPr lang="en-US" smtClean="0"/>
              <a:t>‹#›</a:t>
            </a:fld>
            <a:endParaRPr lang="en-US"/>
          </a:p>
        </p:txBody>
      </p:sp>
    </p:spTree>
    <p:extLst>
      <p:ext uri="{BB962C8B-B14F-4D97-AF65-F5344CB8AC3E}">
        <p14:creationId xmlns:p14="http://schemas.microsoft.com/office/powerpoint/2010/main" val="927318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Introduce myself.</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Presenting findings of the diversity survey today. Thanks to Donovan and thank you to all the partners that took the survey.</a:t>
            </a:r>
            <a:endParaRPr lang="en-US" sz="1800" dirty="0">
              <a:effectLst/>
              <a:latin typeface="Times New Roman" panose="02020603050405020304" pitchFamily="18" charset="0"/>
              <a:ea typeface="Times New Roman" panose="02020603050405020304" pitchFamily="18" charset="0"/>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91C0A19E-F03E-4439-8473-00B692EFD32E}" type="slidenum">
              <a:rPr lang="en-US" smtClean="0"/>
              <a:t>1</a:t>
            </a:fld>
            <a:endParaRPr lang="en-US"/>
          </a:p>
        </p:txBody>
      </p:sp>
    </p:spTree>
    <p:extLst>
      <p:ext uri="{BB962C8B-B14F-4D97-AF65-F5344CB8AC3E}">
        <p14:creationId xmlns:p14="http://schemas.microsoft.com/office/powerpoint/2010/main" val="4232973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rgbClr val="000000"/>
                </a:solidFill>
                <a:effectLst/>
                <a:latin typeface="Calibri" panose="020F0502020204030204" pitchFamily="34" charset="0"/>
                <a:ea typeface="+mn-ea"/>
                <a:cs typeface="+mn-cs"/>
              </a:rPr>
              <a:t>NNIP partners are also involved in the hiring process throughout, from recruiting, hiring, and supporting staff. </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1C0A19E-F03E-4439-8473-00B692EFD32E}" type="slidenum">
              <a:rPr lang="en-US" smtClean="0"/>
              <a:t>10</a:t>
            </a:fld>
            <a:endParaRPr lang="en-US"/>
          </a:p>
        </p:txBody>
      </p:sp>
    </p:spTree>
    <p:extLst>
      <p:ext uri="{BB962C8B-B14F-4D97-AF65-F5344CB8AC3E}">
        <p14:creationId xmlns:p14="http://schemas.microsoft.com/office/powerpoint/2010/main" val="2170229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rgbClr val="000000"/>
                </a:solidFill>
                <a:effectLst/>
                <a:latin typeface="Calibri" panose="020F0502020204030204" pitchFamily="34" charset="0"/>
                <a:ea typeface="+mn-ea"/>
                <a:cs typeface="+mn-cs"/>
              </a:rPr>
              <a:t>Besides when deciding compensation, which only 43% of partners are part of. </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1C0A19E-F03E-4439-8473-00B692EFD32E}" type="slidenum">
              <a:rPr lang="en-US" smtClean="0"/>
              <a:t>11</a:t>
            </a:fld>
            <a:endParaRPr lang="en-US"/>
          </a:p>
        </p:txBody>
      </p:sp>
    </p:spTree>
    <p:extLst>
      <p:ext uri="{BB962C8B-B14F-4D97-AF65-F5344CB8AC3E}">
        <p14:creationId xmlns:p14="http://schemas.microsoft.com/office/powerpoint/2010/main" val="963429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rgbClr val="000000"/>
                </a:solidFill>
                <a:effectLst/>
                <a:latin typeface="Calibri" panose="020F0502020204030204" pitchFamily="34" charset="0"/>
                <a:ea typeface="Calibri" panose="020F0502020204030204" pitchFamily="34" charset="0"/>
              </a:rPr>
              <a:t>We asked survey respondents about their hiring practices and what could be improved in open ended comments. In general, partners largely thought more outreach to diverse networks and modifications to job descriptions could be helpful. </a:t>
            </a:r>
            <a:endParaRPr lang="en-US" sz="1800" dirty="0">
              <a:effectLst/>
              <a:latin typeface="Times New Roman" panose="02020603050405020304" pitchFamily="18" charset="0"/>
              <a:ea typeface="Times New Roman" panose="02020603050405020304" pitchFamily="18" charset="0"/>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91C0A19E-F03E-4439-8473-00B692EFD32E}" type="slidenum">
              <a:rPr lang="en-US" smtClean="0"/>
              <a:t>12</a:t>
            </a:fld>
            <a:endParaRPr lang="en-US"/>
          </a:p>
        </p:txBody>
      </p:sp>
    </p:spTree>
    <p:extLst>
      <p:ext uri="{BB962C8B-B14F-4D97-AF65-F5344CB8AC3E}">
        <p14:creationId xmlns:p14="http://schemas.microsoft.com/office/powerpoint/2010/main" val="8909219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rgbClr val="000000"/>
                </a:solidFill>
                <a:effectLst/>
                <a:latin typeface="Calibri" panose="020F0502020204030204" pitchFamily="34" charset="0"/>
                <a:ea typeface="Calibri" panose="020F0502020204030204" pitchFamily="34" charset="0"/>
              </a:rPr>
              <a:t>These are two responses for changing job descriptions from university based partners. One said: “We create a very different format and language to be less academic, formal, dry, and research-y, getting rid of as much fancy, technical language, and jargon as we can. We try to make the position description at least a little bit warm and funny.”</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1C0A19E-F03E-4439-8473-00B692EFD32E}" type="slidenum">
              <a:rPr lang="en-US" smtClean="0"/>
              <a:t>13</a:t>
            </a:fld>
            <a:endParaRPr lang="en-US"/>
          </a:p>
        </p:txBody>
      </p:sp>
    </p:spTree>
    <p:extLst>
      <p:ext uri="{BB962C8B-B14F-4D97-AF65-F5344CB8AC3E}">
        <p14:creationId xmlns:p14="http://schemas.microsoft.com/office/powerpoint/2010/main" val="15984703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rgbClr val="000000"/>
                </a:solidFill>
                <a:effectLst/>
                <a:latin typeface="Calibri" panose="020F0502020204030204" pitchFamily="34" charset="0"/>
                <a:ea typeface="Calibri" panose="020F0502020204030204" pitchFamily="34" charset="0"/>
              </a:rPr>
              <a:t>On the relationship with diverse networks side, one nonprofit partner said they’re “Building relationships with professional and diverse organizations and networks, such as the Black Chamber of Commerce and statewide university department heads and faculty”</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1C0A19E-F03E-4439-8473-00B692EFD32E}" type="slidenum">
              <a:rPr lang="en-US" smtClean="0"/>
              <a:t>14</a:t>
            </a:fld>
            <a:endParaRPr lang="en-US"/>
          </a:p>
        </p:txBody>
      </p:sp>
    </p:spTree>
    <p:extLst>
      <p:ext uri="{BB962C8B-B14F-4D97-AF65-F5344CB8AC3E}">
        <p14:creationId xmlns:p14="http://schemas.microsoft.com/office/powerpoint/2010/main" val="34827072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A fourth of partners who responded to the survey have relationships with Historically Black Colleges or Universities or Hispanic Serving Institutions. </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1C0A19E-F03E-4439-8473-00B692EFD32E}" type="slidenum">
              <a:rPr lang="en-US" smtClean="0"/>
              <a:t>15</a:t>
            </a:fld>
            <a:endParaRPr lang="en-US"/>
          </a:p>
        </p:txBody>
      </p:sp>
    </p:spTree>
    <p:extLst>
      <p:ext uri="{BB962C8B-B14F-4D97-AF65-F5344CB8AC3E}">
        <p14:creationId xmlns:p14="http://schemas.microsoft.com/office/powerpoint/2010/main" val="23559305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Calibri" panose="020F0502020204030204" pitchFamily="34" charset="0"/>
              </a:rPr>
              <a:t>Partners cite the lack of staff turnover or small staff size as the biggest barrier to hire diverse staff, followed by difficulty in accessing diverse candidates, and less competitive pay. These other responses could fit into lack of turnover or difficulty accessing diverse candidates.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91C0A19E-F03E-4439-8473-00B692EFD32E}" type="slidenum">
              <a:rPr lang="en-US" smtClean="0"/>
              <a:t>16</a:t>
            </a:fld>
            <a:endParaRPr lang="en-US"/>
          </a:p>
        </p:txBody>
      </p:sp>
    </p:spTree>
    <p:extLst>
      <p:ext uri="{BB962C8B-B14F-4D97-AF65-F5344CB8AC3E}">
        <p14:creationId xmlns:p14="http://schemas.microsoft.com/office/powerpoint/2010/main" val="41253717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Calibri" panose="020F0502020204030204" pitchFamily="34" charset="0"/>
              </a:rPr>
              <a:t>Related to the retention issue identified, a majority of partners have less than 10 staff.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1C0A19E-F03E-4439-8473-00B692EFD32E}" type="slidenum">
              <a:rPr lang="en-US" smtClean="0"/>
              <a:t>17</a:t>
            </a:fld>
            <a:endParaRPr lang="en-US"/>
          </a:p>
        </p:txBody>
      </p:sp>
    </p:spTree>
    <p:extLst>
      <p:ext uri="{BB962C8B-B14F-4D97-AF65-F5344CB8AC3E}">
        <p14:creationId xmlns:p14="http://schemas.microsoft.com/office/powerpoint/2010/main" val="22515013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Calibri" panose="020F0502020204030204" pitchFamily="34" charset="0"/>
              </a:rPr>
              <a:t>In regard to retention of diverse staff, less competitive pay and benefits continue to be a top reason, but limited upward career path is the most chosen. Other responses included: Interns graduating, competing with private sector salaries, and recruiting out-of-state employees.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1C0A19E-F03E-4439-8473-00B692EFD32E}" type="slidenum">
              <a:rPr lang="en-US" smtClean="0"/>
              <a:t>18</a:t>
            </a:fld>
            <a:endParaRPr lang="en-US"/>
          </a:p>
        </p:txBody>
      </p:sp>
    </p:spTree>
    <p:extLst>
      <p:ext uri="{BB962C8B-B14F-4D97-AF65-F5344CB8AC3E}">
        <p14:creationId xmlns:p14="http://schemas.microsoft.com/office/powerpoint/2010/main" val="19218826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Calibri" panose="020F0502020204030204" pitchFamily="34" charset="0"/>
              </a:rPr>
              <a:t>Shifting to boards and advisory committees, limited demographic data on advisory and project-specific boards are collected, only 11 partners submitted data across both groups and most responses were “not identified.” Project-specific boards were omitted from the following slides. But all 10 partners with board of directors submitted demographic data.</a:t>
            </a:r>
            <a:r>
              <a:rPr lang="en-US" sz="1800" b="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1C0A19E-F03E-4439-8473-00B692EFD32E}" type="slidenum">
              <a:rPr lang="en-US" smtClean="0"/>
              <a:t>19</a:t>
            </a:fld>
            <a:endParaRPr lang="en-US"/>
          </a:p>
        </p:txBody>
      </p:sp>
    </p:spTree>
    <p:extLst>
      <p:ext uri="{BB962C8B-B14F-4D97-AF65-F5344CB8AC3E}">
        <p14:creationId xmlns:p14="http://schemas.microsoft.com/office/powerpoint/2010/main" val="1182366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We understand that we all are better able to serve our communities if we are more reflective of them. The overarching goal of the survey was to understand current staff and board demographic composition and partners’ practices related to diversifying staff, boards, and outreach.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We compare these new data to results from the 2018 survey and plan to use this information for peer sharing and programing on hiring and recruitment. </a:t>
            </a:r>
            <a:endParaRPr lang="en-US" sz="1800" dirty="0">
              <a:effectLst/>
              <a:latin typeface="Times New Roman" panose="02020603050405020304" pitchFamily="18" charset="0"/>
              <a:ea typeface="Times New Roman" panose="02020603050405020304" pitchFamily="18" charset="0"/>
            </a:endParaRP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For the survey itself, 28 out of the 32 NNIP partners completed the survey. This includes around 500 people staff included in the analysis. For this survey, we define "staff" as employees, faculty, essential consultants and paid graduate staff or student assistants. </a:t>
            </a:r>
            <a:endParaRPr lang="en-US" sz="1800" dirty="0">
              <a:effectLst/>
              <a:latin typeface="Times New Roman" panose="02020603050405020304" pitchFamily="18" charset="0"/>
              <a:ea typeface="Times New Roman" panose="02020603050405020304" pitchFamily="18" charset="0"/>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1C0A19E-F03E-4439-8473-00B692EFD32E}" type="slidenum">
              <a:rPr lang="en-US" smtClean="0"/>
              <a:t>2</a:t>
            </a:fld>
            <a:endParaRPr lang="en-US"/>
          </a:p>
        </p:txBody>
      </p:sp>
    </p:spTree>
    <p:extLst>
      <p:ext uri="{BB962C8B-B14F-4D97-AF65-F5344CB8AC3E}">
        <p14:creationId xmlns:p14="http://schemas.microsoft.com/office/powerpoint/2010/main" val="35849942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Calibri" panose="020F0502020204030204" pitchFamily="34" charset="0"/>
              </a:rPr>
              <a:t>Boards were about evenly split across woman and male genders, without any nonbinary board members.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1C0A19E-F03E-4439-8473-00B692EFD32E}" type="slidenum">
              <a:rPr lang="en-US" smtClean="0"/>
              <a:t>20</a:t>
            </a:fld>
            <a:endParaRPr lang="en-US"/>
          </a:p>
        </p:txBody>
      </p:sp>
    </p:spTree>
    <p:extLst>
      <p:ext uri="{BB962C8B-B14F-4D97-AF65-F5344CB8AC3E}">
        <p14:creationId xmlns:p14="http://schemas.microsoft.com/office/powerpoint/2010/main" val="17726982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Calibri" panose="020F0502020204030204" pitchFamily="34" charset="0"/>
              </a:rPr>
              <a:t>Both boards and advisory committees skew older than NNIP staff. With younger people not well represented.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1C0A19E-F03E-4439-8473-00B692EFD32E}" type="slidenum">
              <a:rPr lang="en-US" smtClean="0"/>
              <a:t>21</a:t>
            </a:fld>
            <a:endParaRPr lang="en-US"/>
          </a:p>
        </p:txBody>
      </p:sp>
    </p:spTree>
    <p:extLst>
      <p:ext uri="{BB962C8B-B14F-4D97-AF65-F5344CB8AC3E}">
        <p14:creationId xmlns:p14="http://schemas.microsoft.com/office/powerpoint/2010/main" val="2237324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48% of board of directors are white, compared to 56% of staff. There’s a higher percentage of Black and Latino board members but a lower share of Asian board members than staff.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We also asked about Board of directors’ nativity, with most predominantly US-born, 60% vs 3%, and many not identified.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91C0A19E-F03E-4439-8473-00B692EFD32E}" type="slidenum">
              <a:rPr lang="en-US" smtClean="0"/>
              <a:t>22</a:t>
            </a:fld>
            <a:endParaRPr lang="en-US"/>
          </a:p>
        </p:txBody>
      </p:sp>
    </p:spTree>
    <p:extLst>
      <p:ext uri="{BB962C8B-B14F-4D97-AF65-F5344CB8AC3E}">
        <p14:creationId xmlns:p14="http://schemas.microsoft.com/office/powerpoint/2010/main" val="9002548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Calibri" panose="020F0502020204030204" pitchFamily="34" charset="0"/>
              </a:rPr>
              <a:t>Thank you for listening. We hope this informs the network of where we are and where we could go from here. </a:t>
            </a:r>
            <a:r>
              <a:rPr lang="en-US" sz="1800">
                <a:effectLst/>
                <a:latin typeface="Calibri" panose="020F0502020204030204" pitchFamily="34" charset="0"/>
                <a:ea typeface="Calibri" panose="020F0502020204030204" pitchFamily="34" charset="0"/>
                <a:cs typeface="Calibri" panose="020F0502020204030204" pitchFamily="34" charset="0"/>
              </a:rPr>
              <a:t>I’m happy to answer any questions.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91C0A19E-F03E-4439-8473-00B692EFD32E}" type="slidenum">
              <a:rPr lang="en-US" smtClean="0"/>
              <a:t>23</a:t>
            </a:fld>
            <a:endParaRPr lang="en-US"/>
          </a:p>
        </p:txBody>
      </p:sp>
    </p:spTree>
    <p:extLst>
      <p:ext uri="{BB962C8B-B14F-4D97-AF65-F5344CB8AC3E}">
        <p14:creationId xmlns:p14="http://schemas.microsoft.com/office/powerpoint/2010/main" val="2504558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The gender composition is similar across NNIP leadership and staff, with a majority of total staff being women, at 58%, compared to 35% men, 1% nonbinary, and 5.5% not identified. </a:t>
            </a:r>
            <a:endParaRPr lang="en-US" sz="1800" dirty="0">
              <a:effectLst/>
              <a:latin typeface="Times New Roman" panose="02020603050405020304" pitchFamily="18" charset="0"/>
              <a:ea typeface="Times New Roman" panose="02020603050405020304" pitchFamily="18" charset="0"/>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91C0A19E-F03E-4439-8473-00B692EFD32E}" type="slidenum">
              <a:rPr lang="en-US" smtClean="0"/>
              <a:t>3</a:t>
            </a:fld>
            <a:endParaRPr lang="en-US"/>
          </a:p>
        </p:txBody>
      </p:sp>
    </p:spTree>
    <p:extLst>
      <p:ext uri="{BB962C8B-B14F-4D97-AF65-F5344CB8AC3E}">
        <p14:creationId xmlns:p14="http://schemas.microsoft.com/office/powerpoint/2010/main" val="4108827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Across both staff and leadership, all age groups are represented, with most staff between ages 30 and 44. But, unsurprisingly, NNIP leadership are older with only around 4% of leadership between 18 and 29. </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1C0A19E-F03E-4439-8473-00B692EFD32E}" type="slidenum">
              <a:rPr lang="en-US" smtClean="0"/>
              <a:t>4</a:t>
            </a:fld>
            <a:endParaRPr lang="en-US"/>
          </a:p>
        </p:txBody>
      </p:sp>
    </p:spTree>
    <p:extLst>
      <p:ext uri="{BB962C8B-B14F-4D97-AF65-F5344CB8AC3E}">
        <p14:creationId xmlns:p14="http://schemas.microsoft.com/office/powerpoint/2010/main" val="2694074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This chart is the count of all NNIP staff by race, showing the races we asked in the survey. In the next slide, we collapsed races with 10 or less people (Multiple races, Middle Eastern/Northern African, Native American, Pacific Islander) into an other category to show the share of NNIP staff. </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1C0A19E-F03E-4439-8473-00B692EFD32E}" type="slidenum">
              <a:rPr lang="en-US" smtClean="0"/>
              <a:t>5</a:t>
            </a:fld>
            <a:endParaRPr lang="en-US"/>
          </a:p>
        </p:txBody>
      </p:sp>
    </p:spTree>
    <p:extLst>
      <p:ext uri="{BB962C8B-B14F-4D97-AF65-F5344CB8AC3E}">
        <p14:creationId xmlns:p14="http://schemas.microsoft.com/office/powerpoint/2010/main" val="1513098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But we recognize combining these races doesn’t properly reflect people’s identity.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Looking at the share of races, staff</a:t>
            </a:r>
            <a:r>
              <a:rPr lang="en-US" sz="1800" kern="1200" dirty="0">
                <a:solidFill>
                  <a:srgbClr val="000000"/>
                </a:solidFill>
                <a:effectLst/>
                <a:latin typeface="Calibri" panose="020F0502020204030204" pitchFamily="34" charset="0"/>
                <a:ea typeface="Calibri" panose="020F0502020204030204" pitchFamily="34" charset="0"/>
              </a:rPr>
              <a:t> are generally more diverse than leadership; 54% of staff are white compared to 63% of leaders. But a greater share of leaders are Black, 18% compared to 12%.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Calibri" panose="020F0502020204030204" pitchFamily="34" charset="0"/>
              </a:rPr>
              <a:t>We also asked about staff’s nativity and around 62% of staff are US born, 11% born elsewhere, and the remainder were not identified. </a:t>
            </a:r>
            <a:endParaRPr lang="en-US" sz="1800" dirty="0">
              <a:effectLst/>
              <a:latin typeface="Times New Roman" panose="02020603050405020304" pitchFamily="18" charset="0"/>
              <a:ea typeface="Times New Roman" panose="02020603050405020304" pitchFamily="18" charset="0"/>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91C0A19E-F03E-4439-8473-00B692EFD32E}" type="slidenum">
              <a:rPr lang="en-US" smtClean="0"/>
              <a:t>6</a:t>
            </a:fld>
            <a:endParaRPr lang="en-US"/>
          </a:p>
        </p:txBody>
      </p:sp>
    </p:spTree>
    <p:extLst>
      <p:ext uri="{BB962C8B-B14F-4D97-AF65-F5344CB8AC3E}">
        <p14:creationId xmlns:p14="http://schemas.microsoft.com/office/powerpoint/2010/main" val="3496773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rgbClr val="000000"/>
                </a:solidFill>
                <a:effectLst/>
                <a:latin typeface="Calibri" panose="020F0502020204030204" pitchFamily="34" charset="0"/>
                <a:ea typeface="Calibri" panose="020F0502020204030204" pitchFamily="34" charset="0"/>
              </a:rPr>
              <a:t>From 2018 to 2023, NNIP leadership of color grew, particularly Black leaders, increasing from 8% to 18%. </a:t>
            </a:r>
            <a:endParaRPr lang="en-US" sz="1800" dirty="0">
              <a:effectLst/>
              <a:latin typeface="Times New Roman" panose="02020603050405020304" pitchFamily="18" charset="0"/>
              <a:ea typeface="Times New Roman" panose="02020603050405020304" pitchFamily="18" charset="0"/>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91C0A19E-F03E-4439-8473-00B692EFD32E}" type="slidenum">
              <a:rPr lang="en-US" smtClean="0"/>
              <a:t>7</a:t>
            </a:fld>
            <a:endParaRPr lang="en-US"/>
          </a:p>
        </p:txBody>
      </p:sp>
    </p:spTree>
    <p:extLst>
      <p:ext uri="{BB962C8B-B14F-4D97-AF65-F5344CB8AC3E}">
        <p14:creationId xmlns:p14="http://schemas.microsoft.com/office/powerpoint/2010/main" val="4019653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rgbClr val="000000"/>
                </a:solidFill>
                <a:effectLst/>
                <a:latin typeface="Calibri" panose="020F0502020204030204" pitchFamily="34" charset="0"/>
                <a:ea typeface="Calibri" panose="020F0502020204030204" pitchFamily="34" charset="0"/>
              </a:rPr>
              <a:t>However, the diversity of staff is not much different than 2018, besides a decrease in white people and an increase in not identified. A note that the 2018 survey had an administrative staff category and this year’s survey did not; we collapsed the admin staff with the general staff. </a:t>
            </a:r>
            <a:endParaRPr lang="en-US" sz="1800" dirty="0">
              <a:effectLst/>
              <a:latin typeface="Times New Roman" panose="02020603050405020304" pitchFamily="18" charset="0"/>
              <a:ea typeface="Times New Roman" panose="02020603050405020304" pitchFamily="18" charset="0"/>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91C0A19E-F03E-4439-8473-00B692EFD32E}" type="slidenum">
              <a:rPr lang="en-US" smtClean="0"/>
              <a:t>8</a:t>
            </a:fld>
            <a:endParaRPr lang="en-US"/>
          </a:p>
        </p:txBody>
      </p:sp>
    </p:spTree>
    <p:extLst>
      <p:ext uri="{BB962C8B-B14F-4D97-AF65-F5344CB8AC3E}">
        <p14:creationId xmlns:p14="http://schemas.microsoft.com/office/powerpoint/2010/main" val="281472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rgbClr val="000000"/>
                </a:solidFill>
                <a:effectLst/>
                <a:latin typeface="Calibri" panose="020F0502020204030204" pitchFamily="34" charset="0"/>
                <a:ea typeface="+mn-ea"/>
                <a:cs typeface="+mn-cs"/>
              </a:rPr>
              <a:t>We asked about NNIP partners’ hiring practices and found that NNIP staff are hired quite frequently, with most partners hiring more than once a year.</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91C0A19E-F03E-4439-8473-00B692EFD32E}" type="slidenum">
              <a:rPr lang="en-US" smtClean="0"/>
              <a:t>9</a:t>
            </a:fld>
            <a:endParaRPr lang="en-US"/>
          </a:p>
        </p:txBody>
      </p:sp>
    </p:spTree>
    <p:extLst>
      <p:ext uri="{BB962C8B-B14F-4D97-AF65-F5344CB8AC3E}">
        <p14:creationId xmlns:p14="http://schemas.microsoft.com/office/powerpoint/2010/main" val="23188210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A">
    <p:spTree>
      <p:nvGrpSpPr>
        <p:cNvPr id="1" name=""/>
        <p:cNvGrpSpPr/>
        <p:nvPr/>
      </p:nvGrpSpPr>
      <p:grpSpPr>
        <a:xfrm>
          <a:off x="0" y="0"/>
          <a:ext cx="0" cy="0"/>
          <a:chOff x="0" y="0"/>
          <a:chExt cx="0" cy="0"/>
        </a:xfrm>
      </p:grpSpPr>
      <p:pic>
        <p:nvPicPr>
          <p:cNvPr id="20" name="Picture 19" descr="TitlePage_Header_Img_v1.jpg"/>
          <p:cNvPicPr>
            <a:picLocks noChangeAspect="1"/>
          </p:cNvPicPr>
          <p:nvPr userDrawn="1"/>
        </p:nvPicPr>
        <p:blipFill rotWithShape="1">
          <a:blip r:embed="rId2">
            <a:extLst>
              <a:ext uri="{28A0092B-C50C-407E-A947-70E740481C1C}">
                <a14:useLocalDpi xmlns:a14="http://schemas.microsoft.com/office/drawing/2010/main" val="0"/>
              </a:ext>
            </a:extLst>
          </a:blip>
          <a:srcRect b="79576"/>
          <a:stretch/>
        </p:blipFill>
        <p:spPr>
          <a:xfrm>
            <a:off x="0" y="0"/>
            <a:ext cx="9144000" cy="1053549"/>
          </a:xfrm>
          <a:prstGeom prst="rect">
            <a:avLst/>
          </a:prstGeom>
        </p:spPr>
      </p:pic>
      <p:pic>
        <p:nvPicPr>
          <p:cNvPr id="8" name="Picture 7" descr="TitlePage_Header_Img_v1.jpg"/>
          <p:cNvPicPr>
            <a:picLocks noChangeAspect="1"/>
          </p:cNvPicPr>
          <p:nvPr userDrawn="1"/>
        </p:nvPicPr>
        <p:blipFill rotWithShape="1">
          <a:blip r:embed="rId2">
            <a:extLst>
              <a:ext uri="{28A0092B-C50C-407E-A947-70E740481C1C}">
                <a14:useLocalDpi xmlns:a14="http://schemas.microsoft.com/office/drawing/2010/main" val="0"/>
              </a:ext>
            </a:extLst>
          </a:blip>
          <a:srcRect l="71965" t="78099" r="4817" b="8305"/>
          <a:stretch/>
        </p:blipFill>
        <p:spPr>
          <a:xfrm>
            <a:off x="7215809" y="3934532"/>
            <a:ext cx="1596888" cy="701323"/>
          </a:xfrm>
          <a:prstGeom prst="rect">
            <a:avLst/>
          </a:prstGeom>
        </p:spPr>
      </p:pic>
      <p:sp>
        <p:nvSpPr>
          <p:cNvPr id="11" name="Subtitle 2"/>
          <p:cNvSpPr>
            <a:spLocks noGrp="1"/>
          </p:cNvSpPr>
          <p:nvPr>
            <p:ph type="subTitle" idx="1" hasCustomPrompt="1"/>
          </p:nvPr>
        </p:nvSpPr>
        <p:spPr>
          <a:xfrm>
            <a:off x="676854" y="2541719"/>
            <a:ext cx="7863840" cy="685800"/>
          </a:xfrm>
          <a:prstGeom prst="rect">
            <a:avLst/>
          </a:prstGeom>
          <a:noFill/>
          <a:ln w="0">
            <a:noFill/>
          </a:ln>
        </p:spPr>
        <p:txBody>
          <a:bodyPr/>
          <a:lstStyle>
            <a:lvl1pPr marL="0" indent="0" algn="l">
              <a:buNone/>
              <a:defRPr sz="1950">
                <a:solidFill>
                  <a:srgbClr val="27369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ADD SUBTITLE HERE</a:t>
            </a:r>
            <a:br>
              <a:rPr lang="en-US" dirty="0"/>
            </a:br>
            <a:r>
              <a:rPr lang="en-US" dirty="0"/>
              <a:t>SECOND LINE OF TEXT IF NEEDED</a:t>
            </a:r>
          </a:p>
        </p:txBody>
      </p:sp>
      <p:sp>
        <p:nvSpPr>
          <p:cNvPr id="12" name="Title 1"/>
          <p:cNvSpPr>
            <a:spLocks noGrp="1"/>
          </p:cNvSpPr>
          <p:nvPr>
            <p:ph type="ctrTitle" hasCustomPrompt="1"/>
          </p:nvPr>
        </p:nvSpPr>
        <p:spPr>
          <a:xfrm>
            <a:off x="676854" y="1460650"/>
            <a:ext cx="7863840" cy="1025078"/>
          </a:xfrm>
          <a:prstGeom prst="rect">
            <a:avLst/>
          </a:prstGeom>
          <a:ln>
            <a:noFill/>
          </a:ln>
        </p:spPr>
        <p:txBody>
          <a:bodyPr/>
          <a:lstStyle>
            <a:lvl1pPr algn="l">
              <a:defRPr sz="3000" b="1" baseline="0">
                <a:solidFill>
                  <a:srgbClr val="273691"/>
                </a:solidFill>
                <a:latin typeface="+mj-lt"/>
              </a:defRPr>
            </a:lvl1pPr>
          </a:lstStyle>
          <a:p>
            <a:r>
              <a:rPr lang="en-US" dirty="0"/>
              <a:t>CLICK TO ADD TITLE </a:t>
            </a:r>
            <a:br>
              <a:rPr lang="en-US" dirty="0"/>
            </a:br>
            <a:r>
              <a:rPr lang="en-US" dirty="0"/>
              <a:t>TWO LINES OF TEXT IF NEEDED</a:t>
            </a:r>
          </a:p>
        </p:txBody>
      </p:sp>
      <p:sp>
        <p:nvSpPr>
          <p:cNvPr id="13" name="Text Placeholder 14"/>
          <p:cNvSpPr>
            <a:spLocks noGrp="1"/>
          </p:cNvSpPr>
          <p:nvPr>
            <p:ph type="body" sz="quarter" idx="10" hasCustomPrompt="1"/>
          </p:nvPr>
        </p:nvSpPr>
        <p:spPr>
          <a:xfrm>
            <a:off x="676852" y="3341537"/>
            <a:ext cx="5486400" cy="1274425"/>
          </a:xfrm>
          <a:prstGeom prst="rect">
            <a:avLst/>
          </a:prstGeom>
          <a:ln>
            <a:noFill/>
          </a:ln>
        </p:spPr>
        <p:txBody>
          <a:bodyPr vert="horz"/>
          <a:lstStyle>
            <a:lvl1pPr marL="0" indent="0">
              <a:buNone/>
              <a:defRPr sz="1350" baseline="0">
                <a:solidFill>
                  <a:srgbClr val="00B6DE"/>
                </a:solidFill>
              </a:defRPr>
            </a:lvl1pPr>
            <a:lvl5pPr marL="1371600" indent="0" algn="l">
              <a:buFont typeface="Arial"/>
              <a:buNone/>
              <a:defRPr sz="1350"/>
            </a:lvl5pPr>
          </a:lstStyle>
          <a:p>
            <a:pPr lvl="0"/>
            <a:r>
              <a:rPr lang="en-US" dirty="0"/>
              <a:t>CLICK TO ADD </a:t>
            </a:r>
            <a:br>
              <a:rPr lang="en-US" dirty="0"/>
            </a:br>
            <a:r>
              <a:rPr lang="en-US" dirty="0"/>
              <a:t>MONTH XX, 20XX</a:t>
            </a:r>
            <a:br>
              <a:rPr lang="en-US" dirty="0"/>
            </a:br>
            <a:r>
              <a:rPr lang="en-US" dirty="0"/>
              <a:t>PRESENTER’S NAME</a:t>
            </a:r>
            <a:br>
              <a:rPr lang="en-US" dirty="0"/>
            </a:br>
            <a:r>
              <a:rPr lang="en-US" dirty="0"/>
              <a:t>EVENT TITLE</a:t>
            </a:r>
          </a:p>
          <a:p>
            <a:pPr lvl="4"/>
            <a:endParaRPr lang="en-US" dirty="0"/>
          </a:p>
        </p:txBody>
      </p:sp>
      <p:sp>
        <p:nvSpPr>
          <p:cNvPr id="3" name="TextBox 2">
            <a:extLst>
              <a:ext uri="{FF2B5EF4-FFF2-40B4-BE49-F238E27FC236}">
                <a16:creationId xmlns:a16="http://schemas.microsoft.com/office/drawing/2014/main" id="{CC720CB3-36EB-6A19-153F-441FE51B2C36}"/>
              </a:ext>
            </a:extLst>
          </p:cNvPr>
          <p:cNvSpPr txBox="1"/>
          <p:nvPr userDrawn="1"/>
        </p:nvSpPr>
        <p:spPr>
          <a:xfrm>
            <a:off x="265815" y="-496181"/>
            <a:ext cx="1169506" cy="483989"/>
          </a:xfrm>
          <a:prstGeom prst="round2SameRect">
            <a:avLst/>
          </a:prstGeom>
          <a:gradFill>
            <a:gsLst>
              <a:gs pos="43000">
                <a:schemeClr val="tx1">
                  <a:lumMod val="65000"/>
                  <a:lumOff val="35000"/>
                </a:schemeClr>
              </a:gs>
              <a:gs pos="100000">
                <a:schemeClr val="tx1">
                  <a:lumMod val="65000"/>
                  <a:lumOff val="35000"/>
                  <a:alpha val="0"/>
                </a:schemeClr>
              </a:gs>
            </a:gsLst>
            <a:lin ang="5400000" scaled="1"/>
          </a:gradFill>
          <a:ln w="6350">
            <a:noFill/>
            <a:prstDash val="solid"/>
          </a:ln>
        </p:spPr>
        <p:txBody>
          <a:bodyPr wrap="none" lIns="182880" tIns="91440" rIns="182880" bIns="182880" rtlCol="0">
            <a:spAutoFit/>
          </a:bodyPr>
          <a:lstStyle>
            <a:defPPr>
              <a:defRPr lang="en-US"/>
            </a:defPPr>
            <a:lvl1pPr lvl="0">
              <a:defRPr sz="1200" b="1">
                <a:solidFill>
                  <a:schemeClr val="accent2"/>
                </a:solidFill>
              </a:defRPr>
            </a:lvl1pPr>
          </a:lstStyle>
          <a:p>
            <a:pPr lvl="0"/>
            <a:r>
              <a:rPr lang="en-US" dirty="0">
                <a:solidFill>
                  <a:schemeClr val="bg1"/>
                </a:solidFill>
              </a:rPr>
              <a:t>Title Slide A</a:t>
            </a:r>
          </a:p>
        </p:txBody>
      </p:sp>
      <p:sp>
        <p:nvSpPr>
          <p:cNvPr id="4" name="TextBox 3">
            <a:extLst>
              <a:ext uri="{FF2B5EF4-FFF2-40B4-BE49-F238E27FC236}">
                <a16:creationId xmlns:a16="http://schemas.microsoft.com/office/drawing/2014/main" id="{A8E0E834-83D2-36E6-6655-1A89C0A4E003}"/>
              </a:ext>
            </a:extLst>
          </p:cNvPr>
          <p:cNvSpPr txBox="1"/>
          <p:nvPr userDrawn="1"/>
        </p:nvSpPr>
        <p:spPr>
          <a:xfrm>
            <a:off x="-125730" y="4768267"/>
            <a:ext cx="9292590" cy="400110"/>
          </a:xfrm>
          <a:prstGeom prst="rect">
            <a:avLst/>
          </a:prstGeom>
          <a:solidFill>
            <a:schemeClr val="bg2"/>
          </a:solidFill>
          <a:ln w="6350">
            <a:noFill/>
          </a:ln>
        </p:spPr>
        <p:txBody>
          <a:bodyPr wrap="square" lIns="91440" tIns="137160" rIns="182880" bIns="137160" anchor="ctr" anchorCtr="0">
            <a:spAutoFit/>
          </a:bodyPr>
          <a:lstStyle/>
          <a:p>
            <a:pPr algn="r"/>
            <a:r>
              <a:rPr lang="en-US" sz="800" b="0" i="0" spc="170" baseline="0" dirty="0">
                <a:solidFill>
                  <a:schemeClr val="bg1"/>
                </a:solidFill>
                <a:effectLst/>
                <a:latin typeface="+mj-lt"/>
              </a:rPr>
              <a:t>BETTER DATA.BETTER DECISIONS. BETTER COMMUNITIES.</a:t>
            </a:r>
          </a:p>
        </p:txBody>
      </p:sp>
    </p:spTree>
    <p:extLst>
      <p:ext uri="{BB962C8B-B14F-4D97-AF65-F5344CB8AC3E}">
        <p14:creationId xmlns:p14="http://schemas.microsoft.com/office/powerpoint/2010/main" val="1728351486"/>
      </p:ext>
    </p:extLst>
  </p:cSld>
  <p:clrMapOvr>
    <a:masterClrMapping/>
  </p:clrMapOvr>
  <mc:AlternateContent xmlns:mc="http://schemas.openxmlformats.org/markup-compatibility/2006" xmlns:p14="http://schemas.microsoft.com/office/powerpoint/2010/main">
    <mc:Choice Requires="p14">
      <p:transition p14:dur="200" advTm="20000"/>
    </mc:Choice>
    <mc:Fallback xmlns="">
      <p:transition advTm="2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B">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ubtitle 2"/>
          <p:cNvSpPr>
            <a:spLocks noGrp="1"/>
          </p:cNvSpPr>
          <p:nvPr>
            <p:ph type="subTitle" idx="1" hasCustomPrompt="1"/>
          </p:nvPr>
        </p:nvSpPr>
        <p:spPr>
          <a:xfrm>
            <a:off x="676854" y="3472746"/>
            <a:ext cx="7863840" cy="685800"/>
          </a:xfrm>
          <a:prstGeom prst="rect">
            <a:avLst/>
          </a:prstGeom>
          <a:noFill/>
          <a:ln w="0">
            <a:noFill/>
          </a:ln>
        </p:spPr>
        <p:txBody>
          <a:bodyPr/>
          <a:lstStyle>
            <a:lvl1pPr marL="0" indent="0" algn="l">
              <a:buNone/>
              <a:defRPr sz="1950">
                <a:solidFill>
                  <a:srgbClr val="27369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Add Subtitle Here</a:t>
            </a:r>
            <a:br>
              <a:rPr lang="en-US" dirty="0"/>
            </a:br>
            <a:r>
              <a:rPr lang="en-US" dirty="0"/>
              <a:t>Second Line Of Text If Needed</a:t>
            </a:r>
          </a:p>
        </p:txBody>
      </p:sp>
      <p:sp>
        <p:nvSpPr>
          <p:cNvPr id="12" name="Title 1"/>
          <p:cNvSpPr>
            <a:spLocks noGrp="1"/>
          </p:cNvSpPr>
          <p:nvPr>
            <p:ph type="ctrTitle" hasCustomPrompt="1"/>
          </p:nvPr>
        </p:nvSpPr>
        <p:spPr>
          <a:xfrm>
            <a:off x="676852" y="1858507"/>
            <a:ext cx="7863840" cy="1456595"/>
          </a:xfrm>
          <a:prstGeom prst="rect">
            <a:avLst/>
          </a:prstGeom>
          <a:ln>
            <a:noFill/>
          </a:ln>
        </p:spPr>
        <p:txBody>
          <a:bodyPr>
            <a:noAutofit/>
          </a:bodyPr>
          <a:lstStyle>
            <a:lvl1pPr algn="l">
              <a:defRPr sz="4400" b="0" cap="none" baseline="0">
                <a:solidFill>
                  <a:srgbClr val="273691"/>
                </a:solidFill>
                <a:latin typeface="+mj-lt"/>
              </a:defRPr>
            </a:lvl1pPr>
          </a:lstStyle>
          <a:p>
            <a:r>
              <a:rPr lang="en-US" dirty="0"/>
              <a:t>Click to Add Title </a:t>
            </a:r>
            <a:br>
              <a:rPr lang="en-US" dirty="0"/>
            </a:br>
            <a:r>
              <a:rPr lang="en-US" dirty="0"/>
              <a:t>Two Lines of Text If Needed</a:t>
            </a:r>
          </a:p>
        </p:txBody>
      </p:sp>
      <p:sp>
        <p:nvSpPr>
          <p:cNvPr id="13" name="Text Placeholder 14"/>
          <p:cNvSpPr>
            <a:spLocks noGrp="1"/>
          </p:cNvSpPr>
          <p:nvPr>
            <p:ph type="body" sz="quarter" idx="10" hasCustomPrompt="1"/>
          </p:nvPr>
        </p:nvSpPr>
        <p:spPr>
          <a:xfrm>
            <a:off x="676852" y="584082"/>
            <a:ext cx="5486400" cy="1274425"/>
          </a:xfrm>
          <a:prstGeom prst="rect">
            <a:avLst/>
          </a:prstGeom>
          <a:ln>
            <a:noFill/>
          </a:ln>
        </p:spPr>
        <p:txBody>
          <a:bodyPr vert="horz" anchor="b"/>
          <a:lstStyle>
            <a:lvl1pPr marL="0" indent="0">
              <a:buNone/>
              <a:defRPr sz="1350" baseline="0">
                <a:solidFill>
                  <a:srgbClr val="00B6DE"/>
                </a:solidFill>
              </a:defRPr>
            </a:lvl1pPr>
            <a:lvl5pPr marL="1371600" indent="0" algn="l">
              <a:buFont typeface="Arial"/>
              <a:buNone/>
              <a:defRPr sz="1350"/>
            </a:lvl5pPr>
          </a:lstStyle>
          <a:p>
            <a:pPr lvl="0"/>
            <a:r>
              <a:rPr lang="en-US" dirty="0"/>
              <a:t>CLICK TO ADD </a:t>
            </a:r>
            <a:br>
              <a:rPr lang="en-US" dirty="0"/>
            </a:br>
            <a:r>
              <a:rPr lang="en-US" dirty="0"/>
              <a:t>MONTH XX, 20XX</a:t>
            </a:r>
            <a:br>
              <a:rPr lang="en-US" dirty="0"/>
            </a:br>
            <a:r>
              <a:rPr lang="en-US" dirty="0"/>
              <a:t>PRESENTER’S NAME</a:t>
            </a:r>
            <a:br>
              <a:rPr lang="en-US" dirty="0"/>
            </a:br>
            <a:r>
              <a:rPr lang="en-US" dirty="0"/>
              <a:t>EVENT TITLE</a:t>
            </a:r>
          </a:p>
        </p:txBody>
      </p:sp>
      <p:sp>
        <p:nvSpPr>
          <p:cNvPr id="3" name="TextBox 2">
            <a:extLst>
              <a:ext uri="{FF2B5EF4-FFF2-40B4-BE49-F238E27FC236}">
                <a16:creationId xmlns:a16="http://schemas.microsoft.com/office/drawing/2014/main" id="{CC720CB3-36EB-6A19-153F-441FE51B2C36}"/>
              </a:ext>
            </a:extLst>
          </p:cNvPr>
          <p:cNvSpPr txBox="1"/>
          <p:nvPr userDrawn="1"/>
        </p:nvSpPr>
        <p:spPr>
          <a:xfrm>
            <a:off x="265815" y="-496181"/>
            <a:ext cx="1169506" cy="483989"/>
          </a:xfrm>
          <a:prstGeom prst="round2SameRect">
            <a:avLst/>
          </a:prstGeom>
          <a:gradFill>
            <a:gsLst>
              <a:gs pos="43000">
                <a:schemeClr val="tx1">
                  <a:lumMod val="65000"/>
                  <a:lumOff val="35000"/>
                </a:schemeClr>
              </a:gs>
              <a:gs pos="100000">
                <a:schemeClr val="tx1">
                  <a:lumMod val="65000"/>
                  <a:lumOff val="35000"/>
                  <a:alpha val="0"/>
                </a:schemeClr>
              </a:gs>
            </a:gsLst>
            <a:lin ang="5400000" scaled="1"/>
          </a:gradFill>
          <a:ln w="6350">
            <a:noFill/>
            <a:prstDash val="solid"/>
          </a:ln>
        </p:spPr>
        <p:txBody>
          <a:bodyPr wrap="none" lIns="182880" tIns="91440" rIns="182880" bIns="182880" rtlCol="0">
            <a:spAutoFit/>
          </a:bodyPr>
          <a:lstStyle>
            <a:defPPr>
              <a:defRPr lang="en-US"/>
            </a:defPPr>
            <a:lvl1pPr lvl="0">
              <a:defRPr sz="1200" b="1">
                <a:solidFill>
                  <a:schemeClr val="accent2"/>
                </a:solidFill>
              </a:defRPr>
            </a:lvl1pPr>
          </a:lstStyle>
          <a:p>
            <a:pPr lvl="0"/>
            <a:r>
              <a:rPr lang="en-US" dirty="0">
                <a:solidFill>
                  <a:schemeClr val="bg1"/>
                </a:solidFill>
              </a:rPr>
              <a:t>Title Slide B</a:t>
            </a:r>
          </a:p>
        </p:txBody>
      </p:sp>
      <p:pic>
        <p:nvPicPr>
          <p:cNvPr id="16" name="Picture 15" descr="TitlePage_Header_Img_v1.jpg">
            <a:extLst>
              <a:ext uri="{FF2B5EF4-FFF2-40B4-BE49-F238E27FC236}">
                <a16:creationId xmlns:a16="http://schemas.microsoft.com/office/drawing/2014/main" id="{B34AD437-8D5F-CA5A-3A31-99323D9357F5}"/>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71965" t="78099" r="4817" b="8305"/>
          <a:stretch/>
        </p:blipFill>
        <p:spPr>
          <a:xfrm>
            <a:off x="7234602" y="284632"/>
            <a:ext cx="1596888" cy="701323"/>
          </a:xfrm>
          <a:prstGeom prst="rect">
            <a:avLst/>
          </a:prstGeom>
        </p:spPr>
      </p:pic>
      <p:sp>
        <p:nvSpPr>
          <p:cNvPr id="17" name="TextBox 16">
            <a:extLst>
              <a:ext uri="{FF2B5EF4-FFF2-40B4-BE49-F238E27FC236}">
                <a16:creationId xmlns:a16="http://schemas.microsoft.com/office/drawing/2014/main" id="{78ACD652-49F7-A657-267F-449C75FD22F3}"/>
              </a:ext>
            </a:extLst>
          </p:cNvPr>
          <p:cNvSpPr txBox="1"/>
          <p:nvPr userDrawn="1"/>
        </p:nvSpPr>
        <p:spPr>
          <a:xfrm>
            <a:off x="-125730" y="4768267"/>
            <a:ext cx="9292590" cy="400110"/>
          </a:xfrm>
          <a:prstGeom prst="rect">
            <a:avLst/>
          </a:prstGeom>
          <a:solidFill>
            <a:schemeClr val="bg2"/>
          </a:solidFill>
          <a:ln w="6350">
            <a:noFill/>
          </a:ln>
        </p:spPr>
        <p:txBody>
          <a:bodyPr wrap="square" lIns="91440" tIns="137160" rIns="182880" bIns="137160" anchor="ctr" anchorCtr="0">
            <a:spAutoFit/>
          </a:bodyPr>
          <a:lstStyle/>
          <a:p>
            <a:pPr algn="r"/>
            <a:endParaRPr lang="en-US" sz="800" b="0" i="0" spc="170" baseline="0" dirty="0">
              <a:solidFill>
                <a:schemeClr val="bg1"/>
              </a:solidFill>
              <a:effectLst/>
              <a:latin typeface="+mj-lt"/>
            </a:endParaRPr>
          </a:p>
        </p:txBody>
      </p:sp>
      <p:sp>
        <p:nvSpPr>
          <p:cNvPr id="2" name="TextBox 1">
            <a:extLst>
              <a:ext uri="{FF2B5EF4-FFF2-40B4-BE49-F238E27FC236}">
                <a16:creationId xmlns:a16="http://schemas.microsoft.com/office/drawing/2014/main" id="{E544C287-3776-ED4F-743F-FF28502BD049}"/>
              </a:ext>
            </a:extLst>
          </p:cNvPr>
          <p:cNvSpPr txBox="1"/>
          <p:nvPr userDrawn="1"/>
        </p:nvSpPr>
        <p:spPr>
          <a:xfrm>
            <a:off x="-125730" y="6865081"/>
            <a:ext cx="9292590" cy="400110"/>
          </a:xfrm>
          <a:prstGeom prst="rect">
            <a:avLst/>
          </a:prstGeom>
          <a:solidFill>
            <a:schemeClr val="bg2"/>
          </a:solidFill>
          <a:ln w="6350">
            <a:noFill/>
          </a:ln>
        </p:spPr>
        <p:txBody>
          <a:bodyPr wrap="square" lIns="91440" tIns="137160" rIns="182880" bIns="137160" anchor="ctr" anchorCtr="0">
            <a:spAutoFit/>
          </a:bodyPr>
          <a:lstStyle/>
          <a:p>
            <a:pPr algn="r"/>
            <a:r>
              <a:rPr lang="en-US" sz="800" b="0" i="0" spc="170" baseline="0" dirty="0">
                <a:solidFill>
                  <a:schemeClr val="bg1"/>
                </a:solidFill>
                <a:effectLst/>
                <a:latin typeface="+mj-lt"/>
              </a:rPr>
              <a:t>BETTER DATA.BETTER DECISIONS. BETTER COMMUNITIES.</a:t>
            </a:r>
          </a:p>
        </p:txBody>
      </p:sp>
    </p:spTree>
    <p:extLst>
      <p:ext uri="{BB962C8B-B14F-4D97-AF65-F5344CB8AC3E}">
        <p14:creationId xmlns:p14="http://schemas.microsoft.com/office/powerpoint/2010/main" val="3755607845"/>
      </p:ext>
    </p:extLst>
  </p:cSld>
  <p:clrMapOvr>
    <a:masterClrMapping/>
  </p:clrMapOvr>
  <mc:AlternateContent xmlns:mc="http://schemas.openxmlformats.org/markup-compatibility/2006" xmlns:p14="http://schemas.microsoft.com/office/powerpoint/2010/main">
    <mc:Choice Requires="p14">
      <p:transition p14:dur="200" advTm="20000"/>
    </mc:Choice>
    <mc:Fallback xmlns="">
      <p:transition advTm="2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mp;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6829435" y="4811224"/>
            <a:ext cx="2133600" cy="200391"/>
          </a:xfrm>
          <a:prstGeom prst="rect">
            <a:avLst/>
          </a:prstGeom>
        </p:spPr>
        <p:txBody>
          <a:bodyPr/>
          <a:lstStyle>
            <a:lvl1pPr algn="r">
              <a:defRPr sz="900"/>
            </a:lvl1pPr>
          </a:lstStyle>
          <a:p>
            <a:fld id="{2066355A-084C-D24E-9AD2-7E4FC41EA627}" type="slidenum">
              <a:rPr lang="en-US" smtClean="0"/>
              <a:pPr/>
              <a:t>‹#›</a:t>
            </a:fld>
            <a:endParaRPr lang="en-US" dirty="0"/>
          </a:p>
        </p:txBody>
      </p:sp>
      <p:sp>
        <p:nvSpPr>
          <p:cNvPr id="2" name="Title 1"/>
          <p:cNvSpPr>
            <a:spLocks noGrp="1"/>
          </p:cNvSpPr>
          <p:nvPr>
            <p:ph type="title" hasCustomPrompt="1"/>
          </p:nvPr>
        </p:nvSpPr>
        <p:spPr/>
        <p:txBody>
          <a:bodyPr wrap="square" rIns="91440" anchor="b">
            <a:normAutofit/>
          </a:bodyPr>
          <a:lstStyle>
            <a:lvl1pPr>
              <a:defRPr sz="3200"/>
            </a:lvl1pPr>
          </a:lstStyle>
          <a:p>
            <a:r>
              <a:rPr lang="en-US" dirty="0"/>
              <a:t>Click To Edit Master Title Style</a:t>
            </a:r>
          </a:p>
        </p:txBody>
      </p:sp>
      <p:sp>
        <p:nvSpPr>
          <p:cNvPr id="5" name="Text Placeholder 4">
            <a:extLst>
              <a:ext uri="{FF2B5EF4-FFF2-40B4-BE49-F238E27FC236}">
                <a16:creationId xmlns:a16="http://schemas.microsoft.com/office/drawing/2014/main" id="{4871378E-900D-AC01-4A40-A77D299826EA}"/>
              </a:ext>
            </a:extLst>
          </p:cNvPr>
          <p:cNvSpPr>
            <a:spLocks noGrp="1"/>
          </p:cNvSpPr>
          <p:nvPr>
            <p:ph type="body" sz="quarter" idx="13"/>
          </p:nvPr>
        </p:nvSpPr>
        <p:spPr>
          <a:xfrm>
            <a:off x="355600" y="1352550"/>
            <a:ext cx="7296912" cy="3276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Box 5">
            <a:extLst>
              <a:ext uri="{FF2B5EF4-FFF2-40B4-BE49-F238E27FC236}">
                <a16:creationId xmlns:a16="http://schemas.microsoft.com/office/drawing/2014/main" id="{CB4D8B1C-A7BE-8C2B-8FFA-247A529BDC8A}"/>
              </a:ext>
            </a:extLst>
          </p:cNvPr>
          <p:cNvSpPr txBox="1"/>
          <p:nvPr userDrawn="1"/>
        </p:nvSpPr>
        <p:spPr>
          <a:xfrm>
            <a:off x="265815" y="-496181"/>
            <a:ext cx="1478622" cy="483989"/>
          </a:xfrm>
          <a:prstGeom prst="round2SameRect">
            <a:avLst/>
          </a:prstGeom>
          <a:gradFill>
            <a:gsLst>
              <a:gs pos="43000">
                <a:schemeClr val="tx1">
                  <a:lumMod val="65000"/>
                  <a:lumOff val="35000"/>
                </a:schemeClr>
              </a:gs>
              <a:gs pos="100000">
                <a:schemeClr val="tx1">
                  <a:lumMod val="65000"/>
                  <a:lumOff val="35000"/>
                  <a:alpha val="0"/>
                </a:schemeClr>
              </a:gs>
            </a:gsLst>
            <a:lin ang="5400000" scaled="1"/>
          </a:gradFill>
          <a:ln w="6350">
            <a:noFill/>
            <a:prstDash val="solid"/>
          </a:ln>
        </p:spPr>
        <p:txBody>
          <a:bodyPr wrap="none" lIns="182880" tIns="91440" rIns="182880" bIns="182880" rtlCol="0">
            <a:spAutoFit/>
          </a:bodyPr>
          <a:lstStyle>
            <a:defPPr>
              <a:defRPr lang="en-US"/>
            </a:defPPr>
            <a:lvl1pPr lvl="0">
              <a:defRPr sz="1200" b="1">
                <a:solidFill>
                  <a:schemeClr val="accent2"/>
                </a:solidFill>
              </a:defRPr>
            </a:lvl1pPr>
          </a:lstStyle>
          <a:p>
            <a:pPr lvl="0"/>
            <a:r>
              <a:rPr lang="en-US" dirty="0">
                <a:solidFill>
                  <a:schemeClr val="bg1"/>
                </a:solidFill>
              </a:rPr>
              <a:t>Title &amp; Content</a:t>
            </a:r>
          </a:p>
        </p:txBody>
      </p:sp>
    </p:spTree>
    <p:extLst>
      <p:ext uri="{BB962C8B-B14F-4D97-AF65-F5344CB8AC3E}">
        <p14:creationId xmlns:p14="http://schemas.microsoft.com/office/powerpoint/2010/main" val="3220382210"/>
      </p:ext>
    </p:extLst>
  </p:cSld>
  <p:clrMapOvr>
    <a:masterClrMapping/>
  </p:clrMapOvr>
  <mc:AlternateContent xmlns:mc="http://schemas.openxmlformats.org/markup-compatibility/2006" xmlns:p14="http://schemas.microsoft.com/office/powerpoint/2010/main">
    <mc:Choice Requires="p14">
      <p:transition p14:dur="200" advTm="20000"/>
    </mc:Choice>
    <mc:Fallback xmlns="">
      <p:transition advTm="2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6829435" y="4811224"/>
            <a:ext cx="2133600" cy="200391"/>
          </a:xfrm>
          <a:prstGeom prst="rect">
            <a:avLst/>
          </a:prstGeom>
        </p:spPr>
        <p:txBody>
          <a:bodyPr/>
          <a:lstStyle>
            <a:lvl1pPr algn="r">
              <a:defRPr sz="900"/>
            </a:lvl1pPr>
          </a:lstStyle>
          <a:p>
            <a:fld id="{2066355A-084C-D24E-9AD2-7E4FC41EA627}" type="slidenum">
              <a:rPr lang="en-US" smtClean="0"/>
              <a:pPr/>
              <a:t>‹#›</a:t>
            </a:fld>
            <a:endParaRPr lang="en-US" dirty="0"/>
          </a:p>
        </p:txBody>
      </p:sp>
      <p:sp>
        <p:nvSpPr>
          <p:cNvPr id="2" name="Title 1"/>
          <p:cNvSpPr>
            <a:spLocks noGrp="1"/>
          </p:cNvSpPr>
          <p:nvPr>
            <p:ph type="title" hasCustomPrompt="1"/>
          </p:nvPr>
        </p:nvSpPr>
        <p:spPr/>
        <p:txBody>
          <a:bodyPr>
            <a:normAutofit/>
          </a:bodyPr>
          <a:lstStyle>
            <a:lvl1pPr>
              <a:defRPr sz="3200"/>
            </a:lvl1pPr>
          </a:lstStyle>
          <a:p>
            <a:r>
              <a:rPr lang="en-US" dirty="0"/>
              <a:t>Click To Edit Master Title Style</a:t>
            </a:r>
          </a:p>
        </p:txBody>
      </p:sp>
      <p:sp>
        <p:nvSpPr>
          <p:cNvPr id="6" name="TextBox 5">
            <a:extLst>
              <a:ext uri="{FF2B5EF4-FFF2-40B4-BE49-F238E27FC236}">
                <a16:creationId xmlns:a16="http://schemas.microsoft.com/office/drawing/2014/main" id="{CB4D8B1C-A7BE-8C2B-8FFA-247A529BDC8A}"/>
              </a:ext>
            </a:extLst>
          </p:cNvPr>
          <p:cNvSpPr txBox="1"/>
          <p:nvPr userDrawn="1"/>
        </p:nvSpPr>
        <p:spPr>
          <a:xfrm>
            <a:off x="265815" y="-496181"/>
            <a:ext cx="1084591" cy="483989"/>
          </a:xfrm>
          <a:prstGeom prst="round2SameRect">
            <a:avLst/>
          </a:prstGeom>
          <a:gradFill>
            <a:gsLst>
              <a:gs pos="43000">
                <a:schemeClr val="tx1">
                  <a:lumMod val="65000"/>
                  <a:lumOff val="35000"/>
                </a:schemeClr>
              </a:gs>
              <a:gs pos="100000">
                <a:schemeClr val="tx1">
                  <a:lumMod val="65000"/>
                  <a:lumOff val="35000"/>
                  <a:alpha val="0"/>
                </a:schemeClr>
              </a:gs>
            </a:gsLst>
            <a:lin ang="5400000" scaled="1"/>
          </a:gradFill>
          <a:ln w="6350">
            <a:noFill/>
            <a:prstDash val="solid"/>
          </a:ln>
        </p:spPr>
        <p:txBody>
          <a:bodyPr wrap="none" lIns="182880" tIns="91440" rIns="182880" bIns="182880" rtlCol="0">
            <a:spAutoFit/>
          </a:bodyPr>
          <a:lstStyle>
            <a:defPPr>
              <a:defRPr lang="en-US"/>
            </a:defPPr>
            <a:lvl1pPr lvl="0">
              <a:defRPr sz="1200" b="1">
                <a:solidFill>
                  <a:schemeClr val="accent2"/>
                </a:solidFill>
              </a:defRPr>
            </a:lvl1pPr>
          </a:lstStyle>
          <a:p>
            <a:pPr lvl="0"/>
            <a:r>
              <a:rPr lang="en-US" dirty="0">
                <a:solidFill>
                  <a:schemeClr val="bg1"/>
                </a:solidFill>
              </a:rPr>
              <a:t>Title Only</a:t>
            </a:r>
          </a:p>
        </p:txBody>
      </p:sp>
    </p:spTree>
    <p:extLst>
      <p:ext uri="{BB962C8B-B14F-4D97-AF65-F5344CB8AC3E}">
        <p14:creationId xmlns:p14="http://schemas.microsoft.com/office/powerpoint/2010/main" val="258532783"/>
      </p:ext>
    </p:extLst>
  </p:cSld>
  <p:clrMapOvr>
    <a:masterClrMapping/>
  </p:clrMapOvr>
  <mc:AlternateContent xmlns:mc="http://schemas.openxmlformats.org/markup-compatibility/2006" xmlns:p14="http://schemas.microsoft.com/office/powerpoint/2010/main">
    <mc:Choice Requires="p14">
      <p:transition p14:dur="200" advTm="20000"/>
    </mc:Choice>
    <mc:Fallback xmlns="">
      <p:transition advTm="2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6829435" y="4811224"/>
            <a:ext cx="2133600" cy="200391"/>
          </a:xfrm>
          <a:prstGeom prst="rect">
            <a:avLst/>
          </a:prstGeom>
        </p:spPr>
        <p:txBody>
          <a:bodyPr/>
          <a:lstStyle>
            <a:lvl1pPr algn="r">
              <a:defRPr sz="900"/>
            </a:lvl1pPr>
          </a:lstStyle>
          <a:p>
            <a:fld id="{2066355A-084C-D24E-9AD2-7E4FC41EA627}" type="slidenum">
              <a:rPr lang="en-US" smtClean="0"/>
              <a:pPr/>
              <a:t>‹#›</a:t>
            </a:fld>
            <a:endParaRPr lang="en-US" dirty="0"/>
          </a:p>
        </p:txBody>
      </p:sp>
      <p:sp>
        <p:nvSpPr>
          <p:cNvPr id="6" name="TextBox 5">
            <a:extLst>
              <a:ext uri="{FF2B5EF4-FFF2-40B4-BE49-F238E27FC236}">
                <a16:creationId xmlns:a16="http://schemas.microsoft.com/office/drawing/2014/main" id="{CB4D8B1C-A7BE-8C2B-8FFA-247A529BDC8A}"/>
              </a:ext>
            </a:extLst>
          </p:cNvPr>
          <p:cNvSpPr txBox="1"/>
          <p:nvPr userDrawn="1"/>
        </p:nvSpPr>
        <p:spPr>
          <a:xfrm>
            <a:off x="265815" y="-496181"/>
            <a:ext cx="768976" cy="483989"/>
          </a:xfrm>
          <a:prstGeom prst="round2SameRect">
            <a:avLst/>
          </a:prstGeom>
          <a:gradFill>
            <a:gsLst>
              <a:gs pos="43000">
                <a:schemeClr val="tx1">
                  <a:lumMod val="65000"/>
                  <a:lumOff val="35000"/>
                </a:schemeClr>
              </a:gs>
              <a:gs pos="100000">
                <a:schemeClr val="tx1">
                  <a:lumMod val="65000"/>
                  <a:lumOff val="35000"/>
                  <a:alpha val="0"/>
                </a:schemeClr>
              </a:gs>
            </a:gsLst>
            <a:lin ang="5400000" scaled="1"/>
          </a:gradFill>
          <a:ln w="6350">
            <a:noFill/>
            <a:prstDash val="solid"/>
          </a:ln>
        </p:spPr>
        <p:txBody>
          <a:bodyPr wrap="none" lIns="182880" tIns="91440" rIns="182880" bIns="182880" rtlCol="0">
            <a:spAutoFit/>
          </a:bodyPr>
          <a:lstStyle>
            <a:defPPr>
              <a:defRPr lang="en-US"/>
            </a:defPPr>
            <a:lvl1pPr lvl="0">
              <a:defRPr sz="1200" b="1">
                <a:solidFill>
                  <a:schemeClr val="accent2"/>
                </a:solidFill>
              </a:defRPr>
            </a:lvl1pPr>
          </a:lstStyle>
          <a:p>
            <a:pPr lvl="0"/>
            <a:r>
              <a:rPr lang="en-US" dirty="0">
                <a:solidFill>
                  <a:schemeClr val="bg1"/>
                </a:solidFill>
              </a:rPr>
              <a:t>Blank</a:t>
            </a:r>
          </a:p>
        </p:txBody>
      </p:sp>
    </p:spTree>
    <p:extLst>
      <p:ext uri="{BB962C8B-B14F-4D97-AF65-F5344CB8AC3E}">
        <p14:creationId xmlns:p14="http://schemas.microsoft.com/office/powerpoint/2010/main" val="2473045469"/>
      </p:ext>
    </p:extLst>
  </p:cSld>
  <p:clrMapOvr>
    <a:masterClrMapping/>
  </p:clrMapOvr>
  <mc:AlternateContent xmlns:mc="http://schemas.openxmlformats.org/markup-compatibility/2006" xmlns:p14="http://schemas.microsoft.com/office/powerpoint/2010/main">
    <mc:Choice Requires="p14">
      <p:transition p14:dur="200" advTm="20000"/>
    </mc:Choice>
    <mc:Fallback xmlns="">
      <p:transition advTm="2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Content - Large Image">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7FC7D99-15E0-C495-8280-CFD519372246}"/>
              </a:ext>
            </a:extLst>
          </p:cNvPr>
          <p:cNvSpPr/>
          <p:nvPr userDrawn="1"/>
        </p:nvSpPr>
        <p:spPr>
          <a:xfrm>
            <a:off x="7729869" y="0"/>
            <a:ext cx="1414131" cy="79744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9">
            <a:extLst>
              <a:ext uri="{FF2B5EF4-FFF2-40B4-BE49-F238E27FC236}">
                <a16:creationId xmlns:a16="http://schemas.microsoft.com/office/drawing/2014/main" id="{7C011B3F-1842-6C5A-2FC1-2673E536F59F}"/>
              </a:ext>
            </a:extLst>
          </p:cNvPr>
          <p:cNvSpPr>
            <a:spLocks noGrp="1"/>
          </p:cNvSpPr>
          <p:nvPr>
            <p:ph type="pic" sz="quarter" idx="13"/>
          </p:nvPr>
        </p:nvSpPr>
        <p:spPr>
          <a:xfrm>
            <a:off x="4899444" y="-12192"/>
            <a:ext cx="4253023" cy="5155691"/>
          </a:xfrm>
          <a:prstGeom prst="rect">
            <a:avLst/>
          </a:prstGeom>
          <a:solidFill>
            <a:schemeClr val="bg2">
              <a:lumMod val="20000"/>
              <a:lumOff val="80000"/>
            </a:schemeClr>
          </a:solidFill>
        </p:spPr>
        <p:txBody>
          <a:bodyPr vert="horz" tIns="0" bIns="822960" anchor="ctr"/>
          <a:lstStyle>
            <a:lvl1pPr marL="0" indent="0" algn="ctr">
              <a:buNone/>
              <a:defRPr sz="1875"/>
            </a:lvl1pPr>
          </a:lstStyle>
          <a:p>
            <a:endParaRPr lang="en-US" dirty="0"/>
          </a:p>
        </p:txBody>
      </p:sp>
      <p:sp>
        <p:nvSpPr>
          <p:cNvPr id="13" name="Slide Number Placeholder 5"/>
          <p:cNvSpPr>
            <a:spLocks noGrp="1"/>
          </p:cNvSpPr>
          <p:nvPr>
            <p:ph type="sldNum" sz="quarter" idx="12"/>
          </p:nvPr>
        </p:nvSpPr>
        <p:spPr>
          <a:xfrm>
            <a:off x="6829435" y="4811224"/>
            <a:ext cx="2133600" cy="200391"/>
          </a:xfrm>
          <a:prstGeom prst="rect">
            <a:avLst/>
          </a:prstGeom>
        </p:spPr>
        <p:txBody>
          <a:bodyPr/>
          <a:lstStyle>
            <a:lvl1pPr algn="r">
              <a:defRPr sz="900"/>
            </a:lvl1pPr>
          </a:lstStyle>
          <a:p>
            <a:fld id="{2066355A-084C-D24E-9AD2-7E4FC41EA627}" type="slidenum">
              <a:rPr lang="en-US" smtClean="0"/>
              <a:pPr/>
              <a:t>‹#›</a:t>
            </a:fld>
            <a:endParaRPr lang="en-US" dirty="0"/>
          </a:p>
        </p:txBody>
      </p:sp>
      <p:sp>
        <p:nvSpPr>
          <p:cNvPr id="2" name="Title 1"/>
          <p:cNvSpPr>
            <a:spLocks noGrp="1"/>
          </p:cNvSpPr>
          <p:nvPr>
            <p:ph type="title" hasCustomPrompt="1"/>
          </p:nvPr>
        </p:nvSpPr>
        <p:spPr>
          <a:xfrm>
            <a:off x="356190" y="921106"/>
            <a:ext cx="4215810" cy="910843"/>
          </a:xfrm>
        </p:spPr>
        <p:txBody>
          <a:bodyPr anchor="b">
            <a:normAutofit/>
          </a:bodyPr>
          <a:lstStyle>
            <a:lvl1pPr>
              <a:defRPr sz="2400"/>
            </a:lvl1pPr>
          </a:lstStyle>
          <a:p>
            <a:r>
              <a:rPr lang="en-US" dirty="0"/>
              <a:t>Click To Edit Master Title Style</a:t>
            </a:r>
          </a:p>
        </p:txBody>
      </p:sp>
      <p:sp>
        <p:nvSpPr>
          <p:cNvPr id="4" name="Text Placeholder 3">
            <a:extLst>
              <a:ext uri="{FF2B5EF4-FFF2-40B4-BE49-F238E27FC236}">
                <a16:creationId xmlns:a16="http://schemas.microsoft.com/office/drawing/2014/main" id="{3CA8ECB4-9748-4779-EC7D-FEEC8D9F5A15}"/>
              </a:ext>
            </a:extLst>
          </p:cNvPr>
          <p:cNvSpPr>
            <a:spLocks noGrp="1"/>
          </p:cNvSpPr>
          <p:nvPr>
            <p:ph type="body" sz="quarter" idx="14" hasCustomPrompt="1"/>
          </p:nvPr>
        </p:nvSpPr>
        <p:spPr>
          <a:xfrm>
            <a:off x="342900" y="2006318"/>
            <a:ext cx="4229100" cy="2622832"/>
          </a:xfrm>
        </p:spPr>
        <p:txBody>
          <a:bodyPr>
            <a:normAutofit/>
          </a:bodyPr>
          <a:lstStyle>
            <a:lvl1pPr marL="0" indent="0">
              <a:buNone/>
              <a:defRPr sz="1800"/>
            </a:lvl1pPr>
            <a:lvl2pPr marL="0" indent="-228600">
              <a:defRPr sz="1800"/>
            </a:lvl2pPr>
            <a:lvl3pPr marL="457200">
              <a:defRPr sz="1800"/>
            </a:lvl3pPr>
            <a:lvl4pPr marL="685800">
              <a:defRPr sz="1800"/>
            </a:lvl4pPr>
            <a:lvl5pPr marL="914400">
              <a:defRPr sz="1800"/>
            </a:lvl5pPr>
          </a:lstStyle>
          <a:p>
            <a:pPr lvl="0"/>
            <a:r>
              <a:rPr lang="en-US" dirty="0"/>
              <a:t>First level does not have bullet</a:t>
            </a:r>
          </a:p>
          <a:p>
            <a:pPr lvl="1"/>
            <a:r>
              <a:rPr lang="en-US" dirty="0"/>
              <a:t>Indent to start bullets</a:t>
            </a:r>
          </a:p>
          <a:p>
            <a:pPr lvl="2"/>
            <a:r>
              <a:rPr lang="en-US" dirty="0"/>
              <a:t>Third level</a:t>
            </a:r>
          </a:p>
          <a:p>
            <a:pPr lvl="3"/>
            <a:r>
              <a:rPr lang="en-US" dirty="0"/>
              <a:t>Fourth level</a:t>
            </a:r>
          </a:p>
          <a:p>
            <a:pPr lvl="4"/>
            <a:r>
              <a:rPr lang="en-US" dirty="0"/>
              <a:t>Fifth level</a:t>
            </a:r>
          </a:p>
        </p:txBody>
      </p:sp>
      <p:sp>
        <p:nvSpPr>
          <p:cNvPr id="9" name="TextBox 8">
            <a:extLst>
              <a:ext uri="{FF2B5EF4-FFF2-40B4-BE49-F238E27FC236}">
                <a16:creationId xmlns:a16="http://schemas.microsoft.com/office/drawing/2014/main" id="{34E61589-F1E1-DB37-25CF-52A1152A41DB}"/>
              </a:ext>
            </a:extLst>
          </p:cNvPr>
          <p:cNvSpPr txBox="1"/>
          <p:nvPr userDrawn="1"/>
        </p:nvSpPr>
        <p:spPr>
          <a:xfrm>
            <a:off x="265815" y="-496181"/>
            <a:ext cx="2572454" cy="483989"/>
          </a:xfrm>
          <a:prstGeom prst="round2SameRect">
            <a:avLst/>
          </a:prstGeom>
          <a:gradFill>
            <a:gsLst>
              <a:gs pos="43000">
                <a:schemeClr val="tx1">
                  <a:lumMod val="65000"/>
                  <a:lumOff val="35000"/>
                </a:schemeClr>
              </a:gs>
              <a:gs pos="100000">
                <a:schemeClr val="tx1">
                  <a:lumMod val="65000"/>
                  <a:lumOff val="35000"/>
                  <a:alpha val="0"/>
                </a:schemeClr>
              </a:gs>
            </a:gsLst>
            <a:lin ang="5400000" scaled="1"/>
          </a:gradFill>
          <a:ln w="6350">
            <a:noFill/>
            <a:prstDash val="solid"/>
          </a:ln>
        </p:spPr>
        <p:txBody>
          <a:bodyPr wrap="none" lIns="182880" tIns="91440" rIns="182880" bIns="182880" rtlCol="0">
            <a:spAutoFit/>
          </a:bodyPr>
          <a:lstStyle>
            <a:defPPr>
              <a:defRPr lang="en-US"/>
            </a:defPPr>
            <a:lvl1pPr lvl="0">
              <a:defRPr sz="1200" b="1">
                <a:solidFill>
                  <a:schemeClr val="accent2"/>
                </a:solidFill>
              </a:defRPr>
            </a:lvl1pPr>
          </a:lstStyle>
          <a:p>
            <a:pPr lvl="0"/>
            <a:r>
              <a:rPr lang="en-US" dirty="0">
                <a:solidFill>
                  <a:schemeClr val="bg1"/>
                </a:solidFill>
              </a:rPr>
              <a:t>Title &amp; Content – Large Image</a:t>
            </a:r>
          </a:p>
        </p:txBody>
      </p:sp>
    </p:spTree>
    <p:extLst>
      <p:ext uri="{BB962C8B-B14F-4D97-AF65-F5344CB8AC3E}">
        <p14:creationId xmlns:p14="http://schemas.microsoft.com/office/powerpoint/2010/main" val="637011571"/>
      </p:ext>
    </p:extLst>
  </p:cSld>
  <p:clrMapOvr>
    <a:masterClrMapping/>
  </p:clrMapOvr>
  <mc:AlternateContent xmlns:mc="http://schemas.openxmlformats.org/markup-compatibility/2006" xmlns:p14="http://schemas.microsoft.com/office/powerpoint/2010/main">
    <mc:Choice Requires="p14">
      <p:transition p14:dur="200" advTm="20000"/>
    </mc:Choice>
    <mc:Fallback xmlns="">
      <p:transition advTm="2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 Large Image">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7FC7D99-15E0-C495-8280-CFD519372246}"/>
              </a:ext>
            </a:extLst>
          </p:cNvPr>
          <p:cNvSpPr/>
          <p:nvPr userDrawn="1"/>
        </p:nvSpPr>
        <p:spPr>
          <a:xfrm>
            <a:off x="7713134" y="-8062"/>
            <a:ext cx="1439333" cy="8462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Picture Placeholder 9"/>
          <p:cNvSpPr>
            <a:spLocks noGrp="1"/>
          </p:cNvSpPr>
          <p:nvPr>
            <p:ph type="pic" sz="quarter" idx="13"/>
          </p:nvPr>
        </p:nvSpPr>
        <p:spPr>
          <a:xfrm>
            <a:off x="4899444" y="-12192"/>
            <a:ext cx="4253023" cy="5155691"/>
          </a:xfrm>
          <a:prstGeom prst="rect">
            <a:avLst/>
          </a:prstGeom>
          <a:solidFill>
            <a:schemeClr val="bg2">
              <a:lumMod val="20000"/>
              <a:lumOff val="80000"/>
            </a:schemeClr>
          </a:solidFill>
        </p:spPr>
        <p:txBody>
          <a:bodyPr vert="horz" tIns="0" bIns="822960" anchor="ctr"/>
          <a:lstStyle>
            <a:lvl1pPr marL="0" indent="0" algn="ctr">
              <a:buNone/>
              <a:defRPr sz="1875"/>
            </a:lvl1pPr>
          </a:lstStyle>
          <a:p>
            <a:endParaRPr lang="en-US" dirty="0"/>
          </a:p>
        </p:txBody>
      </p:sp>
      <p:sp>
        <p:nvSpPr>
          <p:cNvPr id="13" name="Slide Number Placeholder 5"/>
          <p:cNvSpPr>
            <a:spLocks noGrp="1"/>
          </p:cNvSpPr>
          <p:nvPr>
            <p:ph type="sldNum" sz="quarter" idx="12"/>
          </p:nvPr>
        </p:nvSpPr>
        <p:spPr>
          <a:xfrm>
            <a:off x="6829435" y="4811224"/>
            <a:ext cx="2133600" cy="200391"/>
          </a:xfrm>
          <a:prstGeom prst="rect">
            <a:avLst/>
          </a:prstGeom>
        </p:spPr>
        <p:txBody>
          <a:bodyPr/>
          <a:lstStyle>
            <a:lvl1pPr algn="r">
              <a:defRPr sz="900"/>
            </a:lvl1pPr>
          </a:lstStyle>
          <a:p>
            <a:fld id="{2066355A-084C-D24E-9AD2-7E4FC41EA627}" type="slidenum">
              <a:rPr lang="en-US" smtClean="0"/>
              <a:pPr/>
              <a:t>‹#›</a:t>
            </a:fld>
            <a:endParaRPr lang="en-US" dirty="0"/>
          </a:p>
        </p:txBody>
      </p:sp>
      <p:sp>
        <p:nvSpPr>
          <p:cNvPr id="2" name="Title 1"/>
          <p:cNvSpPr>
            <a:spLocks noGrp="1"/>
          </p:cNvSpPr>
          <p:nvPr>
            <p:ph type="title" hasCustomPrompt="1"/>
          </p:nvPr>
        </p:nvSpPr>
        <p:spPr>
          <a:xfrm>
            <a:off x="356190" y="543154"/>
            <a:ext cx="4215810" cy="3708044"/>
          </a:xfrm>
        </p:spPr>
        <p:txBody>
          <a:bodyPr anchor="ctr">
            <a:normAutofit/>
          </a:bodyPr>
          <a:lstStyle>
            <a:lvl1pPr>
              <a:defRPr sz="2400"/>
            </a:lvl1pPr>
          </a:lstStyle>
          <a:p>
            <a:r>
              <a:rPr lang="en-US" dirty="0"/>
              <a:t>Click To Edit Master Title Style</a:t>
            </a:r>
          </a:p>
        </p:txBody>
      </p:sp>
      <p:sp>
        <p:nvSpPr>
          <p:cNvPr id="9" name="TextBox 8">
            <a:extLst>
              <a:ext uri="{FF2B5EF4-FFF2-40B4-BE49-F238E27FC236}">
                <a16:creationId xmlns:a16="http://schemas.microsoft.com/office/drawing/2014/main" id="{34E61589-F1E1-DB37-25CF-52A1152A41DB}"/>
              </a:ext>
            </a:extLst>
          </p:cNvPr>
          <p:cNvSpPr txBox="1"/>
          <p:nvPr userDrawn="1"/>
        </p:nvSpPr>
        <p:spPr>
          <a:xfrm>
            <a:off x="265815" y="-496181"/>
            <a:ext cx="2227808" cy="483989"/>
          </a:xfrm>
          <a:prstGeom prst="round2SameRect">
            <a:avLst/>
          </a:prstGeom>
          <a:gradFill>
            <a:gsLst>
              <a:gs pos="43000">
                <a:schemeClr val="tx1">
                  <a:lumMod val="65000"/>
                  <a:lumOff val="35000"/>
                </a:schemeClr>
              </a:gs>
              <a:gs pos="100000">
                <a:schemeClr val="tx1">
                  <a:lumMod val="65000"/>
                  <a:lumOff val="35000"/>
                  <a:alpha val="0"/>
                </a:schemeClr>
              </a:gs>
            </a:gsLst>
            <a:lin ang="5400000" scaled="1"/>
          </a:gradFill>
          <a:ln w="6350">
            <a:noFill/>
            <a:prstDash val="solid"/>
          </a:ln>
        </p:spPr>
        <p:txBody>
          <a:bodyPr wrap="none" lIns="182880" tIns="91440" rIns="182880" bIns="182880" rtlCol="0">
            <a:spAutoFit/>
          </a:bodyPr>
          <a:lstStyle>
            <a:defPPr>
              <a:defRPr lang="en-US"/>
            </a:defPPr>
            <a:lvl1pPr lvl="0">
              <a:defRPr sz="1200" b="1">
                <a:solidFill>
                  <a:schemeClr val="accent2"/>
                </a:solidFill>
              </a:defRPr>
            </a:lvl1pPr>
          </a:lstStyle>
          <a:p>
            <a:pPr lvl="0"/>
            <a:r>
              <a:rPr lang="en-US" dirty="0">
                <a:solidFill>
                  <a:schemeClr val="bg1"/>
                </a:solidFill>
              </a:rPr>
              <a:t>Title Only - Large Image</a:t>
            </a:r>
          </a:p>
        </p:txBody>
      </p:sp>
    </p:spTree>
    <p:extLst>
      <p:ext uri="{BB962C8B-B14F-4D97-AF65-F5344CB8AC3E}">
        <p14:creationId xmlns:p14="http://schemas.microsoft.com/office/powerpoint/2010/main" val="2178415105"/>
      </p:ext>
    </p:extLst>
  </p:cSld>
  <p:clrMapOvr>
    <a:masterClrMapping/>
  </p:clrMapOvr>
  <mc:AlternateContent xmlns:mc="http://schemas.openxmlformats.org/markup-compatibility/2006" xmlns:p14="http://schemas.microsoft.com/office/powerpoint/2010/main">
    <mc:Choice Requires="p14">
      <p:transition p14:dur="200" advTm="20000"/>
    </mc:Choice>
    <mc:Fallback xmlns="">
      <p:transition advTm="2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0" y="0"/>
            <a:ext cx="9144000" cy="5143500"/>
          </a:xfrm>
          <a:prstGeom prst="rect">
            <a:avLst/>
          </a:prstGeom>
          <a:solidFill>
            <a:srgbClr val="2736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6" name="Title 1"/>
          <p:cNvSpPr>
            <a:spLocks noGrp="1"/>
          </p:cNvSpPr>
          <p:nvPr>
            <p:ph type="title" hasCustomPrompt="1"/>
          </p:nvPr>
        </p:nvSpPr>
        <p:spPr>
          <a:xfrm>
            <a:off x="762000" y="1435719"/>
            <a:ext cx="7924800" cy="1440215"/>
          </a:xfrm>
          <a:prstGeom prst="rect">
            <a:avLst/>
          </a:prstGeom>
          <a:ln>
            <a:noFill/>
          </a:ln>
        </p:spPr>
        <p:txBody>
          <a:bodyPr vert="horz"/>
          <a:lstStyle>
            <a:lvl1pPr algn="l">
              <a:defRPr sz="3000" b="1" baseline="0">
                <a:solidFill>
                  <a:srgbClr val="FFFFFF"/>
                </a:solidFill>
              </a:defRPr>
            </a:lvl1pPr>
          </a:lstStyle>
          <a:p>
            <a:r>
              <a:rPr lang="en-US" dirty="0"/>
              <a:t>CLICK HERE TO ADD</a:t>
            </a:r>
            <a:br>
              <a:rPr lang="en-US" dirty="0"/>
            </a:br>
            <a:r>
              <a:rPr lang="en-US" dirty="0"/>
              <a:t>TRANSITION SLIDE TITLE</a:t>
            </a:r>
            <a:br>
              <a:rPr lang="en-US" dirty="0"/>
            </a:br>
            <a:r>
              <a:rPr lang="en-US" dirty="0"/>
              <a:t>THIRD LINE IF NEEDED</a:t>
            </a:r>
          </a:p>
        </p:txBody>
      </p:sp>
      <p:sp>
        <p:nvSpPr>
          <p:cNvPr id="7" name="Text Placeholder 4"/>
          <p:cNvSpPr>
            <a:spLocks noGrp="1"/>
          </p:cNvSpPr>
          <p:nvPr>
            <p:ph type="body" sz="quarter" idx="10" hasCustomPrompt="1"/>
          </p:nvPr>
        </p:nvSpPr>
        <p:spPr>
          <a:xfrm>
            <a:off x="762000" y="2949281"/>
            <a:ext cx="7924800" cy="790758"/>
          </a:xfrm>
          <a:prstGeom prst="rect">
            <a:avLst/>
          </a:prstGeom>
        </p:spPr>
        <p:txBody>
          <a:bodyPr vert="horz"/>
          <a:lstStyle>
            <a:lvl1pPr marL="0" indent="0">
              <a:buNone/>
              <a:defRPr sz="2100">
                <a:solidFill>
                  <a:srgbClr val="FFFFFF"/>
                </a:solidFill>
              </a:defRPr>
            </a:lvl1pPr>
          </a:lstStyle>
          <a:p>
            <a:pPr lvl="0"/>
            <a:r>
              <a:rPr lang="en-US" dirty="0"/>
              <a:t>CLICK HERE TO ADD SUBTITLE</a:t>
            </a:r>
            <a:br>
              <a:rPr lang="en-US" dirty="0"/>
            </a:br>
            <a:r>
              <a:rPr lang="en-US" dirty="0"/>
              <a:t>SECOND LINE IF NEEDED</a:t>
            </a:r>
          </a:p>
        </p:txBody>
      </p:sp>
    </p:spTree>
    <p:extLst>
      <p:ext uri="{BB962C8B-B14F-4D97-AF65-F5344CB8AC3E}">
        <p14:creationId xmlns:p14="http://schemas.microsoft.com/office/powerpoint/2010/main" val="4137883743"/>
      </p:ext>
    </p:extLst>
  </p:cSld>
  <p:clrMapOvr>
    <a:masterClrMapping/>
  </p:clrMapOvr>
  <mc:AlternateContent xmlns:mc="http://schemas.openxmlformats.org/markup-compatibility/2006" xmlns:p14="http://schemas.microsoft.com/office/powerpoint/2010/main">
    <mc:Choice Requires="p14">
      <p:transition p14:dur="200" advTm="20000"/>
    </mc:Choice>
    <mc:Fallback xmlns="">
      <p:transition advTm="2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Editable Clos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50506" y="1232231"/>
            <a:ext cx="7035799" cy="590659"/>
          </a:xfrm>
          <a:prstGeom prst="rect">
            <a:avLst/>
          </a:prstGeom>
          <a:noFill/>
          <a:ln>
            <a:noFill/>
          </a:ln>
        </p:spPr>
        <p:txBody>
          <a:bodyPr vert="horz"/>
          <a:lstStyle>
            <a:lvl1pPr algn="l">
              <a:defRPr sz="4000" b="1">
                <a:solidFill>
                  <a:srgbClr val="273691"/>
                </a:solidFill>
              </a:defRPr>
            </a:lvl1pPr>
          </a:lstStyle>
          <a:p>
            <a:r>
              <a:rPr lang="en-US" dirty="0"/>
              <a:t>Click To Edit Closing</a:t>
            </a:r>
          </a:p>
        </p:txBody>
      </p:sp>
      <p:pic>
        <p:nvPicPr>
          <p:cNvPr id="5" name="Picture 4" descr="NNIP_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0506" y="2015490"/>
            <a:ext cx="3090672" cy="1112520"/>
          </a:xfrm>
          <a:prstGeom prst="rect">
            <a:avLst/>
          </a:prstGeom>
        </p:spPr>
      </p:pic>
      <p:sp>
        <p:nvSpPr>
          <p:cNvPr id="8" name="Text Placeholder 4"/>
          <p:cNvSpPr>
            <a:spLocks noGrp="1"/>
          </p:cNvSpPr>
          <p:nvPr>
            <p:ph type="body" sz="quarter" idx="10" hasCustomPrompt="1"/>
          </p:nvPr>
        </p:nvSpPr>
        <p:spPr>
          <a:xfrm>
            <a:off x="1050506" y="3280270"/>
            <a:ext cx="7035799" cy="522596"/>
          </a:xfrm>
          <a:prstGeom prst="rect">
            <a:avLst/>
          </a:prstGeom>
        </p:spPr>
        <p:txBody>
          <a:bodyPr vert="horz"/>
          <a:lstStyle>
            <a:lvl1pPr marL="0" indent="0">
              <a:buNone/>
              <a:defRPr sz="1600" baseline="0">
                <a:solidFill>
                  <a:srgbClr val="00B6DE"/>
                </a:solidFill>
              </a:defRPr>
            </a:lvl1pPr>
          </a:lstStyle>
          <a:p>
            <a:pPr lvl="0"/>
            <a:r>
              <a:rPr lang="en-US" dirty="0"/>
              <a:t>Click to add custom contact information</a:t>
            </a:r>
          </a:p>
        </p:txBody>
      </p:sp>
      <p:sp>
        <p:nvSpPr>
          <p:cNvPr id="3" name="TextBox 2">
            <a:extLst>
              <a:ext uri="{FF2B5EF4-FFF2-40B4-BE49-F238E27FC236}">
                <a16:creationId xmlns:a16="http://schemas.microsoft.com/office/drawing/2014/main" id="{1D5A9DE5-0651-24A1-38AC-2D7FAD2815CD}"/>
              </a:ext>
            </a:extLst>
          </p:cNvPr>
          <p:cNvSpPr txBox="1"/>
          <p:nvPr userDrawn="1"/>
        </p:nvSpPr>
        <p:spPr>
          <a:xfrm>
            <a:off x="-125730" y="4768267"/>
            <a:ext cx="9292590" cy="400110"/>
          </a:xfrm>
          <a:prstGeom prst="rect">
            <a:avLst/>
          </a:prstGeom>
          <a:solidFill>
            <a:schemeClr val="bg2"/>
          </a:solidFill>
          <a:ln w="6350">
            <a:noFill/>
          </a:ln>
        </p:spPr>
        <p:txBody>
          <a:bodyPr wrap="square" lIns="91440" tIns="137160" rIns="182880" bIns="137160" anchor="ctr" anchorCtr="0">
            <a:spAutoFit/>
          </a:bodyPr>
          <a:lstStyle/>
          <a:p>
            <a:pPr algn="r"/>
            <a:endParaRPr lang="en-US" sz="800" b="0" i="0" spc="170" baseline="0" dirty="0">
              <a:solidFill>
                <a:schemeClr val="bg1"/>
              </a:solidFill>
              <a:effectLst/>
              <a:latin typeface="+mj-lt"/>
            </a:endParaRPr>
          </a:p>
        </p:txBody>
      </p:sp>
    </p:spTree>
    <p:extLst>
      <p:ext uri="{BB962C8B-B14F-4D97-AF65-F5344CB8AC3E}">
        <p14:creationId xmlns:p14="http://schemas.microsoft.com/office/powerpoint/2010/main" val="2029515609"/>
      </p:ext>
    </p:extLst>
  </p:cSld>
  <p:clrMapOvr>
    <a:masterClrMapping/>
  </p:clrMapOvr>
  <mc:AlternateContent xmlns:mc="http://schemas.openxmlformats.org/markup-compatibility/2006" xmlns:p14="http://schemas.microsoft.com/office/powerpoint/2010/main">
    <mc:Choice Requires="p14">
      <p:transition p14:dur="200" advTm="20000"/>
    </mc:Choice>
    <mc:Fallback xmlns="">
      <p:transition advTm="2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itle Placeholder 5"/>
          <p:cNvSpPr>
            <a:spLocks noGrp="1"/>
          </p:cNvSpPr>
          <p:nvPr>
            <p:ph type="title"/>
          </p:nvPr>
        </p:nvSpPr>
        <p:spPr>
          <a:xfrm>
            <a:off x="356190" y="290636"/>
            <a:ext cx="7296912" cy="877163"/>
          </a:xfrm>
          <a:prstGeom prst="rect">
            <a:avLst/>
          </a:prstGeom>
        </p:spPr>
        <p:txBody>
          <a:bodyPr vert="horz" lIns="0" tIns="45720" rIns="91440" bIns="45720" rtlCol="0" anchor="b">
            <a:normAutofit/>
          </a:bodyPr>
          <a:lstStyle/>
          <a:p>
            <a:r>
              <a:rPr lang="en-US" dirty="0"/>
              <a:t>Click To Edit Master Title</a:t>
            </a:r>
          </a:p>
        </p:txBody>
      </p:sp>
      <p:pic>
        <p:nvPicPr>
          <p:cNvPr id="7" name="Picture 6" descr="A blue and white flag with text&#10;&#10;Description automatically generated with medium confidence">
            <a:extLst>
              <a:ext uri="{FF2B5EF4-FFF2-40B4-BE49-F238E27FC236}">
                <a16:creationId xmlns:a16="http://schemas.microsoft.com/office/drawing/2014/main" id="{A0CA5C5D-C4BD-BD64-0E0A-0EF3141632D5}"/>
              </a:ext>
            </a:extLst>
          </p:cNvPr>
          <p:cNvPicPr>
            <a:picLocks noChangeAspect="1"/>
          </p:cNvPicPr>
          <p:nvPr userDrawn="1"/>
        </p:nvPicPr>
        <p:blipFill>
          <a:blip r:embed="rId11"/>
          <a:stretch>
            <a:fillRect/>
          </a:stretch>
        </p:blipFill>
        <p:spPr>
          <a:xfrm>
            <a:off x="7857955" y="300478"/>
            <a:ext cx="964145" cy="347014"/>
          </a:xfrm>
          <a:prstGeom prst="rect">
            <a:avLst/>
          </a:prstGeom>
        </p:spPr>
      </p:pic>
      <p:sp>
        <p:nvSpPr>
          <p:cNvPr id="8" name="Text Placeholder 7">
            <a:extLst>
              <a:ext uri="{FF2B5EF4-FFF2-40B4-BE49-F238E27FC236}">
                <a16:creationId xmlns:a16="http://schemas.microsoft.com/office/drawing/2014/main" id="{B21290DD-E96A-6240-624E-38051193560D}"/>
              </a:ext>
            </a:extLst>
          </p:cNvPr>
          <p:cNvSpPr>
            <a:spLocks noGrp="1"/>
          </p:cNvSpPr>
          <p:nvPr>
            <p:ph type="body" idx="1"/>
          </p:nvPr>
        </p:nvSpPr>
        <p:spPr>
          <a:xfrm>
            <a:off x="342900" y="1370013"/>
            <a:ext cx="7310202" cy="3262312"/>
          </a:xfrm>
          <a:prstGeom prst="rect">
            <a:avLst/>
          </a:prstGeom>
        </p:spPr>
        <p:txBody>
          <a:bodyPr vert="horz" lIns="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extBox 1">
            <a:extLst>
              <a:ext uri="{FF2B5EF4-FFF2-40B4-BE49-F238E27FC236}">
                <a16:creationId xmlns:a16="http://schemas.microsoft.com/office/drawing/2014/main" id="{EF18FA51-65DA-4B1A-D8AE-650A21F308E9}"/>
              </a:ext>
            </a:extLst>
          </p:cNvPr>
          <p:cNvSpPr txBox="1"/>
          <p:nvPr userDrawn="1"/>
        </p:nvSpPr>
        <p:spPr>
          <a:xfrm>
            <a:off x="356190" y="4779615"/>
            <a:ext cx="3831177" cy="215444"/>
          </a:xfrm>
          <a:prstGeom prst="callout1">
            <a:avLst>
              <a:gd name="adj1" fmla="val -20549"/>
              <a:gd name="adj2" fmla="val -156"/>
              <a:gd name="adj3" fmla="val -21115"/>
              <a:gd name="adj4" fmla="val 96031"/>
            </a:avLst>
          </a:prstGeom>
          <a:noFill/>
          <a:ln w="6350">
            <a:solidFill>
              <a:schemeClr val="bg1">
                <a:lumMod val="85000"/>
              </a:schemeClr>
            </a:solidFill>
          </a:ln>
        </p:spPr>
        <p:txBody>
          <a:bodyPr wrap="none" lIns="0">
            <a:spAutoFit/>
          </a:bodyPr>
          <a:lstStyle/>
          <a:p>
            <a:r>
              <a:rPr lang="en-US" sz="800" b="0" i="0" spc="170" baseline="0" dirty="0">
                <a:solidFill>
                  <a:schemeClr val="tx2"/>
                </a:solidFill>
                <a:effectLst/>
                <a:latin typeface="+mj-lt"/>
              </a:rPr>
              <a:t>NATIONAL NEIGHBORHOOD INDICATORS PARTNERSHIP</a:t>
            </a:r>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89" r:id="rId2"/>
    <p:sldLayoutId id="2147493457" r:id="rId3"/>
    <p:sldLayoutId id="2147493487" r:id="rId4"/>
    <p:sldLayoutId id="2147493488" r:id="rId5"/>
    <p:sldLayoutId id="2147493484" r:id="rId6"/>
    <p:sldLayoutId id="2147493486" r:id="rId7"/>
    <p:sldLayoutId id="2147493471" r:id="rId8"/>
    <p:sldLayoutId id="2147493474" r:id="rId9"/>
  </p:sldLayoutIdLst>
  <mc:AlternateContent xmlns:mc="http://schemas.openxmlformats.org/markup-compatibility/2006" xmlns:p14="http://schemas.microsoft.com/office/powerpoint/2010/main">
    <mc:Choice Requires="p14">
      <p:transition p14:dur="200" advTm="20000"/>
    </mc:Choice>
    <mc:Fallback xmlns="">
      <p:transition advTm="20000"/>
    </mc:Fallback>
  </mc:AlternateContent>
  <p:txStyles>
    <p:titleStyle>
      <a:lvl1pPr marL="0" indent="0" algn="l" defTabSz="457189" rtl="0" eaLnBrk="1" latinLnBrk="0" hangingPunct="1">
        <a:spcBef>
          <a:spcPct val="0"/>
        </a:spcBef>
        <a:buNone/>
        <a:defRPr lang="en-US" sz="4000" b="1" i="0" kern="1200" baseline="0" dirty="0">
          <a:solidFill>
            <a:schemeClr val="tx2"/>
          </a:solidFill>
          <a:latin typeface="Lato" panose="020F0502020204030203" pitchFamily="34" charset="0"/>
          <a:ea typeface="Lato" panose="020F0502020204030203" pitchFamily="34" charset="0"/>
          <a:cs typeface="Lato" panose="020F0502020204030203" pitchFamily="34" charset="0"/>
        </a:defRPr>
      </a:lvl1pPr>
    </p:titleStyle>
    <p:bodyStyle>
      <a:lvl1pPr marL="342891" indent="-342891" algn="l" defTabSz="457189" rtl="0" eaLnBrk="1" latinLnBrk="0" hangingPunct="1">
        <a:spcBef>
          <a:spcPts val="600"/>
        </a:spcBef>
        <a:buClr>
          <a:schemeClr val="bg2"/>
        </a:buClr>
        <a:buFont typeface="Wingdings" pitchFamily="2" charset="2"/>
        <a:buChar char="§"/>
        <a:defRPr sz="2800" kern="1200">
          <a:solidFill>
            <a:schemeClr val="tx1"/>
          </a:solidFill>
          <a:latin typeface="+mn-lt"/>
          <a:ea typeface="+mn-ea"/>
          <a:cs typeface="+mn-cs"/>
        </a:defRPr>
      </a:lvl1pPr>
      <a:lvl2pPr marL="742932" indent="-285744" algn="l" defTabSz="457189" rtl="0" eaLnBrk="1" latinLnBrk="0" hangingPunct="1">
        <a:spcBef>
          <a:spcPts val="600"/>
        </a:spcBef>
        <a:buClr>
          <a:schemeClr val="bg2"/>
        </a:buClr>
        <a:buFont typeface="Wingdings" pitchFamily="2" charset="2"/>
        <a:buChar char="§"/>
        <a:defRPr sz="2400" b="0" i="0" kern="1200">
          <a:solidFill>
            <a:schemeClr val="tx1"/>
          </a:solidFill>
          <a:latin typeface="+mn-lt"/>
          <a:ea typeface="+mn-ea"/>
          <a:cs typeface="+mn-cs"/>
        </a:defRPr>
      </a:lvl2pPr>
      <a:lvl3pPr marL="1142971" indent="-228594" algn="l" defTabSz="457189" rtl="0" eaLnBrk="1" latinLnBrk="0" hangingPunct="1">
        <a:spcBef>
          <a:spcPts val="600"/>
        </a:spcBef>
        <a:buClr>
          <a:schemeClr val="bg2"/>
        </a:buClr>
        <a:buFont typeface="Wingdings" pitchFamily="2" charset="2"/>
        <a:buChar char="§"/>
        <a:defRPr sz="2400" i="0" kern="1200">
          <a:solidFill>
            <a:schemeClr val="tx1"/>
          </a:solidFill>
          <a:latin typeface="+mn-lt"/>
          <a:ea typeface="+mn-ea"/>
          <a:cs typeface="+mn-cs"/>
        </a:defRPr>
      </a:lvl3pPr>
      <a:lvl4pPr marL="1600160" indent="-228594" algn="l" defTabSz="457189" rtl="0" eaLnBrk="1" latinLnBrk="0" hangingPunct="1">
        <a:spcBef>
          <a:spcPts val="600"/>
        </a:spcBef>
        <a:buClr>
          <a:schemeClr val="bg2"/>
        </a:buClr>
        <a:buFont typeface="Wingdings" pitchFamily="2" charset="2"/>
        <a:buChar char="§"/>
        <a:defRPr sz="2400" i="1" kern="1200">
          <a:solidFill>
            <a:schemeClr val="tx1"/>
          </a:solidFill>
          <a:latin typeface="+mn-lt"/>
          <a:ea typeface="+mn-ea"/>
          <a:cs typeface="+mn-cs"/>
        </a:defRPr>
      </a:lvl4pPr>
      <a:lvl5pPr marL="2057349" indent="-228594" algn="l" defTabSz="457189" rtl="0" eaLnBrk="1" latinLnBrk="0" hangingPunct="1">
        <a:spcBef>
          <a:spcPts val="600"/>
        </a:spcBef>
        <a:buClr>
          <a:schemeClr val="bg2"/>
        </a:buClr>
        <a:buFont typeface="Wingdings" pitchFamily="2" charset="2"/>
        <a:buChar char="§"/>
        <a:defRPr sz="2400" i="1" kern="1200">
          <a:solidFill>
            <a:schemeClr val="tx1"/>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guide id="3" pos="216" userDrawn="1">
          <p15:clr>
            <a:srgbClr val="5ACBF0"/>
          </p15:clr>
        </p15:guide>
        <p15:guide id="4" orient="horz" pos="2916" userDrawn="1">
          <p15:clr>
            <a:srgbClr val="5ACBF0"/>
          </p15:clr>
        </p15:guide>
        <p15:guide id="5" orient="horz" pos="852" userDrawn="1">
          <p15:clr>
            <a:srgbClr val="5ACBF0"/>
          </p15:clr>
        </p15:guide>
        <p15:guide id="6" orient="horz" pos="3012"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15">
            <a:extLst>
              <a:ext uri="{FF2B5EF4-FFF2-40B4-BE49-F238E27FC236}">
                <a16:creationId xmlns:a16="http://schemas.microsoft.com/office/drawing/2014/main" id="{8E94C259-666B-14C9-248D-63F8E88C033A}"/>
              </a:ext>
            </a:extLst>
          </p:cNvPr>
          <p:cNvSpPr>
            <a:spLocks noGrp="1"/>
          </p:cNvSpPr>
          <p:nvPr>
            <p:ph type="subTitle" idx="1"/>
          </p:nvPr>
        </p:nvSpPr>
        <p:spPr/>
        <p:txBody>
          <a:bodyPr/>
          <a:lstStyle/>
          <a:p>
            <a:r>
              <a:rPr lang="en-US" dirty="0"/>
              <a:t>2023 NNIP Meeting – Oakland, California</a:t>
            </a:r>
          </a:p>
        </p:txBody>
      </p:sp>
      <p:sp>
        <p:nvSpPr>
          <p:cNvPr id="15" name="Title 14">
            <a:extLst>
              <a:ext uri="{FF2B5EF4-FFF2-40B4-BE49-F238E27FC236}">
                <a16:creationId xmlns:a16="http://schemas.microsoft.com/office/drawing/2014/main" id="{D3FBF629-ED80-5892-996D-CDFD1BFD5F49}"/>
              </a:ext>
            </a:extLst>
          </p:cNvPr>
          <p:cNvSpPr>
            <a:spLocks noGrp="1"/>
          </p:cNvSpPr>
          <p:nvPr>
            <p:ph type="ctrTitle"/>
          </p:nvPr>
        </p:nvSpPr>
        <p:spPr>
          <a:xfrm>
            <a:off x="676852" y="1858507"/>
            <a:ext cx="7667048" cy="1456595"/>
          </a:xfrm>
        </p:spPr>
        <p:txBody>
          <a:bodyPr/>
          <a:lstStyle/>
          <a:p>
            <a:r>
              <a:rPr lang="en-US" dirty="0">
                <a:ea typeface="Lato"/>
                <a:cs typeface="Lato"/>
              </a:rPr>
              <a:t>Findings from the </a:t>
            </a:r>
            <a:br>
              <a:rPr lang="en-US" dirty="0">
                <a:ea typeface="Lato"/>
                <a:cs typeface="Lato"/>
              </a:rPr>
            </a:br>
            <a:r>
              <a:rPr lang="en-US" dirty="0">
                <a:ea typeface="Lato"/>
                <a:cs typeface="Lato"/>
              </a:rPr>
              <a:t>NNIP Diversity Survey, 2023</a:t>
            </a:r>
          </a:p>
        </p:txBody>
      </p:sp>
      <p:sp>
        <p:nvSpPr>
          <p:cNvPr id="17" name="Text Placeholder 16">
            <a:extLst>
              <a:ext uri="{FF2B5EF4-FFF2-40B4-BE49-F238E27FC236}">
                <a16:creationId xmlns:a16="http://schemas.microsoft.com/office/drawing/2014/main" id="{A0BF54B0-574A-03F9-8E87-C015EDC0389B}"/>
              </a:ext>
            </a:extLst>
          </p:cNvPr>
          <p:cNvSpPr>
            <a:spLocks noGrp="1"/>
          </p:cNvSpPr>
          <p:nvPr>
            <p:ph type="body" sz="quarter" idx="10"/>
          </p:nvPr>
        </p:nvSpPr>
        <p:spPr/>
        <p:txBody>
          <a:bodyPr/>
          <a:lstStyle/>
          <a:p>
            <a:r>
              <a:rPr lang="en-US" dirty="0"/>
              <a:t>November 8, 2023</a:t>
            </a:r>
          </a:p>
        </p:txBody>
      </p:sp>
      <p:sp>
        <p:nvSpPr>
          <p:cNvPr id="2" name="Subtitle 15">
            <a:extLst>
              <a:ext uri="{FF2B5EF4-FFF2-40B4-BE49-F238E27FC236}">
                <a16:creationId xmlns:a16="http://schemas.microsoft.com/office/drawing/2014/main" id="{5A8974B9-7841-45D2-F4BE-2903B0361D86}"/>
              </a:ext>
            </a:extLst>
          </p:cNvPr>
          <p:cNvSpPr txBox="1">
            <a:spLocks/>
          </p:cNvSpPr>
          <p:nvPr/>
        </p:nvSpPr>
        <p:spPr>
          <a:xfrm>
            <a:off x="676854" y="3973290"/>
            <a:ext cx="7863840" cy="685800"/>
          </a:xfrm>
          <a:prstGeom prst="rect">
            <a:avLst/>
          </a:prstGeom>
          <a:noFill/>
          <a:ln w="0">
            <a:noFill/>
          </a:ln>
        </p:spPr>
        <p:txBody>
          <a:bodyPr vert="horz" lIns="0" tIns="45720" rIns="91440" bIns="45720" rtlCol="0">
            <a:normAutofit/>
          </a:bodyPr>
          <a:lstStyle>
            <a:lvl1pPr marL="0" indent="0" algn="l" defTabSz="457189" rtl="0" eaLnBrk="1" latinLnBrk="0" hangingPunct="1">
              <a:spcBef>
                <a:spcPts val="600"/>
              </a:spcBef>
              <a:buClr>
                <a:schemeClr val="bg2"/>
              </a:buClr>
              <a:buFont typeface="Wingdings" pitchFamily="2" charset="2"/>
              <a:buNone/>
              <a:defRPr sz="1950" kern="1200">
                <a:solidFill>
                  <a:srgbClr val="273691"/>
                </a:solidFill>
                <a:latin typeface="+mn-lt"/>
                <a:ea typeface="+mn-ea"/>
                <a:cs typeface="+mn-cs"/>
              </a:defRPr>
            </a:lvl1pPr>
            <a:lvl2pPr marL="342900" indent="0" algn="ctr" defTabSz="457189" rtl="0" eaLnBrk="1" latinLnBrk="0" hangingPunct="1">
              <a:spcBef>
                <a:spcPts val="600"/>
              </a:spcBef>
              <a:buClr>
                <a:schemeClr val="bg2"/>
              </a:buClr>
              <a:buFont typeface="Wingdings" pitchFamily="2" charset="2"/>
              <a:buNone/>
              <a:defRPr sz="2400" b="0" i="0" kern="1200">
                <a:solidFill>
                  <a:schemeClr val="tx1">
                    <a:tint val="75000"/>
                  </a:schemeClr>
                </a:solidFill>
                <a:latin typeface="+mn-lt"/>
                <a:ea typeface="+mn-ea"/>
                <a:cs typeface="+mn-cs"/>
              </a:defRPr>
            </a:lvl2pPr>
            <a:lvl3pPr marL="685800" indent="0" algn="ctr" defTabSz="457189" rtl="0" eaLnBrk="1" latinLnBrk="0" hangingPunct="1">
              <a:spcBef>
                <a:spcPts val="600"/>
              </a:spcBef>
              <a:buClr>
                <a:schemeClr val="bg2"/>
              </a:buClr>
              <a:buFont typeface="Wingdings" pitchFamily="2" charset="2"/>
              <a:buNone/>
              <a:defRPr sz="2400" i="0" kern="1200">
                <a:solidFill>
                  <a:schemeClr val="tx1">
                    <a:tint val="75000"/>
                  </a:schemeClr>
                </a:solidFill>
                <a:latin typeface="+mn-lt"/>
                <a:ea typeface="+mn-ea"/>
                <a:cs typeface="+mn-cs"/>
              </a:defRPr>
            </a:lvl3pPr>
            <a:lvl4pPr marL="1028700" indent="0" algn="ctr" defTabSz="457189" rtl="0" eaLnBrk="1" latinLnBrk="0" hangingPunct="1">
              <a:spcBef>
                <a:spcPts val="600"/>
              </a:spcBef>
              <a:buClr>
                <a:schemeClr val="bg2"/>
              </a:buClr>
              <a:buFont typeface="Wingdings" pitchFamily="2" charset="2"/>
              <a:buNone/>
              <a:defRPr sz="2400" i="1" kern="1200">
                <a:solidFill>
                  <a:schemeClr val="tx1">
                    <a:tint val="75000"/>
                  </a:schemeClr>
                </a:solidFill>
                <a:latin typeface="+mn-lt"/>
                <a:ea typeface="+mn-ea"/>
                <a:cs typeface="+mn-cs"/>
              </a:defRPr>
            </a:lvl4pPr>
            <a:lvl5pPr marL="1371600" indent="0" algn="ctr" defTabSz="457189" rtl="0" eaLnBrk="1" latinLnBrk="0" hangingPunct="1">
              <a:spcBef>
                <a:spcPts val="600"/>
              </a:spcBef>
              <a:buClr>
                <a:schemeClr val="bg2"/>
              </a:buClr>
              <a:buFont typeface="Wingdings" pitchFamily="2" charset="2"/>
              <a:buNone/>
              <a:defRPr sz="2400" i="1" kern="1200">
                <a:solidFill>
                  <a:schemeClr val="tx1">
                    <a:tint val="75000"/>
                  </a:schemeClr>
                </a:solidFill>
                <a:latin typeface="+mn-lt"/>
                <a:ea typeface="+mn-ea"/>
                <a:cs typeface="+mn-cs"/>
              </a:defRPr>
            </a:lvl5pPr>
            <a:lvl6pPr marL="1714500"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6pPr>
            <a:lvl7pPr marL="2057400"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7pPr>
            <a:lvl8pPr marL="2400300"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8pPr>
            <a:lvl9pPr marL="2743200"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400" dirty="0"/>
              <a:t>Elizabeth Burton &amp; Donovan Harvey</a:t>
            </a:r>
          </a:p>
        </p:txBody>
      </p:sp>
    </p:spTree>
    <p:extLst>
      <p:ext uri="{BB962C8B-B14F-4D97-AF65-F5344CB8AC3E}">
        <p14:creationId xmlns:p14="http://schemas.microsoft.com/office/powerpoint/2010/main" val="3435428155"/>
      </p:ext>
    </p:extLst>
  </p:cSld>
  <p:clrMapOvr>
    <a:masterClrMapping/>
  </p:clrMapOvr>
  <mc:AlternateContent xmlns:mc="http://schemas.openxmlformats.org/markup-compatibility/2006" xmlns:p14="http://schemas.microsoft.com/office/powerpoint/2010/main">
    <mc:Choice Requires="p14">
      <p:transition p14:dur="200" advTm="20000"/>
    </mc:Choice>
    <mc:Fallback xmlns="">
      <p:transition advTm="20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B5F61-3F39-4365-B9E0-8E0A9F1B91AA}"/>
              </a:ext>
            </a:extLst>
          </p:cNvPr>
          <p:cNvSpPr>
            <a:spLocks noGrp="1"/>
          </p:cNvSpPr>
          <p:nvPr>
            <p:ph type="title"/>
          </p:nvPr>
        </p:nvSpPr>
        <p:spPr/>
        <p:txBody>
          <a:bodyPr>
            <a:normAutofit fontScale="90000"/>
          </a:bodyPr>
          <a:lstStyle/>
          <a:p>
            <a:r>
              <a:rPr lang="en-US" dirty="0"/>
              <a:t>…and are heavily involved in the entire hiring and retention process.</a:t>
            </a:r>
          </a:p>
        </p:txBody>
      </p:sp>
      <p:graphicFrame>
        <p:nvGraphicFramePr>
          <p:cNvPr id="4" name="Chart 3">
            <a:extLst>
              <a:ext uri="{FF2B5EF4-FFF2-40B4-BE49-F238E27FC236}">
                <a16:creationId xmlns:a16="http://schemas.microsoft.com/office/drawing/2014/main" id="{DC7A12C2-5EA2-42B2-8C24-39D58B96A59B}"/>
              </a:ext>
            </a:extLst>
          </p:cNvPr>
          <p:cNvGraphicFramePr>
            <a:graphicFrameLocks/>
          </p:cNvGraphicFramePr>
          <p:nvPr>
            <p:extLst>
              <p:ext uri="{D42A27DB-BD31-4B8C-83A1-F6EECF244321}">
                <p14:modId xmlns:p14="http://schemas.microsoft.com/office/powerpoint/2010/main" val="3316387967"/>
              </p:ext>
            </p:extLst>
          </p:nvPr>
        </p:nvGraphicFramePr>
        <p:xfrm>
          <a:off x="319614" y="1167799"/>
          <a:ext cx="8467344" cy="36507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38253123"/>
      </p:ext>
    </p:extLst>
  </p:cSld>
  <p:clrMapOvr>
    <a:masterClrMapping/>
  </p:clrMapOvr>
  <mc:AlternateContent xmlns:mc="http://schemas.openxmlformats.org/markup-compatibility/2006" xmlns:p14="http://schemas.microsoft.com/office/powerpoint/2010/main">
    <mc:Choice Requires="p14">
      <p:transition p14:dur="200" advTm="5000"/>
    </mc:Choice>
    <mc:Fallback xmlns="">
      <p:transition advTm="5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B5F61-3F39-4365-B9E0-8E0A9F1B91AA}"/>
              </a:ext>
            </a:extLst>
          </p:cNvPr>
          <p:cNvSpPr>
            <a:spLocks noGrp="1"/>
          </p:cNvSpPr>
          <p:nvPr>
            <p:ph type="title"/>
          </p:nvPr>
        </p:nvSpPr>
        <p:spPr>
          <a:xfrm>
            <a:off x="356190" y="290636"/>
            <a:ext cx="7434498" cy="877163"/>
          </a:xfrm>
        </p:spPr>
        <p:txBody>
          <a:bodyPr anchor="t">
            <a:normAutofit fontScale="90000"/>
          </a:bodyPr>
          <a:lstStyle/>
          <a:p>
            <a:r>
              <a:rPr lang="en-US" dirty="0"/>
              <a:t>Except in compensation-related decisions.</a:t>
            </a:r>
          </a:p>
        </p:txBody>
      </p:sp>
      <p:graphicFrame>
        <p:nvGraphicFramePr>
          <p:cNvPr id="4" name="Chart 3">
            <a:extLst>
              <a:ext uri="{FF2B5EF4-FFF2-40B4-BE49-F238E27FC236}">
                <a16:creationId xmlns:a16="http://schemas.microsoft.com/office/drawing/2014/main" id="{B59A3F62-03B0-4EE2-88E2-24DC824037A2}"/>
              </a:ext>
            </a:extLst>
          </p:cNvPr>
          <p:cNvGraphicFramePr>
            <a:graphicFrameLocks/>
          </p:cNvGraphicFramePr>
          <p:nvPr>
            <p:extLst>
              <p:ext uri="{D42A27DB-BD31-4B8C-83A1-F6EECF244321}">
                <p14:modId xmlns:p14="http://schemas.microsoft.com/office/powerpoint/2010/main" val="717744793"/>
              </p:ext>
            </p:extLst>
          </p:nvPr>
        </p:nvGraphicFramePr>
        <p:xfrm>
          <a:off x="338328" y="941832"/>
          <a:ext cx="8467344" cy="38858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45602753"/>
      </p:ext>
    </p:extLst>
  </p:cSld>
  <p:clrMapOvr>
    <a:masterClrMapping/>
  </p:clrMapOvr>
  <mc:AlternateContent xmlns:mc="http://schemas.openxmlformats.org/markup-compatibility/2006" xmlns:p14="http://schemas.microsoft.com/office/powerpoint/2010/main">
    <mc:Choice Requires="p14">
      <p:transition p14:dur="200" advTm="5000"/>
    </mc:Choice>
    <mc:Fallback xmlns="">
      <p:transition advTm="5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D1668-86A0-444C-81A1-B6712D3023AD}"/>
              </a:ext>
            </a:extLst>
          </p:cNvPr>
          <p:cNvSpPr>
            <a:spLocks noGrp="1"/>
          </p:cNvSpPr>
          <p:nvPr>
            <p:ph type="title"/>
          </p:nvPr>
        </p:nvSpPr>
        <p:spPr/>
        <p:txBody>
          <a:bodyPr>
            <a:normAutofit fontScale="90000"/>
          </a:bodyPr>
          <a:lstStyle/>
          <a:p>
            <a:r>
              <a:rPr lang="en-US" dirty="0"/>
              <a:t>Helpful Practices to Attract a Diverse Hiring Pool</a:t>
            </a:r>
          </a:p>
        </p:txBody>
      </p:sp>
      <p:sp>
        <p:nvSpPr>
          <p:cNvPr id="3" name="Text Placeholder 2">
            <a:extLst>
              <a:ext uri="{FF2B5EF4-FFF2-40B4-BE49-F238E27FC236}">
                <a16:creationId xmlns:a16="http://schemas.microsoft.com/office/drawing/2014/main" id="{74244ADC-9F4F-42D5-8F06-DAE097313721}"/>
              </a:ext>
            </a:extLst>
          </p:cNvPr>
          <p:cNvSpPr>
            <a:spLocks noGrp="1"/>
          </p:cNvSpPr>
          <p:nvPr>
            <p:ph type="body" sz="quarter" idx="13"/>
          </p:nvPr>
        </p:nvSpPr>
        <p:spPr/>
        <p:txBody>
          <a:bodyPr/>
          <a:lstStyle/>
          <a:p>
            <a:r>
              <a:rPr lang="en-US" dirty="0"/>
              <a:t>Outreach to Diverse Networks</a:t>
            </a:r>
          </a:p>
          <a:p>
            <a:r>
              <a:rPr lang="en-US" dirty="0"/>
              <a:t>Modifications to Job Descriptions</a:t>
            </a:r>
          </a:p>
        </p:txBody>
      </p:sp>
    </p:spTree>
    <p:extLst>
      <p:ext uri="{BB962C8B-B14F-4D97-AF65-F5344CB8AC3E}">
        <p14:creationId xmlns:p14="http://schemas.microsoft.com/office/powerpoint/2010/main" val="1817770181"/>
      </p:ext>
    </p:extLst>
  </p:cSld>
  <p:clrMapOvr>
    <a:masterClrMapping/>
  </p:clrMapOvr>
  <mc:AlternateContent xmlns:mc="http://schemas.openxmlformats.org/markup-compatibility/2006" xmlns:p14="http://schemas.microsoft.com/office/powerpoint/2010/main">
    <mc:Choice Requires="p14">
      <p:transition p14:dur="200" advTm="10000"/>
    </mc:Choice>
    <mc:Fallback xmlns="">
      <p:transition advTm="1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8B035-3F4F-433A-A925-FAD203D0209C}"/>
              </a:ext>
            </a:extLst>
          </p:cNvPr>
          <p:cNvSpPr>
            <a:spLocks noGrp="1"/>
          </p:cNvSpPr>
          <p:nvPr>
            <p:ph type="title"/>
          </p:nvPr>
        </p:nvSpPr>
        <p:spPr/>
        <p:txBody>
          <a:bodyPr/>
          <a:lstStyle/>
          <a:p>
            <a:r>
              <a:rPr lang="en-US" dirty="0"/>
              <a:t>Modifications to Job Descriptions</a:t>
            </a:r>
          </a:p>
        </p:txBody>
      </p:sp>
      <p:sp>
        <p:nvSpPr>
          <p:cNvPr id="4" name="Rectangle 3">
            <a:extLst>
              <a:ext uri="{FF2B5EF4-FFF2-40B4-BE49-F238E27FC236}">
                <a16:creationId xmlns:a16="http://schemas.microsoft.com/office/drawing/2014/main" id="{F556453D-593D-4F50-86FF-7EE6911D33E7}"/>
              </a:ext>
            </a:extLst>
          </p:cNvPr>
          <p:cNvSpPr/>
          <p:nvPr/>
        </p:nvSpPr>
        <p:spPr>
          <a:xfrm>
            <a:off x="356190" y="1383691"/>
            <a:ext cx="5623986" cy="1477328"/>
          </a:xfrm>
          <a:prstGeom prst="rect">
            <a:avLst/>
          </a:prstGeom>
        </p:spPr>
        <p:txBody>
          <a:bodyPr wrap="square">
            <a:spAutoFit/>
          </a:bodyPr>
          <a:lstStyle/>
          <a:p>
            <a:pPr algn="just"/>
            <a:r>
              <a:rPr lang="en-US" dirty="0">
                <a:solidFill>
                  <a:srgbClr val="32363A"/>
                </a:solidFill>
              </a:rPr>
              <a:t>“We create a very different format and language to be </a:t>
            </a:r>
            <a:r>
              <a:rPr lang="en-US" b="1" dirty="0">
                <a:solidFill>
                  <a:schemeClr val="accent1"/>
                </a:solidFill>
              </a:rPr>
              <a:t>less academic, formal, dry, and research-y</a:t>
            </a:r>
            <a:r>
              <a:rPr lang="en-US" dirty="0">
                <a:solidFill>
                  <a:srgbClr val="32363A"/>
                </a:solidFill>
              </a:rPr>
              <a:t>, getting rid of as much fancy language, technical language, and jargon as we can. We try to make the position description at least a little bit warm and funny.”</a:t>
            </a:r>
            <a:endParaRPr lang="en-US" dirty="0"/>
          </a:p>
        </p:txBody>
      </p:sp>
      <p:sp>
        <p:nvSpPr>
          <p:cNvPr id="5" name="Rectangle 4">
            <a:extLst>
              <a:ext uri="{FF2B5EF4-FFF2-40B4-BE49-F238E27FC236}">
                <a16:creationId xmlns:a16="http://schemas.microsoft.com/office/drawing/2014/main" id="{FFD6C3EE-F60E-41A0-B9DD-4A6C978D5866}"/>
              </a:ext>
            </a:extLst>
          </p:cNvPr>
          <p:cNvSpPr/>
          <p:nvPr/>
        </p:nvSpPr>
        <p:spPr>
          <a:xfrm>
            <a:off x="4004646" y="3171915"/>
            <a:ext cx="4572000" cy="1200329"/>
          </a:xfrm>
          <a:prstGeom prst="rect">
            <a:avLst/>
          </a:prstGeom>
        </p:spPr>
        <p:txBody>
          <a:bodyPr>
            <a:spAutoFit/>
          </a:bodyPr>
          <a:lstStyle/>
          <a:p>
            <a:r>
              <a:rPr lang="en-US" dirty="0">
                <a:solidFill>
                  <a:srgbClr val="32363A"/>
                </a:solidFill>
              </a:rPr>
              <a:t>“Modified job descriptions to remove specific and technical experience that might deter otherwise qualified candidates from applying for the positions”</a:t>
            </a:r>
            <a:endParaRPr lang="en-US" dirty="0"/>
          </a:p>
        </p:txBody>
      </p:sp>
      <p:sp>
        <p:nvSpPr>
          <p:cNvPr id="7" name="TextBox 6">
            <a:extLst>
              <a:ext uri="{FF2B5EF4-FFF2-40B4-BE49-F238E27FC236}">
                <a16:creationId xmlns:a16="http://schemas.microsoft.com/office/drawing/2014/main" id="{1247211A-7FFD-42FC-920C-8CF982CE00AF}"/>
              </a:ext>
            </a:extLst>
          </p:cNvPr>
          <p:cNvSpPr txBox="1"/>
          <p:nvPr/>
        </p:nvSpPr>
        <p:spPr>
          <a:xfrm>
            <a:off x="356190" y="2900889"/>
            <a:ext cx="2001012" cy="646331"/>
          </a:xfrm>
          <a:prstGeom prst="rect">
            <a:avLst/>
          </a:prstGeom>
          <a:noFill/>
        </p:spPr>
        <p:txBody>
          <a:bodyPr wrap="square" rtlCol="0">
            <a:spAutoFit/>
          </a:bodyPr>
          <a:lstStyle/>
          <a:p>
            <a:r>
              <a:rPr lang="en-US" i="1" dirty="0">
                <a:solidFill>
                  <a:schemeClr val="tx1">
                    <a:lumMod val="50000"/>
                    <a:lumOff val="50000"/>
                  </a:schemeClr>
                </a:solidFill>
              </a:rPr>
              <a:t>- University-based NNIP partner</a:t>
            </a:r>
            <a:endParaRPr lang="en-US" dirty="0"/>
          </a:p>
        </p:txBody>
      </p:sp>
      <p:sp>
        <p:nvSpPr>
          <p:cNvPr id="8" name="TextBox 7">
            <a:extLst>
              <a:ext uri="{FF2B5EF4-FFF2-40B4-BE49-F238E27FC236}">
                <a16:creationId xmlns:a16="http://schemas.microsoft.com/office/drawing/2014/main" id="{E84F9866-63A0-400B-8F63-D56AD905282E}"/>
              </a:ext>
            </a:extLst>
          </p:cNvPr>
          <p:cNvSpPr txBox="1"/>
          <p:nvPr/>
        </p:nvSpPr>
        <p:spPr>
          <a:xfrm>
            <a:off x="5194890" y="4372244"/>
            <a:ext cx="3713644" cy="369332"/>
          </a:xfrm>
          <a:prstGeom prst="rect">
            <a:avLst/>
          </a:prstGeom>
          <a:noFill/>
        </p:spPr>
        <p:txBody>
          <a:bodyPr wrap="square" rtlCol="0">
            <a:spAutoFit/>
          </a:bodyPr>
          <a:lstStyle/>
          <a:p>
            <a:r>
              <a:rPr lang="en-US" i="1" dirty="0">
                <a:solidFill>
                  <a:schemeClr val="tx1">
                    <a:lumMod val="50000"/>
                    <a:lumOff val="50000"/>
                  </a:schemeClr>
                </a:solidFill>
              </a:rPr>
              <a:t>- University-based NNIP partner</a:t>
            </a:r>
          </a:p>
        </p:txBody>
      </p:sp>
    </p:spTree>
    <p:extLst>
      <p:ext uri="{BB962C8B-B14F-4D97-AF65-F5344CB8AC3E}">
        <p14:creationId xmlns:p14="http://schemas.microsoft.com/office/powerpoint/2010/main" val="1022813237"/>
      </p:ext>
    </p:extLst>
  </p:cSld>
  <p:clrMapOvr>
    <a:masterClrMapping/>
  </p:clrMapOvr>
  <mc:AlternateContent xmlns:mc="http://schemas.openxmlformats.org/markup-compatibility/2006" xmlns:p14="http://schemas.microsoft.com/office/powerpoint/2010/main">
    <mc:Choice Requires="p14">
      <p:transition p14:dur="200" advTm="17000"/>
    </mc:Choice>
    <mc:Fallback xmlns="">
      <p:transition advTm="17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9F3A1-35A8-46BD-88CB-66B6CD32C27D}"/>
              </a:ext>
            </a:extLst>
          </p:cNvPr>
          <p:cNvSpPr>
            <a:spLocks noGrp="1"/>
          </p:cNvSpPr>
          <p:nvPr>
            <p:ph type="title"/>
          </p:nvPr>
        </p:nvSpPr>
        <p:spPr/>
        <p:txBody>
          <a:bodyPr/>
          <a:lstStyle/>
          <a:p>
            <a:r>
              <a:rPr lang="en-US" dirty="0"/>
              <a:t>Outreach to Diverse Networks</a:t>
            </a:r>
          </a:p>
        </p:txBody>
      </p:sp>
      <p:sp>
        <p:nvSpPr>
          <p:cNvPr id="4" name="Rectangle 3">
            <a:extLst>
              <a:ext uri="{FF2B5EF4-FFF2-40B4-BE49-F238E27FC236}">
                <a16:creationId xmlns:a16="http://schemas.microsoft.com/office/drawing/2014/main" id="{F25F2D2B-259D-4A3F-9B0B-7F50A8774A0A}"/>
              </a:ext>
            </a:extLst>
          </p:cNvPr>
          <p:cNvSpPr/>
          <p:nvPr/>
        </p:nvSpPr>
        <p:spPr>
          <a:xfrm>
            <a:off x="356190" y="1285786"/>
            <a:ext cx="4572000" cy="1477328"/>
          </a:xfrm>
          <a:prstGeom prst="rect">
            <a:avLst/>
          </a:prstGeom>
        </p:spPr>
        <p:txBody>
          <a:bodyPr>
            <a:spAutoFit/>
          </a:bodyPr>
          <a:lstStyle/>
          <a:p>
            <a:pPr algn="just"/>
            <a:r>
              <a:rPr lang="en-US" dirty="0">
                <a:solidFill>
                  <a:srgbClr val="32363A"/>
                </a:solidFill>
              </a:rPr>
              <a:t>“Building relationships with </a:t>
            </a:r>
            <a:r>
              <a:rPr lang="en-US" b="1" dirty="0">
                <a:solidFill>
                  <a:schemeClr val="accent1"/>
                </a:solidFill>
              </a:rPr>
              <a:t>professional and diverse organizations and networks</a:t>
            </a:r>
            <a:r>
              <a:rPr lang="en-US" dirty="0">
                <a:solidFill>
                  <a:srgbClr val="32363A"/>
                </a:solidFill>
              </a:rPr>
              <a:t>, such as the Black Chamber of Commerce, statewide university department heads and faculty”</a:t>
            </a:r>
            <a:endParaRPr lang="en-US" dirty="0"/>
          </a:p>
        </p:txBody>
      </p:sp>
      <p:sp>
        <p:nvSpPr>
          <p:cNvPr id="5" name="Rectangle 4">
            <a:extLst>
              <a:ext uri="{FF2B5EF4-FFF2-40B4-BE49-F238E27FC236}">
                <a16:creationId xmlns:a16="http://schemas.microsoft.com/office/drawing/2014/main" id="{B710E9C8-EC32-47F0-806F-3CCAB58E2575}"/>
              </a:ext>
            </a:extLst>
          </p:cNvPr>
          <p:cNvSpPr/>
          <p:nvPr/>
        </p:nvSpPr>
        <p:spPr>
          <a:xfrm>
            <a:off x="4004646" y="2893790"/>
            <a:ext cx="4572000" cy="1754326"/>
          </a:xfrm>
          <a:prstGeom prst="rect">
            <a:avLst/>
          </a:prstGeom>
        </p:spPr>
        <p:txBody>
          <a:bodyPr>
            <a:spAutoFit/>
          </a:bodyPr>
          <a:lstStyle/>
          <a:p>
            <a:r>
              <a:rPr lang="en-US" dirty="0">
                <a:solidFill>
                  <a:srgbClr val="32363A"/>
                </a:solidFill>
              </a:rPr>
              <a:t>“We extend the length of searches to ensure a diverse pool of applicants. </a:t>
            </a:r>
            <a:r>
              <a:rPr lang="en-US" b="1" dirty="0">
                <a:solidFill>
                  <a:schemeClr val="accent1"/>
                </a:solidFill>
              </a:rPr>
              <a:t>We proactively send personal emails to potential candidates of color</a:t>
            </a:r>
            <a:r>
              <a:rPr lang="en-US" dirty="0">
                <a:solidFill>
                  <a:srgbClr val="32363A"/>
                </a:solidFill>
              </a:rPr>
              <a:t>, as well as organizational stakeholders who have connections to candidates of color.”</a:t>
            </a:r>
            <a:endParaRPr lang="en-US" dirty="0"/>
          </a:p>
        </p:txBody>
      </p:sp>
      <p:sp>
        <p:nvSpPr>
          <p:cNvPr id="6" name="TextBox 5">
            <a:extLst>
              <a:ext uri="{FF2B5EF4-FFF2-40B4-BE49-F238E27FC236}">
                <a16:creationId xmlns:a16="http://schemas.microsoft.com/office/drawing/2014/main" id="{1974220C-070E-49FE-A239-E9603D48DFDA}"/>
              </a:ext>
            </a:extLst>
          </p:cNvPr>
          <p:cNvSpPr txBox="1"/>
          <p:nvPr/>
        </p:nvSpPr>
        <p:spPr>
          <a:xfrm>
            <a:off x="356190" y="2763114"/>
            <a:ext cx="2920410" cy="369332"/>
          </a:xfrm>
          <a:prstGeom prst="rect">
            <a:avLst/>
          </a:prstGeom>
          <a:noFill/>
        </p:spPr>
        <p:txBody>
          <a:bodyPr wrap="square" rtlCol="0">
            <a:spAutoFit/>
          </a:bodyPr>
          <a:lstStyle/>
          <a:p>
            <a:r>
              <a:rPr lang="en-US" i="1" dirty="0">
                <a:solidFill>
                  <a:schemeClr val="tx1">
                    <a:lumMod val="50000"/>
                    <a:lumOff val="50000"/>
                  </a:schemeClr>
                </a:solidFill>
              </a:rPr>
              <a:t>- Nonprofit NNIP partner</a:t>
            </a:r>
          </a:p>
        </p:txBody>
      </p:sp>
      <p:sp>
        <p:nvSpPr>
          <p:cNvPr id="7" name="TextBox 6">
            <a:extLst>
              <a:ext uri="{FF2B5EF4-FFF2-40B4-BE49-F238E27FC236}">
                <a16:creationId xmlns:a16="http://schemas.microsoft.com/office/drawing/2014/main" id="{8987EE3F-D760-4FC2-A075-1DD48DD905A1}"/>
              </a:ext>
            </a:extLst>
          </p:cNvPr>
          <p:cNvSpPr txBox="1"/>
          <p:nvPr/>
        </p:nvSpPr>
        <p:spPr>
          <a:xfrm>
            <a:off x="4998720" y="4594126"/>
            <a:ext cx="4145280" cy="369332"/>
          </a:xfrm>
          <a:prstGeom prst="rect">
            <a:avLst/>
          </a:prstGeom>
          <a:noFill/>
        </p:spPr>
        <p:txBody>
          <a:bodyPr wrap="square" rtlCol="0">
            <a:spAutoFit/>
          </a:bodyPr>
          <a:lstStyle/>
          <a:p>
            <a:r>
              <a:rPr lang="en-US" i="1" dirty="0">
                <a:solidFill>
                  <a:schemeClr val="tx1">
                    <a:lumMod val="50000"/>
                    <a:lumOff val="50000"/>
                  </a:schemeClr>
                </a:solidFill>
              </a:rPr>
              <a:t>- University-based NNIP partner</a:t>
            </a:r>
            <a:endParaRPr lang="en-US" dirty="0"/>
          </a:p>
        </p:txBody>
      </p:sp>
    </p:spTree>
    <p:extLst>
      <p:ext uri="{BB962C8B-B14F-4D97-AF65-F5344CB8AC3E}">
        <p14:creationId xmlns:p14="http://schemas.microsoft.com/office/powerpoint/2010/main" val="1452144132"/>
      </p:ext>
    </p:extLst>
  </p:cSld>
  <p:clrMapOvr>
    <a:masterClrMapping/>
  </p:clrMapOvr>
  <mc:AlternateContent xmlns:mc="http://schemas.openxmlformats.org/markup-compatibility/2006" xmlns:p14="http://schemas.microsoft.com/office/powerpoint/2010/main">
    <mc:Choice Requires="p14">
      <p:transition p14:dur="200" advTm="13000"/>
    </mc:Choice>
    <mc:Fallback xmlns="">
      <p:transition advTm="13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E75BA-6BA1-4753-8177-7EE6CE081E22}"/>
              </a:ext>
            </a:extLst>
          </p:cNvPr>
          <p:cNvSpPr>
            <a:spLocks noGrp="1"/>
          </p:cNvSpPr>
          <p:nvPr>
            <p:ph type="title"/>
          </p:nvPr>
        </p:nvSpPr>
        <p:spPr/>
        <p:txBody>
          <a:bodyPr/>
          <a:lstStyle/>
          <a:p>
            <a:r>
              <a:rPr lang="en-US" dirty="0"/>
              <a:t>Partnerships with HBCUs and HSIs</a:t>
            </a:r>
          </a:p>
        </p:txBody>
      </p:sp>
      <p:sp>
        <p:nvSpPr>
          <p:cNvPr id="3" name="Text Placeholder 2">
            <a:extLst>
              <a:ext uri="{FF2B5EF4-FFF2-40B4-BE49-F238E27FC236}">
                <a16:creationId xmlns:a16="http://schemas.microsoft.com/office/drawing/2014/main" id="{5ABD8388-7760-4355-B575-525AF4378DC7}"/>
              </a:ext>
            </a:extLst>
          </p:cNvPr>
          <p:cNvSpPr>
            <a:spLocks noGrp="1"/>
          </p:cNvSpPr>
          <p:nvPr>
            <p:ph type="body" sz="quarter" idx="13"/>
          </p:nvPr>
        </p:nvSpPr>
        <p:spPr/>
        <p:txBody>
          <a:bodyPr vert="horz" lIns="0" tIns="45720" rIns="91440" bIns="45720" rtlCol="0" anchor="t">
            <a:normAutofit/>
          </a:bodyPr>
          <a:lstStyle/>
          <a:p>
            <a:pPr marL="342265" indent="-342265"/>
            <a:r>
              <a:rPr lang="en-US" b="1" dirty="0">
                <a:solidFill>
                  <a:schemeClr val="accent1"/>
                </a:solidFill>
                <a:ea typeface="Lato Regular"/>
                <a:cs typeface="Lato Regular"/>
              </a:rPr>
              <a:t>7 of 28 </a:t>
            </a:r>
            <a:r>
              <a:rPr lang="en-US" dirty="0">
                <a:ea typeface="Lato Regular"/>
                <a:cs typeface="Lato Regular"/>
              </a:rPr>
              <a:t>partners reported partnering with a Historically-Black College or University (HBCU) or Hispanic-serving Institution (HSI)</a:t>
            </a:r>
            <a:endParaRPr lang="en-US" b="1" dirty="0">
              <a:ea typeface="Lato Regular"/>
              <a:cs typeface="Lato Regular"/>
            </a:endParaRPr>
          </a:p>
        </p:txBody>
      </p:sp>
    </p:spTree>
    <p:extLst>
      <p:ext uri="{BB962C8B-B14F-4D97-AF65-F5344CB8AC3E}">
        <p14:creationId xmlns:p14="http://schemas.microsoft.com/office/powerpoint/2010/main" val="351378453"/>
      </p:ext>
    </p:extLst>
  </p:cSld>
  <p:clrMapOvr>
    <a:masterClrMapping/>
  </p:clrMapOvr>
  <mc:AlternateContent xmlns:mc="http://schemas.openxmlformats.org/markup-compatibility/2006" xmlns:p14="http://schemas.microsoft.com/office/powerpoint/2010/main">
    <mc:Choice Requires="p14">
      <p:transition p14:dur="200" advTm="7000"/>
    </mc:Choice>
    <mc:Fallback xmlns="">
      <p:transition advTm="7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20BD7-D274-4A57-B5EC-7BCAFDB0A105}"/>
              </a:ext>
            </a:extLst>
          </p:cNvPr>
          <p:cNvSpPr>
            <a:spLocks noGrp="1"/>
          </p:cNvSpPr>
          <p:nvPr>
            <p:ph type="title"/>
          </p:nvPr>
        </p:nvSpPr>
        <p:spPr/>
        <p:txBody>
          <a:bodyPr anchor="t">
            <a:normAutofit/>
          </a:bodyPr>
          <a:lstStyle/>
          <a:p>
            <a:r>
              <a:rPr lang="en-US" sz="2200" dirty="0"/>
              <a:t>Lack of staff turnover is the greatest barrier to hiring diverse staff</a:t>
            </a:r>
          </a:p>
        </p:txBody>
      </p:sp>
      <p:graphicFrame>
        <p:nvGraphicFramePr>
          <p:cNvPr id="9" name="Chart 8">
            <a:extLst>
              <a:ext uri="{FF2B5EF4-FFF2-40B4-BE49-F238E27FC236}">
                <a16:creationId xmlns:a16="http://schemas.microsoft.com/office/drawing/2014/main" id="{811C15AC-0600-4A67-ADF3-11C4C7BBF4B7}"/>
              </a:ext>
            </a:extLst>
          </p:cNvPr>
          <p:cNvGraphicFramePr>
            <a:graphicFrameLocks/>
          </p:cNvGraphicFramePr>
          <p:nvPr>
            <p:extLst>
              <p:ext uri="{D42A27DB-BD31-4B8C-83A1-F6EECF244321}">
                <p14:modId xmlns:p14="http://schemas.microsoft.com/office/powerpoint/2010/main" val="1644756579"/>
              </p:ext>
            </p:extLst>
          </p:nvPr>
        </p:nvGraphicFramePr>
        <p:xfrm>
          <a:off x="356190" y="1051560"/>
          <a:ext cx="8467344" cy="36781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77649792"/>
      </p:ext>
    </p:extLst>
  </p:cSld>
  <p:clrMapOvr>
    <a:masterClrMapping/>
  </p:clrMapOvr>
  <mc:AlternateContent xmlns:mc="http://schemas.openxmlformats.org/markup-compatibility/2006" xmlns:p14="http://schemas.microsoft.com/office/powerpoint/2010/main">
    <mc:Choice Requires="p14">
      <p:transition p14:dur="200" advTm="15000"/>
    </mc:Choice>
    <mc:Fallback xmlns="">
      <p:transition advTm="15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8F15B-B0D1-955D-5921-1B8CC15E6BB6}"/>
              </a:ext>
            </a:extLst>
          </p:cNvPr>
          <p:cNvSpPr>
            <a:spLocks noGrp="1"/>
          </p:cNvSpPr>
          <p:nvPr>
            <p:ph type="title"/>
          </p:nvPr>
        </p:nvSpPr>
        <p:spPr/>
        <p:txBody>
          <a:bodyPr>
            <a:normAutofit fontScale="90000"/>
          </a:bodyPr>
          <a:lstStyle/>
          <a:p>
            <a:r>
              <a:rPr lang="en-US" dirty="0">
                <a:latin typeface="Lato"/>
              </a:rPr>
              <a:t>Most NNIP Partners have between 5 and 10 employees</a:t>
            </a:r>
            <a:endParaRPr lang="en-US" dirty="0"/>
          </a:p>
        </p:txBody>
      </p:sp>
      <p:graphicFrame>
        <p:nvGraphicFramePr>
          <p:cNvPr id="4" name="Table 4">
            <a:extLst>
              <a:ext uri="{FF2B5EF4-FFF2-40B4-BE49-F238E27FC236}">
                <a16:creationId xmlns:a16="http://schemas.microsoft.com/office/drawing/2014/main" id="{D428EBE2-C903-48A2-BC27-B67A3FDD7452}"/>
              </a:ext>
            </a:extLst>
          </p:cNvPr>
          <p:cNvGraphicFramePr>
            <a:graphicFrameLocks noGrp="1"/>
          </p:cNvGraphicFramePr>
          <p:nvPr>
            <p:extLst>
              <p:ext uri="{D42A27DB-BD31-4B8C-83A1-F6EECF244321}">
                <p14:modId xmlns:p14="http://schemas.microsoft.com/office/powerpoint/2010/main" val="4094574834"/>
              </p:ext>
            </p:extLst>
          </p:nvPr>
        </p:nvGraphicFramePr>
        <p:xfrm>
          <a:off x="357533" y="1493429"/>
          <a:ext cx="4833555" cy="2517976"/>
        </p:xfrm>
        <a:graphic>
          <a:graphicData uri="http://schemas.openxmlformats.org/drawingml/2006/table">
            <a:tbl>
              <a:tblPr firstRow="1" bandRow="1">
                <a:tableStyleId>{5C22544A-7EE6-4342-B048-85BDC9FD1C3A}</a:tableStyleId>
              </a:tblPr>
              <a:tblGrid>
                <a:gridCol w="2782660">
                  <a:extLst>
                    <a:ext uri="{9D8B030D-6E8A-4147-A177-3AD203B41FA5}">
                      <a16:colId xmlns:a16="http://schemas.microsoft.com/office/drawing/2014/main" val="2451636956"/>
                    </a:ext>
                  </a:extLst>
                </a:gridCol>
                <a:gridCol w="2050895">
                  <a:extLst>
                    <a:ext uri="{9D8B030D-6E8A-4147-A177-3AD203B41FA5}">
                      <a16:colId xmlns:a16="http://schemas.microsoft.com/office/drawing/2014/main" val="1134757324"/>
                    </a:ext>
                  </a:extLst>
                </a:gridCol>
              </a:tblGrid>
              <a:tr h="442214">
                <a:tc>
                  <a:txBody>
                    <a:bodyPr/>
                    <a:lstStyle/>
                    <a:p>
                      <a:r>
                        <a:rPr lang="en-US" sz="2100" dirty="0"/>
                        <a:t>Staff Size </a:t>
                      </a:r>
                    </a:p>
                  </a:txBody>
                  <a:tcPr marL="109039" marR="109039" marT="54520" marB="54520"/>
                </a:tc>
                <a:tc>
                  <a:txBody>
                    <a:bodyPr/>
                    <a:lstStyle/>
                    <a:p>
                      <a:r>
                        <a:rPr lang="en-US" sz="2100" dirty="0"/>
                        <a:t>Number of Organizations</a:t>
                      </a:r>
                    </a:p>
                  </a:txBody>
                  <a:tcPr marL="109039" marR="109039" marT="54520" marB="54520"/>
                </a:tc>
                <a:extLst>
                  <a:ext uri="{0D108BD9-81ED-4DB2-BD59-A6C34878D82A}">
                    <a16:rowId xmlns:a16="http://schemas.microsoft.com/office/drawing/2014/main" val="1442794107"/>
                  </a:ext>
                </a:extLst>
              </a:tr>
              <a:tr h="442214">
                <a:tc>
                  <a:txBody>
                    <a:bodyPr/>
                    <a:lstStyle/>
                    <a:p>
                      <a:pPr algn="l" fontAlgn="b"/>
                      <a:r>
                        <a:rPr lang="en-US" sz="1900" b="0" i="0" u="none" strike="noStrike" dirty="0">
                          <a:solidFill>
                            <a:srgbClr val="000000"/>
                          </a:solidFill>
                          <a:effectLst/>
                          <a:latin typeface="+mj-lt"/>
                        </a:rPr>
                        <a:t>Fewer than 5 employees</a:t>
                      </a:r>
                    </a:p>
                  </a:txBody>
                  <a:tcPr marL="11358" marR="11358" marT="11358" marB="0" anchor="b"/>
                </a:tc>
                <a:tc>
                  <a:txBody>
                    <a:bodyPr/>
                    <a:lstStyle/>
                    <a:p>
                      <a:pPr algn="r" fontAlgn="b"/>
                      <a:r>
                        <a:rPr lang="en-US" sz="1900" b="0" i="0" u="none" strike="noStrike" dirty="0">
                          <a:solidFill>
                            <a:srgbClr val="000000"/>
                          </a:solidFill>
                          <a:effectLst/>
                          <a:latin typeface="+mj-lt"/>
                        </a:rPr>
                        <a:t>4</a:t>
                      </a:r>
                    </a:p>
                  </a:txBody>
                  <a:tcPr marL="11358" marR="11358" marT="11358" marB="0" anchor="b"/>
                </a:tc>
                <a:extLst>
                  <a:ext uri="{0D108BD9-81ED-4DB2-BD59-A6C34878D82A}">
                    <a16:rowId xmlns:a16="http://schemas.microsoft.com/office/drawing/2014/main" val="2499360373"/>
                  </a:ext>
                </a:extLst>
              </a:tr>
              <a:tr h="442214">
                <a:tc>
                  <a:txBody>
                    <a:bodyPr/>
                    <a:lstStyle/>
                    <a:p>
                      <a:pPr algn="l" fontAlgn="b"/>
                      <a:r>
                        <a:rPr lang="en-US" sz="1900" b="0" i="0" u="none" strike="noStrike" dirty="0">
                          <a:solidFill>
                            <a:srgbClr val="000000"/>
                          </a:solidFill>
                          <a:effectLst/>
                          <a:latin typeface="+mj-lt"/>
                        </a:rPr>
                        <a:t>5-10 employees</a:t>
                      </a:r>
                    </a:p>
                  </a:txBody>
                  <a:tcPr marL="11358" marR="11358" marT="11358" marB="0" anchor="b"/>
                </a:tc>
                <a:tc>
                  <a:txBody>
                    <a:bodyPr/>
                    <a:lstStyle/>
                    <a:p>
                      <a:pPr algn="r" fontAlgn="b"/>
                      <a:r>
                        <a:rPr lang="en-US" sz="1900" b="0" i="0" u="none" strike="noStrike" dirty="0">
                          <a:solidFill>
                            <a:srgbClr val="000000"/>
                          </a:solidFill>
                          <a:effectLst/>
                          <a:latin typeface="+mj-lt"/>
                        </a:rPr>
                        <a:t>13</a:t>
                      </a:r>
                    </a:p>
                  </a:txBody>
                  <a:tcPr marL="11358" marR="11358" marT="11358" marB="0" anchor="b"/>
                </a:tc>
                <a:extLst>
                  <a:ext uri="{0D108BD9-81ED-4DB2-BD59-A6C34878D82A}">
                    <a16:rowId xmlns:a16="http://schemas.microsoft.com/office/drawing/2014/main" val="998752286"/>
                  </a:ext>
                </a:extLst>
              </a:tr>
              <a:tr h="442214">
                <a:tc>
                  <a:txBody>
                    <a:bodyPr/>
                    <a:lstStyle/>
                    <a:p>
                      <a:pPr algn="l" fontAlgn="b"/>
                      <a:r>
                        <a:rPr lang="en-US" sz="1900" b="0" i="0" u="none" strike="noStrike" dirty="0">
                          <a:solidFill>
                            <a:srgbClr val="000000"/>
                          </a:solidFill>
                          <a:effectLst/>
                          <a:latin typeface="+mj-lt"/>
                        </a:rPr>
                        <a:t>11-20 employees</a:t>
                      </a:r>
                    </a:p>
                  </a:txBody>
                  <a:tcPr marL="11358" marR="11358" marT="11358" marB="0" anchor="b"/>
                </a:tc>
                <a:tc>
                  <a:txBody>
                    <a:bodyPr/>
                    <a:lstStyle/>
                    <a:p>
                      <a:pPr algn="r" fontAlgn="b"/>
                      <a:r>
                        <a:rPr lang="en-US" sz="1900" b="0" i="0" u="none" strike="noStrike" dirty="0">
                          <a:solidFill>
                            <a:srgbClr val="000000"/>
                          </a:solidFill>
                          <a:effectLst/>
                          <a:latin typeface="+mj-lt"/>
                        </a:rPr>
                        <a:t>6</a:t>
                      </a:r>
                    </a:p>
                  </a:txBody>
                  <a:tcPr marL="11358" marR="11358" marT="11358" marB="0" anchor="b"/>
                </a:tc>
                <a:extLst>
                  <a:ext uri="{0D108BD9-81ED-4DB2-BD59-A6C34878D82A}">
                    <a16:rowId xmlns:a16="http://schemas.microsoft.com/office/drawing/2014/main" val="219610819"/>
                  </a:ext>
                </a:extLst>
              </a:tr>
              <a:tr h="442214">
                <a:tc>
                  <a:txBody>
                    <a:bodyPr/>
                    <a:lstStyle/>
                    <a:p>
                      <a:pPr algn="l" fontAlgn="b"/>
                      <a:r>
                        <a:rPr lang="en-US" sz="1900" b="0" i="0" u="none" strike="noStrike" dirty="0">
                          <a:solidFill>
                            <a:srgbClr val="000000"/>
                          </a:solidFill>
                          <a:effectLst/>
                          <a:latin typeface="+mj-lt"/>
                        </a:rPr>
                        <a:t>Over 20 employees </a:t>
                      </a:r>
                      <a:endParaRPr lang="en-US" sz="1900" b="0" i="0" u="none" strike="noStrike">
                        <a:solidFill>
                          <a:srgbClr val="000000"/>
                        </a:solidFill>
                        <a:effectLst/>
                        <a:latin typeface="+mj-lt"/>
                      </a:endParaRPr>
                    </a:p>
                  </a:txBody>
                  <a:tcPr marL="11358" marR="11358" marT="11358" marB="0" anchor="b"/>
                </a:tc>
                <a:tc>
                  <a:txBody>
                    <a:bodyPr/>
                    <a:lstStyle/>
                    <a:p>
                      <a:pPr algn="r" fontAlgn="b"/>
                      <a:r>
                        <a:rPr lang="en-US" sz="1900" b="0" i="0" u="none" strike="noStrike" dirty="0">
                          <a:solidFill>
                            <a:srgbClr val="000000"/>
                          </a:solidFill>
                          <a:effectLst/>
                          <a:latin typeface="+mj-lt"/>
                        </a:rPr>
                        <a:t>5</a:t>
                      </a:r>
                    </a:p>
                  </a:txBody>
                  <a:tcPr marL="11358" marR="11358" marT="11358" marB="0" anchor="b"/>
                </a:tc>
                <a:extLst>
                  <a:ext uri="{0D108BD9-81ED-4DB2-BD59-A6C34878D82A}">
                    <a16:rowId xmlns:a16="http://schemas.microsoft.com/office/drawing/2014/main" val="3299900647"/>
                  </a:ext>
                </a:extLst>
              </a:tr>
            </a:tbl>
          </a:graphicData>
        </a:graphic>
      </p:graphicFrame>
    </p:spTree>
    <p:extLst>
      <p:ext uri="{BB962C8B-B14F-4D97-AF65-F5344CB8AC3E}">
        <p14:creationId xmlns:p14="http://schemas.microsoft.com/office/powerpoint/2010/main" val="3578617416"/>
      </p:ext>
    </p:extLst>
  </p:cSld>
  <p:clrMapOvr>
    <a:masterClrMapping/>
  </p:clrMapOvr>
  <mc:AlternateContent xmlns:mc="http://schemas.openxmlformats.org/markup-compatibility/2006" xmlns:p14="http://schemas.microsoft.com/office/powerpoint/2010/main">
    <mc:Choice Requires="p14">
      <p:transition p14:dur="200" advTm="5000"/>
    </mc:Choice>
    <mc:Fallback xmlns="">
      <p:transition advTm="5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4D0B-42D9-4F94-A0D0-FE9EAA141B20}"/>
              </a:ext>
            </a:extLst>
          </p:cNvPr>
          <p:cNvSpPr>
            <a:spLocks noGrp="1"/>
          </p:cNvSpPr>
          <p:nvPr>
            <p:ph type="title"/>
          </p:nvPr>
        </p:nvSpPr>
        <p:spPr/>
        <p:txBody>
          <a:bodyPr anchor="t">
            <a:noAutofit/>
          </a:bodyPr>
          <a:lstStyle/>
          <a:p>
            <a:r>
              <a:rPr lang="en-US" sz="2200" dirty="0"/>
              <a:t>Compensation and limited upward career trajectory are the biggest barriers to diverse staff </a:t>
            </a:r>
            <a:r>
              <a:rPr lang="en-US" sz="2200" i="1" dirty="0"/>
              <a:t>retention</a:t>
            </a:r>
            <a:endParaRPr lang="en-US" sz="2200" dirty="0"/>
          </a:p>
        </p:txBody>
      </p:sp>
      <p:graphicFrame>
        <p:nvGraphicFramePr>
          <p:cNvPr id="5" name="Chart 4">
            <a:extLst>
              <a:ext uri="{FF2B5EF4-FFF2-40B4-BE49-F238E27FC236}">
                <a16:creationId xmlns:a16="http://schemas.microsoft.com/office/drawing/2014/main" id="{654BBD24-90BB-41C0-B419-305B2411C2B9}"/>
              </a:ext>
            </a:extLst>
          </p:cNvPr>
          <p:cNvGraphicFramePr>
            <a:graphicFrameLocks/>
          </p:cNvGraphicFramePr>
          <p:nvPr>
            <p:extLst>
              <p:ext uri="{D42A27DB-BD31-4B8C-83A1-F6EECF244321}">
                <p14:modId xmlns:p14="http://schemas.microsoft.com/office/powerpoint/2010/main" val="278418951"/>
              </p:ext>
            </p:extLst>
          </p:nvPr>
        </p:nvGraphicFramePr>
        <p:xfrm>
          <a:off x="356190" y="1088136"/>
          <a:ext cx="8467344" cy="36621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13471268"/>
      </p:ext>
    </p:extLst>
  </p:cSld>
  <p:clrMapOvr>
    <a:masterClrMapping/>
  </p:clrMapOvr>
  <mc:AlternateContent xmlns:mc="http://schemas.openxmlformats.org/markup-compatibility/2006" xmlns:p14="http://schemas.microsoft.com/office/powerpoint/2010/main">
    <mc:Choice Requires="p14">
      <p:transition p14:dur="200" advTm="15000"/>
    </mc:Choice>
    <mc:Fallback xmlns="">
      <p:transition advTm="15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61B0-E959-4AA7-90D5-6503F7C0ED18}"/>
              </a:ext>
            </a:extLst>
          </p:cNvPr>
          <p:cNvSpPr>
            <a:spLocks noGrp="1"/>
          </p:cNvSpPr>
          <p:nvPr>
            <p:ph type="title"/>
          </p:nvPr>
        </p:nvSpPr>
        <p:spPr>
          <a:xfrm>
            <a:off x="356190" y="113017"/>
            <a:ext cx="7296912" cy="1383556"/>
          </a:xfrm>
        </p:spPr>
        <p:txBody>
          <a:bodyPr>
            <a:normAutofit fontScale="90000"/>
          </a:bodyPr>
          <a:lstStyle/>
          <a:p>
            <a:r>
              <a:rPr lang="en-US" dirty="0"/>
              <a:t>Partners collect limited demographic data on advisory and project-specific boards or committees</a:t>
            </a:r>
          </a:p>
        </p:txBody>
      </p:sp>
      <p:sp>
        <p:nvSpPr>
          <p:cNvPr id="3" name="Text Placeholder 2">
            <a:extLst>
              <a:ext uri="{FF2B5EF4-FFF2-40B4-BE49-F238E27FC236}">
                <a16:creationId xmlns:a16="http://schemas.microsoft.com/office/drawing/2014/main" id="{F1841F73-17E1-48FF-A368-D973084284AB}"/>
              </a:ext>
            </a:extLst>
          </p:cNvPr>
          <p:cNvSpPr>
            <a:spLocks noGrp="1"/>
          </p:cNvSpPr>
          <p:nvPr>
            <p:ph type="body" sz="quarter" idx="13"/>
          </p:nvPr>
        </p:nvSpPr>
        <p:spPr>
          <a:xfrm>
            <a:off x="356190" y="1582900"/>
            <a:ext cx="7296912" cy="3276599"/>
          </a:xfrm>
        </p:spPr>
        <p:txBody>
          <a:bodyPr vert="horz" lIns="0" tIns="45720" rIns="91440" bIns="45720" rtlCol="0" anchor="t">
            <a:normAutofit/>
          </a:bodyPr>
          <a:lstStyle/>
          <a:p>
            <a:pPr marL="342265" indent="-342265"/>
            <a:r>
              <a:rPr lang="en-US" dirty="0"/>
              <a:t>Totals Reported</a:t>
            </a:r>
            <a:endParaRPr lang="en-US" dirty="0">
              <a:ea typeface="Lato Regular"/>
              <a:cs typeface="Lato Regular"/>
            </a:endParaRPr>
          </a:p>
          <a:p>
            <a:pPr lvl="1"/>
            <a:r>
              <a:rPr lang="en-US" dirty="0"/>
              <a:t>Board of Directors: 10 organizations (10 submitting data)</a:t>
            </a:r>
          </a:p>
          <a:p>
            <a:pPr lvl="1"/>
            <a:r>
              <a:rPr lang="en-US" dirty="0"/>
              <a:t>Advisory Board: 10 organizations (7 submitting data)</a:t>
            </a:r>
          </a:p>
          <a:p>
            <a:pPr lvl="1"/>
            <a:r>
              <a:rPr lang="en-US" dirty="0"/>
              <a:t>Project-level Advisory Committees: 13 organizations (4 submitting data)</a:t>
            </a:r>
          </a:p>
          <a:p>
            <a:pPr marL="0" indent="0">
              <a:buNone/>
            </a:pPr>
            <a:endParaRPr lang="en-US" dirty="0"/>
          </a:p>
          <a:p>
            <a:endParaRPr lang="en-US" dirty="0"/>
          </a:p>
        </p:txBody>
      </p:sp>
    </p:spTree>
    <p:extLst>
      <p:ext uri="{BB962C8B-B14F-4D97-AF65-F5344CB8AC3E}">
        <p14:creationId xmlns:p14="http://schemas.microsoft.com/office/powerpoint/2010/main" val="3953185028"/>
      </p:ext>
    </p:extLst>
  </p:cSld>
  <p:clrMapOvr>
    <a:masterClrMapping/>
  </p:clrMapOvr>
  <mc:AlternateContent xmlns:mc="http://schemas.openxmlformats.org/markup-compatibility/2006" xmlns:p14="http://schemas.microsoft.com/office/powerpoint/2010/main">
    <mc:Choice Requires="p14">
      <p:transition p14:dur="200" advTm="18000"/>
    </mc:Choice>
    <mc:Fallback xmlns="">
      <p:transition advTm="18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2C942-4846-4716-BA8B-7EEC53C33E25}"/>
              </a:ext>
            </a:extLst>
          </p:cNvPr>
          <p:cNvSpPr>
            <a:spLocks noGrp="1"/>
          </p:cNvSpPr>
          <p:nvPr>
            <p:ph type="title"/>
          </p:nvPr>
        </p:nvSpPr>
        <p:spPr/>
        <p:txBody>
          <a:bodyPr/>
          <a:lstStyle/>
          <a:p>
            <a:r>
              <a:rPr lang="en-US" dirty="0"/>
              <a:t>About the Survey</a:t>
            </a:r>
          </a:p>
        </p:txBody>
      </p:sp>
      <p:sp>
        <p:nvSpPr>
          <p:cNvPr id="3" name="Text Placeholder 2">
            <a:extLst>
              <a:ext uri="{FF2B5EF4-FFF2-40B4-BE49-F238E27FC236}">
                <a16:creationId xmlns:a16="http://schemas.microsoft.com/office/drawing/2014/main" id="{DE330D8C-72B7-44DE-AAF3-06537994C393}"/>
              </a:ext>
            </a:extLst>
          </p:cNvPr>
          <p:cNvSpPr>
            <a:spLocks noGrp="1"/>
          </p:cNvSpPr>
          <p:nvPr>
            <p:ph type="body" sz="quarter" idx="13"/>
          </p:nvPr>
        </p:nvSpPr>
        <p:spPr/>
        <p:txBody>
          <a:bodyPr vert="horz" lIns="0" tIns="45720" rIns="91440" bIns="45720" rtlCol="0" anchor="t">
            <a:normAutofit fontScale="85000" lnSpcReduction="10000"/>
          </a:bodyPr>
          <a:lstStyle/>
          <a:p>
            <a:r>
              <a:rPr lang="en-US" dirty="0">
                <a:solidFill>
                  <a:schemeClr val="bg2"/>
                </a:solidFill>
              </a:rPr>
              <a:t>Goal: </a:t>
            </a:r>
          </a:p>
          <a:p>
            <a:pPr lvl="1"/>
            <a:r>
              <a:rPr lang="en-US" dirty="0">
                <a:ea typeface="Calibri"/>
                <a:cs typeface="Calibri"/>
              </a:rPr>
              <a:t>Better able to serve our communities if we are more reflective of our communities. </a:t>
            </a:r>
          </a:p>
          <a:p>
            <a:pPr marL="742315" lvl="1" indent="-285115"/>
            <a:r>
              <a:rPr lang="en-US" dirty="0"/>
              <a:t>Analyze how diversity* may have changed since 2018.</a:t>
            </a:r>
            <a:endParaRPr lang="en-US" dirty="0">
              <a:ea typeface="Lato Regular"/>
              <a:cs typeface="Lato Regular"/>
            </a:endParaRPr>
          </a:p>
          <a:p>
            <a:pPr marL="742315" lvl="1" indent="-285115"/>
            <a:r>
              <a:rPr lang="en-US" dirty="0">
                <a:solidFill>
                  <a:srgbClr val="000000"/>
                </a:solidFill>
                <a:ea typeface="Lato Regular"/>
                <a:cs typeface="Lato Regular"/>
              </a:rPr>
              <a:t>Understand technical assistance and peer learning needs.</a:t>
            </a:r>
            <a:endParaRPr lang="en-US" dirty="0">
              <a:solidFill>
                <a:srgbClr val="000000"/>
              </a:solidFill>
            </a:endParaRPr>
          </a:p>
          <a:p>
            <a:r>
              <a:rPr lang="en-US" dirty="0">
                <a:solidFill>
                  <a:schemeClr val="bg2"/>
                </a:solidFill>
              </a:rPr>
              <a:t>Methodology:</a:t>
            </a:r>
          </a:p>
          <a:p>
            <a:pPr marL="742315" lvl="1" indent="-285115"/>
            <a:r>
              <a:rPr lang="en-US" dirty="0"/>
              <a:t>28 of 32 NNIP partner organizations responded, for a response rate of </a:t>
            </a:r>
            <a:r>
              <a:rPr lang="en-US" b="1" dirty="0"/>
              <a:t>87.5%</a:t>
            </a:r>
            <a:endParaRPr lang="en-US" b="1" dirty="0">
              <a:ea typeface="Lato Regular"/>
              <a:cs typeface="Lato Regular"/>
            </a:endParaRPr>
          </a:p>
          <a:p>
            <a:pPr marL="742315" lvl="1" indent="-285115"/>
            <a:r>
              <a:rPr lang="en-US" dirty="0"/>
              <a:t>Period Open: August – September 2023</a:t>
            </a:r>
            <a:endParaRPr lang="en-US" dirty="0">
              <a:ea typeface="Lato Regular"/>
              <a:cs typeface="Lato Regular"/>
            </a:endParaRPr>
          </a:p>
          <a:p>
            <a:pPr lvl="1"/>
            <a:endParaRPr lang="en-US" dirty="0"/>
          </a:p>
        </p:txBody>
      </p:sp>
    </p:spTree>
    <p:extLst>
      <p:ext uri="{BB962C8B-B14F-4D97-AF65-F5344CB8AC3E}">
        <p14:creationId xmlns:p14="http://schemas.microsoft.com/office/powerpoint/2010/main" val="1567898101"/>
      </p:ext>
    </p:extLst>
  </p:cSld>
  <p:clrMapOvr>
    <a:masterClrMapping/>
  </p:clrMapOvr>
  <mc:AlternateContent xmlns:mc="http://schemas.openxmlformats.org/markup-compatibility/2006">
    <mc:Choice xmlns:p14="http://schemas.microsoft.com/office/powerpoint/2010/main" Requires="p14">
      <p:transition p14:dur="200" advTm="38000"/>
    </mc:Choice>
    <mc:Fallback>
      <p:transition advTm="38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5E90E-07B4-4D12-AC2A-43CD8BA001A9}"/>
              </a:ext>
            </a:extLst>
          </p:cNvPr>
          <p:cNvSpPr>
            <a:spLocks noGrp="1"/>
          </p:cNvSpPr>
          <p:nvPr>
            <p:ph type="title"/>
          </p:nvPr>
        </p:nvSpPr>
        <p:spPr/>
        <p:txBody>
          <a:bodyPr>
            <a:noAutofit/>
          </a:bodyPr>
          <a:lstStyle/>
          <a:p>
            <a:r>
              <a:rPr lang="en-US" sz="2400" dirty="0"/>
              <a:t>Boards of Directors are roughly evenly split by gender, less data on advisory boards</a:t>
            </a:r>
          </a:p>
        </p:txBody>
      </p:sp>
      <p:graphicFrame>
        <p:nvGraphicFramePr>
          <p:cNvPr id="4" name="Chart 3">
            <a:extLst>
              <a:ext uri="{FF2B5EF4-FFF2-40B4-BE49-F238E27FC236}">
                <a16:creationId xmlns:a16="http://schemas.microsoft.com/office/drawing/2014/main" id="{2B332AB7-D81C-4097-9074-FB38E5B3ABCF}"/>
              </a:ext>
            </a:extLst>
          </p:cNvPr>
          <p:cNvGraphicFramePr>
            <a:graphicFrameLocks/>
          </p:cNvGraphicFramePr>
          <p:nvPr>
            <p:extLst>
              <p:ext uri="{D42A27DB-BD31-4B8C-83A1-F6EECF244321}">
                <p14:modId xmlns:p14="http://schemas.microsoft.com/office/powerpoint/2010/main" val="2927843986"/>
              </p:ext>
            </p:extLst>
          </p:nvPr>
        </p:nvGraphicFramePr>
        <p:xfrm>
          <a:off x="356190" y="1200150"/>
          <a:ext cx="8467344" cy="352044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7E9CA13D-EB49-47CD-A289-F4385B52E475}"/>
              </a:ext>
            </a:extLst>
          </p:cNvPr>
          <p:cNvSpPr txBox="1"/>
          <p:nvPr/>
        </p:nvSpPr>
        <p:spPr>
          <a:xfrm>
            <a:off x="320466" y="4412813"/>
            <a:ext cx="1000125" cy="307777"/>
          </a:xfrm>
          <a:prstGeom prst="rect">
            <a:avLst/>
          </a:prstGeom>
          <a:noFill/>
        </p:spPr>
        <p:txBody>
          <a:bodyPr wrap="square" rtlCol="0">
            <a:spAutoFit/>
          </a:bodyPr>
          <a:lstStyle/>
          <a:p>
            <a:r>
              <a:rPr lang="en-US" sz="1400" dirty="0"/>
              <a:t>N=225</a:t>
            </a:r>
          </a:p>
        </p:txBody>
      </p:sp>
    </p:spTree>
    <p:extLst>
      <p:ext uri="{BB962C8B-B14F-4D97-AF65-F5344CB8AC3E}">
        <p14:creationId xmlns:p14="http://schemas.microsoft.com/office/powerpoint/2010/main" val="3626151726"/>
      </p:ext>
    </p:extLst>
  </p:cSld>
  <p:clrMapOvr>
    <a:masterClrMapping/>
  </p:clrMapOvr>
  <mc:AlternateContent xmlns:mc="http://schemas.openxmlformats.org/markup-compatibility/2006" xmlns:p14="http://schemas.microsoft.com/office/powerpoint/2010/main">
    <mc:Choice Requires="p14">
      <p:transition p14:dur="200" advTm="5000"/>
    </mc:Choice>
    <mc:Fallback xmlns="">
      <p:transition advTm="5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5E90E-07B4-4D12-AC2A-43CD8BA001A9}"/>
              </a:ext>
            </a:extLst>
          </p:cNvPr>
          <p:cNvSpPr>
            <a:spLocks noGrp="1"/>
          </p:cNvSpPr>
          <p:nvPr>
            <p:ph type="title"/>
          </p:nvPr>
        </p:nvSpPr>
        <p:spPr/>
        <p:txBody>
          <a:bodyPr>
            <a:normAutofit fontScale="90000"/>
          </a:bodyPr>
          <a:lstStyle/>
          <a:p>
            <a:r>
              <a:rPr lang="en-US" dirty="0"/>
              <a:t>Both boards of directors and advisory boards skew older</a:t>
            </a:r>
          </a:p>
        </p:txBody>
      </p:sp>
      <p:graphicFrame>
        <p:nvGraphicFramePr>
          <p:cNvPr id="4" name="Chart 3">
            <a:extLst>
              <a:ext uri="{FF2B5EF4-FFF2-40B4-BE49-F238E27FC236}">
                <a16:creationId xmlns:a16="http://schemas.microsoft.com/office/drawing/2014/main" id="{C6279D94-2166-4D79-B7D0-8B8A090F1D30}"/>
              </a:ext>
            </a:extLst>
          </p:cNvPr>
          <p:cNvGraphicFramePr>
            <a:graphicFrameLocks/>
          </p:cNvGraphicFramePr>
          <p:nvPr>
            <p:extLst>
              <p:ext uri="{D42A27DB-BD31-4B8C-83A1-F6EECF244321}">
                <p14:modId xmlns:p14="http://schemas.microsoft.com/office/powerpoint/2010/main" val="4007011931"/>
              </p:ext>
            </p:extLst>
          </p:nvPr>
        </p:nvGraphicFramePr>
        <p:xfrm>
          <a:off x="320466" y="1046261"/>
          <a:ext cx="8467344" cy="352044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A27D1D12-8231-4F92-B7EF-982A5BBFA7AB}"/>
              </a:ext>
            </a:extLst>
          </p:cNvPr>
          <p:cNvSpPr txBox="1"/>
          <p:nvPr/>
        </p:nvSpPr>
        <p:spPr>
          <a:xfrm>
            <a:off x="320466" y="4412813"/>
            <a:ext cx="1000125" cy="307777"/>
          </a:xfrm>
          <a:prstGeom prst="rect">
            <a:avLst/>
          </a:prstGeom>
          <a:noFill/>
        </p:spPr>
        <p:txBody>
          <a:bodyPr wrap="square" rtlCol="0">
            <a:spAutoFit/>
          </a:bodyPr>
          <a:lstStyle/>
          <a:p>
            <a:r>
              <a:rPr lang="en-US" sz="1400" dirty="0"/>
              <a:t>N=216</a:t>
            </a:r>
          </a:p>
        </p:txBody>
      </p:sp>
    </p:spTree>
    <p:extLst>
      <p:ext uri="{BB962C8B-B14F-4D97-AF65-F5344CB8AC3E}">
        <p14:creationId xmlns:p14="http://schemas.microsoft.com/office/powerpoint/2010/main" val="1656412246"/>
      </p:ext>
    </p:extLst>
  </p:cSld>
  <p:clrMapOvr>
    <a:masterClrMapping/>
  </p:clrMapOvr>
  <mc:AlternateContent xmlns:mc="http://schemas.openxmlformats.org/markup-compatibility/2006" xmlns:p14="http://schemas.microsoft.com/office/powerpoint/2010/main">
    <mc:Choice Requires="p14">
      <p:transition p14:dur="200" advTm="6000"/>
    </mc:Choice>
    <mc:Fallback xmlns="">
      <p:transition advTm="600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5E90E-07B4-4D12-AC2A-43CD8BA001A9}"/>
              </a:ext>
            </a:extLst>
          </p:cNvPr>
          <p:cNvSpPr>
            <a:spLocks noGrp="1"/>
          </p:cNvSpPr>
          <p:nvPr>
            <p:ph type="title"/>
          </p:nvPr>
        </p:nvSpPr>
        <p:spPr>
          <a:xfrm>
            <a:off x="356190" y="290636"/>
            <a:ext cx="7296912" cy="877163"/>
          </a:xfrm>
        </p:spPr>
        <p:txBody>
          <a:bodyPr>
            <a:normAutofit fontScale="90000"/>
          </a:bodyPr>
          <a:lstStyle/>
          <a:p>
            <a:r>
              <a:rPr lang="en-US" dirty="0"/>
              <a:t>Board of Directors more diverse than NNIP staff</a:t>
            </a:r>
          </a:p>
        </p:txBody>
      </p:sp>
      <p:sp>
        <p:nvSpPr>
          <p:cNvPr id="4" name="TextBox 3">
            <a:extLst>
              <a:ext uri="{FF2B5EF4-FFF2-40B4-BE49-F238E27FC236}">
                <a16:creationId xmlns:a16="http://schemas.microsoft.com/office/drawing/2014/main" id="{E4010F03-5268-408A-9EA3-2ED07A2050F6}"/>
              </a:ext>
            </a:extLst>
          </p:cNvPr>
          <p:cNvSpPr txBox="1"/>
          <p:nvPr/>
        </p:nvSpPr>
        <p:spPr>
          <a:xfrm>
            <a:off x="7823409" y="4720590"/>
            <a:ext cx="1000125" cy="307777"/>
          </a:xfrm>
          <a:prstGeom prst="rect">
            <a:avLst/>
          </a:prstGeom>
          <a:noFill/>
        </p:spPr>
        <p:txBody>
          <a:bodyPr wrap="square" rtlCol="0">
            <a:spAutoFit/>
          </a:bodyPr>
          <a:lstStyle/>
          <a:p>
            <a:r>
              <a:rPr lang="en-US" sz="1400" dirty="0"/>
              <a:t>N=226</a:t>
            </a:r>
          </a:p>
        </p:txBody>
      </p:sp>
      <p:graphicFrame>
        <p:nvGraphicFramePr>
          <p:cNvPr id="7" name="Chart 6">
            <a:extLst>
              <a:ext uri="{FF2B5EF4-FFF2-40B4-BE49-F238E27FC236}">
                <a16:creationId xmlns:a16="http://schemas.microsoft.com/office/drawing/2014/main" id="{B8292BDF-B7D7-4676-9315-AECDD0CE3A5F}"/>
              </a:ext>
            </a:extLst>
          </p:cNvPr>
          <p:cNvGraphicFramePr>
            <a:graphicFrameLocks/>
          </p:cNvGraphicFramePr>
          <p:nvPr>
            <p:extLst>
              <p:ext uri="{D42A27DB-BD31-4B8C-83A1-F6EECF244321}">
                <p14:modId xmlns:p14="http://schemas.microsoft.com/office/powerpoint/2010/main" val="1075891658"/>
              </p:ext>
            </p:extLst>
          </p:nvPr>
        </p:nvGraphicFramePr>
        <p:xfrm>
          <a:off x="356190" y="1181481"/>
          <a:ext cx="8467344" cy="3171444"/>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0320AF7F-D19D-4178-86B1-FF6804A4BC8A}"/>
              </a:ext>
            </a:extLst>
          </p:cNvPr>
          <p:cNvSpPr txBox="1"/>
          <p:nvPr/>
        </p:nvSpPr>
        <p:spPr>
          <a:xfrm>
            <a:off x="320466" y="4389537"/>
            <a:ext cx="8467344" cy="276999"/>
          </a:xfrm>
          <a:prstGeom prst="rect">
            <a:avLst/>
          </a:prstGeom>
          <a:noFill/>
        </p:spPr>
        <p:txBody>
          <a:bodyPr wrap="square" rtlCol="0">
            <a:spAutoFit/>
          </a:bodyPr>
          <a:lstStyle/>
          <a:p>
            <a:r>
              <a:rPr lang="en-US" sz="1200" dirty="0"/>
              <a:t>Note: “Other” includes those identifying as Middle Eastern / North African, Native American, Pacific Islander or multiracial.</a:t>
            </a:r>
          </a:p>
        </p:txBody>
      </p:sp>
    </p:spTree>
    <p:extLst>
      <p:ext uri="{BB962C8B-B14F-4D97-AF65-F5344CB8AC3E}">
        <p14:creationId xmlns:p14="http://schemas.microsoft.com/office/powerpoint/2010/main" val="979899504"/>
      </p:ext>
    </p:extLst>
  </p:cSld>
  <p:clrMapOvr>
    <a:masterClrMapping/>
  </p:clrMapOvr>
  <mc:AlternateContent xmlns:mc="http://schemas.openxmlformats.org/markup-compatibility/2006" xmlns:p14="http://schemas.microsoft.com/office/powerpoint/2010/main">
    <mc:Choice Requires="p14">
      <p:transition p14:dur="200" advTm="17000"/>
    </mc:Choice>
    <mc:Fallback xmlns="">
      <p:transition advTm="1700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Thank you!</a:t>
            </a:r>
          </a:p>
        </p:txBody>
      </p:sp>
    </p:spTree>
    <p:extLst>
      <p:ext uri="{BB962C8B-B14F-4D97-AF65-F5344CB8AC3E}">
        <p14:creationId xmlns:p14="http://schemas.microsoft.com/office/powerpoint/2010/main" val="3750722112"/>
      </p:ext>
    </p:extLst>
  </p:cSld>
  <p:clrMapOvr>
    <a:masterClrMapping/>
  </p:clrMapOvr>
  <mc:AlternateContent xmlns:mc="http://schemas.openxmlformats.org/markup-compatibility/2006" xmlns:p14="http://schemas.microsoft.com/office/powerpoint/2010/main">
    <mc:Choice Requires="p14">
      <p:transition p14:dur="200" advTm="5000"/>
    </mc:Choice>
    <mc:Fallback xmlns="">
      <p:transition advTm="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1B757-3ACD-4BFF-B9BF-AE7C6418D5E0}"/>
              </a:ext>
            </a:extLst>
          </p:cNvPr>
          <p:cNvSpPr>
            <a:spLocks noGrp="1"/>
          </p:cNvSpPr>
          <p:nvPr>
            <p:ph type="title"/>
          </p:nvPr>
        </p:nvSpPr>
        <p:spPr>
          <a:xfrm>
            <a:off x="356190" y="266700"/>
            <a:ext cx="7296912" cy="772635"/>
          </a:xfrm>
        </p:spPr>
        <p:txBody>
          <a:bodyPr>
            <a:noAutofit/>
          </a:bodyPr>
          <a:lstStyle/>
          <a:p>
            <a:r>
              <a:rPr lang="en-US" sz="2200" dirty="0">
                <a:latin typeface="Lato"/>
                <a:ea typeface="Lato"/>
                <a:cs typeface="Lato"/>
              </a:rPr>
              <a:t>Majority of NNIP staff are women, with similar shares across leadership and general staff</a:t>
            </a:r>
          </a:p>
        </p:txBody>
      </p:sp>
      <p:graphicFrame>
        <p:nvGraphicFramePr>
          <p:cNvPr id="4" name="Chart 3">
            <a:extLst>
              <a:ext uri="{FF2B5EF4-FFF2-40B4-BE49-F238E27FC236}">
                <a16:creationId xmlns:a16="http://schemas.microsoft.com/office/drawing/2014/main" id="{C44C81E0-BF9D-49D0-9ED6-54A08753B524}"/>
              </a:ext>
            </a:extLst>
          </p:cNvPr>
          <p:cNvGraphicFramePr>
            <a:graphicFrameLocks/>
          </p:cNvGraphicFramePr>
          <p:nvPr>
            <p:extLst>
              <p:ext uri="{D42A27DB-BD31-4B8C-83A1-F6EECF244321}">
                <p14:modId xmlns:p14="http://schemas.microsoft.com/office/powerpoint/2010/main" val="3767452101"/>
              </p:ext>
            </p:extLst>
          </p:nvPr>
        </p:nvGraphicFramePr>
        <p:xfrm>
          <a:off x="308864" y="1167799"/>
          <a:ext cx="8358886" cy="351850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ECE4473B-B441-4C1A-96DB-9A10C1580809}"/>
              </a:ext>
            </a:extLst>
          </p:cNvPr>
          <p:cNvSpPr txBox="1"/>
          <p:nvPr/>
        </p:nvSpPr>
        <p:spPr>
          <a:xfrm>
            <a:off x="320466" y="4412813"/>
            <a:ext cx="1000125" cy="307777"/>
          </a:xfrm>
          <a:prstGeom prst="rect">
            <a:avLst/>
          </a:prstGeom>
          <a:noFill/>
        </p:spPr>
        <p:txBody>
          <a:bodyPr wrap="square" rtlCol="0">
            <a:spAutoFit/>
          </a:bodyPr>
          <a:lstStyle/>
          <a:p>
            <a:r>
              <a:rPr lang="en-US" sz="1400" dirty="0"/>
              <a:t>N=506</a:t>
            </a:r>
          </a:p>
        </p:txBody>
      </p:sp>
    </p:spTree>
    <p:extLst>
      <p:ext uri="{BB962C8B-B14F-4D97-AF65-F5344CB8AC3E}">
        <p14:creationId xmlns:p14="http://schemas.microsoft.com/office/powerpoint/2010/main" val="3835510243"/>
      </p:ext>
    </p:extLst>
  </p:cSld>
  <p:clrMapOvr>
    <a:masterClrMapping/>
  </p:clrMapOvr>
  <mc:AlternateContent xmlns:mc="http://schemas.openxmlformats.org/markup-compatibility/2006" xmlns:p14="http://schemas.microsoft.com/office/powerpoint/2010/main">
    <mc:Choice Requires="p14">
      <p:transition p14:dur="200" advTm="12000"/>
    </mc:Choice>
    <mc:Fallback xmlns="">
      <p:transition advTm="12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1B757-3ACD-4BFF-B9BF-AE7C6418D5E0}"/>
              </a:ext>
            </a:extLst>
          </p:cNvPr>
          <p:cNvSpPr>
            <a:spLocks noGrp="1"/>
          </p:cNvSpPr>
          <p:nvPr>
            <p:ph type="title"/>
          </p:nvPr>
        </p:nvSpPr>
        <p:spPr>
          <a:xfrm>
            <a:off x="356190" y="266700"/>
            <a:ext cx="7296912" cy="772635"/>
          </a:xfrm>
        </p:spPr>
        <p:txBody>
          <a:bodyPr>
            <a:noAutofit/>
          </a:bodyPr>
          <a:lstStyle/>
          <a:p>
            <a:r>
              <a:rPr lang="en-US" sz="2200" dirty="0"/>
              <a:t>NNIP staff are diverse in age – but leadership skews older</a:t>
            </a:r>
          </a:p>
        </p:txBody>
      </p:sp>
      <p:graphicFrame>
        <p:nvGraphicFramePr>
          <p:cNvPr id="3" name="Chart 2">
            <a:extLst>
              <a:ext uri="{FF2B5EF4-FFF2-40B4-BE49-F238E27FC236}">
                <a16:creationId xmlns:a16="http://schemas.microsoft.com/office/drawing/2014/main" id="{18E49A54-4924-4FA9-A366-E106308FD5C9}"/>
              </a:ext>
            </a:extLst>
          </p:cNvPr>
          <p:cNvGraphicFramePr>
            <a:graphicFrameLocks/>
          </p:cNvGraphicFramePr>
          <p:nvPr>
            <p:extLst>
              <p:ext uri="{D42A27DB-BD31-4B8C-83A1-F6EECF244321}">
                <p14:modId xmlns:p14="http://schemas.microsoft.com/office/powerpoint/2010/main" val="3121351219"/>
              </p:ext>
            </p:extLst>
          </p:nvPr>
        </p:nvGraphicFramePr>
        <p:xfrm>
          <a:off x="308864" y="1139572"/>
          <a:ext cx="8357616" cy="352044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7356A3D7-4B33-42F2-8EBE-A8308E759B71}"/>
              </a:ext>
            </a:extLst>
          </p:cNvPr>
          <p:cNvSpPr txBox="1"/>
          <p:nvPr/>
        </p:nvSpPr>
        <p:spPr>
          <a:xfrm>
            <a:off x="320466" y="4412813"/>
            <a:ext cx="1000125" cy="307777"/>
          </a:xfrm>
          <a:prstGeom prst="rect">
            <a:avLst/>
          </a:prstGeom>
          <a:noFill/>
        </p:spPr>
        <p:txBody>
          <a:bodyPr wrap="square" rtlCol="0">
            <a:spAutoFit/>
          </a:bodyPr>
          <a:lstStyle/>
          <a:p>
            <a:r>
              <a:rPr lang="en-US" sz="1400" dirty="0"/>
              <a:t>N=489</a:t>
            </a:r>
          </a:p>
        </p:txBody>
      </p:sp>
    </p:spTree>
    <p:extLst>
      <p:ext uri="{BB962C8B-B14F-4D97-AF65-F5344CB8AC3E}">
        <p14:creationId xmlns:p14="http://schemas.microsoft.com/office/powerpoint/2010/main" val="4087929110"/>
      </p:ext>
    </p:extLst>
  </p:cSld>
  <p:clrMapOvr>
    <a:masterClrMapping/>
  </p:clrMapOvr>
  <mc:AlternateContent xmlns:mc="http://schemas.openxmlformats.org/markup-compatibility/2006" xmlns:p14="http://schemas.microsoft.com/office/powerpoint/2010/main">
    <mc:Choice Requires="p14">
      <p:transition p14:dur="200" advTm="12000"/>
    </mc:Choice>
    <mc:Fallback xmlns="">
      <p:transition advTm="12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018EB-7F4D-43E1-3CEF-650DD9DD6535}"/>
              </a:ext>
            </a:extLst>
          </p:cNvPr>
          <p:cNvSpPr>
            <a:spLocks noGrp="1"/>
          </p:cNvSpPr>
          <p:nvPr>
            <p:ph type="title"/>
          </p:nvPr>
        </p:nvSpPr>
        <p:spPr/>
        <p:txBody>
          <a:bodyPr anchor="t"/>
          <a:lstStyle/>
          <a:p>
            <a:r>
              <a:rPr lang="en-US" dirty="0">
                <a:latin typeface="Lato"/>
                <a:ea typeface="Lato"/>
                <a:cs typeface="Lato"/>
              </a:rPr>
              <a:t>Total staff by race</a:t>
            </a:r>
            <a:endParaRPr lang="en-US" dirty="0"/>
          </a:p>
        </p:txBody>
      </p:sp>
      <p:graphicFrame>
        <p:nvGraphicFramePr>
          <p:cNvPr id="6" name="Chart 5">
            <a:extLst>
              <a:ext uri="{FF2B5EF4-FFF2-40B4-BE49-F238E27FC236}">
                <a16:creationId xmlns:a16="http://schemas.microsoft.com/office/drawing/2014/main" id="{CCB7E195-48FB-48B0-8709-AFB3990A596E}"/>
              </a:ext>
            </a:extLst>
          </p:cNvPr>
          <p:cNvGraphicFramePr>
            <a:graphicFrameLocks/>
          </p:cNvGraphicFramePr>
          <p:nvPr>
            <p:extLst>
              <p:ext uri="{D42A27DB-BD31-4B8C-83A1-F6EECF244321}">
                <p14:modId xmlns:p14="http://schemas.microsoft.com/office/powerpoint/2010/main" val="1127748343"/>
              </p:ext>
            </p:extLst>
          </p:nvPr>
        </p:nvGraphicFramePr>
        <p:xfrm>
          <a:off x="320466" y="1072134"/>
          <a:ext cx="8467344" cy="3520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9249757"/>
      </p:ext>
    </p:extLst>
  </p:cSld>
  <p:clrMapOvr>
    <a:masterClrMapping/>
  </p:clrMapOvr>
  <mc:AlternateContent xmlns:mc="http://schemas.openxmlformats.org/markup-compatibility/2006">
    <mc:Choice xmlns:p14="http://schemas.microsoft.com/office/powerpoint/2010/main" Requires="p14">
      <p:transition p14:dur="200" advTm="15000"/>
    </mc:Choice>
    <mc:Fallback>
      <p:transition advTm="1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1B757-3ACD-4BFF-B9BF-AE7C6418D5E0}"/>
              </a:ext>
            </a:extLst>
          </p:cNvPr>
          <p:cNvSpPr>
            <a:spLocks noGrp="1"/>
          </p:cNvSpPr>
          <p:nvPr>
            <p:ph type="title"/>
          </p:nvPr>
        </p:nvSpPr>
        <p:spPr>
          <a:xfrm>
            <a:off x="356190" y="266700"/>
            <a:ext cx="7296912" cy="772635"/>
          </a:xfrm>
        </p:spPr>
        <p:txBody>
          <a:bodyPr>
            <a:noAutofit/>
          </a:bodyPr>
          <a:lstStyle/>
          <a:p>
            <a:r>
              <a:rPr lang="en-US" sz="2000" dirty="0">
                <a:latin typeface="Lato"/>
                <a:ea typeface="Lato"/>
                <a:cs typeface="Lato"/>
              </a:rPr>
              <a:t>General staff are more diverse than NNIP leadership – but a greater share of leaders are Black</a:t>
            </a:r>
            <a:endParaRPr lang="en-US" sz="2000" dirty="0"/>
          </a:p>
        </p:txBody>
      </p:sp>
      <p:graphicFrame>
        <p:nvGraphicFramePr>
          <p:cNvPr id="4" name="Chart 3">
            <a:extLst>
              <a:ext uri="{FF2B5EF4-FFF2-40B4-BE49-F238E27FC236}">
                <a16:creationId xmlns:a16="http://schemas.microsoft.com/office/drawing/2014/main" id="{BA1DA3C4-05D1-4FBC-A20B-BB15E6123525}"/>
              </a:ext>
            </a:extLst>
          </p:cNvPr>
          <p:cNvGraphicFramePr>
            <a:graphicFrameLocks/>
          </p:cNvGraphicFramePr>
          <p:nvPr>
            <p:extLst>
              <p:ext uri="{D42A27DB-BD31-4B8C-83A1-F6EECF244321}">
                <p14:modId xmlns:p14="http://schemas.microsoft.com/office/powerpoint/2010/main" val="1143000064"/>
              </p:ext>
            </p:extLst>
          </p:nvPr>
        </p:nvGraphicFramePr>
        <p:xfrm>
          <a:off x="338328" y="1039335"/>
          <a:ext cx="8467344" cy="331168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C574A2B1-1EA6-43FF-9B84-A3CF2722CA0D}"/>
              </a:ext>
            </a:extLst>
          </p:cNvPr>
          <p:cNvSpPr txBox="1"/>
          <p:nvPr/>
        </p:nvSpPr>
        <p:spPr>
          <a:xfrm>
            <a:off x="320466" y="4389537"/>
            <a:ext cx="8467344" cy="276999"/>
          </a:xfrm>
          <a:prstGeom prst="rect">
            <a:avLst/>
          </a:prstGeom>
          <a:noFill/>
        </p:spPr>
        <p:txBody>
          <a:bodyPr wrap="square" rtlCol="0">
            <a:spAutoFit/>
          </a:bodyPr>
          <a:lstStyle/>
          <a:p>
            <a:r>
              <a:rPr lang="en-US" sz="1200" dirty="0"/>
              <a:t>Note: “Other” includes those identifying as Middle Eastern / North African, Native American, Pacific Islander or multiracial.</a:t>
            </a:r>
          </a:p>
        </p:txBody>
      </p:sp>
      <p:sp>
        <p:nvSpPr>
          <p:cNvPr id="7" name="TextBox 6">
            <a:extLst>
              <a:ext uri="{FF2B5EF4-FFF2-40B4-BE49-F238E27FC236}">
                <a16:creationId xmlns:a16="http://schemas.microsoft.com/office/drawing/2014/main" id="{11C879E4-18CF-43AD-8650-1E66D13A4661}"/>
              </a:ext>
            </a:extLst>
          </p:cNvPr>
          <p:cNvSpPr txBox="1"/>
          <p:nvPr/>
        </p:nvSpPr>
        <p:spPr>
          <a:xfrm>
            <a:off x="7841271" y="4640942"/>
            <a:ext cx="1000125" cy="307777"/>
          </a:xfrm>
          <a:prstGeom prst="rect">
            <a:avLst/>
          </a:prstGeom>
          <a:noFill/>
        </p:spPr>
        <p:txBody>
          <a:bodyPr wrap="square" rtlCol="0">
            <a:spAutoFit/>
          </a:bodyPr>
          <a:lstStyle/>
          <a:p>
            <a:r>
              <a:rPr lang="en-US" sz="1400" dirty="0"/>
              <a:t>N=506</a:t>
            </a:r>
          </a:p>
        </p:txBody>
      </p:sp>
    </p:spTree>
    <p:extLst>
      <p:ext uri="{BB962C8B-B14F-4D97-AF65-F5344CB8AC3E}">
        <p14:creationId xmlns:p14="http://schemas.microsoft.com/office/powerpoint/2010/main" val="2400507474"/>
      </p:ext>
    </p:extLst>
  </p:cSld>
  <p:clrMapOvr>
    <a:masterClrMapping/>
  </p:clrMapOvr>
  <mc:AlternateContent xmlns:mc="http://schemas.openxmlformats.org/markup-compatibility/2006">
    <mc:Choice xmlns:p14="http://schemas.microsoft.com/office/powerpoint/2010/main" Requires="p14">
      <p:transition p14:dur="200" advTm="27000"/>
    </mc:Choice>
    <mc:Fallback>
      <p:transition advTm="27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1B757-3ACD-4BFF-B9BF-AE7C6418D5E0}"/>
              </a:ext>
            </a:extLst>
          </p:cNvPr>
          <p:cNvSpPr>
            <a:spLocks noGrp="1"/>
          </p:cNvSpPr>
          <p:nvPr>
            <p:ph type="title"/>
          </p:nvPr>
        </p:nvSpPr>
        <p:spPr>
          <a:xfrm>
            <a:off x="356190" y="266700"/>
            <a:ext cx="7296912" cy="772635"/>
          </a:xfrm>
        </p:spPr>
        <p:txBody>
          <a:bodyPr>
            <a:noAutofit/>
          </a:bodyPr>
          <a:lstStyle/>
          <a:p>
            <a:r>
              <a:rPr lang="en-US" sz="2400" dirty="0"/>
              <a:t>NNIP leadership groups are substantially more diverse than in 2018…</a:t>
            </a:r>
            <a:endParaRPr lang="en-US" sz="2200" dirty="0"/>
          </a:p>
        </p:txBody>
      </p:sp>
      <p:graphicFrame>
        <p:nvGraphicFramePr>
          <p:cNvPr id="3" name="Content Placeholder 9">
            <a:extLst>
              <a:ext uri="{FF2B5EF4-FFF2-40B4-BE49-F238E27FC236}">
                <a16:creationId xmlns:a16="http://schemas.microsoft.com/office/drawing/2014/main" id="{878F6D62-D958-43F5-8CA2-11BDD3E1C166}"/>
              </a:ext>
            </a:extLst>
          </p:cNvPr>
          <p:cNvGraphicFramePr>
            <a:graphicFrameLocks/>
          </p:cNvGraphicFramePr>
          <p:nvPr>
            <p:extLst>
              <p:ext uri="{D42A27DB-BD31-4B8C-83A1-F6EECF244321}">
                <p14:modId xmlns:p14="http://schemas.microsoft.com/office/powerpoint/2010/main" val="2858155928"/>
              </p:ext>
            </p:extLst>
          </p:nvPr>
        </p:nvGraphicFramePr>
        <p:xfrm>
          <a:off x="338328" y="1232535"/>
          <a:ext cx="8467344" cy="3520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76058955"/>
      </p:ext>
    </p:extLst>
  </p:cSld>
  <p:clrMapOvr>
    <a:masterClrMapping/>
  </p:clrMapOvr>
  <mc:AlternateContent xmlns:mc="http://schemas.openxmlformats.org/markup-compatibility/2006" xmlns:p14="http://schemas.microsoft.com/office/powerpoint/2010/main">
    <mc:Choice Requires="p14">
      <p:transition p14:dur="200" advTm="8000"/>
    </mc:Choice>
    <mc:Fallback xmlns="">
      <p:transition advTm="8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1B757-3ACD-4BFF-B9BF-AE7C6418D5E0}"/>
              </a:ext>
            </a:extLst>
          </p:cNvPr>
          <p:cNvSpPr>
            <a:spLocks noGrp="1"/>
          </p:cNvSpPr>
          <p:nvPr>
            <p:ph type="title"/>
          </p:nvPr>
        </p:nvSpPr>
        <p:spPr>
          <a:xfrm>
            <a:off x="356190" y="266700"/>
            <a:ext cx="7296912" cy="772635"/>
          </a:xfrm>
        </p:spPr>
        <p:txBody>
          <a:bodyPr anchor="t">
            <a:noAutofit/>
          </a:bodyPr>
          <a:lstStyle/>
          <a:p>
            <a:r>
              <a:rPr lang="en-US" sz="2400" dirty="0"/>
              <a:t>…but general staff diversity is largely unchanged.</a:t>
            </a:r>
            <a:endParaRPr lang="en-US" sz="2200" dirty="0"/>
          </a:p>
        </p:txBody>
      </p:sp>
      <p:graphicFrame>
        <p:nvGraphicFramePr>
          <p:cNvPr id="5" name="Chart 4">
            <a:extLst>
              <a:ext uri="{FF2B5EF4-FFF2-40B4-BE49-F238E27FC236}">
                <a16:creationId xmlns:a16="http://schemas.microsoft.com/office/drawing/2014/main" id="{45BC4481-2E2B-4ACE-BC3A-A20BA64AD787}"/>
              </a:ext>
            </a:extLst>
          </p:cNvPr>
          <p:cNvGraphicFramePr>
            <a:graphicFrameLocks/>
          </p:cNvGraphicFramePr>
          <p:nvPr>
            <p:extLst>
              <p:ext uri="{D42A27DB-BD31-4B8C-83A1-F6EECF244321}">
                <p14:modId xmlns:p14="http://schemas.microsoft.com/office/powerpoint/2010/main" val="2406612020"/>
              </p:ext>
            </p:extLst>
          </p:nvPr>
        </p:nvGraphicFramePr>
        <p:xfrm>
          <a:off x="356190" y="1150360"/>
          <a:ext cx="8467344" cy="3520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39364284"/>
      </p:ext>
    </p:extLst>
  </p:cSld>
  <p:clrMapOvr>
    <a:masterClrMapping/>
  </p:clrMapOvr>
  <mc:AlternateContent xmlns:mc="http://schemas.openxmlformats.org/markup-compatibility/2006" xmlns:p14="http://schemas.microsoft.com/office/powerpoint/2010/main">
    <mc:Choice Requires="p14">
      <p:transition p14:dur="200" advTm="15000"/>
    </mc:Choice>
    <mc:Fallback xmlns="">
      <p:transition advTm="15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B5F61-3F39-4365-B9E0-8E0A9F1B91AA}"/>
              </a:ext>
            </a:extLst>
          </p:cNvPr>
          <p:cNvSpPr>
            <a:spLocks noGrp="1"/>
          </p:cNvSpPr>
          <p:nvPr>
            <p:ph type="title"/>
          </p:nvPr>
        </p:nvSpPr>
        <p:spPr/>
        <p:txBody>
          <a:bodyPr>
            <a:normAutofit fontScale="90000"/>
          </a:bodyPr>
          <a:lstStyle/>
          <a:p>
            <a:r>
              <a:rPr lang="en-US" dirty="0"/>
              <a:t>NNIP-related staff are hired frequently…</a:t>
            </a:r>
          </a:p>
        </p:txBody>
      </p:sp>
      <p:graphicFrame>
        <p:nvGraphicFramePr>
          <p:cNvPr id="6" name="Chart 5">
            <a:extLst>
              <a:ext uri="{FF2B5EF4-FFF2-40B4-BE49-F238E27FC236}">
                <a16:creationId xmlns:a16="http://schemas.microsoft.com/office/drawing/2014/main" id="{E33DEFB7-A147-47F5-93A2-B20B32305DB3}"/>
              </a:ext>
            </a:extLst>
          </p:cNvPr>
          <p:cNvGraphicFramePr>
            <a:graphicFrameLocks/>
          </p:cNvGraphicFramePr>
          <p:nvPr>
            <p:extLst>
              <p:ext uri="{D42A27DB-BD31-4B8C-83A1-F6EECF244321}">
                <p14:modId xmlns:p14="http://schemas.microsoft.com/office/powerpoint/2010/main" val="126050871"/>
              </p:ext>
            </p:extLst>
          </p:nvPr>
        </p:nvGraphicFramePr>
        <p:xfrm>
          <a:off x="265176" y="1329630"/>
          <a:ext cx="8467344" cy="34404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06657533"/>
      </p:ext>
    </p:extLst>
  </p:cSld>
  <p:clrMapOvr>
    <a:masterClrMapping/>
  </p:clrMapOvr>
  <mc:AlternateContent xmlns:mc="http://schemas.openxmlformats.org/markup-compatibility/2006" xmlns:p14="http://schemas.microsoft.com/office/powerpoint/2010/main">
    <mc:Choice Requires="p14">
      <p:transition p14:dur="200" advTm="10000"/>
    </mc:Choice>
    <mc:Fallback xmlns="">
      <p:transition advTm="10000"/>
    </mc:Fallback>
  </mc:AlternateContent>
</p:sld>
</file>

<file path=ppt/theme/theme1.xml><?xml version="1.0" encoding="utf-8"?>
<a:theme xmlns:a="http://schemas.openxmlformats.org/drawingml/2006/main" name="NNIP PPT Theme">
  <a:themeElements>
    <a:clrScheme name="NNIP Custom Palette">
      <a:dk1>
        <a:srgbClr val="000000"/>
      </a:dk1>
      <a:lt1>
        <a:sysClr val="window" lastClr="FFFFFF"/>
      </a:lt1>
      <a:dk2>
        <a:srgbClr val="273691"/>
      </a:dk2>
      <a:lt2>
        <a:srgbClr val="00B6DE"/>
      </a:lt2>
      <a:accent1>
        <a:srgbClr val="00B6DE"/>
      </a:accent1>
      <a:accent2>
        <a:srgbClr val="B5D334"/>
      </a:accent2>
      <a:accent3>
        <a:srgbClr val="BAE5F2"/>
      </a:accent3>
      <a:accent4>
        <a:srgbClr val="92278F"/>
      </a:accent4>
      <a:accent5>
        <a:srgbClr val="273691"/>
      </a:accent5>
      <a:accent6>
        <a:srgbClr val="FFFFFF"/>
      </a:accent6>
      <a:hlink>
        <a:srgbClr val="00B6DE"/>
      </a:hlink>
      <a:folHlink>
        <a:srgbClr val="273691"/>
      </a:folHlink>
    </a:clrScheme>
    <a:fontScheme name="Urban23">
      <a:majorFont>
        <a:latin typeface="Lato Bold"/>
        <a:ea typeface=""/>
        <a:cs typeface=""/>
      </a:majorFont>
      <a:minorFont>
        <a:latin typeface="Lato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0"/>
            <a:satOff val="0"/>
            <a:lumOff val="0"/>
          </a:schemeClr>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accent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purl.org/dc/dcmitype/"/>
    <ds:schemaRef ds:uri="http://schemas.openxmlformats.org/package/2006/metadata/core-properties"/>
    <ds:schemaRef ds:uri="http://schemas.microsoft.com/office/infopath/2007/PartnerControls"/>
    <ds:schemaRef ds:uri="http://schemas.microsoft.com/office/2006/documentManagement/types"/>
    <ds:schemaRef ds:uri="http://schemas.microsoft.com/sharepoint/v3/fields"/>
    <ds:schemaRef ds:uri="http://www.w3.org/XML/1998/namespace"/>
    <ds:schemaRef ds:uri="http://schemas.microsoft.com/office/2006/metadata/properties"/>
    <ds:schemaRef ds:uri="http://purl.org/dc/terms/"/>
    <ds:schemaRef ds:uri="http://purl.org/dc/elements/1.1/"/>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8219</TotalTime>
  <Words>1590</Words>
  <Application>Microsoft Office PowerPoint</Application>
  <PresentationFormat>On-screen Show (16:9)</PresentationFormat>
  <Paragraphs>121</Paragraphs>
  <Slides>23</Slides>
  <Notes>23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Lato</vt:lpstr>
      <vt:lpstr>Lato Bold</vt:lpstr>
      <vt:lpstr>Lato Regular</vt:lpstr>
      <vt:lpstr>Times New Roman</vt:lpstr>
      <vt:lpstr>Wingdings</vt:lpstr>
      <vt:lpstr>NNIP PPT Theme</vt:lpstr>
      <vt:lpstr>Findings from the  NNIP Diversity Survey, 2023</vt:lpstr>
      <vt:lpstr>About the Survey</vt:lpstr>
      <vt:lpstr>Majority of NNIP staff are women, with similar shares across leadership and general staff</vt:lpstr>
      <vt:lpstr>NNIP staff are diverse in age – but leadership skews older</vt:lpstr>
      <vt:lpstr>Total staff by race</vt:lpstr>
      <vt:lpstr>General staff are more diverse than NNIP leadership – but a greater share of leaders are Black</vt:lpstr>
      <vt:lpstr>NNIP leadership groups are substantially more diverse than in 2018…</vt:lpstr>
      <vt:lpstr>…but general staff diversity is largely unchanged.</vt:lpstr>
      <vt:lpstr>NNIP-related staff are hired frequently…</vt:lpstr>
      <vt:lpstr>…and are heavily involved in the entire hiring and retention process.</vt:lpstr>
      <vt:lpstr>Except in compensation-related decisions.</vt:lpstr>
      <vt:lpstr>Helpful Practices to Attract a Diverse Hiring Pool</vt:lpstr>
      <vt:lpstr>Modifications to Job Descriptions</vt:lpstr>
      <vt:lpstr>Outreach to Diverse Networks</vt:lpstr>
      <vt:lpstr>Partnerships with HBCUs and HSIs</vt:lpstr>
      <vt:lpstr>Lack of staff turnover is the greatest barrier to hiring diverse staff</vt:lpstr>
      <vt:lpstr>Most NNIP Partners have between 5 and 10 employees</vt:lpstr>
      <vt:lpstr>Compensation and limited upward career trajectory are the biggest barriers to diverse staff retention</vt:lpstr>
      <vt:lpstr>Partners collect limited demographic data on advisory and project-specific boards or committees</vt:lpstr>
      <vt:lpstr>Boards of Directors are roughly evenly split by gender, less data on advisory boards</vt:lpstr>
      <vt:lpstr>Both boards of directors and advisory boards skew older</vt:lpstr>
      <vt:lpstr>Board of Directors more diverse than NNIP staff</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subject/>
  <dc:creator>Diana</dc:creator>
  <cp:keywords/>
  <dc:description/>
  <cp:lastModifiedBy>Burton, Elizabeth</cp:lastModifiedBy>
  <cp:revision>596</cp:revision>
  <dcterms:created xsi:type="dcterms:W3CDTF">2010-04-12T23:12:02Z</dcterms:created>
  <dcterms:modified xsi:type="dcterms:W3CDTF">2023-11-08T05:04:05Z</dcterms:modified>
  <cp:category/>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