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0" r:id="rId3"/>
    <p:sldId id="258" r:id="rId4"/>
    <p:sldId id="259" r:id="rId5"/>
    <p:sldId id="261" r:id="rId6"/>
    <p:sldId id="26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1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791" autoAdjust="0"/>
  </p:normalViewPr>
  <p:slideViewPr>
    <p:cSldViewPr snapToGrid="0">
      <p:cViewPr varScale="1">
        <p:scale>
          <a:sx n="97" d="100"/>
          <a:sy n="97" d="100"/>
        </p:scale>
        <p:origin x="199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6C1CA-CEFF-4984-9E42-95D8D51E2C34}" type="datetimeFigureOut">
              <a:rPr lang="en-US" smtClean="0"/>
              <a:t>5/4/2017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94F05-BB6F-42A6-B2B5-2F755E21D546}" type="slidenum">
              <a:rPr lang="en-US" smtClean="0"/>
              <a:t>‹#›</a:t>
            </a:fld>
            <a:endParaRPr lang="en-US"/>
          </a:p>
        </p:txBody>
      </p:sp>
    </p:spTree>
    <p:extLst>
      <p:ext uri="{BB962C8B-B14F-4D97-AF65-F5344CB8AC3E}">
        <p14:creationId xmlns:p14="http://schemas.microsoft.com/office/powerpoint/2010/main" val="66260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NDSC houses</a:t>
            </a:r>
            <a:r>
              <a:rPr lang="en-US" baseline="0" dirty="0" smtClean="0"/>
              <a:t> data from ten different policy domains, including: demography, employment &amp; income, education, housing &amp; real estate, food insecurity, health, transportation, public safety, social connectedness &amp; awareness, and environment.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platform pairs data with narrative-based explanations and visualization tools, such as data analysis, digital mapping, and report creation.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These narrative and visual components set the NDSC platform apart form other data repositories, making the tool widely accessible and user friend for all levels of data literacy.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platform, which will be open to the public, will empower local governments, nonprofit organizations, and the broader public to better incorporate data into their local programs, helping them develop evidence-based policy solutions to address the most urgent challenges facing their communities. </a:t>
            </a:r>
            <a:endParaRPr lang="en-US" dirty="0"/>
          </a:p>
        </p:txBody>
      </p:sp>
      <p:sp>
        <p:nvSpPr>
          <p:cNvPr id="4" name="Slide Number Placeholder 3"/>
          <p:cNvSpPr>
            <a:spLocks noGrp="1"/>
          </p:cNvSpPr>
          <p:nvPr>
            <p:ph type="sldNum" sz="quarter" idx="10"/>
          </p:nvPr>
        </p:nvSpPr>
        <p:spPr/>
        <p:txBody>
          <a:bodyPr/>
          <a:lstStyle/>
          <a:p>
            <a:fld id="{F0C94F05-BB6F-42A6-B2B5-2F755E21D546}" type="slidenum">
              <a:rPr lang="en-US" smtClean="0"/>
              <a:t>3</a:t>
            </a:fld>
            <a:endParaRPr lang="en-US"/>
          </a:p>
        </p:txBody>
      </p:sp>
    </p:spTree>
    <p:extLst>
      <p:ext uri="{BB962C8B-B14F-4D97-AF65-F5344CB8AC3E}">
        <p14:creationId xmlns:p14="http://schemas.microsoft.com/office/powerpoint/2010/main" val="225503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content about</a:t>
            </a:r>
            <a:r>
              <a:rPr lang="en-US" baseline="0" dirty="0" smtClean="0"/>
              <a:t> “economic opportunity” index, as well as “risk and vulnerability” index, and “connectedness” index</a:t>
            </a:r>
            <a:endParaRPr lang="en-US" dirty="0"/>
          </a:p>
        </p:txBody>
      </p:sp>
      <p:sp>
        <p:nvSpPr>
          <p:cNvPr id="4" name="Slide Number Placeholder 3"/>
          <p:cNvSpPr>
            <a:spLocks noGrp="1"/>
          </p:cNvSpPr>
          <p:nvPr>
            <p:ph type="sldNum" sz="quarter" idx="10"/>
          </p:nvPr>
        </p:nvSpPr>
        <p:spPr/>
        <p:txBody>
          <a:bodyPr/>
          <a:lstStyle/>
          <a:p>
            <a:fld id="{F0C94F05-BB6F-42A6-B2B5-2F755E21D546}" type="slidenum">
              <a:rPr lang="en-US" smtClean="0"/>
              <a:t>4</a:t>
            </a:fld>
            <a:endParaRPr lang="en-US"/>
          </a:p>
        </p:txBody>
      </p:sp>
    </p:spTree>
    <p:extLst>
      <p:ext uri="{BB962C8B-B14F-4D97-AF65-F5344CB8AC3E}">
        <p14:creationId xmlns:p14="http://schemas.microsoft.com/office/powerpoint/2010/main" val="151424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94F05-BB6F-42A6-B2B5-2F755E21D546}" type="slidenum">
              <a:rPr lang="en-US" smtClean="0"/>
              <a:t>5</a:t>
            </a:fld>
            <a:endParaRPr lang="en-US"/>
          </a:p>
        </p:txBody>
      </p:sp>
    </p:spTree>
    <p:extLst>
      <p:ext uri="{BB962C8B-B14F-4D97-AF65-F5344CB8AC3E}">
        <p14:creationId xmlns:p14="http://schemas.microsoft.com/office/powerpoint/2010/main" val="414075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3D3507-929C-4A10-8B0A-73963AEE0D55}"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3BF9B-C564-4553-A8DA-24488CEF9A0E}" type="slidenum">
              <a:rPr lang="en-US" smtClean="0"/>
              <a:t>‹#›</a:t>
            </a:fld>
            <a:endParaRPr lang="en-US"/>
          </a:p>
        </p:txBody>
      </p:sp>
    </p:spTree>
    <p:extLst>
      <p:ext uri="{BB962C8B-B14F-4D97-AF65-F5344CB8AC3E}">
        <p14:creationId xmlns:p14="http://schemas.microsoft.com/office/powerpoint/2010/main" val="1802801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3D3507-929C-4A10-8B0A-73963AEE0D55}"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3BF9B-C564-4553-A8DA-24488CEF9A0E}" type="slidenum">
              <a:rPr lang="en-US" smtClean="0"/>
              <a:t>‹#›</a:t>
            </a:fld>
            <a:endParaRPr lang="en-US"/>
          </a:p>
        </p:txBody>
      </p:sp>
    </p:spTree>
    <p:extLst>
      <p:ext uri="{BB962C8B-B14F-4D97-AF65-F5344CB8AC3E}">
        <p14:creationId xmlns:p14="http://schemas.microsoft.com/office/powerpoint/2010/main" val="367559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3D3507-929C-4A10-8B0A-73963AEE0D55}"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3BF9B-C564-4553-A8DA-24488CEF9A0E}" type="slidenum">
              <a:rPr lang="en-US" smtClean="0"/>
              <a:t>‹#›</a:t>
            </a:fld>
            <a:endParaRPr lang="en-US"/>
          </a:p>
        </p:txBody>
      </p:sp>
    </p:spTree>
    <p:extLst>
      <p:ext uri="{BB962C8B-B14F-4D97-AF65-F5344CB8AC3E}">
        <p14:creationId xmlns:p14="http://schemas.microsoft.com/office/powerpoint/2010/main" val="252297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3D3507-929C-4A10-8B0A-73963AEE0D55}"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3BF9B-C564-4553-A8DA-24488CEF9A0E}" type="slidenum">
              <a:rPr lang="en-US" smtClean="0"/>
              <a:t>‹#›</a:t>
            </a:fld>
            <a:endParaRPr lang="en-US"/>
          </a:p>
        </p:txBody>
      </p:sp>
    </p:spTree>
    <p:extLst>
      <p:ext uri="{BB962C8B-B14F-4D97-AF65-F5344CB8AC3E}">
        <p14:creationId xmlns:p14="http://schemas.microsoft.com/office/powerpoint/2010/main" val="324579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3D3507-929C-4A10-8B0A-73963AEE0D55}"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3BF9B-C564-4553-A8DA-24488CEF9A0E}" type="slidenum">
              <a:rPr lang="en-US" smtClean="0"/>
              <a:t>‹#›</a:t>
            </a:fld>
            <a:endParaRPr lang="en-US"/>
          </a:p>
        </p:txBody>
      </p:sp>
    </p:spTree>
    <p:extLst>
      <p:ext uri="{BB962C8B-B14F-4D97-AF65-F5344CB8AC3E}">
        <p14:creationId xmlns:p14="http://schemas.microsoft.com/office/powerpoint/2010/main" val="390916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3D3507-929C-4A10-8B0A-73963AEE0D55}"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3BF9B-C564-4553-A8DA-24488CEF9A0E}" type="slidenum">
              <a:rPr lang="en-US" smtClean="0"/>
              <a:t>‹#›</a:t>
            </a:fld>
            <a:endParaRPr lang="en-US"/>
          </a:p>
        </p:txBody>
      </p:sp>
    </p:spTree>
    <p:extLst>
      <p:ext uri="{BB962C8B-B14F-4D97-AF65-F5344CB8AC3E}">
        <p14:creationId xmlns:p14="http://schemas.microsoft.com/office/powerpoint/2010/main" val="63761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3D3507-929C-4A10-8B0A-73963AEE0D55}"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3BF9B-C564-4553-A8DA-24488CEF9A0E}" type="slidenum">
              <a:rPr lang="en-US" smtClean="0"/>
              <a:t>‹#›</a:t>
            </a:fld>
            <a:endParaRPr lang="en-US"/>
          </a:p>
        </p:txBody>
      </p:sp>
    </p:spTree>
    <p:extLst>
      <p:ext uri="{BB962C8B-B14F-4D97-AF65-F5344CB8AC3E}">
        <p14:creationId xmlns:p14="http://schemas.microsoft.com/office/powerpoint/2010/main" val="60011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3D3507-929C-4A10-8B0A-73963AEE0D55}"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3BF9B-C564-4553-A8DA-24488CEF9A0E}" type="slidenum">
              <a:rPr lang="en-US" smtClean="0"/>
              <a:t>‹#›</a:t>
            </a:fld>
            <a:endParaRPr lang="en-US"/>
          </a:p>
        </p:txBody>
      </p:sp>
    </p:spTree>
    <p:extLst>
      <p:ext uri="{BB962C8B-B14F-4D97-AF65-F5344CB8AC3E}">
        <p14:creationId xmlns:p14="http://schemas.microsoft.com/office/powerpoint/2010/main" val="425780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D3507-929C-4A10-8B0A-73963AEE0D55}"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3BF9B-C564-4553-A8DA-24488CEF9A0E}" type="slidenum">
              <a:rPr lang="en-US" smtClean="0"/>
              <a:t>‹#›</a:t>
            </a:fld>
            <a:endParaRPr lang="en-US"/>
          </a:p>
        </p:txBody>
      </p:sp>
    </p:spTree>
    <p:extLst>
      <p:ext uri="{BB962C8B-B14F-4D97-AF65-F5344CB8AC3E}">
        <p14:creationId xmlns:p14="http://schemas.microsoft.com/office/powerpoint/2010/main" val="372308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3D3507-929C-4A10-8B0A-73963AEE0D55}"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3BF9B-C564-4553-A8DA-24488CEF9A0E}" type="slidenum">
              <a:rPr lang="en-US" smtClean="0"/>
              <a:t>‹#›</a:t>
            </a:fld>
            <a:endParaRPr lang="en-US"/>
          </a:p>
        </p:txBody>
      </p:sp>
    </p:spTree>
    <p:extLst>
      <p:ext uri="{BB962C8B-B14F-4D97-AF65-F5344CB8AC3E}">
        <p14:creationId xmlns:p14="http://schemas.microsoft.com/office/powerpoint/2010/main" val="178487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3D3507-929C-4A10-8B0A-73963AEE0D55}"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3BF9B-C564-4553-A8DA-24488CEF9A0E}" type="slidenum">
              <a:rPr lang="en-US" smtClean="0"/>
              <a:t>‹#›</a:t>
            </a:fld>
            <a:endParaRPr lang="en-US"/>
          </a:p>
        </p:txBody>
      </p:sp>
    </p:spTree>
    <p:extLst>
      <p:ext uri="{BB962C8B-B14F-4D97-AF65-F5344CB8AC3E}">
        <p14:creationId xmlns:p14="http://schemas.microsoft.com/office/powerpoint/2010/main" val="22089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D3507-929C-4A10-8B0A-73963AEE0D55}" type="datetimeFigureOut">
              <a:rPr lang="en-US" smtClean="0"/>
              <a:t>5/4/2017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3BF9B-C564-4553-A8DA-24488CEF9A0E}" type="slidenum">
              <a:rPr lang="en-US" smtClean="0"/>
              <a:t>‹#›</a:t>
            </a:fld>
            <a:endParaRPr lang="en-US"/>
          </a:p>
        </p:txBody>
      </p:sp>
    </p:spTree>
    <p:extLst>
      <p:ext uri="{BB962C8B-B14F-4D97-AF65-F5344CB8AC3E}">
        <p14:creationId xmlns:p14="http://schemas.microsoft.com/office/powerpoint/2010/main" val="1372830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b="84325"/>
          <a:stretch/>
        </p:blipFill>
        <p:spPr bwMode="auto">
          <a:xfrm>
            <a:off x="3175" y="0"/>
            <a:ext cx="9140825" cy="11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4212" y="2359025"/>
            <a:ext cx="7772400" cy="1470025"/>
          </a:xfrm>
        </p:spPr>
        <p:txBody>
          <a:bodyPr>
            <a:normAutofit/>
          </a:bodyPr>
          <a:lstStyle/>
          <a:p>
            <a:r>
              <a:rPr lang="en-US" sz="3600" b="1" dirty="0" smtClean="0">
                <a:latin typeface="Georgia" panose="02040502050405020303" pitchFamily="18" charset="0"/>
              </a:rPr>
              <a:t>Opportunity &amp; Innovation in Los Angeles </a:t>
            </a:r>
            <a:endParaRPr lang="en-US" sz="3600" b="1" dirty="0">
              <a:latin typeface="Georgia" panose="02040502050405020303" pitchFamily="18" charset="0"/>
            </a:endParaRPr>
          </a:p>
        </p:txBody>
      </p:sp>
      <p:sp>
        <p:nvSpPr>
          <p:cNvPr id="6" name="Subtitle 2"/>
          <p:cNvSpPr>
            <a:spLocks noGrp="1"/>
          </p:cNvSpPr>
          <p:nvPr>
            <p:ph type="subTitle" idx="1"/>
          </p:nvPr>
        </p:nvSpPr>
        <p:spPr>
          <a:xfrm>
            <a:off x="1219200" y="4937760"/>
            <a:ext cx="6400800" cy="1005840"/>
          </a:xfrm>
        </p:spPr>
        <p:txBody>
          <a:bodyPr>
            <a:normAutofit fontScale="85000" lnSpcReduction="20000"/>
          </a:bodyPr>
          <a:lstStyle/>
          <a:p>
            <a:pPr lvl="5" algn="r"/>
            <a:r>
              <a:rPr lang="en-US" sz="2800" dirty="0">
                <a:solidFill>
                  <a:schemeClr val="tx1"/>
                </a:solidFill>
                <a:latin typeface="Georgia" panose="02040502050405020303" pitchFamily="18" charset="0"/>
              </a:rPr>
              <a:t>Gary </a:t>
            </a:r>
            <a:r>
              <a:rPr lang="en-US" sz="2800" dirty="0" smtClean="0">
                <a:solidFill>
                  <a:schemeClr val="tx1"/>
                </a:solidFill>
                <a:latin typeface="Georgia" panose="02040502050405020303" pitchFamily="18" charset="0"/>
              </a:rPr>
              <a:t>Painter</a:t>
            </a:r>
          </a:p>
          <a:p>
            <a:pPr lvl="5" algn="r"/>
            <a:r>
              <a:rPr lang="en-US" sz="2800" dirty="0" smtClean="0">
                <a:solidFill>
                  <a:schemeClr val="tx1"/>
                </a:solidFill>
                <a:latin typeface="Georgia" panose="02040502050405020303" pitchFamily="18" charset="0"/>
              </a:rPr>
              <a:t>Director</a:t>
            </a:r>
            <a:endParaRPr lang="en-US" sz="2800" dirty="0">
              <a:solidFill>
                <a:schemeClr val="tx1"/>
              </a:solidFill>
              <a:latin typeface="Georgia" panose="02040502050405020303" pitchFamily="18" charset="0"/>
            </a:endParaRPr>
          </a:p>
          <a:p>
            <a:pPr marL="0" lvl="5" algn="r"/>
            <a:r>
              <a:rPr lang="en-US" sz="2800" dirty="0">
                <a:solidFill>
                  <a:schemeClr val="tx1"/>
                </a:solidFill>
                <a:latin typeface="Georgia" panose="02040502050405020303" pitchFamily="18" charset="0"/>
              </a:rPr>
              <a:t>USC Sol Price </a:t>
            </a:r>
            <a:r>
              <a:rPr lang="en-US" sz="2800" dirty="0" smtClean="0">
                <a:solidFill>
                  <a:schemeClr val="tx1"/>
                </a:solidFill>
                <a:latin typeface="Georgia" panose="02040502050405020303" pitchFamily="18" charset="0"/>
              </a:rPr>
              <a:t>Center for Social Innovation</a:t>
            </a:r>
            <a:endParaRPr lang="en-US" sz="2800" dirty="0">
              <a:solidFill>
                <a:schemeClr val="tx1"/>
              </a:solidFill>
              <a:latin typeface="Georgia" panose="02040502050405020303" pitchFamily="18" charset="0"/>
            </a:endParaRPr>
          </a:p>
          <a:p>
            <a:endParaRPr lang="en-US" sz="28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2149052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296786"/>
            <a:ext cx="8229600" cy="814647"/>
          </a:xfrm>
        </p:spPr>
        <p:txBody>
          <a:bodyPr>
            <a:normAutofit/>
          </a:bodyPr>
          <a:lstStyle/>
          <a:p>
            <a:pPr algn="ctr"/>
            <a:r>
              <a:rPr lang="en-US" sz="2600" b="1" dirty="0" smtClean="0">
                <a:latin typeface="Cambria" panose="02040503050406030204" pitchFamily="18" charset="0"/>
              </a:rPr>
              <a:t>About the USC Price Center for Social Innovation</a:t>
            </a:r>
            <a:endParaRPr lang="en-US" sz="2600" b="1" dirty="0">
              <a:latin typeface="Cambria" panose="02040503050406030204" pitchFamily="18" charset="0"/>
            </a:endParaRPr>
          </a:p>
        </p:txBody>
      </p:sp>
      <p:sp>
        <p:nvSpPr>
          <p:cNvPr id="5" name="Content Placeholder 2"/>
          <p:cNvSpPr>
            <a:spLocks noGrp="1"/>
          </p:cNvSpPr>
          <p:nvPr>
            <p:ph idx="1"/>
          </p:nvPr>
        </p:nvSpPr>
        <p:spPr>
          <a:xfrm>
            <a:off x="457200" y="2252751"/>
            <a:ext cx="8229600" cy="3890356"/>
          </a:xfrm>
        </p:spPr>
        <p:txBody>
          <a:bodyPr>
            <a:normAutofit/>
          </a:bodyPr>
          <a:lstStyle/>
          <a:p>
            <a:pPr lvl="1" indent="-342900">
              <a:buFont typeface="Wingdings" panose="05000000000000000000" pitchFamily="2" charset="2"/>
              <a:buChar char="§"/>
            </a:pPr>
            <a:r>
              <a:rPr lang="en-US" sz="2000" dirty="0">
                <a:latin typeface="Cambria" panose="02040503050406030204" pitchFamily="18" charset="0"/>
              </a:rPr>
              <a:t>The </a:t>
            </a:r>
            <a:r>
              <a:rPr lang="en-US" sz="2000" dirty="0" smtClean="0">
                <a:latin typeface="Cambria" panose="02040503050406030204" pitchFamily="18" charset="0"/>
              </a:rPr>
              <a:t>USC Sol Price </a:t>
            </a:r>
            <a:r>
              <a:rPr lang="en-US" sz="2000" dirty="0">
                <a:latin typeface="Cambria" panose="02040503050406030204" pitchFamily="18" charset="0"/>
              </a:rPr>
              <a:t>Center </a:t>
            </a:r>
            <a:r>
              <a:rPr lang="en-US" sz="2000" dirty="0" smtClean="0">
                <a:latin typeface="Cambria" panose="02040503050406030204" pitchFamily="18" charset="0"/>
              </a:rPr>
              <a:t>for Social Innovation was </a:t>
            </a:r>
            <a:r>
              <a:rPr lang="en-US" sz="2000" dirty="0">
                <a:latin typeface="Cambria" panose="02040503050406030204" pitchFamily="18" charset="0"/>
              </a:rPr>
              <a:t>established in 2011 with a generous gift from Price Philanthropies to name and endow the USC Price School of Public Policy. </a:t>
            </a:r>
            <a:endParaRPr lang="en-US" sz="2000" dirty="0" smtClean="0">
              <a:latin typeface="Cambria" panose="02040503050406030204" pitchFamily="18" charset="0"/>
            </a:endParaRPr>
          </a:p>
          <a:p>
            <a:pPr lvl="1" indent="-342900">
              <a:buFont typeface="Wingdings" panose="05000000000000000000" pitchFamily="2" charset="2"/>
              <a:buChar char="§"/>
            </a:pPr>
            <a:endParaRPr lang="en-US" sz="2400" dirty="0">
              <a:latin typeface="Cambria" panose="02040503050406030204" pitchFamily="18" charset="0"/>
            </a:endParaRPr>
          </a:p>
          <a:p>
            <a:pPr lvl="1" indent="-342900">
              <a:buFont typeface="Wingdings" panose="05000000000000000000" pitchFamily="2" charset="2"/>
              <a:buChar char="§"/>
            </a:pPr>
            <a:r>
              <a:rPr lang="en-US" sz="2000" dirty="0" smtClean="0">
                <a:latin typeface="Cambria" panose="02040503050406030204" pitchFamily="18" charset="0"/>
              </a:rPr>
              <a:t>Mission: The Price Center develops ideas and illuminates strategies to improve the quality of life for people in low-income, urban communities. </a:t>
            </a:r>
          </a:p>
          <a:p>
            <a:pPr lvl="1" indent="-342900">
              <a:buFont typeface="Wingdings" panose="05000000000000000000" pitchFamily="2" charset="2"/>
              <a:buChar char="§"/>
            </a:pPr>
            <a:endParaRPr lang="en-US" sz="2000" dirty="0" smtClean="0">
              <a:latin typeface="Cambria" panose="02040503050406030204" pitchFamily="18" charset="0"/>
            </a:endParaRPr>
          </a:p>
          <a:p>
            <a:pPr lvl="1" indent="-342900">
              <a:buFont typeface="Wingdings" panose="05000000000000000000" pitchFamily="2" charset="2"/>
              <a:buChar char="§"/>
            </a:pPr>
            <a:r>
              <a:rPr lang="en-US" sz="2000" dirty="0" smtClean="0">
                <a:latin typeface="Cambria" panose="02040503050406030204" pitchFamily="18" charset="0"/>
              </a:rPr>
              <a:t>We fulfill this mission through research, education, and </a:t>
            </a:r>
            <a:r>
              <a:rPr lang="en-US" sz="2000" dirty="0">
                <a:latin typeface="Cambria" panose="02040503050406030204" pitchFamily="18" charset="0"/>
              </a:rPr>
              <a:t>community </a:t>
            </a:r>
            <a:r>
              <a:rPr lang="en-US" sz="2000" dirty="0" smtClean="0">
                <a:latin typeface="Cambria" panose="02040503050406030204" pitchFamily="18" charset="0"/>
              </a:rPr>
              <a:t>engagement, </a:t>
            </a:r>
            <a:r>
              <a:rPr lang="en-US" sz="2000" dirty="0">
                <a:latin typeface="Cambria" panose="02040503050406030204" pitchFamily="18" charset="0"/>
              </a:rPr>
              <a:t>with a particular eye toward understanding large-scale change efforts in places and populations.</a:t>
            </a:r>
          </a:p>
          <a:p>
            <a:pPr marL="400050" lvl="1" indent="0">
              <a:buNone/>
            </a:pPr>
            <a:endParaRPr lang="en-US" sz="2000" dirty="0">
              <a:latin typeface="Cambria" panose="02040503050406030204" pitchFamily="18" charset="0"/>
            </a:endParaRPr>
          </a:p>
        </p:txBody>
      </p:sp>
      <p:cxnSp>
        <p:nvCxnSpPr>
          <p:cNvPr id="7" name="Straight Connector 6"/>
          <p:cNvCxnSpPr/>
          <p:nvPr/>
        </p:nvCxnSpPr>
        <p:spPr>
          <a:xfrm>
            <a:off x="681646" y="2103117"/>
            <a:ext cx="7722522" cy="16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b="84325"/>
          <a:stretch/>
        </p:blipFill>
        <p:spPr bwMode="auto">
          <a:xfrm>
            <a:off x="3175" y="0"/>
            <a:ext cx="9140825" cy="11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578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384076"/>
            <a:ext cx="8229600" cy="610985"/>
          </a:xfrm>
        </p:spPr>
        <p:txBody>
          <a:bodyPr>
            <a:normAutofit/>
          </a:bodyPr>
          <a:lstStyle/>
          <a:p>
            <a:pPr algn="ctr"/>
            <a:r>
              <a:rPr lang="en-US" sz="2600" b="1" dirty="0" smtClean="0">
                <a:latin typeface="Cambria" panose="02040503050406030204" pitchFamily="18" charset="0"/>
              </a:rPr>
              <a:t>Neighborhood Data for Social Change </a:t>
            </a:r>
            <a:endParaRPr lang="en-US" sz="2600" b="1" dirty="0">
              <a:latin typeface="Cambria" panose="02040503050406030204" pitchFamily="18" charset="0"/>
            </a:endParaRPr>
          </a:p>
        </p:txBody>
      </p:sp>
      <p:cxnSp>
        <p:nvCxnSpPr>
          <p:cNvPr id="6" name="Straight Connector 5"/>
          <p:cNvCxnSpPr/>
          <p:nvPr/>
        </p:nvCxnSpPr>
        <p:spPr>
          <a:xfrm>
            <a:off x="710739" y="2019993"/>
            <a:ext cx="7722522" cy="16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84325"/>
          <a:stretch/>
        </p:blipFill>
        <p:spPr bwMode="auto">
          <a:xfrm>
            <a:off x="3175" y="0"/>
            <a:ext cx="9140825" cy="11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4"/>
          <a:srcRect l="12656" t="6530" r="18561" b="13578"/>
          <a:stretch/>
        </p:blipFill>
        <p:spPr>
          <a:xfrm>
            <a:off x="3757353" y="2452256"/>
            <a:ext cx="4875450" cy="3067396"/>
          </a:xfrm>
          <a:prstGeom prst="rect">
            <a:avLst/>
          </a:prstGeom>
          <a:ln>
            <a:solidFill>
              <a:schemeClr val="tx1"/>
            </a:solidFill>
          </a:ln>
        </p:spPr>
      </p:pic>
      <p:sp>
        <p:nvSpPr>
          <p:cNvPr id="11" name="TextBox 10"/>
          <p:cNvSpPr txBox="1"/>
          <p:nvPr/>
        </p:nvSpPr>
        <p:spPr>
          <a:xfrm>
            <a:off x="710739" y="2333133"/>
            <a:ext cx="3046614" cy="3785652"/>
          </a:xfrm>
          <a:prstGeom prst="rect">
            <a:avLst/>
          </a:prstGeom>
          <a:noFill/>
        </p:spPr>
        <p:txBody>
          <a:bodyPr wrap="square" rtlCol="0">
            <a:spAutoFit/>
          </a:bodyPr>
          <a:lstStyle/>
          <a:p>
            <a:r>
              <a:rPr lang="en-US" sz="2000" dirty="0" smtClean="0">
                <a:latin typeface="Cambria" panose="02040503050406030204" pitchFamily="18" charset="0"/>
              </a:rPr>
              <a:t>The Neighborhood Data for Social Change (NDSC) platform is the Price Center’s new user-friendly online data resource that allows nonprofit organizations, advocacy groups, and government agencies to access reliable, aggregated data at the neighborhood level. </a:t>
            </a:r>
            <a:endParaRPr lang="en-US" sz="2000" dirty="0">
              <a:latin typeface="Cambria" panose="02040503050406030204" pitchFamily="18" charset="0"/>
            </a:endParaRPr>
          </a:p>
        </p:txBody>
      </p:sp>
      <p:sp>
        <p:nvSpPr>
          <p:cNvPr id="12" name="TextBox 11"/>
          <p:cNvSpPr txBox="1"/>
          <p:nvPr/>
        </p:nvSpPr>
        <p:spPr>
          <a:xfrm>
            <a:off x="3940233" y="5561209"/>
            <a:ext cx="4505498" cy="461665"/>
          </a:xfrm>
          <a:prstGeom prst="rect">
            <a:avLst/>
          </a:prstGeom>
          <a:noFill/>
        </p:spPr>
        <p:txBody>
          <a:bodyPr wrap="square" rtlCol="0">
            <a:spAutoFit/>
          </a:bodyPr>
          <a:lstStyle/>
          <a:p>
            <a:pPr algn="ctr"/>
            <a:r>
              <a:rPr lang="en-US" sz="1200" i="1" dirty="0" smtClean="0">
                <a:latin typeface="Cambria" panose="02040503050406030204" pitchFamily="18" charset="0"/>
              </a:rPr>
              <a:t>The NDSC platform will feature a series of narrative-based data stories on a variety of policy issues.</a:t>
            </a:r>
            <a:endParaRPr lang="en-US" sz="1200" i="1" dirty="0">
              <a:latin typeface="Cambria" panose="02040503050406030204" pitchFamily="18" charset="0"/>
            </a:endParaRPr>
          </a:p>
        </p:txBody>
      </p:sp>
    </p:spTree>
    <p:extLst>
      <p:ext uri="{BB962C8B-B14F-4D97-AF65-F5344CB8AC3E}">
        <p14:creationId xmlns:p14="http://schemas.microsoft.com/office/powerpoint/2010/main" val="3692961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300946"/>
            <a:ext cx="8229600" cy="610985"/>
          </a:xfrm>
        </p:spPr>
        <p:txBody>
          <a:bodyPr>
            <a:normAutofit/>
          </a:bodyPr>
          <a:lstStyle/>
          <a:p>
            <a:pPr algn="ctr"/>
            <a:r>
              <a:rPr lang="en-US" sz="2600" b="1" dirty="0" smtClean="0">
                <a:latin typeface="Cambria" panose="02040503050406030204" pitchFamily="18" charset="0"/>
              </a:rPr>
              <a:t>Neighborhood Data for Social Change </a:t>
            </a:r>
            <a:endParaRPr lang="en-US" sz="2600" b="1" dirty="0">
              <a:latin typeface="Cambria" panose="02040503050406030204" pitchFamily="18" charset="0"/>
            </a:endParaRPr>
          </a:p>
        </p:txBody>
      </p:sp>
      <p:cxnSp>
        <p:nvCxnSpPr>
          <p:cNvPr id="5" name="Straight Connector 4"/>
          <p:cNvCxnSpPr/>
          <p:nvPr/>
        </p:nvCxnSpPr>
        <p:spPr>
          <a:xfrm>
            <a:off x="743991" y="1970115"/>
            <a:ext cx="7722522" cy="16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84325"/>
          <a:stretch/>
        </p:blipFill>
        <p:spPr bwMode="auto">
          <a:xfrm>
            <a:off x="3175" y="0"/>
            <a:ext cx="9140825" cy="11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4"/>
          <a:srcRect t="6202"/>
          <a:stretch/>
        </p:blipFill>
        <p:spPr>
          <a:xfrm>
            <a:off x="780224" y="2313346"/>
            <a:ext cx="7686289" cy="3905192"/>
          </a:xfrm>
          <a:prstGeom prst="rect">
            <a:avLst/>
          </a:prstGeom>
          <a:ln>
            <a:solidFill>
              <a:schemeClr val="tx1"/>
            </a:solidFill>
          </a:ln>
        </p:spPr>
      </p:pic>
    </p:spTree>
    <p:extLst>
      <p:ext uri="{BB962C8B-B14F-4D97-AF65-F5344CB8AC3E}">
        <p14:creationId xmlns:p14="http://schemas.microsoft.com/office/powerpoint/2010/main" val="679939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384076"/>
            <a:ext cx="8229600" cy="610985"/>
          </a:xfrm>
        </p:spPr>
        <p:txBody>
          <a:bodyPr>
            <a:normAutofit/>
          </a:bodyPr>
          <a:lstStyle/>
          <a:p>
            <a:pPr algn="ctr"/>
            <a:r>
              <a:rPr lang="en-US" sz="2600" b="1" dirty="0" smtClean="0">
                <a:latin typeface="Cambria" panose="02040503050406030204" pitchFamily="18" charset="0"/>
              </a:rPr>
              <a:t>Other Recent Price Center Projects </a:t>
            </a:r>
            <a:endParaRPr lang="en-US" sz="2600" b="1" dirty="0">
              <a:latin typeface="Cambria" panose="02040503050406030204" pitchFamily="18" charset="0"/>
            </a:endParaRPr>
          </a:p>
        </p:txBody>
      </p:sp>
      <p:cxnSp>
        <p:nvCxnSpPr>
          <p:cNvPr id="5" name="Straight Connector 4"/>
          <p:cNvCxnSpPr/>
          <p:nvPr/>
        </p:nvCxnSpPr>
        <p:spPr>
          <a:xfrm>
            <a:off x="710739" y="2019993"/>
            <a:ext cx="7722522" cy="16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84325"/>
          <a:stretch/>
        </p:blipFill>
        <p:spPr bwMode="auto">
          <a:xfrm>
            <a:off x="3175" y="0"/>
            <a:ext cx="9140825" cy="11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10739" y="2333133"/>
            <a:ext cx="7722522" cy="4216539"/>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latin typeface="Cambria" panose="02040503050406030204" pitchFamily="18" charset="0"/>
              </a:rPr>
              <a:t>Opportunity Youth in the City of Los Angeles</a:t>
            </a:r>
          </a:p>
          <a:p>
            <a:r>
              <a:rPr lang="en-US" sz="2000" b="1" dirty="0">
                <a:latin typeface="Cambria" panose="02040503050406030204" pitchFamily="18" charset="0"/>
              </a:rPr>
              <a:t>	</a:t>
            </a:r>
            <a:r>
              <a:rPr lang="en-US" sz="1600" dirty="0" smtClean="0">
                <a:latin typeface="Cambria" panose="02040503050406030204" pitchFamily="18" charset="0"/>
              </a:rPr>
              <a:t>With funding from the Mayor’s Fund of LA, the Price Center analyzed the 	challenges and opportunities facing opportunity youth in Los Angeles. </a:t>
            </a:r>
          </a:p>
          <a:p>
            <a:endParaRPr lang="en-US" sz="2000" dirty="0" smtClean="0">
              <a:latin typeface="Cambria" panose="02040503050406030204" pitchFamily="18" charset="0"/>
            </a:endParaRPr>
          </a:p>
          <a:p>
            <a:pPr marL="342900" indent="-342900">
              <a:buFont typeface="Arial" panose="020B0604020202020204" pitchFamily="34" charset="0"/>
              <a:buChar char="•"/>
            </a:pPr>
            <a:r>
              <a:rPr lang="en-US" sz="2000" b="1" dirty="0" smtClean="0">
                <a:latin typeface="Cambria" panose="02040503050406030204" pitchFamily="18" charset="0"/>
              </a:rPr>
              <a:t>Coachella Valley Poverty Coalition</a:t>
            </a:r>
          </a:p>
          <a:p>
            <a:r>
              <a:rPr lang="en-US" sz="1600" dirty="0" smtClean="0">
                <a:latin typeface="Cambria" panose="02040503050406030204" pitchFamily="18" charset="0"/>
              </a:rPr>
              <a:t>	The Price Center </a:t>
            </a:r>
            <a:r>
              <a:rPr lang="en-US" sz="1600" dirty="0">
                <a:latin typeface="Cambria" panose="02040503050406030204" pitchFamily="18" charset="0"/>
              </a:rPr>
              <a:t>is working with the Coachella Valley Poverty Coalition to </a:t>
            </a:r>
            <a:r>
              <a:rPr lang="en-US" sz="1600" dirty="0" smtClean="0">
                <a:latin typeface="Cambria" panose="02040503050406030204" pitchFamily="18" charset="0"/>
              </a:rPr>
              <a:t>	develop </a:t>
            </a:r>
            <a:r>
              <a:rPr lang="en-US" sz="1600" dirty="0">
                <a:latin typeface="Cambria" panose="02040503050406030204" pitchFamily="18" charset="0"/>
              </a:rPr>
              <a:t>community-level indicators and evaluation systems to help inform their </a:t>
            </a:r>
            <a:r>
              <a:rPr lang="en-US" sz="1600" dirty="0" smtClean="0">
                <a:latin typeface="Cambria" panose="02040503050406030204" pitchFamily="18" charset="0"/>
              </a:rPr>
              <a:t>	work </a:t>
            </a:r>
            <a:r>
              <a:rPr lang="en-US" sz="1600" dirty="0">
                <a:latin typeface="Cambria" panose="02040503050406030204" pitchFamily="18" charset="0"/>
              </a:rPr>
              <a:t>in the greater Riverside </a:t>
            </a:r>
            <a:r>
              <a:rPr lang="en-US" sz="1600" dirty="0" smtClean="0">
                <a:latin typeface="Cambria" panose="02040503050406030204" pitchFamily="18" charset="0"/>
              </a:rPr>
              <a:t>area.</a:t>
            </a:r>
          </a:p>
          <a:p>
            <a:endParaRPr lang="en-US" sz="2000" dirty="0" smtClean="0">
              <a:latin typeface="Cambria" panose="02040503050406030204" pitchFamily="18" charset="0"/>
            </a:endParaRPr>
          </a:p>
          <a:p>
            <a:pPr marL="342900" indent="-342900">
              <a:buFont typeface="Arial" panose="020B0604020202020204" pitchFamily="34" charset="0"/>
              <a:buChar char="•"/>
            </a:pPr>
            <a:r>
              <a:rPr lang="en-US" sz="2000" b="1" dirty="0" smtClean="0">
                <a:latin typeface="Cambria" panose="02040503050406030204" pitchFamily="18" charset="0"/>
              </a:rPr>
              <a:t>April </a:t>
            </a:r>
            <a:r>
              <a:rPr lang="en-US" sz="2000" b="1" dirty="0">
                <a:latin typeface="Cambria" panose="02040503050406030204" pitchFamily="18" charset="0"/>
              </a:rPr>
              <a:t>27 – 28: </a:t>
            </a:r>
            <a:r>
              <a:rPr lang="en-US" sz="2000" b="1" i="1" dirty="0">
                <a:latin typeface="Cambria" panose="02040503050406030204" pitchFamily="18" charset="0"/>
              </a:rPr>
              <a:t>Forward LA: Race, Arts, and Inclusive </a:t>
            </a:r>
            <a:r>
              <a:rPr lang="en-US" sz="2000" b="1" i="1" dirty="0" err="1">
                <a:latin typeface="Cambria" panose="02040503050406030204" pitchFamily="18" charset="0"/>
              </a:rPr>
              <a:t>Placemaking</a:t>
            </a:r>
            <a:r>
              <a:rPr lang="en-US" sz="2000" b="1" i="1" dirty="0">
                <a:latin typeface="Cambria" panose="02040503050406030204" pitchFamily="18" charset="0"/>
              </a:rPr>
              <a:t> After the 1992 Civil </a:t>
            </a:r>
            <a:r>
              <a:rPr lang="en-US" sz="2000" b="1" i="1" dirty="0" smtClean="0">
                <a:latin typeface="Cambria" panose="02040503050406030204" pitchFamily="18" charset="0"/>
              </a:rPr>
              <a:t>Unrest</a:t>
            </a:r>
          </a:p>
          <a:p>
            <a:r>
              <a:rPr lang="en-US" sz="1600" dirty="0">
                <a:latin typeface="Cambria" panose="02040503050406030204" pitchFamily="18" charset="0"/>
              </a:rPr>
              <a:t>	</a:t>
            </a:r>
            <a:r>
              <a:rPr lang="en-US" sz="1600" dirty="0" smtClean="0">
                <a:latin typeface="Cambria" panose="02040503050406030204" pitchFamily="18" charset="0"/>
              </a:rPr>
              <a:t>This two-day conference </a:t>
            </a:r>
            <a:r>
              <a:rPr lang="en-US" sz="1600" dirty="0">
                <a:latin typeface="Cambria" panose="02040503050406030204" pitchFamily="18" charset="0"/>
              </a:rPr>
              <a:t>reflected on the </a:t>
            </a:r>
            <a:r>
              <a:rPr lang="en-US" sz="1600" dirty="0" smtClean="0">
                <a:latin typeface="Cambria" panose="02040503050406030204" pitchFamily="18" charset="0"/>
              </a:rPr>
              <a:t>policies </a:t>
            </a:r>
            <a:r>
              <a:rPr lang="en-US" sz="1600" dirty="0">
                <a:latin typeface="Cambria" panose="02040503050406030204" pitchFamily="18" charset="0"/>
              </a:rPr>
              <a:t>that have </a:t>
            </a:r>
            <a:r>
              <a:rPr lang="en-US" sz="1600" dirty="0" smtClean="0">
                <a:latin typeface="Cambria" panose="02040503050406030204" pitchFamily="18" charset="0"/>
              </a:rPr>
              <a:t>developed in </a:t>
            </a:r>
            <a:r>
              <a:rPr lang="en-US" sz="1600" dirty="0">
                <a:latin typeface="Cambria" panose="02040503050406030204" pitchFamily="18" charset="0"/>
              </a:rPr>
              <a:t>Los </a:t>
            </a:r>
            <a:r>
              <a:rPr lang="en-US" sz="1600" dirty="0" smtClean="0">
                <a:latin typeface="Cambria" panose="02040503050406030204" pitchFamily="18" charset="0"/>
              </a:rPr>
              <a:t>	Angeles </a:t>
            </a:r>
            <a:r>
              <a:rPr lang="en-US" sz="1600" dirty="0">
                <a:latin typeface="Cambria" panose="02040503050406030204" pitchFamily="18" charset="0"/>
              </a:rPr>
              <a:t>since the 1992 civil unrest, and explored the additional changes that </a:t>
            </a:r>
            <a:r>
              <a:rPr lang="en-US" sz="1600" dirty="0" smtClean="0">
                <a:latin typeface="Cambria" panose="02040503050406030204" pitchFamily="18" charset="0"/>
              </a:rPr>
              <a:t>	must </a:t>
            </a:r>
            <a:r>
              <a:rPr lang="en-US" sz="1600" dirty="0">
                <a:latin typeface="Cambria" panose="02040503050406030204" pitchFamily="18" charset="0"/>
              </a:rPr>
              <a:t>take place to move Los Angeles toward a more just and equitable city. </a:t>
            </a:r>
            <a:endParaRPr lang="en-US" sz="1600" dirty="0"/>
          </a:p>
          <a:p>
            <a:endParaRPr lang="en-US" sz="1600" dirty="0">
              <a:latin typeface="Cambria" panose="02040503050406030204" pitchFamily="18" charset="0"/>
            </a:endParaRPr>
          </a:p>
        </p:txBody>
      </p:sp>
    </p:spTree>
    <p:extLst>
      <p:ext uri="{BB962C8B-B14F-4D97-AF65-F5344CB8AC3E}">
        <p14:creationId xmlns:p14="http://schemas.microsoft.com/office/powerpoint/2010/main" val="2037449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384076"/>
            <a:ext cx="8229600" cy="610985"/>
          </a:xfrm>
        </p:spPr>
        <p:txBody>
          <a:bodyPr>
            <a:normAutofit/>
          </a:bodyPr>
          <a:lstStyle/>
          <a:p>
            <a:pPr algn="ctr"/>
            <a:r>
              <a:rPr lang="en-US" sz="2600" b="1" dirty="0" smtClean="0">
                <a:latin typeface="Cambria" panose="02040503050406030204" pitchFamily="18" charset="0"/>
              </a:rPr>
              <a:t>Future Plans </a:t>
            </a:r>
            <a:endParaRPr lang="en-US" sz="2600" b="1" dirty="0">
              <a:latin typeface="Cambria" panose="02040503050406030204" pitchFamily="18" charset="0"/>
            </a:endParaRPr>
          </a:p>
        </p:txBody>
      </p:sp>
      <p:cxnSp>
        <p:nvCxnSpPr>
          <p:cNvPr id="5" name="Straight Connector 4"/>
          <p:cNvCxnSpPr/>
          <p:nvPr/>
        </p:nvCxnSpPr>
        <p:spPr>
          <a:xfrm>
            <a:off x="710739" y="2019993"/>
            <a:ext cx="7722522" cy="16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b="84325"/>
          <a:stretch/>
        </p:blipFill>
        <p:spPr bwMode="auto">
          <a:xfrm>
            <a:off x="3175" y="0"/>
            <a:ext cx="9140825" cy="11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10739" y="2333133"/>
            <a:ext cx="7722522"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Cambria" panose="02040503050406030204" pitchFamily="18" charset="0"/>
              </a:rPr>
              <a:t>Focus on developing innovative cradle to career solutions for low income urban communities</a:t>
            </a:r>
          </a:p>
          <a:p>
            <a:pPr marL="285750" indent="-285750">
              <a:buFont typeface="Arial" panose="020B0604020202020204" pitchFamily="34" charset="0"/>
              <a:buChar char="•"/>
            </a:pPr>
            <a:r>
              <a:rPr lang="en-US" sz="2800" dirty="0" smtClean="0">
                <a:latin typeface="Cambria" panose="02040503050406030204" pitchFamily="18" charset="0"/>
              </a:rPr>
              <a:t>Developing new models of Social Innovation and models to evaluate Social Innovation</a:t>
            </a:r>
          </a:p>
          <a:p>
            <a:pPr marL="285750" indent="-285750">
              <a:buFont typeface="Arial" panose="020B0604020202020204" pitchFamily="34" charset="0"/>
              <a:buChar char="•"/>
            </a:pPr>
            <a:r>
              <a:rPr lang="en-US" sz="2800" dirty="0" smtClean="0">
                <a:latin typeface="Cambria" panose="02040503050406030204" pitchFamily="18" charset="0"/>
              </a:rPr>
              <a:t>Use NDSC to engage the community</a:t>
            </a:r>
          </a:p>
          <a:p>
            <a:pPr marL="742950" lvl="1" indent="-285750">
              <a:buFont typeface="Arial" panose="020B0604020202020204" pitchFamily="34" charset="0"/>
              <a:buChar char="•"/>
            </a:pPr>
            <a:r>
              <a:rPr lang="en-US" sz="2800" dirty="0" smtClean="0">
                <a:latin typeface="Cambria" panose="02040503050406030204" pitchFamily="18" charset="0"/>
              </a:rPr>
              <a:t>Develop new indices to measure opportunity, risk/vulnerability, and social engagement</a:t>
            </a:r>
          </a:p>
          <a:p>
            <a:pPr marL="742950" lvl="1" indent="-285750">
              <a:buFont typeface="Arial" panose="020B0604020202020204" pitchFamily="34" charset="0"/>
              <a:buChar char="•"/>
            </a:pPr>
            <a:r>
              <a:rPr lang="en-US" sz="2800" dirty="0" smtClean="0">
                <a:latin typeface="Cambria" panose="02040503050406030204" pitchFamily="18" charset="0"/>
              </a:rPr>
              <a:t>Discover how to best inform community work with </a:t>
            </a:r>
            <a:r>
              <a:rPr lang="en-US" sz="2800" smtClean="0">
                <a:latin typeface="Cambria" panose="02040503050406030204" pitchFamily="18" charset="0"/>
              </a:rPr>
              <a:t>the platform </a:t>
            </a:r>
            <a:endParaRPr lang="en-US" sz="2800" dirty="0">
              <a:latin typeface="Cambria" panose="02040503050406030204" pitchFamily="18" charset="0"/>
            </a:endParaRPr>
          </a:p>
        </p:txBody>
      </p:sp>
    </p:spTree>
    <p:extLst>
      <p:ext uri="{BB962C8B-B14F-4D97-AF65-F5344CB8AC3E}">
        <p14:creationId xmlns:p14="http://schemas.microsoft.com/office/powerpoint/2010/main" val="2563768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413</Words>
  <Application>Microsoft Office PowerPoint</Application>
  <PresentationFormat>On-screen Show (4:3)</PresentationFormat>
  <Paragraphs>40</Paragraphs>
  <Slides>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Cambria</vt:lpstr>
      <vt:lpstr>Georgia</vt:lpstr>
      <vt:lpstr>Wingdings</vt:lpstr>
      <vt:lpstr>Office Theme</vt:lpstr>
      <vt:lpstr>Opportunity &amp; Innovation in Los Angeles </vt:lpstr>
      <vt:lpstr>About the USC Price Center for Social Innovation</vt:lpstr>
      <vt:lpstr>Neighborhood Data for Social Change </vt:lpstr>
      <vt:lpstr>Neighborhood Data for Social Change </vt:lpstr>
      <vt:lpstr>Other Recent Price Center Projects </vt:lpstr>
      <vt:lpstr>Future Plans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Opportunity &amp; Innovation in Los Angeles</dc:title>
  <dc:creator>Goulding, Megan</dc:creator>
  <cp:lastModifiedBy>Painter, Gary D</cp:lastModifiedBy>
  <cp:revision>9</cp:revision>
  <dcterms:created xsi:type="dcterms:W3CDTF">2017-05-04T20:12:19Z</dcterms:created>
  <dcterms:modified xsi:type="dcterms:W3CDTF">2017-05-04T23:17:47Z</dcterms:modified>
</cp:coreProperties>
</file>