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71" r:id="rId4"/>
    <p:sldId id="272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61650-8EF5-5849-BC83-57F3DA7EF1F0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8500-7084-1F45-8BDD-F8DE6002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5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045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72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72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72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Shape 5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80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4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3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5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6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5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9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5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7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0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7689-2564-954E-AB43-4CAD33F11D7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9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/>
        </p:nvSpPr>
        <p:spPr>
          <a:xfrm>
            <a:off x="3470" y="5354339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7" name="Shape 387"/>
          <p:cNvCxnSpPr/>
          <p:nvPr/>
        </p:nvCxnSpPr>
        <p:spPr>
          <a:xfrm>
            <a:off x="0" y="5320726"/>
            <a:ext cx="9144000" cy="1587"/>
          </a:xfrm>
          <a:prstGeom prst="straightConnector1">
            <a:avLst/>
          </a:prstGeom>
          <a:noFill/>
          <a:ln w="38100" cap="flat" cmpd="sng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8" name="Shape 388" descr="Dornsife-SPH-Primary-gold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77" y="5692687"/>
            <a:ext cx="2903834" cy="69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631" y="5572526"/>
            <a:ext cx="3022081" cy="11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1109470" y="1172229"/>
            <a:ext cx="7693295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6211" y="124691"/>
            <a:ext cx="6396192" cy="516401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/>
          <p:nvPr/>
        </p:nvSpPr>
        <p:spPr>
          <a:xfrm>
            <a:off x="2829826" y="6469591"/>
            <a:ext cx="6150544" cy="3823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rgbClr val="FFC600"/>
                </a:solidFill>
                <a:latin typeface="Play"/>
                <a:ea typeface="Play"/>
                <a:cs typeface="Play"/>
                <a:sym typeface="Play"/>
              </a:rPr>
              <a:t>http://</a:t>
            </a:r>
            <a:r>
              <a:rPr lang="en-US" sz="1200" b="0" i="0" u="none" strike="noStrike" cap="none" dirty="0" err="1">
                <a:solidFill>
                  <a:srgbClr val="FFC600"/>
                </a:solidFill>
                <a:latin typeface="Play"/>
                <a:ea typeface="Play"/>
                <a:cs typeface="Play"/>
                <a:sym typeface="Play"/>
              </a:rPr>
              <a:t>drexel.edu</a:t>
            </a:r>
            <a:r>
              <a:rPr lang="en-US" sz="1200" b="0" i="0" u="none" strike="noStrike" cap="none" dirty="0">
                <a:solidFill>
                  <a:srgbClr val="FFC600"/>
                </a:solidFill>
                <a:latin typeface="Play"/>
                <a:ea typeface="Play"/>
                <a:cs typeface="Play"/>
                <a:sym typeface="Play"/>
              </a:rPr>
              <a:t>/</a:t>
            </a:r>
            <a:r>
              <a:rPr lang="en-US" sz="1200" b="0" i="0" u="none" strike="noStrike" cap="none" dirty="0" err="1">
                <a:solidFill>
                  <a:srgbClr val="FFC600"/>
                </a:solidFill>
                <a:latin typeface="Play"/>
                <a:ea typeface="Play"/>
                <a:cs typeface="Play"/>
                <a:sym typeface="Play"/>
              </a:rPr>
              <a:t>dornsife</a:t>
            </a:r>
            <a:r>
              <a:rPr lang="en-US" sz="1200" b="0" i="0" u="none" strike="noStrike" cap="none" dirty="0">
                <a:solidFill>
                  <a:srgbClr val="FFC600"/>
                </a:solidFill>
                <a:latin typeface="Play"/>
                <a:ea typeface="Play"/>
                <a:cs typeface="Play"/>
                <a:sym typeface="Play"/>
              </a:rPr>
              <a:t>/research/research-centers/</a:t>
            </a:r>
            <a:r>
              <a:rPr lang="en-US" sz="1200" b="0" i="0" u="none" strike="noStrike" cap="none" dirty="0" err="1">
                <a:solidFill>
                  <a:srgbClr val="FFC600"/>
                </a:solidFill>
                <a:latin typeface="Play"/>
                <a:ea typeface="Play"/>
                <a:cs typeface="Play"/>
                <a:sym typeface="Play"/>
              </a:rPr>
              <a:t>UrbanHealthCollaborative</a:t>
            </a:r>
            <a:endParaRPr lang="en-US" sz="1200" b="0" i="0" u="none" strike="noStrike" cap="none" dirty="0">
              <a:solidFill>
                <a:srgbClr val="FFC600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  <p:extLst>
      <p:ext uri="{BB962C8B-B14F-4D97-AF65-F5344CB8AC3E}">
        <p14:creationId xmlns:p14="http://schemas.microsoft.com/office/powerpoint/2010/main" val="144073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3470" y="5354339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Shape 400"/>
          <p:cNvCxnSpPr/>
          <p:nvPr/>
        </p:nvCxnSpPr>
        <p:spPr>
          <a:xfrm>
            <a:off x="0" y="5320726"/>
            <a:ext cx="9144000" cy="1587"/>
          </a:xfrm>
          <a:prstGeom prst="straightConnector1">
            <a:avLst/>
          </a:prstGeom>
          <a:noFill/>
          <a:ln w="38100" cap="flat" cmpd="sng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1" name="Shape 401" descr="Dornsife-SPH-Primary-gold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77" y="5692687"/>
            <a:ext cx="2903834" cy="69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631" y="5572526"/>
            <a:ext cx="3022081" cy="11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1109470" y="1172229"/>
            <a:ext cx="7693295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405" name="Shape 405"/>
          <p:cNvSpPr txBox="1"/>
          <p:nvPr/>
        </p:nvSpPr>
        <p:spPr>
          <a:xfrm>
            <a:off x="259650" y="252675"/>
            <a:ext cx="8624700" cy="86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3478"/>
                </a:solidFill>
                <a:latin typeface="Carme"/>
                <a:ea typeface="Carme"/>
                <a:cs typeface="Carme"/>
                <a:sym typeface="Carme"/>
              </a:rPr>
              <a:t>The Urban Health Collaborative Aims to…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259649" y="1241100"/>
            <a:ext cx="5330791" cy="39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190000"/>
              <a:buBlip>
                <a:blip r:embed="rId5"/>
              </a:buBlip>
            </a:pPr>
            <a:r>
              <a:rPr lang="en-US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for action: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generating information on the magnitude and causes of urban health problems that are useful to city residents and policymakers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190000"/>
              <a:buBlip>
                <a:blip r:embed="rId5"/>
              </a:buBlip>
            </a:pPr>
            <a:r>
              <a:rPr lang="en-US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vidence for policy: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identifying the interventions and policies best suited to improving health and rigorously evaluating their implementation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190000"/>
              <a:buBlip>
                <a:blip r:embed="rId5"/>
              </a:buBlip>
            </a:pPr>
            <a:r>
              <a:rPr lang="en-US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Community engagement: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working with communities and policy makers to translate and  disseminate information, promote public awareness, and catalyze action to build healthy cities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708" y="3969078"/>
            <a:ext cx="3738292" cy="2478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9926" y="706284"/>
            <a:ext cx="27305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5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hape 398" descr="buildings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2459" y="-522272"/>
            <a:ext cx="3021538" cy="659619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/>
          <p:nvPr/>
        </p:nvSpPr>
        <p:spPr>
          <a:xfrm>
            <a:off x="3470" y="5354339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Shape 400"/>
          <p:cNvCxnSpPr/>
          <p:nvPr/>
        </p:nvCxnSpPr>
        <p:spPr>
          <a:xfrm>
            <a:off x="0" y="5320726"/>
            <a:ext cx="9144000" cy="1587"/>
          </a:xfrm>
          <a:prstGeom prst="straightConnector1">
            <a:avLst/>
          </a:prstGeom>
          <a:noFill/>
          <a:ln w="38100" cap="flat" cmpd="sng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1" name="Shape 401" descr="Dornsife-SPH-Primary-gold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877" y="5692687"/>
            <a:ext cx="2903834" cy="69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631" y="5572526"/>
            <a:ext cx="3022081" cy="11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1109470" y="1503629"/>
            <a:ext cx="7693295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405" name="Shape 405"/>
          <p:cNvSpPr txBox="1"/>
          <p:nvPr/>
        </p:nvSpPr>
        <p:spPr>
          <a:xfrm>
            <a:off x="259650" y="252675"/>
            <a:ext cx="8624700" cy="86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003478"/>
                </a:solidFill>
                <a:latin typeface="Carme"/>
                <a:ea typeface="Carme"/>
                <a:cs typeface="Carme"/>
                <a:sym typeface="Carme"/>
              </a:rPr>
              <a:t>UHC in the Community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296631" y="858502"/>
            <a:ext cx="6964730" cy="4946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90000"/>
              <a:buBlip>
                <a:blip r:embed="rId6"/>
              </a:buBlip>
            </a:pPr>
            <a:r>
              <a:rPr lang="en-US" sz="20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Trainings</a:t>
            </a:r>
          </a:p>
          <a:p>
            <a:pPr marL="914400" lvl="1" indent="-342900">
              <a:lnSpc>
                <a:spcPct val="110000"/>
              </a:lnSpc>
              <a:spcAft>
                <a:spcPts val="600"/>
              </a:spcAft>
              <a:buClr>
                <a:schemeClr val="dk1"/>
              </a:buClr>
              <a:buSzPct val="150000"/>
              <a:buBlip>
                <a:blip r:embed="rId7"/>
              </a:buBlip>
            </a:pP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GIS workshops; UHC data workshops; Summer urban health institute; Research seminar series</a:t>
            </a:r>
          </a:p>
          <a:p>
            <a:pPr marL="457200" lvl="0" indent="-34290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90000"/>
              <a:buBlip>
                <a:blip r:embed="rId6"/>
              </a:buBlip>
            </a:pPr>
            <a:r>
              <a:rPr lang="en-US" sz="20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Philadelphia Data briefs</a:t>
            </a:r>
          </a:p>
          <a:p>
            <a:pPr marL="914400" lvl="1" indent="-342900">
              <a:lnSpc>
                <a:spcPct val="110000"/>
              </a:lnSpc>
              <a:spcAft>
                <a:spcPts val="600"/>
              </a:spcAft>
              <a:buClr>
                <a:schemeClr val="dk1"/>
              </a:buClr>
              <a:buSzPct val="150000"/>
              <a:buBlip>
                <a:blip r:embed="rId7"/>
              </a:buBlip>
            </a:pPr>
            <a:r>
              <a:rPr lang="en-US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Opioid overdoses; Alcohol Sales and Violence; Violence Disparities and Prevention Resources in North Philadelphia</a:t>
            </a:r>
          </a:p>
          <a:p>
            <a:pPr marL="457200" lvl="0" indent="-34290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90000"/>
              <a:buBlip>
                <a:blip r:embed="rId6"/>
              </a:buBlip>
            </a:pPr>
            <a:r>
              <a:rPr lang="en-US" sz="20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Neighborhood Health Profiles</a:t>
            </a:r>
          </a:p>
          <a:p>
            <a:pPr marL="914400" lvl="1" indent="-342900">
              <a:lnSpc>
                <a:spcPct val="110000"/>
              </a:lnSpc>
              <a:spcAft>
                <a:spcPts val="600"/>
              </a:spcAft>
              <a:buClr>
                <a:schemeClr val="dk1"/>
              </a:buClr>
              <a:buSzPct val="150000"/>
              <a:buBlip>
                <a:blip r:embed="rId7"/>
              </a:buBlip>
            </a:pP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Community Health Profile: West Philadelphia Promise Zone</a:t>
            </a:r>
          </a:p>
          <a:p>
            <a:pPr marL="457200" indent="-342900">
              <a:lnSpc>
                <a:spcPct val="110000"/>
              </a:lnSpc>
              <a:spcAft>
                <a:spcPts val="600"/>
              </a:spcAft>
              <a:buClr>
                <a:schemeClr val="dk1"/>
              </a:buClr>
              <a:buSzPct val="190000"/>
              <a:buBlip>
                <a:blip r:embed="rId6"/>
              </a:buBlip>
            </a:pPr>
            <a:r>
              <a:rPr lang="en-US" b="1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Community/Cross-Systems Research Partnerships</a:t>
            </a:r>
          </a:p>
          <a:p>
            <a:pPr marL="914400" lvl="1" indent="-342900">
              <a:lnSpc>
                <a:spcPct val="110000"/>
              </a:lnSpc>
              <a:spcAft>
                <a:spcPts val="300"/>
              </a:spcAft>
              <a:buClr>
                <a:schemeClr val="dk1"/>
              </a:buClr>
              <a:buSzPct val="150000"/>
              <a:buBlip>
                <a:blip r:embed="rId7"/>
              </a:buBlip>
            </a:pP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Promise Neighborhoods</a:t>
            </a:r>
          </a:p>
          <a:p>
            <a:pPr marL="914400" lvl="1" indent="-342900">
              <a:lnSpc>
                <a:spcPct val="110000"/>
              </a:lnSpc>
              <a:spcAft>
                <a:spcPts val="300"/>
              </a:spcAft>
              <a:buClr>
                <a:schemeClr val="dk1"/>
              </a:buClr>
              <a:buSzPct val="150000"/>
              <a:buBlip>
                <a:blip r:embed="rId7"/>
              </a:buBlip>
            </a:pP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Home Preservation Initiative</a:t>
            </a:r>
          </a:p>
          <a:p>
            <a:pPr marL="914400" lvl="1" indent="-342900">
              <a:lnSpc>
                <a:spcPct val="110000"/>
              </a:lnSpc>
              <a:spcAft>
                <a:spcPts val="300"/>
              </a:spcAft>
              <a:buClr>
                <a:schemeClr val="dk1"/>
              </a:buClr>
              <a:buSzPct val="150000"/>
              <a:buBlip>
                <a:blip r:embed="rId7"/>
              </a:buBlip>
            </a:pP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CHOP Big Data</a:t>
            </a:r>
          </a:p>
        </p:txBody>
      </p:sp>
    </p:spTree>
    <p:extLst>
      <p:ext uri="{BB962C8B-B14F-4D97-AF65-F5344CB8AC3E}">
        <p14:creationId xmlns:p14="http://schemas.microsoft.com/office/powerpoint/2010/main" val="40671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hape 398" descr="buildings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384" y="-529174"/>
            <a:ext cx="3054614" cy="659619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/>
          <p:nvPr/>
        </p:nvSpPr>
        <p:spPr>
          <a:xfrm>
            <a:off x="3470" y="5354339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Shape 400"/>
          <p:cNvCxnSpPr/>
          <p:nvPr/>
        </p:nvCxnSpPr>
        <p:spPr>
          <a:xfrm>
            <a:off x="0" y="5320726"/>
            <a:ext cx="9144000" cy="1587"/>
          </a:xfrm>
          <a:prstGeom prst="straightConnector1">
            <a:avLst/>
          </a:prstGeom>
          <a:noFill/>
          <a:ln w="38100" cap="flat" cmpd="sng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1" name="Shape 401" descr="Dornsife-SPH-Primary-gold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877" y="5692687"/>
            <a:ext cx="2903834" cy="69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631" y="5572526"/>
            <a:ext cx="3022081" cy="11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1109470" y="1503629"/>
            <a:ext cx="7693295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405" name="Shape 405"/>
          <p:cNvSpPr txBox="1"/>
          <p:nvPr/>
        </p:nvSpPr>
        <p:spPr>
          <a:xfrm>
            <a:off x="259650" y="252675"/>
            <a:ext cx="8624700" cy="86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003478"/>
                </a:solidFill>
                <a:latin typeface="Carme"/>
                <a:ea typeface="Carme"/>
                <a:cs typeface="Carme"/>
                <a:sym typeface="Carme"/>
              </a:rPr>
              <a:t>Pilot Research Projects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204430" y="968935"/>
            <a:ext cx="6628981" cy="39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spcAft>
                <a:spcPts val="600"/>
              </a:spcAft>
              <a:buClr>
                <a:schemeClr val="dk1"/>
              </a:buClr>
              <a:buSzPct val="190000"/>
              <a:buBlip>
                <a:blip r:embed="rId6"/>
              </a:buBlip>
            </a:pPr>
            <a:r>
              <a:rPr lang="en-US" sz="1600" dirty="0">
                <a:ea typeface="Calibri"/>
                <a:cs typeface="Calibri"/>
                <a:sym typeface="Calibri"/>
              </a:rPr>
              <a:t>Reasons for </a:t>
            </a:r>
            <a:r>
              <a:rPr lang="en-US" sz="1600" dirty="0" err="1">
                <a:ea typeface="Calibri"/>
                <a:cs typeface="Calibri"/>
                <a:sym typeface="Calibri"/>
              </a:rPr>
              <a:t>Uninsurance</a:t>
            </a:r>
            <a:r>
              <a:rPr lang="en-US" sz="1600" dirty="0">
                <a:ea typeface="Calibri"/>
                <a:cs typeface="Calibri"/>
                <a:sym typeface="Calibri"/>
              </a:rPr>
              <a:t> Among ACA Eligible Adults in an Urban Safety Net Setting</a:t>
            </a:r>
          </a:p>
          <a:p>
            <a:pPr marL="457200" indent="-342900">
              <a:spcAft>
                <a:spcPts val="600"/>
              </a:spcAft>
              <a:buClr>
                <a:schemeClr val="dk1"/>
              </a:buClr>
              <a:buSzPct val="190000"/>
              <a:buBlip>
                <a:blip r:embed="rId6"/>
              </a:buBlip>
            </a:pPr>
            <a:r>
              <a:rPr lang="en-US" sz="1600" dirty="0"/>
              <a:t>An investigation of associations between heat and infant mortality, and effect modification by greenness in Philadelphia</a:t>
            </a:r>
          </a:p>
          <a:p>
            <a:pPr marL="457200" indent="-342900">
              <a:spcAft>
                <a:spcPts val="600"/>
              </a:spcAft>
              <a:buClr>
                <a:schemeClr val="dk1"/>
              </a:buClr>
              <a:buSzPct val="190000"/>
              <a:buBlip>
                <a:blip r:embed="rId6"/>
              </a:buBlip>
            </a:pPr>
            <a:r>
              <a:rPr lang="en-US" sz="1600" dirty="0"/>
              <a:t>Using Data Integration to Create a Profile of Violence Needs and Assets to Inform Solutions in the Latino Community of Eastern North Philadelphia</a:t>
            </a:r>
          </a:p>
          <a:p>
            <a:pPr marL="457200" indent="-342900">
              <a:spcAft>
                <a:spcPts val="600"/>
              </a:spcAft>
              <a:buClr>
                <a:schemeClr val="dk1"/>
              </a:buClr>
              <a:buSzPct val="190000"/>
              <a:buBlip>
                <a:blip r:embed="rId6"/>
              </a:buBlip>
            </a:pPr>
            <a:r>
              <a:rPr lang="en-US" sz="1600" dirty="0"/>
              <a:t>Intergenerational Associations between Adult Past Exposure to Adverse Childhood Experiences and Offspring Child Health Outcomes: The Philadelphia Urban ACE Study</a:t>
            </a:r>
          </a:p>
          <a:p>
            <a:pPr marL="457200" indent="-342900">
              <a:spcAft>
                <a:spcPts val="600"/>
              </a:spcAft>
              <a:buClr>
                <a:schemeClr val="dk1"/>
              </a:buClr>
              <a:buSzPct val="190000"/>
              <a:buBlip>
                <a:blip r:embed="rId6"/>
              </a:buBlip>
            </a:pPr>
            <a:r>
              <a:rPr lang="en-US" sz="1600" dirty="0"/>
              <a:t>The Effects of Housing Discrimination Across the Generations: A Proof of Concept </a:t>
            </a:r>
          </a:p>
          <a:p>
            <a:pPr marL="457200" indent="-342900">
              <a:spcAft>
                <a:spcPts val="600"/>
              </a:spcAft>
              <a:buClr>
                <a:schemeClr val="dk1"/>
              </a:buClr>
              <a:buSzPct val="190000"/>
              <a:buBlip>
                <a:blip r:embed="rId6"/>
              </a:buBlip>
            </a:pPr>
            <a:r>
              <a:rPr lang="en-US" sz="1600" dirty="0"/>
              <a:t>Using Electronic Health Records for Population-Level Surveillance of Cardiovascular Risk in Patients with Metabolic Disorder: The Heart of Philadelphia Project</a:t>
            </a:r>
            <a:endParaRPr lang="en-US" sz="16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18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/>
          <p:nvPr/>
        </p:nvSpPr>
        <p:spPr>
          <a:xfrm>
            <a:off x="3469" y="5354339"/>
            <a:ext cx="9144000" cy="153719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9" name="Shape 559"/>
          <p:cNvCxnSpPr/>
          <p:nvPr/>
        </p:nvCxnSpPr>
        <p:spPr>
          <a:xfrm>
            <a:off x="0" y="5320726"/>
            <a:ext cx="9144000" cy="1500"/>
          </a:xfrm>
          <a:prstGeom prst="straightConnector1">
            <a:avLst/>
          </a:prstGeom>
          <a:noFill/>
          <a:ln w="38100" cap="flat" cmpd="sng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60" name="Shape 560" descr="Dornsife-SPH-Primary-gold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77" y="5692687"/>
            <a:ext cx="2903700" cy="6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631" y="5572526"/>
            <a:ext cx="3022200" cy="11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241585" y="83780"/>
            <a:ext cx="4364806" cy="57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3000" b="1" dirty="0">
                <a:solidFill>
                  <a:srgbClr val="003478"/>
                </a:solidFill>
                <a:highlight>
                  <a:srgbClr val="FFFFFF"/>
                </a:highlight>
                <a:latin typeface="Carme"/>
                <a:ea typeface="Carme"/>
                <a:cs typeface="Carme"/>
                <a:sym typeface="Carme"/>
              </a:rPr>
              <a:t>Upcoming Events</a:t>
            </a:r>
          </a:p>
        </p:txBody>
      </p:sp>
      <p:cxnSp>
        <p:nvCxnSpPr>
          <p:cNvPr id="565" name="Shape 565"/>
          <p:cNvCxnSpPr/>
          <p:nvPr/>
        </p:nvCxnSpPr>
        <p:spPr>
          <a:xfrm>
            <a:off x="172625" y="772162"/>
            <a:ext cx="8757000" cy="0"/>
          </a:xfrm>
          <a:prstGeom prst="straightConnector1">
            <a:avLst/>
          </a:prstGeom>
          <a:noFill/>
          <a:ln w="28575" cap="flat" cmpd="sng">
            <a:solidFill>
              <a:srgbClr val="003478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6" name="Shape 566"/>
          <p:cNvSpPr/>
          <p:nvPr/>
        </p:nvSpPr>
        <p:spPr>
          <a:xfrm>
            <a:off x="3146270" y="963918"/>
            <a:ext cx="2838141" cy="420656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lvl="0" algn="ctr">
              <a:buSzPct val="100000"/>
            </a:pPr>
            <a:r>
              <a:rPr lang="en-US" sz="2000" b="1" dirty="0">
                <a:ea typeface="Calibri"/>
                <a:cs typeface="Calibri"/>
                <a:sym typeface="Calibri"/>
              </a:rPr>
              <a:t>Urban Health Summer Institute</a:t>
            </a:r>
          </a:p>
          <a:p>
            <a:pPr lvl="0">
              <a:spcBef>
                <a:spcPts val="0"/>
              </a:spcBef>
              <a:buNone/>
            </a:pPr>
            <a:endParaRPr lang="en-US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ea typeface="Calibri"/>
                <a:cs typeface="Calibri"/>
                <a:sym typeface="Calibri"/>
              </a:rPr>
              <a:t>2017 Summer Short Courses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ea typeface="Calibri"/>
                <a:cs typeface="Calibri"/>
                <a:sym typeface="Calibri"/>
              </a:rPr>
              <a:t>June 26-30, 2017</a:t>
            </a:r>
          </a:p>
          <a:p>
            <a:pPr lvl="0">
              <a:spcBef>
                <a:spcPts val="0"/>
              </a:spcBef>
              <a:buNone/>
            </a:pPr>
            <a:endParaRPr lang="en-US" sz="2000" b="1" dirty="0">
              <a:ea typeface="Calibri"/>
              <a:cs typeface="Calibri"/>
              <a:sym typeface="Calibri"/>
            </a:endParaRPr>
          </a:p>
          <a:p>
            <a:pPr lvl="0"/>
            <a:r>
              <a:rPr lang="en-US" sz="2000" b="1" dirty="0">
                <a:ea typeface="Calibri"/>
                <a:cs typeface="Calibri"/>
                <a:sym typeface="Calibri"/>
              </a:rPr>
              <a:t>Topics: </a:t>
            </a:r>
            <a:r>
              <a:rPr lang="en-US" sz="1600" dirty="0">
                <a:solidFill>
                  <a:srgbClr val="003478"/>
                </a:solidFill>
                <a:ea typeface="Calibri"/>
                <a:cs typeface="Calibri"/>
                <a:sym typeface="Calibri"/>
              </a:rPr>
              <a:t>Introduction to Multilevel Analysis for Urban Health Research, Health Impact Assessments and Applied Public Health Research, What is a Health Department?, Introduction to Bayesian Analysis for Public and Urban Health</a:t>
            </a:r>
          </a:p>
          <a:p>
            <a:pPr lvl="0">
              <a:spcBef>
                <a:spcPts val="0"/>
              </a:spcBef>
              <a:buNone/>
            </a:pPr>
            <a:endParaRPr lang="en-US" sz="1600" dirty="0">
              <a:solidFill>
                <a:srgbClr val="003478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sz="1600" b="1" dirty="0">
              <a:ea typeface="Calibri"/>
              <a:cs typeface="Calibri"/>
              <a:sym typeface="Calibri"/>
            </a:endParaRPr>
          </a:p>
          <a:p>
            <a:pPr marL="457200" lvl="0" indent="-342900">
              <a:buSzPct val="100000"/>
              <a:buFont typeface="Calibri"/>
              <a:buChar char="➢"/>
            </a:pPr>
            <a:endParaRPr lang="en-US" sz="1600" b="1" dirty="0">
              <a:ea typeface="Calibri"/>
              <a:cs typeface="Calibri"/>
              <a:sym typeface="Calibri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172625" y="963918"/>
            <a:ext cx="2657373" cy="4206559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600" b="1" dirty="0">
              <a:solidFill>
                <a:srgbClr val="0034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algn="ctr" rtl="0">
              <a:spcBef>
                <a:spcPts val="0"/>
              </a:spcBef>
              <a:buSzPct val="100000"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Urban Health Collaborative seminar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Talk Title: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Year in Review and Looking Forward: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Growing UHC Partnerships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Date: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Friday, June 2, 2017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Time: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2:00PM - 3:30PM</a:t>
            </a:r>
          </a:p>
        </p:txBody>
      </p:sp>
      <p:cxnSp>
        <p:nvCxnSpPr>
          <p:cNvPr id="570" name="Shape 570"/>
          <p:cNvCxnSpPr>
            <a:cxnSpLocks/>
          </p:cNvCxnSpPr>
          <p:nvPr/>
        </p:nvCxnSpPr>
        <p:spPr>
          <a:xfrm>
            <a:off x="3002312" y="772162"/>
            <a:ext cx="0" cy="4477435"/>
          </a:xfrm>
          <a:prstGeom prst="straightConnector1">
            <a:avLst/>
          </a:prstGeom>
          <a:noFill/>
          <a:ln w="28575" cap="flat" cmpd="sng">
            <a:solidFill>
              <a:srgbClr val="003478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1" name="Shape 571"/>
          <p:cNvSpPr txBox="1"/>
          <p:nvPr/>
        </p:nvSpPr>
        <p:spPr>
          <a:xfrm>
            <a:off x="6232899" y="963919"/>
            <a:ext cx="2855834" cy="420656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 b="1" dirty="0"/>
              <a:t>2017 Urban Health Symposium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Thursday &amp; Friday, September 7 &amp; 8, 2017</a:t>
            </a:r>
          </a:p>
          <a:p>
            <a:pPr lvl="0" algn="ctr" rtl="0">
              <a:spcBef>
                <a:spcPts val="0"/>
              </a:spcBef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i="1" dirty="0">
                <a:solidFill>
                  <a:srgbClr val="000000"/>
                </a:solidFill>
              </a:rPr>
              <a:t>Would like to convene meeting 9/6 with nearby/regional NNIP partners</a:t>
            </a:r>
          </a:p>
          <a:p>
            <a:pPr lvl="0" algn="ctr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" name="Shape 598" descr="symposium_long.jpg"/>
          <p:cNvPicPr preferRelativeResize="0"/>
          <p:nvPr/>
        </p:nvPicPr>
        <p:blipFill rotWithShape="1">
          <a:blip r:embed="rId5">
            <a:alphaModFix/>
          </a:blip>
          <a:srcRect b="75646"/>
          <a:stretch/>
        </p:blipFill>
        <p:spPr>
          <a:xfrm>
            <a:off x="6347131" y="3227519"/>
            <a:ext cx="2741601" cy="1942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570"/>
          <p:cNvCxnSpPr>
            <a:cxnSpLocks/>
          </p:cNvCxnSpPr>
          <p:nvPr/>
        </p:nvCxnSpPr>
        <p:spPr>
          <a:xfrm>
            <a:off x="6119350" y="772162"/>
            <a:ext cx="0" cy="4477435"/>
          </a:xfrm>
          <a:prstGeom prst="straightConnector1">
            <a:avLst/>
          </a:prstGeom>
          <a:noFill/>
          <a:ln w="28575" cap="flat" cmpd="sng">
            <a:solidFill>
              <a:srgbClr val="003478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962947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358</Words>
  <Application>Microsoft Office PowerPoint</Application>
  <PresentationFormat>On-screen Show (4:3)</PresentationFormat>
  <Paragraphs>48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Carme</vt:lpstr>
      <vt:lpstr>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Lafayette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Blair Gallante</dc:creator>
  <cp:lastModifiedBy>Arena, Olivia</cp:lastModifiedBy>
  <cp:revision>16</cp:revision>
  <dcterms:created xsi:type="dcterms:W3CDTF">2017-05-05T16:16:22Z</dcterms:created>
  <dcterms:modified xsi:type="dcterms:W3CDTF">2017-05-11T14:18:42Z</dcterms:modified>
</cp:coreProperties>
</file>