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309" r:id="rId5"/>
    <p:sldId id="312" r:id="rId6"/>
    <p:sldId id="565" r:id="rId7"/>
    <p:sldId id="553" r:id="rId8"/>
    <p:sldId id="546" r:id="rId9"/>
    <p:sldId id="561" r:id="rId10"/>
    <p:sldId id="547" r:id="rId11"/>
    <p:sldId id="548" r:id="rId12"/>
    <p:sldId id="566" r:id="rId13"/>
    <p:sldId id="554" r:id="rId14"/>
    <p:sldId id="555" r:id="rId15"/>
    <p:sldId id="557" r:id="rId16"/>
    <p:sldId id="556" r:id="rId17"/>
    <p:sldId id="563" r:id="rId18"/>
    <p:sldId id="368" r:id="rId19"/>
    <p:sldId id="549" r:id="rId20"/>
    <p:sldId id="550" r:id="rId21"/>
    <p:sldId id="558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353C54-ED4E-5935-EFB2-6340A3900D3F}" name="Collins, Hannah" initials="CH" userId="S::hacollins@kingcounty.gov::e10c1e0a-8575-4cb4-8952-2a0d4c4ed2d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4AC"/>
    <a:srgbClr val="3969B2"/>
    <a:srgbClr val="DA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3066F-7192-44C2-9B46-D4192296420B}" v="14" dt="2024-09-20T20:57:24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85" autoAdjust="0"/>
  </p:normalViewPr>
  <p:slideViewPr>
    <p:cSldViewPr snapToGrid="0">
      <p:cViewPr varScale="1">
        <p:scale>
          <a:sx n="54" d="100"/>
          <a:sy n="54" d="100"/>
        </p:scale>
        <p:origin x="10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64F41-9789-468D-890E-E624C6A75FEB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F9DE8AB8-2DD3-44E3-92DC-DFA8331BA48A}">
      <dgm:prSet/>
      <dgm:spPr/>
      <dgm:t>
        <a:bodyPr/>
        <a:lstStyle/>
        <a:p>
          <a:r>
            <a:rPr lang="en-US"/>
            <a:t>Review</a:t>
          </a:r>
        </a:p>
      </dgm:t>
    </dgm:pt>
    <dgm:pt modelId="{04954685-031B-4EA7-B72D-C2E5668E0D9F}" type="parTrans" cxnId="{C2C8DE43-F6BC-4BCE-BD20-FA2F06CA5787}">
      <dgm:prSet/>
      <dgm:spPr/>
      <dgm:t>
        <a:bodyPr/>
        <a:lstStyle/>
        <a:p>
          <a:endParaRPr lang="en-US"/>
        </a:p>
      </dgm:t>
    </dgm:pt>
    <dgm:pt modelId="{61A7043E-3823-40D5-8034-764A5C45F939}" type="sibTrans" cxnId="{C2C8DE43-F6BC-4BCE-BD20-FA2F06CA5787}">
      <dgm:prSet/>
      <dgm:spPr/>
      <dgm:t>
        <a:bodyPr/>
        <a:lstStyle/>
        <a:p>
          <a:endParaRPr lang="en-US"/>
        </a:p>
      </dgm:t>
    </dgm:pt>
    <dgm:pt modelId="{8C34229F-F0D9-497D-A38B-2004344BFDFB}">
      <dgm:prSet custT="1"/>
      <dgm:spPr/>
      <dgm:t>
        <a:bodyPr/>
        <a:lstStyle/>
        <a:p>
          <a:r>
            <a:rPr lang="en-US" sz="2000"/>
            <a:t>Review literature and national examples</a:t>
          </a:r>
        </a:p>
      </dgm:t>
    </dgm:pt>
    <dgm:pt modelId="{8254B863-B3D7-4D54-8420-2C3B6A76CFBB}" type="parTrans" cxnId="{CD4FECBB-6606-462B-BC4F-32C772F30FBC}">
      <dgm:prSet/>
      <dgm:spPr/>
      <dgm:t>
        <a:bodyPr/>
        <a:lstStyle/>
        <a:p>
          <a:endParaRPr lang="en-US"/>
        </a:p>
      </dgm:t>
    </dgm:pt>
    <dgm:pt modelId="{0D0896B8-580E-4A79-A445-BF22761E6C33}" type="sibTrans" cxnId="{CD4FECBB-6606-462B-BC4F-32C772F30FBC}">
      <dgm:prSet/>
      <dgm:spPr/>
      <dgm:t>
        <a:bodyPr/>
        <a:lstStyle/>
        <a:p>
          <a:endParaRPr lang="en-US"/>
        </a:p>
      </dgm:t>
    </dgm:pt>
    <dgm:pt modelId="{49DBC603-6CCD-458D-8350-8736031B2BB4}">
      <dgm:prSet/>
      <dgm:spPr/>
      <dgm:t>
        <a:bodyPr/>
        <a:lstStyle/>
        <a:p>
          <a:r>
            <a:rPr lang="en-US"/>
            <a:t>Form</a:t>
          </a:r>
        </a:p>
      </dgm:t>
    </dgm:pt>
    <dgm:pt modelId="{AB57BC8C-8E2B-4342-A18A-4D54E74FA4C4}" type="parTrans" cxnId="{2F1C6DC0-8C89-4BDC-BE39-75B398AE38A8}">
      <dgm:prSet/>
      <dgm:spPr/>
      <dgm:t>
        <a:bodyPr/>
        <a:lstStyle/>
        <a:p>
          <a:endParaRPr lang="en-US"/>
        </a:p>
      </dgm:t>
    </dgm:pt>
    <dgm:pt modelId="{EF4DD4C5-72DF-4E3A-8965-6B88A94599B4}" type="sibTrans" cxnId="{2F1C6DC0-8C89-4BDC-BE39-75B398AE38A8}">
      <dgm:prSet/>
      <dgm:spPr/>
      <dgm:t>
        <a:bodyPr/>
        <a:lstStyle/>
        <a:p>
          <a:endParaRPr lang="en-US"/>
        </a:p>
      </dgm:t>
    </dgm:pt>
    <dgm:pt modelId="{A68B309A-1724-43C8-844B-850A72E76FA5}">
      <dgm:prSet custT="1"/>
      <dgm:spPr/>
      <dgm:t>
        <a:bodyPr/>
        <a:lstStyle/>
        <a:p>
          <a:r>
            <a:rPr lang="en-US" sz="2000"/>
            <a:t>Form data advisory group </a:t>
          </a:r>
        </a:p>
      </dgm:t>
    </dgm:pt>
    <dgm:pt modelId="{FB8144D8-A9B0-477E-B55C-F84EC725014E}" type="parTrans" cxnId="{C0135E69-FF7E-4727-98E7-29C0684B82DE}">
      <dgm:prSet/>
      <dgm:spPr/>
      <dgm:t>
        <a:bodyPr/>
        <a:lstStyle/>
        <a:p>
          <a:endParaRPr lang="en-US"/>
        </a:p>
      </dgm:t>
    </dgm:pt>
    <dgm:pt modelId="{99D38E0C-5B1C-4B35-AB8E-915627B24C00}" type="sibTrans" cxnId="{C0135E69-FF7E-4727-98E7-29C0684B82DE}">
      <dgm:prSet/>
      <dgm:spPr/>
      <dgm:t>
        <a:bodyPr/>
        <a:lstStyle/>
        <a:p>
          <a:endParaRPr lang="en-US"/>
        </a:p>
      </dgm:t>
    </dgm:pt>
    <dgm:pt modelId="{0D15F5E2-8B98-4CE6-85FF-2B9FEF813464}">
      <dgm:prSet/>
      <dgm:spPr/>
      <dgm:t>
        <a:bodyPr/>
        <a:lstStyle/>
        <a:p>
          <a:r>
            <a:rPr lang="en-US"/>
            <a:t>Identify</a:t>
          </a:r>
        </a:p>
      </dgm:t>
    </dgm:pt>
    <dgm:pt modelId="{D1629B4B-D303-43D6-BDFD-D494BEE04869}" type="parTrans" cxnId="{92507BE4-4BD9-42E7-86B1-2821358552A4}">
      <dgm:prSet/>
      <dgm:spPr/>
      <dgm:t>
        <a:bodyPr/>
        <a:lstStyle/>
        <a:p>
          <a:endParaRPr lang="en-US"/>
        </a:p>
      </dgm:t>
    </dgm:pt>
    <dgm:pt modelId="{9CA2C56B-2528-43B0-BC9C-194C3A173099}" type="sibTrans" cxnId="{92507BE4-4BD9-42E7-86B1-2821358552A4}">
      <dgm:prSet/>
      <dgm:spPr/>
      <dgm:t>
        <a:bodyPr/>
        <a:lstStyle/>
        <a:p>
          <a:endParaRPr lang="en-US"/>
        </a:p>
      </dgm:t>
    </dgm:pt>
    <dgm:pt modelId="{722504E3-A29A-4CE0-9F4F-1D870F6BC6A3}">
      <dgm:prSet custT="1"/>
      <dgm:spPr/>
      <dgm:t>
        <a:bodyPr/>
        <a:lstStyle/>
        <a:p>
          <a:r>
            <a:rPr lang="en-US" sz="2000"/>
            <a:t>Identify priority criteria to evaluate indicators </a:t>
          </a:r>
        </a:p>
      </dgm:t>
    </dgm:pt>
    <dgm:pt modelId="{4D80F199-C0F3-466E-83F5-1683107739E3}" type="parTrans" cxnId="{0510C68D-78A4-4DA3-AFC1-AEB9A954DA22}">
      <dgm:prSet/>
      <dgm:spPr/>
      <dgm:t>
        <a:bodyPr/>
        <a:lstStyle/>
        <a:p>
          <a:endParaRPr lang="en-US"/>
        </a:p>
      </dgm:t>
    </dgm:pt>
    <dgm:pt modelId="{A807A860-28CE-4980-A67E-B4123C7A1185}" type="sibTrans" cxnId="{0510C68D-78A4-4DA3-AFC1-AEB9A954DA22}">
      <dgm:prSet/>
      <dgm:spPr/>
      <dgm:t>
        <a:bodyPr/>
        <a:lstStyle/>
        <a:p>
          <a:endParaRPr lang="en-US"/>
        </a:p>
      </dgm:t>
    </dgm:pt>
    <dgm:pt modelId="{C62C2824-B026-48DB-A7DB-022163D297FD}">
      <dgm:prSet/>
      <dgm:spPr/>
      <dgm:t>
        <a:bodyPr/>
        <a:lstStyle/>
        <a:p>
          <a:r>
            <a:rPr lang="en-US"/>
            <a:t>Select</a:t>
          </a:r>
        </a:p>
      </dgm:t>
    </dgm:pt>
    <dgm:pt modelId="{5888C587-D022-4A6E-A28D-227BC796C4B4}" type="parTrans" cxnId="{DEA4D958-986C-442C-8186-6C054804E764}">
      <dgm:prSet/>
      <dgm:spPr/>
      <dgm:t>
        <a:bodyPr/>
        <a:lstStyle/>
        <a:p>
          <a:endParaRPr lang="en-US"/>
        </a:p>
      </dgm:t>
    </dgm:pt>
    <dgm:pt modelId="{54EB0AFB-5577-463A-A56F-8B1C4991D0C0}" type="sibTrans" cxnId="{DEA4D958-986C-442C-8186-6C054804E764}">
      <dgm:prSet/>
      <dgm:spPr/>
      <dgm:t>
        <a:bodyPr/>
        <a:lstStyle/>
        <a:p>
          <a:endParaRPr lang="en-US"/>
        </a:p>
      </dgm:t>
    </dgm:pt>
    <dgm:pt modelId="{88D88166-F72D-428F-BC20-8CE56ED148A8}">
      <dgm:prSet custT="1"/>
      <dgm:spPr/>
      <dgm:t>
        <a:bodyPr/>
        <a:lstStyle/>
        <a:p>
          <a:r>
            <a:rPr lang="en-US" sz="2000"/>
            <a:t>Select initial set of indicators</a:t>
          </a:r>
        </a:p>
      </dgm:t>
    </dgm:pt>
    <dgm:pt modelId="{2BE9D020-ECD9-4D4C-9D44-92E33B8762F5}" type="parTrans" cxnId="{13AA6647-BC02-42FF-BDD4-D129F01F4C08}">
      <dgm:prSet/>
      <dgm:spPr/>
      <dgm:t>
        <a:bodyPr/>
        <a:lstStyle/>
        <a:p>
          <a:endParaRPr lang="en-US"/>
        </a:p>
      </dgm:t>
    </dgm:pt>
    <dgm:pt modelId="{1D59AF17-1DDA-4B52-8B33-78C34A845D9F}" type="sibTrans" cxnId="{13AA6647-BC02-42FF-BDD4-D129F01F4C08}">
      <dgm:prSet/>
      <dgm:spPr/>
      <dgm:t>
        <a:bodyPr/>
        <a:lstStyle/>
        <a:p>
          <a:endParaRPr lang="en-US"/>
        </a:p>
      </dgm:t>
    </dgm:pt>
    <dgm:pt modelId="{CF2C8035-04C8-4036-A883-BFED053E31E7}">
      <dgm:prSet/>
      <dgm:spPr/>
      <dgm:t>
        <a:bodyPr/>
        <a:lstStyle/>
        <a:p>
          <a:r>
            <a:rPr lang="en-US"/>
            <a:t>Share</a:t>
          </a:r>
        </a:p>
      </dgm:t>
    </dgm:pt>
    <dgm:pt modelId="{7C8D0B42-1889-4ACA-AD42-BAC6922A01D9}" type="parTrans" cxnId="{7A2A4DAC-B22F-4E5D-86E0-9F9D8C2E4234}">
      <dgm:prSet/>
      <dgm:spPr/>
      <dgm:t>
        <a:bodyPr/>
        <a:lstStyle/>
        <a:p>
          <a:endParaRPr lang="en-US"/>
        </a:p>
      </dgm:t>
    </dgm:pt>
    <dgm:pt modelId="{DB6AC179-7CB8-46A4-90A5-BF5B8EC23312}" type="sibTrans" cxnId="{7A2A4DAC-B22F-4E5D-86E0-9F9D8C2E4234}">
      <dgm:prSet/>
      <dgm:spPr/>
      <dgm:t>
        <a:bodyPr/>
        <a:lstStyle/>
        <a:p>
          <a:endParaRPr lang="en-US"/>
        </a:p>
      </dgm:t>
    </dgm:pt>
    <dgm:pt modelId="{4BC369D8-FAFF-466F-8B44-0CF61BF4C99F}">
      <dgm:prSet custT="1"/>
      <dgm:spPr/>
      <dgm:t>
        <a:bodyPr/>
        <a:lstStyle/>
        <a:p>
          <a:r>
            <a:rPr lang="en-US" sz="2000"/>
            <a:t>Share out with climate groups </a:t>
          </a:r>
        </a:p>
      </dgm:t>
    </dgm:pt>
    <dgm:pt modelId="{7AA016EB-DFB3-4F6E-8070-3D41C7AA075B}" type="parTrans" cxnId="{F8E74EDD-9E89-43AB-B181-C0AFC22AD850}">
      <dgm:prSet/>
      <dgm:spPr/>
      <dgm:t>
        <a:bodyPr/>
        <a:lstStyle/>
        <a:p>
          <a:endParaRPr lang="en-US"/>
        </a:p>
      </dgm:t>
    </dgm:pt>
    <dgm:pt modelId="{9F2C5F70-D0DD-4AE6-B3F4-45EA74541C72}" type="sibTrans" cxnId="{F8E74EDD-9E89-43AB-B181-C0AFC22AD850}">
      <dgm:prSet/>
      <dgm:spPr/>
      <dgm:t>
        <a:bodyPr/>
        <a:lstStyle/>
        <a:p>
          <a:endParaRPr lang="en-US"/>
        </a:p>
      </dgm:t>
    </dgm:pt>
    <dgm:pt modelId="{615B7FFD-B153-4261-92FA-066626967690}">
      <dgm:prSet/>
      <dgm:spPr/>
      <dgm:t>
        <a:bodyPr/>
        <a:lstStyle/>
        <a:p>
          <a:r>
            <a:rPr lang="en-US"/>
            <a:t>Iterate</a:t>
          </a:r>
        </a:p>
      </dgm:t>
    </dgm:pt>
    <dgm:pt modelId="{F3F9CB1F-DB0F-4EAE-82CD-8D1706ED3BCE}" type="parTrans" cxnId="{3F7B6B0C-84C3-42F3-A5B6-DE9D6C3AA0F5}">
      <dgm:prSet/>
      <dgm:spPr/>
      <dgm:t>
        <a:bodyPr/>
        <a:lstStyle/>
        <a:p>
          <a:endParaRPr lang="en-US"/>
        </a:p>
      </dgm:t>
    </dgm:pt>
    <dgm:pt modelId="{45538654-D6FA-49EA-AE28-DF89DB9273AD}" type="sibTrans" cxnId="{3F7B6B0C-84C3-42F3-A5B6-DE9D6C3AA0F5}">
      <dgm:prSet/>
      <dgm:spPr/>
      <dgm:t>
        <a:bodyPr/>
        <a:lstStyle/>
        <a:p>
          <a:endParaRPr lang="en-US"/>
        </a:p>
      </dgm:t>
    </dgm:pt>
    <dgm:pt modelId="{5DC3DB41-3C0C-40A7-A053-AFB600F644A3}">
      <dgm:prSet custT="1"/>
      <dgm:spPr/>
      <dgm:t>
        <a:bodyPr/>
        <a:lstStyle/>
        <a:p>
          <a:r>
            <a:rPr lang="en-US" sz="2000"/>
            <a:t>Conduct user testing, identify future areas of development</a:t>
          </a:r>
        </a:p>
      </dgm:t>
    </dgm:pt>
    <dgm:pt modelId="{A805E70C-5400-4EEB-A5AB-EB4837A12CD5}" type="parTrans" cxnId="{51563690-5A4F-4C5F-9378-0C5F328C1B84}">
      <dgm:prSet/>
      <dgm:spPr/>
      <dgm:t>
        <a:bodyPr/>
        <a:lstStyle/>
        <a:p>
          <a:endParaRPr lang="en-US"/>
        </a:p>
      </dgm:t>
    </dgm:pt>
    <dgm:pt modelId="{ADD3A054-ABD0-408E-A39B-C0DEC60F7D51}" type="sibTrans" cxnId="{51563690-5A4F-4C5F-9378-0C5F328C1B84}">
      <dgm:prSet/>
      <dgm:spPr/>
      <dgm:t>
        <a:bodyPr/>
        <a:lstStyle/>
        <a:p>
          <a:endParaRPr lang="en-US"/>
        </a:p>
      </dgm:t>
    </dgm:pt>
    <dgm:pt modelId="{ED7751C6-6946-4419-ABA4-24265C93069B}" type="pres">
      <dgm:prSet presAssocID="{DD964F41-9789-468D-890E-E624C6A75FEB}" presName="Name0" presStyleCnt="0">
        <dgm:presLayoutVars>
          <dgm:dir/>
          <dgm:animLvl val="lvl"/>
          <dgm:resizeHandles val="exact"/>
        </dgm:presLayoutVars>
      </dgm:prSet>
      <dgm:spPr/>
    </dgm:pt>
    <dgm:pt modelId="{DA429D12-E675-499F-9943-39393E8785E8}" type="pres">
      <dgm:prSet presAssocID="{615B7FFD-B153-4261-92FA-066626967690}" presName="boxAndChildren" presStyleCnt="0"/>
      <dgm:spPr/>
    </dgm:pt>
    <dgm:pt modelId="{02651B71-E22C-462D-B4DC-6E7B14000C3C}" type="pres">
      <dgm:prSet presAssocID="{615B7FFD-B153-4261-92FA-066626967690}" presName="parentTextBox" presStyleLbl="alignNode1" presStyleIdx="0" presStyleCnt="6"/>
      <dgm:spPr/>
    </dgm:pt>
    <dgm:pt modelId="{772144B1-4B4A-430E-8F23-64F3B6B35D04}" type="pres">
      <dgm:prSet presAssocID="{615B7FFD-B153-4261-92FA-066626967690}" presName="descendantBox" presStyleLbl="bgAccFollowNode1" presStyleIdx="0" presStyleCnt="6"/>
      <dgm:spPr/>
    </dgm:pt>
    <dgm:pt modelId="{6336752F-5732-437C-B64A-A1C4BEDA4C9D}" type="pres">
      <dgm:prSet presAssocID="{DB6AC179-7CB8-46A4-90A5-BF5B8EC23312}" presName="sp" presStyleCnt="0"/>
      <dgm:spPr/>
    </dgm:pt>
    <dgm:pt modelId="{16C44C22-0DE5-4300-A25A-496D0103022F}" type="pres">
      <dgm:prSet presAssocID="{CF2C8035-04C8-4036-A883-BFED053E31E7}" presName="arrowAndChildren" presStyleCnt="0"/>
      <dgm:spPr/>
    </dgm:pt>
    <dgm:pt modelId="{EA15433D-D5AB-4502-8E29-A5CC72F4E26E}" type="pres">
      <dgm:prSet presAssocID="{CF2C8035-04C8-4036-A883-BFED053E31E7}" presName="parentTextArrow" presStyleLbl="node1" presStyleIdx="0" presStyleCnt="0"/>
      <dgm:spPr/>
    </dgm:pt>
    <dgm:pt modelId="{32E5B917-1BEB-46D9-B962-A5A07A246906}" type="pres">
      <dgm:prSet presAssocID="{CF2C8035-04C8-4036-A883-BFED053E31E7}" presName="arrow" presStyleLbl="alignNode1" presStyleIdx="1" presStyleCnt="6"/>
      <dgm:spPr/>
    </dgm:pt>
    <dgm:pt modelId="{FCF71443-BB29-4182-9D56-AFBBDDD2E956}" type="pres">
      <dgm:prSet presAssocID="{CF2C8035-04C8-4036-A883-BFED053E31E7}" presName="descendantArrow" presStyleLbl="bgAccFollowNode1" presStyleIdx="1" presStyleCnt="6"/>
      <dgm:spPr/>
    </dgm:pt>
    <dgm:pt modelId="{A1B8F7C8-B0AD-4223-AE42-8410DE78F76E}" type="pres">
      <dgm:prSet presAssocID="{54EB0AFB-5577-463A-A56F-8B1C4991D0C0}" presName="sp" presStyleCnt="0"/>
      <dgm:spPr/>
    </dgm:pt>
    <dgm:pt modelId="{4466AFB7-F556-42EE-BE7F-57E7A6E6DFD4}" type="pres">
      <dgm:prSet presAssocID="{C62C2824-B026-48DB-A7DB-022163D297FD}" presName="arrowAndChildren" presStyleCnt="0"/>
      <dgm:spPr/>
    </dgm:pt>
    <dgm:pt modelId="{1DA3C837-FA94-4DEA-A834-4718CADBDF98}" type="pres">
      <dgm:prSet presAssocID="{C62C2824-B026-48DB-A7DB-022163D297FD}" presName="parentTextArrow" presStyleLbl="node1" presStyleIdx="0" presStyleCnt="0"/>
      <dgm:spPr/>
    </dgm:pt>
    <dgm:pt modelId="{A60F4D31-92D1-432D-AB4D-BE8F2F79705A}" type="pres">
      <dgm:prSet presAssocID="{C62C2824-B026-48DB-A7DB-022163D297FD}" presName="arrow" presStyleLbl="alignNode1" presStyleIdx="2" presStyleCnt="6"/>
      <dgm:spPr/>
    </dgm:pt>
    <dgm:pt modelId="{2F8907C0-1182-4A10-AAA3-917D4D71D369}" type="pres">
      <dgm:prSet presAssocID="{C62C2824-B026-48DB-A7DB-022163D297FD}" presName="descendantArrow" presStyleLbl="bgAccFollowNode1" presStyleIdx="2" presStyleCnt="6"/>
      <dgm:spPr/>
    </dgm:pt>
    <dgm:pt modelId="{DAA1F58D-69B1-4EDA-AFD9-8C90D8D104F2}" type="pres">
      <dgm:prSet presAssocID="{9CA2C56B-2528-43B0-BC9C-194C3A173099}" presName="sp" presStyleCnt="0"/>
      <dgm:spPr/>
    </dgm:pt>
    <dgm:pt modelId="{45D738F2-DBA2-493F-AAB8-EC4A3429A60C}" type="pres">
      <dgm:prSet presAssocID="{0D15F5E2-8B98-4CE6-85FF-2B9FEF813464}" presName="arrowAndChildren" presStyleCnt="0"/>
      <dgm:spPr/>
    </dgm:pt>
    <dgm:pt modelId="{7346A346-3446-4DFF-95AD-C84590CB7EC4}" type="pres">
      <dgm:prSet presAssocID="{0D15F5E2-8B98-4CE6-85FF-2B9FEF813464}" presName="parentTextArrow" presStyleLbl="node1" presStyleIdx="0" presStyleCnt="0"/>
      <dgm:spPr/>
    </dgm:pt>
    <dgm:pt modelId="{E5DC146F-BCB6-4438-80BC-0DAC2806C4C0}" type="pres">
      <dgm:prSet presAssocID="{0D15F5E2-8B98-4CE6-85FF-2B9FEF813464}" presName="arrow" presStyleLbl="alignNode1" presStyleIdx="3" presStyleCnt="6"/>
      <dgm:spPr/>
    </dgm:pt>
    <dgm:pt modelId="{AC261CBE-BDB4-4877-BF7D-A0E2B8164753}" type="pres">
      <dgm:prSet presAssocID="{0D15F5E2-8B98-4CE6-85FF-2B9FEF813464}" presName="descendantArrow" presStyleLbl="bgAccFollowNode1" presStyleIdx="3" presStyleCnt="6"/>
      <dgm:spPr/>
    </dgm:pt>
    <dgm:pt modelId="{99562071-DD7A-4E34-9998-43DE0533FB7F}" type="pres">
      <dgm:prSet presAssocID="{EF4DD4C5-72DF-4E3A-8965-6B88A94599B4}" presName="sp" presStyleCnt="0"/>
      <dgm:spPr/>
    </dgm:pt>
    <dgm:pt modelId="{61C4784C-6DED-43AD-93B7-87F5CCF657C7}" type="pres">
      <dgm:prSet presAssocID="{49DBC603-6CCD-458D-8350-8736031B2BB4}" presName="arrowAndChildren" presStyleCnt="0"/>
      <dgm:spPr/>
    </dgm:pt>
    <dgm:pt modelId="{B4D3F1F1-50B4-44D7-B105-48EBFDE0B97D}" type="pres">
      <dgm:prSet presAssocID="{49DBC603-6CCD-458D-8350-8736031B2BB4}" presName="parentTextArrow" presStyleLbl="node1" presStyleIdx="0" presStyleCnt="0"/>
      <dgm:spPr/>
    </dgm:pt>
    <dgm:pt modelId="{BED34BB6-EB41-44C5-BCC8-30CCB49305DE}" type="pres">
      <dgm:prSet presAssocID="{49DBC603-6CCD-458D-8350-8736031B2BB4}" presName="arrow" presStyleLbl="alignNode1" presStyleIdx="4" presStyleCnt="6" custLinFactNeighborX="-3767" custLinFactNeighborY="-5007"/>
      <dgm:spPr/>
    </dgm:pt>
    <dgm:pt modelId="{30751D95-65BE-468F-B30F-BC09EEBA5BAB}" type="pres">
      <dgm:prSet presAssocID="{49DBC603-6CCD-458D-8350-8736031B2BB4}" presName="descendantArrow" presStyleLbl="bgAccFollowNode1" presStyleIdx="4" presStyleCnt="6" custLinFactNeighborX="-209" custLinFactNeighborY="-7703"/>
      <dgm:spPr/>
    </dgm:pt>
    <dgm:pt modelId="{F9666393-053F-420E-85FC-77FD0B77D50A}" type="pres">
      <dgm:prSet presAssocID="{61A7043E-3823-40D5-8034-764A5C45F939}" presName="sp" presStyleCnt="0"/>
      <dgm:spPr/>
    </dgm:pt>
    <dgm:pt modelId="{55C02583-0C90-49B7-A665-A69345EEB17E}" type="pres">
      <dgm:prSet presAssocID="{F9DE8AB8-2DD3-44E3-92DC-DFA8331BA48A}" presName="arrowAndChildren" presStyleCnt="0"/>
      <dgm:spPr/>
    </dgm:pt>
    <dgm:pt modelId="{0C228AA6-4208-4471-BBBC-F633D0AD816D}" type="pres">
      <dgm:prSet presAssocID="{F9DE8AB8-2DD3-44E3-92DC-DFA8331BA48A}" presName="parentTextArrow" presStyleLbl="node1" presStyleIdx="0" presStyleCnt="0"/>
      <dgm:spPr/>
    </dgm:pt>
    <dgm:pt modelId="{A210F2D1-CD9C-43B4-B9E9-FDC1946A45A5}" type="pres">
      <dgm:prSet presAssocID="{F9DE8AB8-2DD3-44E3-92DC-DFA8331BA48A}" presName="arrow" presStyleLbl="alignNode1" presStyleIdx="5" presStyleCnt="6"/>
      <dgm:spPr/>
    </dgm:pt>
    <dgm:pt modelId="{97AAE2E7-08E4-44E7-89CB-763C132C5B88}" type="pres">
      <dgm:prSet presAssocID="{F9DE8AB8-2DD3-44E3-92DC-DFA8331BA48A}" presName="descendantArrow" presStyleLbl="bgAccFollowNode1" presStyleIdx="5" presStyleCnt="6"/>
      <dgm:spPr/>
    </dgm:pt>
  </dgm:ptLst>
  <dgm:cxnLst>
    <dgm:cxn modelId="{3F7B6B0C-84C3-42F3-A5B6-DE9D6C3AA0F5}" srcId="{DD964F41-9789-468D-890E-E624C6A75FEB}" destId="{615B7FFD-B153-4261-92FA-066626967690}" srcOrd="5" destOrd="0" parTransId="{F3F9CB1F-DB0F-4EAE-82CD-8D1706ED3BCE}" sibTransId="{45538654-D6FA-49EA-AE28-DF89DB9273AD}"/>
    <dgm:cxn modelId="{74C61D1A-9DF7-45D2-A9BB-139F1BB6CE3B}" type="presOf" srcId="{A68B309A-1724-43C8-844B-850A72E76FA5}" destId="{30751D95-65BE-468F-B30F-BC09EEBA5BAB}" srcOrd="0" destOrd="0" presId="urn:microsoft.com/office/officeart/2016/7/layout/VerticalDownArrowProcess"/>
    <dgm:cxn modelId="{F085A52C-1410-4346-B3C8-96CDB5A70140}" type="presOf" srcId="{0D15F5E2-8B98-4CE6-85FF-2B9FEF813464}" destId="{E5DC146F-BCB6-4438-80BC-0DAC2806C4C0}" srcOrd="1" destOrd="0" presId="urn:microsoft.com/office/officeart/2016/7/layout/VerticalDownArrowProcess"/>
    <dgm:cxn modelId="{3D74D12F-3F36-4C95-B20E-FDE1D3824DF5}" type="presOf" srcId="{C62C2824-B026-48DB-A7DB-022163D297FD}" destId="{A60F4D31-92D1-432D-AB4D-BE8F2F79705A}" srcOrd="1" destOrd="0" presId="urn:microsoft.com/office/officeart/2016/7/layout/VerticalDownArrowProcess"/>
    <dgm:cxn modelId="{6639C43F-E0F8-487E-AE69-F463A6EE16AD}" type="presOf" srcId="{F9DE8AB8-2DD3-44E3-92DC-DFA8331BA48A}" destId="{0C228AA6-4208-4471-BBBC-F633D0AD816D}" srcOrd="0" destOrd="0" presId="urn:microsoft.com/office/officeart/2016/7/layout/VerticalDownArrowProcess"/>
    <dgm:cxn modelId="{6F6F9840-DFCE-4EEB-8405-A5CBD8394734}" type="presOf" srcId="{C62C2824-B026-48DB-A7DB-022163D297FD}" destId="{1DA3C837-FA94-4DEA-A834-4718CADBDF98}" srcOrd="0" destOrd="0" presId="urn:microsoft.com/office/officeart/2016/7/layout/VerticalDownArrowProcess"/>
    <dgm:cxn modelId="{F7AF0A62-2B84-47A7-BCCC-CBC3128DF3A1}" type="presOf" srcId="{49DBC603-6CCD-458D-8350-8736031B2BB4}" destId="{B4D3F1F1-50B4-44D7-B105-48EBFDE0B97D}" srcOrd="0" destOrd="0" presId="urn:microsoft.com/office/officeart/2016/7/layout/VerticalDownArrowProcess"/>
    <dgm:cxn modelId="{F563EE62-F3CB-447E-8856-D93B4CDE4F83}" type="presOf" srcId="{4BC369D8-FAFF-466F-8B44-0CF61BF4C99F}" destId="{FCF71443-BB29-4182-9D56-AFBBDDD2E956}" srcOrd="0" destOrd="0" presId="urn:microsoft.com/office/officeart/2016/7/layout/VerticalDownArrowProcess"/>
    <dgm:cxn modelId="{C2C8DE43-F6BC-4BCE-BD20-FA2F06CA5787}" srcId="{DD964F41-9789-468D-890E-E624C6A75FEB}" destId="{F9DE8AB8-2DD3-44E3-92DC-DFA8331BA48A}" srcOrd="0" destOrd="0" parTransId="{04954685-031B-4EA7-B72D-C2E5668E0D9F}" sibTransId="{61A7043E-3823-40D5-8034-764A5C45F939}"/>
    <dgm:cxn modelId="{E8337344-F926-4797-98A2-448BDF1CE9A4}" type="presOf" srcId="{5DC3DB41-3C0C-40A7-A053-AFB600F644A3}" destId="{772144B1-4B4A-430E-8F23-64F3B6B35D04}" srcOrd="0" destOrd="0" presId="urn:microsoft.com/office/officeart/2016/7/layout/VerticalDownArrowProcess"/>
    <dgm:cxn modelId="{49409245-F188-4389-890F-584E97AD4EBC}" type="presOf" srcId="{CF2C8035-04C8-4036-A883-BFED053E31E7}" destId="{32E5B917-1BEB-46D9-B962-A5A07A246906}" srcOrd="1" destOrd="0" presId="urn:microsoft.com/office/officeart/2016/7/layout/VerticalDownArrowProcess"/>
    <dgm:cxn modelId="{13AA6647-BC02-42FF-BDD4-D129F01F4C08}" srcId="{C62C2824-B026-48DB-A7DB-022163D297FD}" destId="{88D88166-F72D-428F-BC20-8CE56ED148A8}" srcOrd="0" destOrd="0" parTransId="{2BE9D020-ECD9-4D4C-9D44-92E33B8762F5}" sibTransId="{1D59AF17-1DDA-4B52-8B33-78C34A845D9F}"/>
    <dgm:cxn modelId="{C0135E69-FF7E-4727-98E7-29C0684B82DE}" srcId="{49DBC603-6CCD-458D-8350-8736031B2BB4}" destId="{A68B309A-1724-43C8-844B-850A72E76FA5}" srcOrd="0" destOrd="0" parTransId="{FB8144D8-A9B0-477E-B55C-F84EC725014E}" sibTransId="{99D38E0C-5B1C-4B35-AB8E-915627B24C00}"/>
    <dgm:cxn modelId="{0EE02C50-ECE8-4912-A28E-54D74E442247}" type="presOf" srcId="{0D15F5E2-8B98-4CE6-85FF-2B9FEF813464}" destId="{7346A346-3446-4DFF-95AD-C84590CB7EC4}" srcOrd="0" destOrd="0" presId="urn:microsoft.com/office/officeart/2016/7/layout/VerticalDownArrowProcess"/>
    <dgm:cxn modelId="{A5DF7851-F279-440E-A451-76BFD6650089}" type="presOf" srcId="{CF2C8035-04C8-4036-A883-BFED053E31E7}" destId="{EA15433D-D5AB-4502-8E29-A5CC72F4E26E}" srcOrd="0" destOrd="0" presId="urn:microsoft.com/office/officeart/2016/7/layout/VerticalDownArrowProcess"/>
    <dgm:cxn modelId="{DEA4D958-986C-442C-8186-6C054804E764}" srcId="{DD964F41-9789-468D-890E-E624C6A75FEB}" destId="{C62C2824-B026-48DB-A7DB-022163D297FD}" srcOrd="3" destOrd="0" parTransId="{5888C587-D022-4A6E-A28D-227BC796C4B4}" sibTransId="{54EB0AFB-5577-463A-A56F-8B1C4991D0C0}"/>
    <dgm:cxn modelId="{6192047D-F351-44F8-BEFF-4AA446E5CEC3}" type="presOf" srcId="{8C34229F-F0D9-497D-A38B-2004344BFDFB}" destId="{97AAE2E7-08E4-44E7-89CB-763C132C5B88}" srcOrd="0" destOrd="0" presId="urn:microsoft.com/office/officeart/2016/7/layout/VerticalDownArrowProcess"/>
    <dgm:cxn modelId="{0510C68D-78A4-4DA3-AFC1-AEB9A954DA22}" srcId="{0D15F5E2-8B98-4CE6-85FF-2B9FEF813464}" destId="{722504E3-A29A-4CE0-9F4F-1D870F6BC6A3}" srcOrd="0" destOrd="0" parTransId="{4D80F199-C0F3-466E-83F5-1683107739E3}" sibTransId="{A807A860-28CE-4980-A67E-B4123C7A1185}"/>
    <dgm:cxn modelId="{51563690-5A4F-4C5F-9378-0C5F328C1B84}" srcId="{615B7FFD-B153-4261-92FA-066626967690}" destId="{5DC3DB41-3C0C-40A7-A053-AFB600F644A3}" srcOrd="0" destOrd="0" parTransId="{A805E70C-5400-4EEB-A5AB-EB4837A12CD5}" sibTransId="{ADD3A054-ABD0-408E-A39B-C0DEC60F7D51}"/>
    <dgm:cxn modelId="{7A2A4DAC-B22F-4E5D-86E0-9F9D8C2E4234}" srcId="{DD964F41-9789-468D-890E-E624C6A75FEB}" destId="{CF2C8035-04C8-4036-A883-BFED053E31E7}" srcOrd="4" destOrd="0" parTransId="{7C8D0B42-1889-4ACA-AD42-BAC6922A01D9}" sibTransId="{DB6AC179-7CB8-46A4-90A5-BF5B8EC23312}"/>
    <dgm:cxn modelId="{CD4FECBB-6606-462B-BC4F-32C772F30FBC}" srcId="{F9DE8AB8-2DD3-44E3-92DC-DFA8331BA48A}" destId="{8C34229F-F0D9-497D-A38B-2004344BFDFB}" srcOrd="0" destOrd="0" parTransId="{8254B863-B3D7-4D54-8420-2C3B6A76CFBB}" sibTransId="{0D0896B8-580E-4A79-A445-BF22761E6C33}"/>
    <dgm:cxn modelId="{2F1C6DC0-8C89-4BDC-BE39-75B398AE38A8}" srcId="{DD964F41-9789-468D-890E-E624C6A75FEB}" destId="{49DBC603-6CCD-458D-8350-8736031B2BB4}" srcOrd="1" destOrd="0" parTransId="{AB57BC8C-8E2B-4342-A18A-4D54E74FA4C4}" sibTransId="{EF4DD4C5-72DF-4E3A-8965-6B88A94599B4}"/>
    <dgm:cxn modelId="{BB2901CC-42B3-45FD-A1C1-A27D6E8D9C8E}" type="presOf" srcId="{F9DE8AB8-2DD3-44E3-92DC-DFA8331BA48A}" destId="{A210F2D1-CD9C-43B4-B9E9-FDC1946A45A5}" srcOrd="1" destOrd="0" presId="urn:microsoft.com/office/officeart/2016/7/layout/VerticalDownArrowProcess"/>
    <dgm:cxn modelId="{27F603CC-7418-4A5D-A2D1-73C914A3874B}" type="presOf" srcId="{DD964F41-9789-468D-890E-E624C6A75FEB}" destId="{ED7751C6-6946-4419-ABA4-24265C93069B}" srcOrd="0" destOrd="0" presId="urn:microsoft.com/office/officeart/2016/7/layout/VerticalDownArrowProcess"/>
    <dgm:cxn modelId="{0DABA5D0-FC79-4BC6-A95B-09DAAEF11017}" type="presOf" srcId="{88D88166-F72D-428F-BC20-8CE56ED148A8}" destId="{2F8907C0-1182-4A10-AAA3-917D4D71D369}" srcOrd="0" destOrd="0" presId="urn:microsoft.com/office/officeart/2016/7/layout/VerticalDownArrowProcess"/>
    <dgm:cxn modelId="{D0BEFADB-0E91-4B21-BB65-571F43177D43}" type="presOf" srcId="{49DBC603-6CCD-458D-8350-8736031B2BB4}" destId="{BED34BB6-EB41-44C5-BCC8-30CCB49305DE}" srcOrd="1" destOrd="0" presId="urn:microsoft.com/office/officeart/2016/7/layout/VerticalDownArrowProcess"/>
    <dgm:cxn modelId="{7D5B44DC-65E1-4748-B74F-E530AFC0912D}" type="presOf" srcId="{722504E3-A29A-4CE0-9F4F-1D870F6BC6A3}" destId="{AC261CBE-BDB4-4877-BF7D-A0E2B8164753}" srcOrd="0" destOrd="0" presId="urn:microsoft.com/office/officeart/2016/7/layout/VerticalDownArrowProcess"/>
    <dgm:cxn modelId="{F8E74EDD-9E89-43AB-B181-C0AFC22AD850}" srcId="{CF2C8035-04C8-4036-A883-BFED053E31E7}" destId="{4BC369D8-FAFF-466F-8B44-0CF61BF4C99F}" srcOrd="0" destOrd="0" parTransId="{7AA016EB-DFB3-4F6E-8070-3D41C7AA075B}" sibTransId="{9F2C5F70-D0DD-4AE6-B3F4-45EA74541C72}"/>
    <dgm:cxn modelId="{CFD063DE-94C5-4229-B374-A1EE167C1CED}" type="presOf" srcId="{615B7FFD-B153-4261-92FA-066626967690}" destId="{02651B71-E22C-462D-B4DC-6E7B14000C3C}" srcOrd="0" destOrd="0" presId="urn:microsoft.com/office/officeart/2016/7/layout/VerticalDownArrowProcess"/>
    <dgm:cxn modelId="{92507BE4-4BD9-42E7-86B1-2821358552A4}" srcId="{DD964F41-9789-468D-890E-E624C6A75FEB}" destId="{0D15F5E2-8B98-4CE6-85FF-2B9FEF813464}" srcOrd="2" destOrd="0" parTransId="{D1629B4B-D303-43D6-BDFD-D494BEE04869}" sibTransId="{9CA2C56B-2528-43B0-BC9C-194C3A173099}"/>
    <dgm:cxn modelId="{D37A5EA3-3B93-4E83-8FF1-E4B977C26230}" type="presParOf" srcId="{ED7751C6-6946-4419-ABA4-24265C93069B}" destId="{DA429D12-E675-499F-9943-39393E8785E8}" srcOrd="0" destOrd="0" presId="urn:microsoft.com/office/officeart/2016/7/layout/VerticalDownArrowProcess"/>
    <dgm:cxn modelId="{0F7A72E6-DC4F-4B81-846A-2881EA17DCE2}" type="presParOf" srcId="{DA429D12-E675-499F-9943-39393E8785E8}" destId="{02651B71-E22C-462D-B4DC-6E7B14000C3C}" srcOrd="0" destOrd="0" presId="urn:microsoft.com/office/officeart/2016/7/layout/VerticalDownArrowProcess"/>
    <dgm:cxn modelId="{405B491F-99F6-4141-AC7F-D93F0D3A3415}" type="presParOf" srcId="{DA429D12-E675-499F-9943-39393E8785E8}" destId="{772144B1-4B4A-430E-8F23-64F3B6B35D04}" srcOrd="1" destOrd="0" presId="urn:microsoft.com/office/officeart/2016/7/layout/VerticalDownArrowProcess"/>
    <dgm:cxn modelId="{78291200-6C64-42C3-BC35-E55C7E6BA3C7}" type="presParOf" srcId="{ED7751C6-6946-4419-ABA4-24265C93069B}" destId="{6336752F-5732-437C-B64A-A1C4BEDA4C9D}" srcOrd="1" destOrd="0" presId="urn:microsoft.com/office/officeart/2016/7/layout/VerticalDownArrowProcess"/>
    <dgm:cxn modelId="{C822F924-A2CF-405A-BB32-0E6E174F134F}" type="presParOf" srcId="{ED7751C6-6946-4419-ABA4-24265C93069B}" destId="{16C44C22-0DE5-4300-A25A-496D0103022F}" srcOrd="2" destOrd="0" presId="urn:microsoft.com/office/officeart/2016/7/layout/VerticalDownArrowProcess"/>
    <dgm:cxn modelId="{1531924C-688E-441D-9D18-F555A6EE9128}" type="presParOf" srcId="{16C44C22-0DE5-4300-A25A-496D0103022F}" destId="{EA15433D-D5AB-4502-8E29-A5CC72F4E26E}" srcOrd="0" destOrd="0" presId="urn:microsoft.com/office/officeart/2016/7/layout/VerticalDownArrowProcess"/>
    <dgm:cxn modelId="{E2A357DF-8A04-4262-A87E-DB9F6AFF9ED7}" type="presParOf" srcId="{16C44C22-0DE5-4300-A25A-496D0103022F}" destId="{32E5B917-1BEB-46D9-B962-A5A07A246906}" srcOrd="1" destOrd="0" presId="urn:microsoft.com/office/officeart/2016/7/layout/VerticalDownArrowProcess"/>
    <dgm:cxn modelId="{137BB0B4-0557-48A0-88FE-387133CB4B69}" type="presParOf" srcId="{16C44C22-0DE5-4300-A25A-496D0103022F}" destId="{FCF71443-BB29-4182-9D56-AFBBDDD2E956}" srcOrd="2" destOrd="0" presId="urn:microsoft.com/office/officeart/2016/7/layout/VerticalDownArrowProcess"/>
    <dgm:cxn modelId="{CFD024AE-7041-4F3F-BC13-04DE14B486A7}" type="presParOf" srcId="{ED7751C6-6946-4419-ABA4-24265C93069B}" destId="{A1B8F7C8-B0AD-4223-AE42-8410DE78F76E}" srcOrd="3" destOrd="0" presId="urn:microsoft.com/office/officeart/2016/7/layout/VerticalDownArrowProcess"/>
    <dgm:cxn modelId="{9566662B-DA4C-4668-A7A2-D867F524F193}" type="presParOf" srcId="{ED7751C6-6946-4419-ABA4-24265C93069B}" destId="{4466AFB7-F556-42EE-BE7F-57E7A6E6DFD4}" srcOrd="4" destOrd="0" presId="urn:microsoft.com/office/officeart/2016/7/layout/VerticalDownArrowProcess"/>
    <dgm:cxn modelId="{956CA1D3-1400-45E5-8ADF-51F95F6F386B}" type="presParOf" srcId="{4466AFB7-F556-42EE-BE7F-57E7A6E6DFD4}" destId="{1DA3C837-FA94-4DEA-A834-4718CADBDF98}" srcOrd="0" destOrd="0" presId="urn:microsoft.com/office/officeart/2016/7/layout/VerticalDownArrowProcess"/>
    <dgm:cxn modelId="{6422E820-918D-48A0-9A3C-50B1B16A2ACD}" type="presParOf" srcId="{4466AFB7-F556-42EE-BE7F-57E7A6E6DFD4}" destId="{A60F4D31-92D1-432D-AB4D-BE8F2F79705A}" srcOrd="1" destOrd="0" presId="urn:microsoft.com/office/officeart/2016/7/layout/VerticalDownArrowProcess"/>
    <dgm:cxn modelId="{8AF83C2C-30EA-49A0-AC10-6262D6127D4B}" type="presParOf" srcId="{4466AFB7-F556-42EE-BE7F-57E7A6E6DFD4}" destId="{2F8907C0-1182-4A10-AAA3-917D4D71D369}" srcOrd="2" destOrd="0" presId="urn:microsoft.com/office/officeart/2016/7/layout/VerticalDownArrowProcess"/>
    <dgm:cxn modelId="{A3EEB47E-39C5-4D4C-B644-88BDC5D4C8DA}" type="presParOf" srcId="{ED7751C6-6946-4419-ABA4-24265C93069B}" destId="{DAA1F58D-69B1-4EDA-AFD9-8C90D8D104F2}" srcOrd="5" destOrd="0" presId="urn:microsoft.com/office/officeart/2016/7/layout/VerticalDownArrowProcess"/>
    <dgm:cxn modelId="{08A5E6E1-05FA-4035-B3DF-78AA26AE9BBC}" type="presParOf" srcId="{ED7751C6-6946-4419-ABA4-24265C93069B}" destId="{45D738F2-DBA2-493F-AAB8-EC4A3429A60C}" srcOrd="6" destOrd="0" presId="urn:microsoft.com/office/officeart/2016/7/layout/VerticalDownArrowProcess"/>
    <dgm:cxn modelId="{74DB7089-93AD-4C83-8C4B-81473C10400F}" type="presParOf" srcId="{45D738F2-DBA2-493F-AAB8-EC4A3429A60C}" destId="{7346A346-3446-4DFF-95AD-C84590CB7EC4}" srcOrd="0" destOrd="0" presId="urn:microsoft.com/office/officeart/2016/7/layout/VerticalDownArrowProcess"/>
    <dgm:cxn modelId="{94867E2A-25FF-4842-96C4-0CB4D94C15ED}" type="presParOf" srcId="{45D738F2-DBA2-493F-AAB8-EC4A3429A60C}" destId="{E5DC146F-BCB6-4438-80BC-0DAC2806C4C0}" srcOrd="1" destOrd="0" presId="urn:microsoft.com/office/officeart/2016/7/layout/VerticalDownArrowProcess"/>
    <dgm:cxn modelId="{CF159F8C-E663-4BB8-BB4E-7F2D54DD8ED1}" type="presParOf" srcId="{45D738F2-DBA2-493F-AAB8-EC4A3429A60C}" destId="{AC261CBE-BDB4-4877-BF7D-A0E2B8164753}" srcOrd="2" destOrd="0" presId="urn:microsoft.com/office/officeart/2016/7/layout/VerticalDownArrowProcess"/>
    <dgm:cxn modelId="{F376A16D-8EE1-4149-809E-18E03E60D040}" type="presParOf" srcId="{ED7751C6-6946-4419-ABA4-24265C93069B}" destId="{99562071-DD7A-4E34-9998-43DE0533FB7F}" srcOrd="7" destOrd="0" presId="urn:microsoft.com/office/officeart/2016/7/layout/VerticalDownArrowProcess"/>
    <dgm:cxn modelId="{EF332DC0-F309-4883-9E82-6D48D04F0DE9}" type="presParOf" srcId="{ED7751C6-6946-4419-ABA4-24265C93069B}" destId="{61C4784C-6DED-43AD-93B7-87F5CCF657C7}" srcOrd="8" destOrd="0" presId="urn:microsoft.com/office/officeart/2016/7/layout/VerticalDownArrowProcess"/>
    <dgm:cxn modelId="{DA33C061-B86F-4A42-8753-6DF056D45D70}" type="presParOf" srcId="{61C4784C-6DED-43AD-93B7-87F5CCF657C7}" destId="{B4D3F1F1-50B4-44D7-B105-48EBFDE0B97D}" srcOrd="0" destOrd="0" presId="urn:microsoft.com/office/officeart/2016/7/layout/VerticalDownArrowProcess"/>
    <dgm:cxn modelId="{B590083F-5179-4284-8B91-3AE986D55D0A}" type="presParOf" srcId="{61C4784C-6DED-43AD-93B7-87F5CCF657C7}" destId="{BED34BB6-EB41-44C5-BCC8-30CCB49305DE}" srcOrd="1" destOrd="0" presId="urn:microsoft.com/office/officeart/2016/7/layout/VerticalDownArrowProcess"/>
    <dgm:cxn modelId="{D198C587-B038-46A9-B7F8-C33DBAA3B7B2}" type="presParOf" srcId="{61C4784C-6DED-43AD-93B7-87F5CCF657C7}" destId="{30751D95-65BE-468F-B30F-BC09EEBA5BAB}" srcOrd="2" destOrd="0" presId="urn:microsoft.com/office/officeart/2016/7/layout/VerticalDownArrowProcess"/>
    <dgm:cxn modelId="{543DF039-AE0C-4819-8321-EBDE25E9E752}" type="presParOf" srcId="{ED7751C6-6946-4419-ABA4-24265C93069B}" destId="{F9666393-053F-420E-85FC-77FD0B77D50A}" srcOrd="9" destOrd="0" presId="urn:microsoft.com/office/officeart/2016/7/layout/VerticalDownArrowProcess"/>
    <dgm:cxn modelId="{053FC223-BF6F-4E26-B1C0-C95A991F83DB}" type="presParOf" srcId="{ED7751C6-6946-4419-ABA4-24265C93069B}" destId="{55C02583-0C90-49B7-A665-A69345EEB17E}" srcOrd="10" destOrd="0" presId="urn:microsoft.com/office/officeart/2016/7/layout/VerticalDownArrowProcess"/>
    <dgm:cxn modelId="{65CA3F98-A621-4B07-91BD-8B28A18D02CF}" type="presParOf" srcId="{55C02583-0C90-49B7-A665-A69345EEB17E}" destId="{0C228AA6-4208-4471-BBBC-F633D0AD816D}" srcOrd="0" destOrd="0" presId="urn:microsoft.com/office/officeart/2016/7/layout/VerticalDownArrowProcess"/>
    <dgm:cxn modelId="{A451677D-C1E9-4BEC-AF71-A7CFF05F7C38}" type="presParOf" srcId="{55C02583-0C90-49B7-A665-A69345EEB17E}" destId="{A210F2D1-CD9C-43B4-B9E9-FDC1946A45A5}" srcOrd="1" destOrd="0" presId="urn:microsoft.com/office/officeart/2016/7/layout/VerticalDownArrowProcess"/>
    <dgm:cxn modelId="{EA4ECA2B-706F-439B-8D38-BB0EEB209519}" type="presParOf" srcId="{55C02583-0C90-49B7-A665-A69345EEB17E}" destId="{97AAE2E7-08E4-44E7-89CB-763C132C5B88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51B71-E22C-462D-B4DC-6E7B14000C3C}">
      <dsp:nvSpPr>
        <dsp:cNvPr id="0" name=""/>
        <dsp:cNvSpPr/>
      </dsp:nvSpPr>
      <dsp:spPr>
        <a:xfrm>
          <a:off x="0" y="4717008"/>
          <a:ext cx="2385989" cy="6191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692" tIns="149352" rIns="16969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Iterate</a:t>
          </a:r>
        </a:p>
      </dsp:txBody>
      <dsp:txXfrm>
        <a:off x="0" y="4717008"/>
        <a:ext cx="2385989" cy="619104"/>
      </dsp:txXfrm>
    </dsp:sp>
    <dsp:sp modelId="{772144B1-4B4A-430E-8F23-64F3B6B35D04}">
      <dsp:nvSpPr>
        <dsp:cNvPr id="0" name=""/>
        <dsp:cNvSpPr/>
      </dsp:nvSpPr>
      <dsp:spPr>
        <a:xfrm>
          <a:off x="2385989" y="4717008"/>
          <a:ext cx="7157967" cy="619104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97" tIns="254000" rIns="14519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Conduct user testing, identify future areas of development</a:t>
          </a:r>
        </a:p>
      </dsp:txBody>
      <dsp:txXfrm>
        <a:off x="2385989" y="4717008"/>
        <a:ext cx="7157967" cy="619104"/>
      </dsp:txXfrm>
    </dsp:sp>
    <dsp:sp modelId="{32E5B917-1BEB-46D9-B962-A5A07A246906}">
      <dsp:nvSpPr>
        <dsp:cNvPr id="0" name=""/>
        <dsp:cNvSpPr/>
      </dsp:nvSpPr>
      <dsp:spPr>
        <a:xfrm rot="10800000">
          <a:off x="0" y="3774112"/>
          <a:ext cx="2385989" cy="95218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692" tIns="149352" rIns="16969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Share</a:t>
          </a:r>
        </a:p>
      </dsp:txBody>
      <dsp:txXfrm rot="-10800000">
        <a:off x="0" y="3774112"/>
        <a:ext cx="2385989" cy="618919"/>
      </dsp:txXfrm>
    </dsp:sp>
    <dsp:sp modelId="{FCF71443-BB29-4182-9D56-AFBBDDD2E956}">
      <dsp:nvSpPr>
        <dsp:cNvPr id="0" name=""/>
        <dsp:cNvSpPr/>
      </dsp:nvSpPr>
      <dsp:spPr>
        <a:xfrm>
          <a:off x="2385989" y="3774112"/>
          <a:ext cx="7157967" cy="6189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97" tIns="254000" rIns="14519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Share out with climate groups </a:t>
          </a:r>
        </a:p>
      </dsp:txBody>
      <dsp:txXfrm>
        <a:off x="2385989" y="3774112"/>
        <a:ext cx="7157967" cy="618919"/>
      </dsp:txXfrm>
    </dsp:sp>
    <dsp:sp modelId="{A60F4D31-92D1-432D-AB4D-BE8F2F79705A}">
      <dsp:nvSpPr>
        <dsp:cNvPr id="0" name=""/>
        <dsp:cNvSpPr/>
      </dsp:nvSpPr>
      <dsp:spPr>
        <a:xfrm rot="10800000">
          <a:off x="0" y="2831215"/>
          <a:ext cx="2385989" cy="95218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692" tIns="149352" rIns="16969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Select</a:t>
          </a:r>
        </a:p>
      </dsp:txBody>
      <dsp:txXfrm rot="-10800000">
        <a:off x="0" y="2831215"/>
        <a:ext cx="2385989" cy="618919"/>
      </dsp:txXfrm>
    </dsp:sp>
    <dsp:sp modelId="{2F8907C0-1182-4A10-AAA3-917D4D71D369}">
      <dsp:nvSpPr>
        <dsp:cNvPr id="0" name=""/>
        <dsp:cNvSpPr/>
      </dsp:nvSpPr>
      <dsp:spPr>
        <a:xfrm>
          <a:off x="2385989" y="2831215"/>
          <a:ext cx="7157967" cy="6189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97" tIns="254000" rIns="14519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Select initial set of indicators</a:t>
          </a:r>
        </a:p>
      </dsp:txBody>
      <dsp:txXfrm>
        <a:off x="2385989" y="2831215"/>
        <a:ext cx="7157967" cy="618919"/>
      </dsp:txXfrm>
    </dsp:sp>
    <dsp:sp modelId="{E5DC146F-BCB6-4438-80BC-0DAC2806C4C0}">
      <dsp:nvSpPr>
        <dsp:cNvPr id="0" name=""/>
        <dsp:cNvSpPr/>
      </dsp:nvSpPr>
      <dsp:spPr>
        <a:xfrm rot="10800000">
          <a:off x="0" y="1888318"/>
          <a:ext cx="2385989" cy="95218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692" tIns="149352" rIns="16969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Identify</a:t>
          </a:r>
        </a:p>
      </dsp:txBody>
      <dsp:txXfrm rot="-10800000">
        <a:off x="0" y="1888318"/>
        <a:ext cx="2385989" cy="618919"/>
      </dsp:txXfrm>
    </dsp:sp>
    <dsp:sp modelId="{AC261CBE-BDB4-4877-BF7D-A0E2B8164753}">
      <dsp:nvSpPr>
        <dsp:cNvPr id="0" name=""/>
        <dsp:cNvSpPr/>
      </dsp:nvSpPr>
      <dsp:spPr>
        <a:xfrm>
          <a:off x="2385989" y="1888318"/>
          <a:ext cx="7157967" cy="6189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97" tIns="254000" rIns="14519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Identify priority criteria to evaluate indicators </a:t>
          </a:r>
        </a:p>
      </dsp:txBody>
      <dsp:txXfrm>
        <a:off x="2385989" y="1888318"/>
        <a:ext cx="7157967" cy="618919"/>
      </dsp:txXfrm>
    </dsp:sp>
    <dsp:sp modelId="{BED34BB6-EB41-44C5-BCC8-30CCB49305DE}">
      <dsp:nvSpPr>
        <dsp:cNvPr id="0" name=""/>
        <dsp:cNvSpPr/>
      </dsp:nvSpPr>
      <dsp:spPr>
        <a:xfrm rot="10800000">
          <a:off x="0" y="897746"/>
          <a:ext cx="2385989" cy="95218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692" tIns="149352" rIns="16969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Form</a:t>
          </a:r>
        </a:p>
      </dsp:txBody>
      <dsp:txXfrm rot="-10800000">
        <a:off x="0" y="897746"/>
        <a:ext cx="2385989" cy="618919"/>
      </dsp:txXfrm>
    </dsp:sp>
    <dsp:sp modelId="{30751D95-65BE-468F-B30F-BC09EEBA5BAB}">
      <dsp:nvSpPr>
        <dsp:cNvPr id="0" name=""/>
        <dsp:cNvSpPr/>
      </dsp:nvSpPr>
      <dsp:spPr>
        <a:xfrm>
          <a:off x="2371029" y="897746"/>
          <a:ext cx="7157967" cy="6189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97" tIns="254000" rIns="14519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Form data advisory group </a:t>
          </a:r>
        </a:p>
      </dsp:txBody>
      <dsp:txXfrm>
        <a:off x="2371029" y="897746"/>
        <a:ext cx="7157967" cy="618919"/>
      </dsp:txXfrm>
    </dsp:sp>
    <dsp:sp modelId="{A210F2D1-CD9C-43B4-B9E9-FDC1946A45A5}">
      <dsp:nvSpPr>
        <dsp:cNvPr id="0" name=""/>
        <dsp:cNvSpPr/>
      </dsp:nvSpPr>
      <dsp:spPr>
        <a:xfrm rot="10800000">
          <a:off x="0" y="2525"/>
          <a:ext cx="2385989" cy="952183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9692" tIns="149352" rIns="16969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Review</a:t>
          </a:r>
        </a:p>
      </dsp:txBody>
      <dsp:txXfrm rot="-10800000">
        <a:off x="0" y="2525"/>
        <a:ext cx="2385989" cy="618919"/>
      </dsp:txXfrm>
    </dsp:sp>
    <dsp:sp modelId="{97AAE2E7-08E4-44E7-89CB-763C132C5B88}">
      <dsp:nvSpPr>
        <dsp:cNvPr id="0" name=""/>
        <dsp:cNvSpPr/>
      </dsp:nvSpPr>
      <dsp:spPr>
        <a:xfrm>
          <a:off x="2385989" y="2525"/>
          <a:ext cx="7157967" cy="61891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97" tIns="254000" rIns="145197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Review literature and national examples</a:t>
          </a:r>
        </a:p>
      </dsp:txBody>
      <dsp:txXfrm>
        <a:off x="2385989" y="2525"/>
        <a:ext cx="7157967" cy="618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A320F-A735-49D6-B6CB-FB2A7AC345C4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C30-076C-44A5-A0C3-93843CD9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05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11FA1-7040-4B6E-8590-A8A0188C24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7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en-US" sz="2400">
              <a:latin typeface="Tenorite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CBB37-FCA8-4533-827B-4D1BE76934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28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56C30-076C-44A5-A0C3-93843CD982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63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on climate justice and health equity has definitely been a journey for us, and we are continuing to learn.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Elements that have helped us with success are: 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Building Equity into our program from the beginning… and continuing to weave equity pr</a:t>
            </a:r>
            <a:r>
              <a:rPr lang="en-US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actices into our strategies and  investments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Taking the time needed for Meaningful partnership development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 finding ways to maintain these partnerships.</a:t>
            </a:r>
            <a:endParaRPr lang="en-US" sz="1100" b="0" baseline="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28650" marR="0" lvl="1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0" baseline="0" dirty="0"/>
              <a:t>This includes co-developing with and funding communities who are most exposed to the climate hazards to work with us so that efforts are relevant </a:t>
            </a:r>
            <a:r>
              <a:rPr lang="en-US" sz="1100" baseline="0" dirty="0"/>
              <a:t>and equitable –and supports their climate and health priorities</a:t>
            </a:r>
            <a:endParaRPr lang="en-US" sz="1100" b="0" baseline="0" dirty="0"/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Focusing on capacity building and action (within our agency and with community)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1200" b="1" baseline="0" dirty="0"/>
              <a:t>Finally</a:t>
            </a:r>
            <a:r>
              <a:rPr lang="en-US" sz="1200" b="0" baseline="0" dirty="0"/>
              <a:t>, we know communities  who are already experiencing health and environmental inequities are often already experiencing climate inequities as well – so we have focused on helping to meet current needs while learning how to address longer term issues.  </a:t>
            </a:r>
          </a:p>
          <a:p>
            <a:endParaRPr lang="en-US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400" dirty="0">
              <a:latin typeface="Tenorite" panose="00000500000000000000" pitchFamily="2" charset="0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281A9-6CF1-4254-9F2E-2C143B797C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i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11FA1-7040-4B6E-8590-A8A0188C24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64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data surveillance system will provide access to data resources on climate exposures and health that can support county agencies and community partners.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56C30-076C-44A5-A0C3-93843CD982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0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Data are available to show trends over time and can be disaggregated by geography, race/ethnicity, and/or other demographics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Is there a value add for our program to analyze it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Does the data tell an equity story or challenge assumptions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63BAA7-3D7B-418B-BC55-AAC5A74896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Council of state and territorial epidemiologists</a:t>
            </a:r>
          </a:p>
          <a:p>
            <a:r>
              <a:rPr lang="en-US" dirty="0"/>
              <a:t>National Association of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56C30-076C-44A5-A0C3-93843CD982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65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the data side, this is a project will be coming online this fall</a:t>
            </a:r>
          </a:p>
          <a:p>
            <a:r>
              <a:rPr lang="en-US">
                <a:cs typeface="Calibri"/>
              </a:rPr>
              <a:t>A data dashboard that will be publicly available that shows some of the climate impacts on health in king county residents.</a:t>
            </a:r>
          </a:p>
          <a:p>
            <a:r>
              <a:rPr lang="en-US">
                <a:cs typeface="Calibri"/>
              </a:rPr>
              <a:t>We have been gathering data from a number of different sources and are putting it together in one place</a:t>
            </a:r>
          </a:p>
          <a:p>
            <a:r>
              <a:rPr lang="en-US">
                <a:cs typeface="Calibri"/>
              </a:rPr>
              <a:t>Idea is transparency, to make this publicly available to community organizations, </a:t>
            </a:r>
            <a:r>
              <a:rPr lang="en-US" err="1">
                <a:cs typeface="Calibri"/>
              </a:rPr>
              <a:t>mediam</a:t>
            </a:r>
            <a:r>
              <a:rPr lang="en-US">
                <a:cs typeface="Calibri"/>
              </a:rPr>
              <a:t> public, policy makers so everyone is able to dig through and see what is happening in our communities health as a result of climate change</a:t>
            </a:r>
          </a:p>
          <a:p>
            <a:r>
              <a:rPr lang="en-US">
                <a:cs typeface="Calibri"/>
              </a:rPr>
              <a:t>And again for that to inform our long term planning, policy, and response actions.</a:t>
            </a:r>
          </a:p>
          <a:p>
            <a:endParaRPr lang="en-US"/>
          </a:p>
          <a:p>
            <a:r>
              <a:rPr lang="en-US"/>
              <a:t>Our Current work includes: finalizing a list of health indicators for ongoing data monitoring, incorporating data into community reports, and expanding processes to provide near time data during climate related events.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11FA1-7040-4B6E-8590-A8A0188C249D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2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en-US" sz="2400">
              <a:latin typeface="Tenorite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CBB37-FCA8-4533-827B-4D1BE76934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97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en-US" sz="2400">
              <a:latin typeface="Tenorite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CBB37-FCA8-4533-827B-4D1BE76934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3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Wingdings" panose="05000000000000000000" pitchFamily="2" charset="2"/>
              <a:buNone/>
            </a:pPr>
            <a:endParaRPr lang="en-US" sz="2400">
              <a:latin typeface="Tenorite" panose="000005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1CBB37-FCA8-4533-827B-4D1BE76934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82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FBD9-A832-5B36-D1A0-BC65B03F8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8DA35-6F42-103B-A6CA-0626D3CAD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2A8CA-6693-E294-EE94-20531054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E8298-DFFD-F5BA-474B-22146869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14761-910C-391D-D8B7-D43077134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15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44D35-C930-85DE-AE41-A286B9457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206EE-728B-729B-3F48-E20D5D3FB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02745-28D4-84AA-1B4A-CDC8DCB4A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16AC-53FF-AEAF-664A-5BB9C4196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8BEAD-3086-E267-68C7-EC9471A30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8E97A-DA93-A70D-27A2-1D7057E8B9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90569-DEB2-8360-ABC4-47EB2430E4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856FB-0C98-6218-A11E-277B0C7BE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C6F0-134F-A649-B86F-0EC5AC8C6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02D32-737E-4235-3BBB-0F81A1D2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7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85309-1939-CBF3-C60D-5C113A56F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8DE8E-84BF-FBC4-FDF9-0A625EC8D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4DEDD-F92D-8B5A-1488-CF07163B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84308-BE5E-A2C7-D46A-374288D99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C3E72-C3E1-962D-C750-3BE26CBA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5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8A64-A321-0B60-789D-0743CEB9B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BCD4B-F495-761B-09EA-EE0FE253E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96016-1DFF-62D9-AEFE-646C33A1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C2146-1347-6499-FF3D-44DF17277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BF78-09D0-C236-38C9-9EF014B9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7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264B-851C-B52C-7231-D096EF41C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885E5-7AB3-B209-240E-E9704FE30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89982-4D9B-A865-E910-90535784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5DA29-FA72-2C98-DCE5-22733F55F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D287A-5F6F-C444-C811-FB77B7D8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569D1-3E48-27C0-09AD-F16C616A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9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E7049-A1A9-D35D-0221-31FDAB82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9A133-8E7D-F778-B27C-2C2D0B850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EF616F-7D8F-22D5-7D65-224FE6108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82CDF-422F-2512-137D-1957F03DC2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B0790-B632-746F-A9F7-243A07ED2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FC6D64-5A8E-0294-242C-0E0769C3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0368B-14F2-B2F8-17ED-0C9CB5CB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F79B3-2674-CD80-4B31-764E4EF2E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1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42CD5-875C-32D3-F7A5-24E9ED2EB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B6188C-1125-CE30-5FDA-FF41975AD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74E8E3-2AAA-62AC-A9F7-5531A60B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7F0E46-6387-BD51-8D4C-2EECAE83A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7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8D954-C6CC-1439-864F-E33571BB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54D69-A876-501F-9D01-16DCFEE8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75911-4FD1-9401-D898-692629D1F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0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72CA0-D853-AF7A-367B-CB79F312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A5D57-CC55-10F3-0618-127598003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6A8D3-AD1A-7D51-A5D1-92CE31997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145E8-886B-A98A-F1E2-E23671760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0FCB5-62D3-0396-7437-0E4CB45FA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22A51-90A4-583C-2C6D-75981221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0541-39D9-73CB-FDAF-D03DD04E6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3A2A6D-0CF4-BDCF-644B-1BA383A3BD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C36BA-0732-01E4-5E58-17C10FC6D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7BE0A-94D6-481F-2BDF-43370196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35D20-AE6E-72C6-4DC8-242A8A466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BBB97-4EB0-E65C-5372-E5E936D4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8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8AAB29-84AF-041F-C88B-94B4B513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77A2D-C85D-4C1E-FBDF-2E945C9D2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05410-3F28-5EE8-8567-02E5E41E9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143AB-4AAB-455C-B4E4-1EECA4E1AE2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F2184-6EE0-ACAE-48D4-25B9F259E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204B1E-2034-A7D5-F255-445AAC09A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597E-E653-40F4-9CEB-1D55FB54DD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7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toyoji@kingcounty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47A65-5690-A827-047F-4B5E86C3B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82A332-3E89-1B75-C8E5-6680A7A75E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183"/>
          <a:stretch/>
        </p:blipFill>
        <p:spPr>
          <a:xfrm>
            <a:off x="-3242137" y="1"/>
            <a:ext cx="16990736" cy="6858000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2FC9553C-288D-B0B1-34DC-E0934AA8ECF6}"/>
              </a:ext>
            </a:extLst>
          </p:cNvPr>
          <p:cNvSpPr txBox="1"/>
          <p:nvPr/>
        </p:nvSpPr>
        <p:spPr>
          <a:xfrm>
            <a:off x="361554" y="1366017"/>
            <a:ext cx="11514049" cy="2577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spc="-160" dirty="0">
                <a:solidFill>
                  <a:schemeClr val="bg1"/>
                </a:solidFill>
                <a:effectLst>
                  <a:outerShdw blurRad="253489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oboto"/>
                <a:cs typeface="Arial" panose="020B0604020202020204" pitchFamily="34" charset="0"/>
              </a:rPr>
              <a:t>Developing local indicators to monitor the health impacts of climate change in King County, WA</a:t>
            </a:r>
            <a:endParaRPr lang="en-US" sz="4800" b="1" dirty="0">
              <a:solidFill>
                <a:schemeClr val="bg1"/>
              </a:solidFill>
              <a:effectLst>
                <a:outerShdw blurRad="253489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Roboto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38A76-69C8-594F-6307-E713D7126752}"/>
              </a:ext>
            </a:extLst>
          </p:cNvPr>
          <p:cNvSpPr txBox="1"/>
          <p:nvPr/>
        </p:nvSpPr>
        <p:spPr>
          <a:xfrm>
            <a:off x="770999" y="5309726"/>
            <a:ext cx="6030853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effectLst>
                  <a:outerShdw blurRad="302528" dist="50800" dir="5400000" algn="ctr" rotWithShape="0">
                    <a:schemeClr val="tx1">
                      <a:alpha val="72258"/>
                    </a:schemeClr>
                  </a:outerShdw>
                </a:effectLst>
                <a:latin typeface="Roboto"/>
                <a:ea typeface="Roboto"/>
                <a:cs typeface="Roboto"/>
              </a:rPr>
              <a:t>Mariko Toyoji, MPH</a:t>
            </a:r>
          </a:p>
          <a:p>
            <a:r>
              <a:rPr lang="en-US" sz="2400" b="1" dirty="0">
                <a:solidFill>
                  <a:schemeClr val="bg1"/>
                </a:solidFill>
                <a:effectLst>
                  <a:outerShdw blurRad="302528" dist="50800" dir="5400000" algn="ctr" rotWithShape="0">
                    <a:schemeClr val="tx1">
                      <a:alpha val="72258"/>
                    </a:schemeClr>
                  </a:outerShdw>
                </a:effectLst>
                <a:latin typeface="Roboto"/>
                <a:ea typeface="Roboto"/>
                <a:cs typeface="Roboto"/>
              </a:rPr>
              <a:t>NNIP Partner Meeting, September 2024</a:t>
            </a:r>
            <a:endParaRPr lang="en-US" sz="2400" b="1" dirty="0">
              <a:solidFill>
                <a:schemeClr val="bg1"/>
              </a:solidFill>
              <a:effectLst>
                <a:outerShdw blurRad="302528" dist="50800" dir="5400000" algn="ctr" rotWithShape="0">
                  <a:prstClr val="black">
                    <a:alpha val="72258"/>
                  </a:prstClr>
                </a:outerShdw>
              </a:effectLst>
              <a:latin typeface="Roboto"/>
              <a:ea typeface="Roboto"/>
              <a:cs typeface="Roboto"/>
            </a:endParaRPr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6678E27-FDA5-4D41-E507-D494696F3C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9" y="-86380"/>
            <a:ext cx="3927137" cy="17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6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0CCD-DD5D-CA18-2295-7000778CB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64" y="19367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 panose="020B0604020202020204"/>
              </a:rPr>
              <a:t>Air 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097BB-1AAF-4091-6957-EE0A262DB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63" y="1535446"/>
            <a:ext cx="4479757" cy="4667250"/>
          </a:xfrm>
        </p:spPr>
        <p:txBody>
          <a:bodyPr/>
          <a:lstStyle/>
          <a:p>
            <a:r>
              <a:rPr lang="en-US" dirty="0"/>
              <a:t>Asthma Emergency Department visits</a:t>
            </a:r>
          </a:p>
          <a:p>
            <a:r>
              <a:rPr lang="en-US" dirty="0"/>
              <a:t>Asthma diagnosis (Medicaid)</a:t>
            </a:r>
          </a:p>
          <a:p>
            <a:r>
              <a:rPr lang="en-US" dirty="0"/>
              <a:t>Allergic disease Emergency Department visits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D17EE-C0A8-23AD-F501-6BAE71AE9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936" y="177465"/>
            <a:ext cx="6692196" cy="65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9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213BD-102B-F232-2C99-14C9C543D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319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 panose="020B0604020202020204"/>
              </a:rPr>
              <a:t>Extreme Weather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738B-1BA3-9EB9-370D-7FDD01BFE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0688"/>
            <a:ext cx="4708358" cy="4351338"/>
          </a:xfrm>
        </p:spPr>
        <p:txBody>
          <a:bodyPr/>
          <a:lstStyle/>
          <a:p>
            <a:r>
              <a:rPr lang="en-US" dirty="0"/>
              <a:t>Heat &amp; cold-related illness Emergency Department visits</a:t>
            </a:r>
          </a:p>
          <a:p>
            <a:r>
              <a:rPr lang="en-US" dirty="0"/>
              <a:t>Emergency Medical Service patients treated for heat &amp; cold-related illness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8CCD4-7196-A3F5-4ABB-EADCF74D8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776" y="79460"/>
            <a:ext cx="7313161" cy="657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8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DB170-AC77-10D1-5E7F-F379A3D06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265858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 panose="020B0604020202020204"/>
              </a:rPr>
              <a:t>Food and Water Borne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E4984-8482-3612-4BEE-A501CA813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98495" cy="4351338"/>
          </a:xfrm>
        </p:spPr>
        <p:txBody>
          <a:bodyPr/>
          <a:lstStyle/>
          <a:p>
            <a:r>
              <a:rPr lang="en-US" dirty="0"/>
              <a:t>Campylobacteriosis cases</a:t>
            </a:r>
          </a:p>
          <a:p>
            <a:r>
              <a:rPr lang="en-US" dirty="0"/>
              <a:t>Cryptosporidiosis cases</a:t>
            </a:r>
          </a:p>
          <a:p>
            <a:r>
              <a:rPr lang="en-US" dirty="0"/>
              <a:t>Giardiasis cases</a:t>
            </a:r>
          </a:p>
          <a:p>
            <a:r>
              <a:rPr lang="en-US" dirty="0"/>
              <a:t>Vibriosis cases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669C4-2F15-2E00-AA9F-6A74C9B45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058" y="361628"/>
            <a:ext cx="7087942" cy="5982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EDE3C-0902-22FC-E619-E62AFBF5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 panose="020B0604020202020204"/>
              </a:rPr>
              <a:t>Vector Borne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B3B3A-FC94-AC61-8597-14024C9D2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930"/>
            <a:ext cx="9677400" cy="4351338"/>
          </a:xfrm>
        </p:spPr>
        <p:txBody>
          <a:bodyPr/>
          <a:lstStyle/>
          <a:p>
            <a:r>
              <a:rPr lang="en-US" dirty="0"/>
              <a:t>Locally-acquired vector borne disease cases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41B2A-2973-F7D3-11AB-C1FBA2591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272" y="2186180"/>
            <a:ext cx="8754697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7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CFAC7-B986-528B-E62A-A1B352C526D5}"/>
              </a:ext>
            </a:extLst>
          </p:cNvPr>
          <p:cNvSpPr txBox="1"/>
          <p:nvPr/>
        </p:nvSpPr>
        <p:spPr>
          <a:xfrm>
            <a:off x="460311" y="1514202"/>
            <a:ext cx="4441372" cy="3139321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r>
              <a:rPr lang="en-US" sz="2000" b="1">
                <a:latin typeface="Roboto"/>
                <a:ea typeface="Roboto"/>
                <a:cs typeface="Roboto"/>
              </a:rPr>
              <a:t>Data dashboards by each domain that summarize: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Trends over time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Demographics (pending data availability)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Age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Gender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Race/ethnicity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Region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Geographic distribution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28D01781-C225-18E8-96CD-34984493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36" y="192607"/>
            <a:ext cx="10889129" cy="1321595"/>
          </a:xfrm>
        </p:spPr>
        <p:txBody>
          <a:bodyPr>
            <a:normAutofit/>
          </a:bodyPr>
          <a:lstStyle/>
          <a:p>
            <a:r>
              <a:rPr lang="en-US" sz="4000" b="1" spc="-100">
                <a:solidFill>
                  <a:srgbClr val="3969B2"/>
                </a:solidFill>
                <a:latin typeface="Telegraf Bold"/>
                <a:ea typeface="Roboto"/>
                <a:cs typeface="Roboto"/>
              </a:rPr>
              <a:t>Climate and health </a:t>
            </a:r>
            <a:r>
              <a:rPr lang="en-US" sz="4000" b="1" spc="-100">
                <a:solidFill>
                  <a:srgbClr val="49BACA"/>
                </a:solidFill>
                <a:latin typeface="Telegraf Bold"/>
                <a:ea typeface="Roboto"/>
                <a:cs typeface="Roboto"/>
              </a:rPr>
              <a:t>data dissemination</a:t>
            </a:r>
            <a:endParaRPr lang="en-US" sz="4000" b="1" spc="-10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EBF90B49-8993-3A68-9C89-DFFB958941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79"/>
          <a:stretch/>
        </p:blipFill>
        <p:spPr>
          <a:xfrm>
            <a:off x="5363893" y="1514203"/>
            <a:ext cx="6367797" cy="4998719"/>
          </a:xfrm>
          <a:prstGeom prst="rect">
            <a:avLst/>
          </a:prstGeom>
          <a:ln w="57150">
            <a:solidFill>
              <a:srgbClr val="3969B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563EA1-883C-573D-06A2-81DD8C312EA6}"/>
              </a:ext>
            </a:extLst>
          </p:cNvPr>
          <p:cNvSpPr txBox="1"/>
          <p:nvPr/>
        </p:nvSpPr>
        <p:spPr>
          <a:xfrm>
            <a:off x="0" y="4979909"/>
            <a:ext cx="4933734" cy="99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23" lvl="1"/>
            <a:r>
              <a:rPr lang="en-US" sz="2000">
                <a:latin typeface="Roboto"/>
                <a:ea typeface="Roboto"/>
                <a:cs typeface="Roboto"/>
              </a:rPr>
              <a:t>Explore the climate and health</a:t>
            </a:r>
          </a:p>
          <a:p>
            <a:pPr marL="457223" lvl="1"/>
            <a:r>
              <a:rPr lang="en-US" sz="2000">
                <a:latin typeface="Roboto"/>
                <a:ea typeface="Roboto"/>
                <a:cs typeface="Roboto"/>
              </a:rPr>
              <a:t>data dashboards:</a:t>
            </a:r>
          </a:p>
          <a:p>
            <a:pPr marL="457223" lvl="1"/>
            <a:r>
              <a:rPr lang="en-US" sz="1867" b="1">
                <a:latin typeface="Roboto"/>
                <a:ea typeface="Roboto"/>
                <a:cs typeface="Roboto"/>
              </a:rPr>
              <a:t>kingcounty.gov/</a:t>
            </a:r>
            <a:r>
              <a:rPr lang="en-US" sz="1867" b="1" err="1">
                <a:latin typeface="Roboto"/>
                <a:ea typeface="Roboto"/>
                <a:cs typeface="Roboto"/>
              </a:rPr>
              <a:t>climateandhealth</a:t>
            </a:r>
            <a:r>
              <a:rPr lang="en-US" sz="1867" b="1">
                <a:latin typeface="Roboto"/>
                <a:ea typeface="Roboto"/>
                <a:cs typeface="Roboto"/>
              </a:rPr>
              <a:t>/data</a:t>
            </a:r>
          </a:p>
        </p:txBody>
      </p:sp>
    </p:spTree>
    <p:extLst>
      <p:ext uri="{BB962C8B-B14F-4D97-AF65-F5344CB8AC3E}">
        <p14:creationId xmlns:p14="http://schemas.microsoft.com/office/powerpoint/2010/main" val="278693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28D01781-C225-18E8-96CD-34984493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36" y="192607"/>
            <a:ext cx="10889129" cy="1321595"/>
          </a:xfrm>
        </p:spPr>
        <p:txBody>
          <a:bodyPr>
            <a:normAutofit/>
          </a:bodyPr>
          <a:lstStyle/>
          <a:p>
            <a:r>
              <a:rPr lang="en-US" sz="4000" b="1" spc="-100">
                <a:solidFill>
                  <a:srgbClr val="3969B2"/>
                </a:solidFill>
                <a:latin typeface="Telegraf Bold"/>
                <a:ea typeface="Roboto"/>
                <a:cs typeface="Roboto"/>
              </a:rPr>
              <a:t>Climate and health </a:t>
            </a:r>
            <a:r>
              <a:rPr lang="en-US" sz="4000" b="1" spc="-100">
                <a:solidFill>
                  <a:srgbClr val="49BACA"/>
                </a:solidFill>
                <a:latin typeface="Telegraf Bold"/>
                <a:ea typeface="Roboto"/>
                <a:cs typeface="Roboto"/>
              </a:rPr>
              <a:t>data dissemination</a:t>
            </a:r>
            <a:endParaRPr lang="en-US" sz="4000" b="1" spc="-10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9C235-2BA8-BCA6-B19E-51CE20070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9" y="1321019"/>
            <a:ext cx="8448601" cy="50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2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CFAC7-B986-528B-E62A-A1B352C526D5}"/>
              </a:ext>
            </a:extLst>
          </p:cNvPr>
          <p:cNvSpPr txBox="1"/>
          <p:nvPr/>
        </p:nvSpPr>
        <p:spPr>
          <a:xfrm>
            <a:off x="502645" y="1907267"/>
            <a:ext cx="4441372" cy="3139321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r>
              <a:rPr lang="en-US" sz="2000" b="1">
                <a:latin typeface="Roboto"/>
                <a:ea typeface="Roboto"/>
                <a:cs typeface="Roboto"/>
              </a:rPr>
              <a:t>Selection of indicators included in the 2024-2025 Community Health Needs Assessment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Three indicators of the 12 were selected by partnering hospitals for inclusion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Marks the first-time climate is included in the CHNA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Roboto"/>
                <a:ea typeface="Roboto"/>
                <a:cs typeface="Roboto"/>
              </a:rPr>
              <a:t>Opportunity: very few CHNAs nationally use climate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28D01781-C225-18E8-96CD-34984493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36" y="192607"/>
            <a:ext cx="10889129" cy="1321595"/>
          </a:xfrm>
        </p:spPr>
        <p:txBody>
          <a:bodyPr>
            <a:normAutofit/>
          </a:bodyPr>
          <a:lstStyle/>
          <a:p>
            <a:r>
              <a:rPr lang="en-US" sz="4000" b="1" spc="-100">
                <a:solidFill>
                  <a:srgbClr val="3969B2"/>
                </a:solidFill>
                <a:latin typeface="Telegraf Bold"/>
                <a:ea typeface="Roboto"/>
                <a:cs typeface="Roboto"/>
              </a:rPr>
              <a:t>Climate and health data in King County’s Community Health Needs Assessment</a:t>
            </a:r>
            <a:endParaRPr lang="en-US" sz="4000" b="1" spc="-10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13FF1A1-DDF7-375A-1C34-A1B7BABA4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22" y="1907267"/>
            <a:ext cx="5579533" cy="4283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86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ACFAC7-B986-528B-E62A-A1B352C526D5}"/>
              </a:ext>
            </a:extLst>
          </p:cNvPr>
          <p:cNvSpPr txBox="1"/>
          <p:nvPr/>
        </p:nvSpPr>
        <p:spPr>
          <a:xfrm>
            <a:off x="638111" y="1653265"/>
            <a:ext cx="5654405" cy="4694427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Climate and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 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exist across many systems, requiring partnerships for success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Lack of data on certain topics, such as climate-related mental health</a:t>
            </a:r>
            <a:endParaRPr lang="en-US" sz="240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Currently indicators only include 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health outcome data; difficult to integrate environmental exposure data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Initiating and sustaining resources and staff-time for a multi-disciplinary participatory process 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28D01781-C225-18E8-96CD-34984493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36" y="192607"/>
            <a:ext cx="10889129" cy="1321595"/>
          </a:xfrm>
        </p:spPr>
        <p:txBody>
          <a:bodyPr>
            <a:normAutofit/>
          </a:bodyPr>
          <a:lstStyle/>
          <a:p>
            <a:r>
              <a:rPr lang="en-US" sz="4000" b="1" spc="-100" dirty="0">
                <a:solidFill>
                  <a:srgbClr val="3969B2"/>
                </a:solidFill>
                <a:latin typeface="Telegraf Bold"/>
                <a:ea typeface="Roboto"/>
                <a:cs typeface="Roboto"/>
              </a:rPr>
              <a:t>Challenges and Lessons Learned</a:t>
            </a:r>
            <a:endParaRPr lang="en-US" sz="4000" b="1" spc="-100" dirty="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EEF9F-AF42-72E2-380D-B7F5F1B11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763" y="1467853"/>
            <a:ext cx="5130117" cy="41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42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751F-404B-1CA8-E9C6-CF7EEAC4D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 panose="020B0604020202020204"/>
              </a:rPr>
              <a:t>Next steps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018A-67B9-8FC4-AE80-10C95DF8D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501" y="1681365"/>
            <a:ext cx="6204342" cy="5176635"/>
          </a:xfrm>
        </p:spPr>
        <p:txBody>
          <a:bodyPr/>
          <a:lstStyle/>
          <a:p>
            <a:r>
              <a:rPr lang="en-US" dirty="0"/>
              <a:t>Data updates, process and staffing </a:t>
            </a:r>
          </a:p>
          <a:p>
            <a:r>
              <a:rPr lang="en-US" dirty="0"/>
              <a:t>Gather community input on incorporating select indicators into Communities Count </a:t>
            </a:r>
          </a:p>
          <a:p>
            <a:r>
              <a:rPr lang="en-US" dirty="0"/>
              <a:t>Possible modifications to meet emerging use cases/programmatic needs </a:t>
            </a:r>
          </a:p>
          <a:p>
            <a:pPr lvl="1"/>
            <a:r>
              <a:rPr lang="en-US" dirty="0"/>
              <a:t> Preparedness for extreme heat/cold events </a:t>
            </a:r>
          </a:p>
          <a:p>
            <a:r>
              <a:rPr lang="en-US" dirty="0"/>
              <a:t>Continued engagement with partners and initiatives  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51B87B-5610-A27E-2930-4F8B704B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43" y="701627"/>
            <a:ext cx="5033268" cy="564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133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>
            <a:extLst>
              <a:ext uri="{FF2B5EF4-FFF2-40B4-BE49-F238E27FC236}">
                <a16:creationId xmlns:a16="http://schemas.microsoft.com/office/drawing/2014/main" id="{0EE84602-209A-78AA-084F-02859ED45A63}"/>
              </a:ext>
            </a:extLst>
          </p:cNvPr>
          <p:cNvSpPr txBox="1"/>
          <p:nvPr/>
        </p:nvSpPr>
        <p:spPr>
          <a:xfrm>
            <a:off x="7160617" y="1777364"/>
            <a:ext cx="3902298" cy="6721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843"/>
              </a:lnSpc>
            </a:pPr>
            <a:r>
              <a:rPr lang="en-US" sz="4800" spc="-85" dirty="0">
                <a:solidFill>
                  <a:srgbClr val="3969B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</a:t>
            </a: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793A7044-4F61-124D-FB12-B4E8EE22947F}"/>
              </a:ext>
            </a:extLst>
          </p:cNvPr>
          <p:cNvSpPr txBox="1"/>
          <p:nvPr/>
        </p:nvSpPr>
        <p:spPr>
          <a:xfrm>
            <a:off x="5545666" y="3018526"/>
            <a:ext cx="6400801" cy="1960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843"/>
              </a:lnSpc>
            </a:pPr>
            <a:endParaRPr lang="en-US" sz="2800" spc="-85" dirty="0">
              <a:latin typeface="Telegraf Bold"/>
              <a:cs typeface="Telegraf Bold"/>
            </a:endParaRPr>
          </a:p>
          <a:p>
            <a:pPr algn="ctr">
              <a:lnSpc>
                <a:spcPct val="90843"/>
              </a:lnSpc>
            </a:pPr>
            <a:r>
              <a:rPr lang="en-US" sz="2800" spc="-85" dirty="0">
                <a:latin typeface="Telegraf Bold"/>
                <a:cs typeface="Telegraf Bold"/>
              </a:rPr>
              <a:t>Mariko Toyoji </a:t>
            </a:r>
            <a:r>
              <a:rPr lang="en-US" sz="2800" spc="-85" dirty="0">
                <a:latin typeface="Telegraf Bold"/>
                <a:cs typeface="Telegraf Bold"/>
                <a:hlinkClick r:id="rId3"/>
              </a:rPr>
              <a:t>mtoyoji@kingcounty.gov</a:t>
            </a:r>
            <a:endParaRPr lang="en-US" sz="2800" spc="-85" dirty="0">
              <a:latin typeface="Telegraf Bold"/>
              <a:cs typeface="Telegraf Bold"/>
            </a:endParaRPr>
          </a:p>
          <a:p>
            <a:pPr algn="ctr">
              <a:lnSpc>
                <a:spcPct val="90843"/>
              </a:lnSpc>
            </a:pPr>
            <a:endParaRPr lang="en-US" sz="2800" spc="-85" dirty="0">
              <a:latin typeface="Telegraf Bold"/>
              <a:cs typeface="Telegraf Bold"/>
            </a:endParaRPr>
          </a:p>
          <a:p>
            <a:pPr algn="ctr">
              <a:lnSpc>
                <a:spcPct val="90843"/>
              </a:lnSpc>
            </a:pPr>
            <a:r>
              <a:rPr lang="en-US" sz="2800" spc="-85" dirty="0">
                <a:latin typeface="Telegraf Bold"/>
                <a:cs typeface="Telegraf Bold"/>
              </a:rPr>
              <a:t>kingcounty.gov/</a:t>
            </a:r>
            <a:r>
              <a:rPr lang="en-US" sz="2800" spc="-85" dirty="0" err="1">
                <a:latin typeface="Telegraf Bold"/>
                <a:cs typeface="Telegraf Bold"/>
              </a:rPr>
              <a:t>climateandhealth</a:t>
            </a:r>
            <a:r>
              <a:rPr lang="en-US" sz="2800" spc="-85" dirty="0">
                <a:latin typeface="Telegraf Bold"/>
                <a:cs typeface="Telegraf Bold"/>
              </a:rPr>
              <a:t>/data</a:t>
            </a:r>
          </a:p>
          <a:p>
            <a:pPr algn="ctr">
              <a:lnSpc>
                <a:spcPct val="90843"/>
              </a:lnSpc>
            </a:pPr>
            <a:r>
              <a:rPr lang="en-US" sz="2800" spc="-85" dirty="0">
                <a:latin typeface="Telegraf Bold"/>
                <a:cs typeface="Telegraf Bold"/>
              </a:rPr>
              <a:t>Communitiescount.org</a:t>
            </a:r>
          </a:p>
        </p:txBody>
      </p:sp>
      <p:pic>
        <p:nvPicPr>
          <p:cNvPr id="2" name="Picture 1" descr="Page 16.jpg">
            <a:extLst>
              <a:ext uri="{FF2B5EF4-FFF2-40B4-BE49-F238E27FC236}">
                <a16:creationId xmlns:a16="http://schemas.microsoft.com/office/drawing/2014/main" id="{ABF76DE0-C2CF-D96B-19E9-C517D17C15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69" t="5753" r="6160" b="5649"/>
          <a:stretch/>
        </p:blipFill>
        <p:spPr>
          <a:xfrm>
            <a:off x="477715" y="592479"/>
            <a:ext cx="4553670" cy="5673041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57136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79454D-D391-628A-6782-34DAE8C0FCBA}"/>
              </a:ext>
            </a:extLst>
          </p:cNvPr>
          <p:cNvSpPr txBox="1"/>
          <p:nvPr/>
        </p:nvSpPr>
        <p:spPr>
          <a:xfrm>
            <a:off x="460874" y="242268"/>
            <a:ext cx="10592971" cy="1169551"/>
          </a:xfrm>
          <a:prstGeom prst="rect">
            <a:avLst/>
          </a:prstGeom>
          <a:noFill/>
        </p:spPr>
        <p:txBody>
          <a:bodyPr wrap="square" lIns="60960" tIns="30480" rIns="60960" bIns="30480" rtlCol="0" anchor="t">
            <a:spAutoFit/>
          </a:bodyPr>
          <a:lstStyle/>
          <a:p>
            <a:r>
              <a:rPr lang="en-US" sz="3600" b="1" spc="-100">
                <a:solidFill>
                  <a:srgbClr val="3969B2"/>
                </a:solidFill>
                <a:latin typeface="Telegraf Bold" panose="020B0604020202020204" charset="0"/>
                <a:ea typeface="Roboto"/>
                <a:cs typeface="Roboto"/>
              </a:rPr>
              <a:t>Background: Public Health – Seattle &amp; King County, Climate + Health Equity Initiative </a:t>
            </a:r>
            <a:endParaRPr lang="en-US" sz="3600" b="1" spc="-10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67C40D0-4D56-68C3-F6AE-8E6CDE3B5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577" y="1539883"/>
            <a:ext cx="1482131" cy="148213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9B73C8B-EFC4-158D-0782-83DF67590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08" y="3176244"/>
            <a:ext cx="1487365" cy="1482131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92CD71CD-EEC0-F65F-53D1-64CEB4A96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808" y="4812605"/>
            <a:ext cx="1487365" cy="1482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C355FF-A15A-B077-9C84-0018DEADA57C}"/>
              </a:ext>
            </a:extLst>
          </p:cNvPr>
          <p:cNvSpPr txBox="1"/>
          <p:nvPr/>
        </p:nvSpPr>
        <p:spPr>
          <a:xfrm>
            <a:off x="3243566" y="1819282"/>
            <a:ext cx="7087921" cy="9235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7" b="1">
                <a:latin typeface="Roboto"/>
              </a:rPr>
              <a:t>Data Monitoring and Research</a:t>
            </a:r>
            <a:endParaRPr lang="en-US" sz="1867">
              <a:latin typeface="Calibri"/>
              <a:cs typeface="Calibri"/>
            </a:endParaRPr>
          </a:p>
          <a:p>
            <a:r>
              <a:rPr lang="en-US" sz="1867">
                <a:latin typeface="Roboto"/>
              </a:rPr>
              <a:t>Develop and expand monitoring of climate-related health impacts to inform actions for climate change adaptation and response</a:t>
            </a:r>
            <a:endParaRPr lang="en-US" sz="1867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216F7-ED11-4D28-DCC5-36960588CEE8}"/>
              </a:ext>
            </a:extLst>
          </p:cNvPr>
          <p:cNvSpPr txBox="1"/>
          <p:nvPr/>
        </p:nvSpPr>
        <p:spPr>
          <a:xfrm>
            <a:off x="3243566" y="3455643"/>
            <a:ext cx="7810279" cy="9235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7" b="1">
                <a:latin typeface="Roboto"/>
                <a:cs typeface="Segoe UI"/>
              </a:rPr>
              <a:t>Communication and Community Collaboration </a:t>
            </a:r>
            <a:endParaRPr lang="en-US" sz="1867">
              <a:latin typeface="Roboto"/>
              <a:ea typeface="Roboto"/>
              <a:cs typeface="Segoe UI"/>
            </a:endParaRPr>
          </a:p>
          <a:p>
            <a:r>
              <a:rPr lang="en-US" sz="1867">
                <a:latin typeface="Roboto"/>
                <a:cs typeface="Segoe UI"/>
              </a:rPr>
              <a:t>Increase communities' access to information to help them make informed decisions about risks to health, safety, and the environment</a:t>
            </a:r>
            <a:endParaRPr lang="en-US" sz="1867">
              <a:latin typeface="Roboto"/>
              <a:ea typeface="Roboto"/>
              <a:cs typeface="Segoe U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31005C-92E8-157C-2969-C7EC77294C38}"/>
              </a:ext>
            </a:extLst>
          </p:cNvPr>
          <p:cNvSpPr txBox="1"/>
          <p:nvPr/>
        </p:nvSpPr>
        <p:spPr>
          <a:xfrm>
            <a:off x="3243566" y="5092005"/>
            <a:ext cx="7642903" cy="9235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67" b="1">
                <a:latin typeface="Roboto"/>
                <a:cs typeface="Segoe UI"/>
              </a:rPr>
              <a:t>Response and Adaptation</a:t>
            </a:r>
            <a:endParaRPr lang="en-US" sz="1867">
              <a:latin typeface="Roboto"/>
              <a:ea typeface="Roboto"/>
              <a:cs typeface="Segoe UI"/>
            </a:endParaRPr>
          </a:p>
          <a:p>
            <a:r>
              <a:rPr lang="en-US" sz="1867">
                <a:latin typeface="Roboto"/>
                <a:cs typeface="Segoe UI"/>
              </a:rPr>
              <a:t>Provide strategic direction and assistance on climate adaptation and response actions to prevent adverse health outcomes and disparities</a:t>
            </a:r>
            <a:endParaRPr lang="en-US" sz="1867">
              <a:latin typeface="Roboto"/>
              <a:ea typeface="Roboto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631664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0D92-ED5A-C968-6FF6-B7BF7B3D2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B9A45-4941-4D40-4FF9-5B3BE1220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90C1C-48AE-F7AB-2EB8-87C7743CD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10" y="78027"/>
            <a:ext cx="9312825" cy="670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75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B8BA-AAC0-6FA6-896B-FC05544B3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/>
              </a:rPr>
              <a:t>Surveillance?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AB0AC-2383-4583-DF84-C676DF57A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16053" cy="4351338"/>
          </a:xfrm>
        </p:spPr>
        <p:txBody>
          <a:bodyPr/>
          <a:lstStyle/>
          <a:p>
            <a:r>
              <a:rPr lang="en-US" dirty="0"/>
              <a:t>What do we mean by public health surveillance? </a:t>
            </a:r>
          </a:p>
          <a:p>
            <a:pPr lvl="1"/>
            <a:r>
              <a:rPr lang="en-US" dirty="0"/>
              <a:t>Ongoing systematic collection, analysis and interpretation of health related data</a:t>
            </a:r>
          </a:p>
          <a:p>
            <a:pPr lvl="1"/>
            <a:endParaRPr lang="en-US" dirty="0"/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These data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can be used to inform 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equitable climate programs and policy development</a:t>
            </a:r>
            <a:r>
              <a:rPr lang="en-US" dirty="0"/>
              <a:t> </a:t>
            </a:r>
          </a:p>
          <a:p>
            <a:pPr lvl="1"/>
            <a:endParaRPr lang="en-US" dirty="0"/>
          </a:p>
        </p:txBody>
      </p:sp>
      <p:pic>
        <p:nvPicPr>
          <p:cNvPr id="5" name="Picture 4" descr="Several cameras on a pole&#10;&#10;Description automatically generated">
            <a:extLst>
              <a:ext uri="{FF2B5EF4-FFF2-40B4-BE49-F238E27FC236}">
                <a16:creationId xmlns:a16="http://schemas.microsoft.com/office/drawing/2014/main" id="{C25E4CAD-99C7-7F9D-4805-B6DAEF7D4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12" y="1825625"/>
            <a:ext cx="5062566" cy="3796924"/>
          </a:xfrm>
          <a:prstGeom prst="rect">
            <a:avLst/>
          </a:prstGeom>
        </p:spPr>
      </p:pic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626E671F-A136-8EFB-9E3A-73560B2349AB}"/>
              </a:ext>
            </a:extLst>
          </p:cNvPr>
          <p:cNvSpPr/>
          <p:nvPr/>
        </p:nvSpPr>
        <p:spPr>
          <a:xfrm>
            <a:off x="7816517" y="1825625"/>
            <a:ext cx="3818020" cy="3711763"/>
          </a:xfrm>
          <a:prstGeom prst="noSmoking">
            <a:avLst>
              <a:gd name="adj" fmla="val 1083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3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4AE1A-2756-F6D0-464B-6FEC6A121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29" y="205468"/>
            <a:ext cx="11087178" cy="722862"/>
          </a:xfrm>
        </p:spPr>
        <p:txBody>
          <a:bodyPr>
            <a:normAutofit/>
          </a:bodyPr>
          <a:lstStyle/>
          <a:p>
            <a:r>
              <a:rPr lang="en-US" sz="4000" b="1" spc="-100">
                <a:solidFill>
                  <a:srgbClr val="3969B2"/>
                </a:solidFill>
                <a:latin typeface="Telegraf Bold"/>
                <a:ea typeface="Roboto"/>
                <a:cs typeface="Roboto"/>
              </a:rPr>
              <a:t>Process: Develop surveillance infrastructure</a:t>
            </a:r>
            <a:endParaRPr lang="en-US" sz="4000" b="1" spc="-100">
              <a:solidFill>
                <a:srgbClr val="49BACA"/>
              </a:solidFill>
              <a:latin typeface="Telegraf Bold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549BA1C9-774F-EAE6-6D35-CCF0B58971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255501"/>
              </p:ext>
            </p:extLst>
          </p:nvPr>
        </p:nvGraphicFramePr>
        <p:xfrm>
          <a:off x="875763" y="1159098"/>
          <a:ext cx="9543957" cy="5338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763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19F17-AB0E-0000-D8A0-1DC3F062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elegraf Bold" panose="020B0604020202020204"/>
              </a:rPr>
              <a:t>Literature review and landscape analysis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3DA11-AC8B-7AAC-DA6E-2BD024B1B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388" y="1672892"/>
            <a:ext cx="6196264" cy="48021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Drew examples from…</a:t>
            </a:r>
          </a:p>
          <a:p>
            <a:pPr lvl="1"/>
            <a:r>
              <a:rPr lang="en-US" dirty="0"/>
              <a:t>Council of State and Territorial Epidemiologists </a:t>
            </a:r>
          </a:p>
          <a:p>
            <a:pPr lvl="1"/>
            <a:r>
              <a:rPr lang="en-US" dirty="0"/>
              <a:t>Washington State Department of Health </a:t>
            </a:r>
          </a:p>
          <a:p>
            <a:pPr lvl="1"/>
            <a:r>
              <a:rPr lang="en-US" dirty="0"/>
              <a:t>University of Washington </a:t>
            </a:r>
          </a:p>
          <a:p>
            <a:pPr lvl="1"/>
            <a:r>
              <a:rPr lang="en-US" dirty="0"/>
              <a:t>Multnomah County </a:t>
            </a:r>
          </a:p>
          <a:p>
            <a:pPr lvl="1"/>
            <a:r>
              <a:rPr lang="en-US" dirty="0"/>
              <a:t>And more! (including NNIP partners)</a:t>
            </a:r>
          </a:p>
          <a:p>
            <a:pPr lvl="1"/>
            <a:endParaRPr lang="en-US" dirty="0"/>
          </a:p>
          <a:p>
            <a:r>
              <a:rPr lang="en-US" dirty="0"/>
              <a:t>Potential Internal Data </a:t>
            </a:r>
          </a:p>
          <a:p>
            <a:pPr lvl="1"/>
            <a:r>
              <a:rPr lang="en-US" dirty="0"/>
              <a:t>Communicable Disease</a:t>
            </a:r>
          </a:p>
          <a:p>
            <a:pPr lvl="1"/>
            <a:r>
              <a:rPr lang="en-US" dirty="0"/>
              <a:t>Emergency Medical Services </a:t>
            </a:r>
          </a:p>
          <a:p>
            <a:pPr lvl="1"/>
            <a:r>
              <a:rPr lang="en-US" dirty="0"/>
              <a:t>Health Care System</a:t>
            </a:r>
          </a:p>
          <a:p>
            <a:pPr lvl="1"/>
            <a:r>
              <a:rPr lang="en-US" dirty="0"/>
              <a:t>Environmental Health </a:t>
            </a:r>
          </a:p>
          <a:p>
            <a:pPr lvl="1"/>
            <a:r>
              <a:rPr lang="en-US" dirty="0"/>
              <a:t>Environmental Exposure Data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ED7A12-360F-4F6D-BF8C-D22F4C94A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52" y="2375526"/>
            <a:ext cx="5271671" cy="409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5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51636" y="519188"/>
            <a:ext cx="1067616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spc="-100">
                <a:solidFill>
                  <a:srgbClr val="3969B2"/>
                </a:solidFill>
                <a:latin typeface="Telegraf Bold" panose="020B0604020202020204" charset="0"/>
                <a:ea typeface="Roboto"/>
                <a:cs typeface="Roboto"/>
              </a:rPr>
              <a:t>Climate &amp; Health Data Advisory Group</a:t>
            </a:r>
            <a:endParaRPr lang="en-US" sz="4400" b="1" spc="-10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68522-3E72-6E89-235D-7FC966319208}"/>
              </a:ext>
            </a:extLst>
          </p:cNvPr>
          <p:cNvSpPr txBox="1"/>
          <p:nvPr/>
        </p:nvSpPr>
        <p:spPr>
          <a:xfrm>
            <a:off x="571637" y="1624906"/>
            <a:ext cx="1103616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Roboto"/>
              </a:rPr>
              <a:t>Purpose: </a:t>
            </a:r>
            <a:r>
              <a:rPr lang="en-US" sz="2400">
                <a:latin typeface="Roboto"/>
              </a:rPr>
              <a:t>gather internal and external partners to guide climate &amp; health data work</a:t>
            </a:r>
            <a:endParaRPr lang="en-US" sz="2400">
              <a:latin typeface="Roboto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Roboto"/>
                <a:cs typeface="Calibri"/>
              </a:rPr>
              <a:t>Convene monthly to work on a broad scope of data-related projects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>
              <a:latin typeface="Roboto"/>
              <a:cs typeface="Calibri"/>
            </a:endParaRPr>
          </a:p>
          <a:p>
            <a:r>
              <a:rPr lang="en-US" sz="2400" b="1">
                <a:latin typeface="Roboto"/>
              </a:rPr>
              <a:t>Advisory group participants: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Roboto"/>
                <a:cs typeface="Calibri"/>
              </a:rPr>
              <a:t>Public Health: </a:t>
            </a:r>
            <a:r>
              <a:rPr lang="en-US" sz="2400">
                <a:latin typeface="Roboto"/>
                <a:cs typeface="Calibri"/>
              </a:rPr>
              <a:t>Environmental Health, Emergency Medical Services, Prevention, Communicable Disease, Jail Health Services, Assessment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>
                <a:latin typeface="Roboto"/>
                <a:cs typeface="Calibri"/>
              </a:rPr>
              <a:t>External: </a:t>
            </a:r>
            <a:r>
              <a:rPr lang="en-US" sz="2400">
                <a:latin typeface="Roboto"/>
                <a:cs typeface="Calibri"/>
              </a:rPr>
              <a:t>Department of Natural Resources &amp; Parks, University of Washington, WA Department of Health, City of Seattle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 b="1"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5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51636" y="519188"/>
            <a:ext cx="1067616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spc="-100" dirty="0">
                <a:solidFill>
                  <a:srgbClr val="3969B2"/>
                </a:solidFill>
                <a:latin typeface="Telegraf Bold" panose="020B0604020202020204" charset="0"/>
                <a:ea typeface="Roboto"/>
                <a:cs typeface="Roboto"/>
              </a:rPr>
              <a:t>Indicator purpose and selection criteria</a:t>
            </a:r>
            <a:endParaRPr lang="en-US" sz="4400" b="1" spc="-100" dirty="0">
              <a:solidFill>
                <a:srgbClr val="49BACA"/>
              </a:solidFill>
              <a:latin typeface="Telegraf Bold" panose="020B0604020202020204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468522-3E72-6E89-235D-7FC966319208}"/>
              </a:ext>
            </a:extLst>
          </p:cNvPr>
          <p:cNvSpPr txBox="1"/>
          <p:nvPr/>
        </p:nvSpPr>
        <p:spPr>
          <a:xfrm>
            <a:off x="571637" y="1624906"/>
            <a:ext cx="110361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Roboto"/>
              </a:rPr>
              <a:t>Purpose: 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Assess trends to help inform policies, programs, and/or interventions</a:t>
            </a:r>
          </a:p>
          <a:p>
            <a:pPr lvl="1"/>
            <a:endParaRPr lang="en-US" sz="2800" b="1">
              <a:cs typeface="Calibri"/>
            </a:endParaRPr>
          </a:p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630A56-E3A7-E9FF-B496-9BC4A20E70B3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2404533"/>
          <a:ext cx="10066866" cy="2582333"/>
        </p:xfrm>
        <a:graphic>
          <a:graphicData uri="http://schemas.openxmlformats.org/drawingml/2006/table">
            <a:tbl>
              <a:tblPr firstRow="1" firstCol="1" bandRow="1"/>
              <a:tblGrid>
                <a:gridCol w="10066866">
                  <a:extLst>
                    <a:ext uri="{9D8B030D-6E8A-4147-A177-3AD203B41FA5}">
                      <a16:colId xmlns:a16="http://schemas.microsoft.com/office/drawing/2014/main" val="2596485095"/>
                    </a:ext>
                  </a:extLst>
                </a:gridCol>
              </a:tblGrid>
              <a:tr h="508088">
                <a:tc>
                  <a:txBody>
                    <a:bodyPr/>
                    <a:lstStyle/>
                    <a:p>
                      <a:pPr marL="0" marR="0" algn="ctr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Key Criteria for selecting indicators: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6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634041"/>
                  </a:ext>
                </a:extLst>
              </a:tr>
              <a:tr h="816801"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Data available to show trends over time and can be disaggregated by geography (sub-county), race/ethnicity, and/or other demographics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387933"/>
                  </a:ext>
                </a:extLst>
              </a:tr>
              <a:tr h="816801"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Is there a value add for our program to analyze it (i.e. it’s a high priority indicator for partners, stakeholders, or community)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4464173"/>
                  </a:ext>
                </a:extLst>
              </a:tr>
              <a:tr h="440643">
                <a:tc>
                  <a:txBody>
                    <a:bodyPr/>
                    <a:lstStyle/>
                    <a:p>
                      <a:pPr marL="0" marR="0" algn="l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Does the data tell an equity story or challenge assumptions?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68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86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D96C9-50D1-A1B2-411B-844CE3D4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4" y="362630"/>
            <a:ext cx="10834511" cy="754945"/>
          </a:xfrm>
        </p:spPr>
        <p:txBody>
          <a:bodyPr>
            <a:noAutofit/>
          </a:bodyPr>
          <a:lstStyle/>
          <a:p>
            <a:r>
              <a:rPr lang="en-US" sz="4000" b="1">
                <a:solidFill>
                  <a:srgbClr val="3969B2"/>
                </a:solidFill>
                <a:latin typeface="Telegraf Bold"/>
                <a:ea typeface="+mj-lt"/>
                <a:cs typeface="+mj-lt"/>
              </a:rPr>
              <a:t>Climate and health </a:t>
            </a:r>
            <a:r>
              <a:rPr lang="en-US" sz="4000" b="1">
                <a:solidFill>
                  <a:srgbClr val="49BACA"/>
                </a:solidFill>
                <a:latin typeface="Telegraf Bold"/>
                <a:ea typeface="+mj-lt"/>
                <a:cs typeface="+mj-lt"/>
              </a:rPr>
              <a:t>data indicators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550B6C6-F54C-E470-04CB-CBB7CC49F6D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/>
          <a:srcRect l="7258" t="18342" r="6424" b="14389"/>
          <a:stretch/>
        </p:blipFill>
        <p:spPr>
          <a:xfrm>
            <a:off x="1609969" y="1117575"/>
            <a:ext cx="8972061" cy="524758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29E2A1-C9C5-5B20-BF84-67D5EF55E629}"/>
              </a:ext>
            </a:extLst>
          </p:cNvPr>
          <p:cNvSpPr txBox="1"/>
          <p:nvPr/>
        </p:nvSpPr>
        <p:spPr>
          <a:xfrm>
            <a:off x="108155" y="6388781"/>
            <a:ext cx="117593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latin typeface="Roboto"/>
                <a:ea typeface="Roboto"/>
                <a:cs typeface="Roboto"/>
              </a:rPr>
              <a:t>Data sources: </a:t>
            </a:r>
            <a:r>
              <a:rPr lang="en-US" sz="1400">
                <a:latin typeface="Roboto"/>
                <a:ea typeface="Roboto"/>
                <a:cs typeface="Roboto"/>
              </a:rPr>
              <a:t>Syndromic surveillance (emergency department), Emergency Medical Services, Medicaid Claims, Communicable Disease database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63F96A0-B916-A2BD-6F08-570A720075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22400" y="1765931"/>
            <a:ext cx="2396067" cy="1100666"/>
          </a:xfrm>
          <a:prstGeom prst="roundRect">
            <a:avLst/>
          </a:prstGeom>
          <a:solidFill>
            <a:srgbClr val="5584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>
                <a:solidFill>
                  <a:schemeClr val="bg1"/>
                </a:solidFill>
              </a:rPr>
              <a:t>-Asthma ED visits</a:t>
            </a:r>
          </a:p>
          <a:p>
            <a:r>
              <a:rPr lang="en-US" sz="1600">
                <a:solidFill>
                  <a:schemeClr val="bg1"/>
                </a:solidFill>
              </a:rPr>
              <a:t>-Allergic disease ED visits</a:t>
            </a:r>
          </a:p>
          <a:p>
            <a:r>
              <a:rPr lang="en-US" sz="1600">
                <a:solidFill>
                  <a:schemeClr val="bg1"/>
                </a:solidFill>
              </a:rPr>
              <a:t>-Asthma diagnosis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86620E6-F3A7-A337-87CE-FFEF28A8E3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6344" y="4639759"/>
            <a:ext cx="2396067" cy="1100666"/>
          </a:xfrm>
          <a:prstGeom prst="roundRect">
            <a:avLst/>
          </a:prstGeom>
          <a:solidFill>
            <a:srgbClr val="5584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</a:rPr>
              <a:t>-Heat- &amp; cold-related illness ED visits </a:t>
            </a:r>
          </a:p>
          <a:p>
            <a:r>
              <a:rPr lang="en-US" sz="1400">
                <a:solidFill>
                  <a:schemeClr val="bg1"/>
                </a:solidFill>
              </a:rPr>
              <a:t>-EMS patients treated for heat- &amp; cold-related illness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561020-7411-8574-762A-925C470760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10919" y="1765931"/>
            <a:ext cx="2502614" cy="1100666"/>
          </a:xfrm>
          <a:prstGeom prst="roundRect">
            <a:avLst/>
          </a:prstGeom>
          <a:solidFill>
            <a:srgbClr val="5584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</a:rPr>
              <a:t>-Locally-acquired vector borne disease cases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026F57-0543-6D62-1930-E2C363F4DF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10919" y="4639759"/>
            <a:ext cx="2502614" cy="1100666"/>
          </a:xfrm>
          <a:prstGeom prst="roundRect">
            <a:avLst/>
          </a:prstGeom>
          <a:solidFill>
            <a:srgbClr val="5584A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>
                <a:solidFill>
                  <a:schemeClr val="bg1"/>
                </a:solidFill>
              </a:rPr>
              <a:t>-Campylobacteriosis cases</a:t>
            </a:r>
          </a:p>
          <a:p>
            <a:r>
              <a:rPr lang="en-US" sz="1400">
                <a:solidFill>
                  <a:schemeClr val="bg1"/>
                </a:solidFill>
              </a:rPr>
              <a:t>-Cryptosporidiosis cases</a:t>
            </a:r>
          </a:p>
          <a:p>
            <a:r>
              <a:rPr lang="en-US" sz="1400">
                <a:solidFill>
                  <a:schemeClr val="bg1"/>
                </a:solidFill>
              </a:rPr>
              <a:t>-Giardiasis cases</a:t>
            </a:r>
          </a:p>
          <a:p>
            <a:r>
              <a:rPr lang="en-US" sz="1400">
                <a:solidFill>
                  <a:schemeClr val="bg1"/>
                </a:solidFill>
              </a:rPr>
              <a:t>-Vibriosis cases</a:t>
            </a:r>
          </a:p>
        </p:txBody>
      </p:sp>
    </p:spTree>
    <p:extLst>
      <p:ext uri="{BB962C8B-B14F-4D97-AF65-F5344CB8AC3E}">
        <p14:creationId xmlns:p14="http://schemas.microsoft.com/office/powerpoint/2010/main" val="403502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6000"/>
    </mc:Choice>
    <mc:Fallback>
      <p:transition spd="slow" advClick="0" advTm="16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c6dc0c-17a7-4202-bf93-7d19e36d0520">
      <Terms xmlns="http://schemas.microsoft.com/office/infopath/2007/PartnerControls"/>
    </lcf76f155ced4ddcb4097134ff3c332f>
    <TaxCatchAll xmlns="2beaef9f-cf1f-479f-a374-c737fe2c05cb" xsi:nil="true"/>
    <SharedWithUsers xmlns="fdf54c54-b730-4d36-9be3-dc7de7d9aca4">
      <UserInfo>
        <DisplayName>Collins, Hannah</DisplayName>
        <AccountId>62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BEE124AFC5264F846DC6A63AB08142" ma:contentTypeVersion="15" ma:contentTypeDescription="Create a new document." ma:contentTypeScope="" ma:versionID="d8f6daab5229cfbf8977d790c2b41f75">
  <xsd:schema xmlns:xsd="http://www.w3.org/2001/XMLSchema" xmlns:xs="http://www.w3.org/2001/XMLSchema" xmlns:p="http://schemas.microsoft.com/office/2006/metadata/properties" xmlns:ns2="c7c6dc0c-17a7-4202-bf93-7d19e36d0520" xmlns:ns3="fdf54c54-b730-4d36-9be3-dc7de7d9aca4" xmlns:ns4="2beaef9f-cf1f-479f-a374-c737fe2c05cb" targetNamespace="http://schemas.microsoft.com/office/2006/metadata/properties" ma:root="true" ma:fieldsID="ec98484a0181a2f720a0179207b59788" ns2:_="" ns3:_="" ns4:_="">
    <xsd:import namespace="c7c6dc0c-17a7-4202-bf93-7d19e36d0520"/>
    <xsd:import namespace="fdf54c54-b730-4d36-9be3-dc7de7d9aca4"/>
    <xsd:import namespace="2beaef9f-cf1f-479f-a374-c737fe2c05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c6dc0c-17a7-4202-bf93-7d19e36d05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87192d8-99aa-4f2d-82ad-d3af49b78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f54c54-b730-4d36-9be3-dc7de7d9ac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aef9f-cf1f-479f-a374-c737fe2c05c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5b61d6c-47d1-42c6-b789-ff380848f45e}" ma:internalName="TaxCatchAll" ma:showField="CatchAllData" ma:web="fdf54c54-b730-4d36-9be3-dc7de7d9ac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CDE298-EF7F-4BE8-94F1-87126CA6DA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655D62-29DA-45C9-98AD-BB565132B59B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2beaef9f-cf1f-479f-a374-c737fe2c05cb"/>
    <ds:schemaRef ds:uri="http://schemas.microsoft.com/office/2006/documentManagement/types"/>
    <ds:schemaRef ds:uri="http://schemas.openxmlformats.org/package/2006/metadata/core-properties"/>
    <ds:schemaRef ds:uri="fdf54c54-b730-4d36-9be3-dc7de7d9aca4"/>
    <ds:schemaRef ds:uri="c7c6dc0c-17a7-4202-bf93-7d19e36d0520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AD2B4FD-4AE6-40E7-9DFA-0D33FA1B5DC5}">
  <ds:schemaRefs>
    <ds:schemaRef ds:uri="2beaef9f-cf1f-479f-a374-c737fe2c05cb"/>
    <ds:schemaRef ds:uri="c7c6dc0c-17a7-4202-bf93-7d19e36d0520"/>
    <ds:schemaRef ds:uri="fdf54c54-b730-4d36-9be3-dc7de7d9ac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12085</TotalTime>
  <Words>1143</Words>
  <Application>Microsoft Office PowerPoint</Application>
  <PresentationFormat>Widescreen</PresentationFormat>
  <Paragraphs>149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Courier New</vt:lpstr>
      <vt:lpstr>Roboto</vt:lpstr>
      <vt:lpstr>Symbol</vt:lpstr>
      <vt:lpstr>Telegraf Bold</vt:lpstr>
      <vt:lpstr>Tenorite</vt:lpstr>
      <vt:lpstr>Wingdings</vt:lpstr>
      <vt:lpstr>Office Theme</vt:lpstr>
      <vt:lpstr>PowerPoint Presentation</vt:lpstr>
      <vt:lpstr>PowerPoint Presentation</vt:lpstr>
      <vt:lpstr>PowerPoint Presentation</vt:lpstr>
      <vt:lpstr>Surveillance? </vt:lpstr>
      <vt:lpstr>Process: Develop surveillance infrastructure</vt:lpstr>
      <vt:lpstr>Literature review and landscape analysis  </vt:lpstr>
      <vt:lpstr>PowerPoint Presentation</vt:lpstr>
      <vt:lpstr>PowerPoint Presentation</vt:lpstr>
      <vt:lpstr>Climate and health data indicators</vt:lpstr>
      <vt:lpstr>Air Quality </vt:lpstr>
      <vt:lpstr>Extreme Weather </vt:lpstr>
      <vt:lpstr>Food and Water Borne Disease</vt:lpstr>
      <vt:lpstr>Vector Borne Disease</vt:lpstr>
      <vt:lpstr>Climate and health data dissemination</vt:lpstr>
      <vt:lpstr>Climate and health data dissemination</vt:lpstr>
      <vt:lpstr>Climate and health data in King County’s Community Health Needs Assessment</vt:lpstr>
      <vt:lpstr>Challenges and Lessons Learned</vt:lpstr>
      <vt:lpstr>Next steps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Kramer, Bradley</dc:creator>
  <cp:lastModifiedBy>Campbell, Cole</cp:lastModifiedBy>
  <cp:revision>4</cp:revision>
  <dcterms:created xsi:type="dcterms:W3CDTF">2024-05-10T18:28:25Z</dcterms:created>
  <dcterms:modified xsi:type="dcterms:W3CDTF">2024-09-22T22:10:02Z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0x01010048BEE124AFC5264F846DC6A63AB08142</vt:lpwstr>
  </property>
  <property fmtid="{D5CDD505-2E9C-101B-9397-08002B2CF9AE}" pid="3" name="MediaServiceImageTags">
    <vt:lpwstr/>
  </property>
</Properties>
</file>