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Average" panose="020B0604020202020204" charset="0"/>
      <p:regular r:id="rId23"/>
    </p:embeddedFont>
    <p:embeddedFont>
      <p:font typeface="Nunito" pitchFamily="2" charset="0"/>
      <p:regular r:id="rId24"/>
      <p:bold r:id="rId25"/>
      <p:italic r:id="rId26"/>
      <p:boldItalic r:id="rId27"/>
    </p:embeddedFont>
    <p:embeddedFont>
      <p:font typeface="Nunito Light" pitchFamily="2" charset="0"/>
      <p:regular r:id="rId28"/>
      <p:bold r:id="rId29"/>
      <p:italic r:id="rId30"/>
      <p:boldItalic r:id="rId31"/>
    </p:embeddedFont>
    <p:embeddedFont>
      <p:font typeface="Oswald" panose="00000500000000000000" pitchFamily="2" charset="0"/>
      <p:regular r:id="rId32"/>
      <p:bold r:id="rId33"/>
    </p:embeddedFont>
    <p:embeddedFont>
      <p:font typeface="Roboto" panose="02000000000000000000" pitchFamily="2" charset="0"/>
      <p:regular r:id="rId34"/>
      <p:bold r:id="rId35"/>
      <p:italic r:id="rId36"/>
      <p:boldItalic r:id="rId37"/>
    </p:embeddedFont>
    <p:embeddedFont>
      <p:font typeface="Roboto Medium"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26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0004083154_0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0004083154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0004083154_0_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0004083154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004083154_0_3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0004083154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0004083154_0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0004083154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0004083154_0_2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0004083154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0004083154_0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0004083154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0004083154_0_2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0004083154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0004083154_0_3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0004083154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0004083154_0_3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0004083154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0004083154_0_2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0004083154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0004083154_0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0004083154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0004083154_0_3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0004083154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0004083154_0_1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0004083154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0004083154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0004083154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0004083154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0004083154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0004083154_0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0004083154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0004083154_0_2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0004083154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0004083154_0_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0004083154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0004083154_0_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0004083154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med" advClick="0" advTm="15000">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med" advClick="0" advTm="15000">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med" advClick="0" advTm="15000">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med" advClick="0" advTm="15000">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med" advClick="0" advTm="15000">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med" advClick="0" advTm="15000">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med" advClick="0" advTm="15000">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med" advClick="0" advTm="15000">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med" advClick="0" advTm="15000">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med" advClick="0" advTm="15000">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med" advClick="0" advTm="15000">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advClick="0" advTm="15000">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a:latin typeface="Roboto"/>
                <a:ea typeface="Roboto"/>
                <a:cs typeface="Roboto"/>
                <a:sym typeface="Roboto"/>
              </a:rPr>
              <a:t>Using Mortality Data </a:t>
            </a:r>
            <a:br>
              <a:rPr lang="en" b="1">
                <a:latin typeface="Roboto"/>
                <a:ea typeface="Roboto"/>
                <a:cs typeface="Roboto"/>
                <a:sym typeface="Roboto"/>
              </a:rPr>
            </a:br>
            <a:r>
              <a:rPr lang="en" b="1">
                <a:latin typeface="Roboto"/>
                <a:ea typeface="Roboto"/>
                <a:cs typeface="Roboto"/>
                <a:sym typeface="Roboto"/>
              </a:rPr>
              <a:t>to Illustrate Health Disparities in Connecticut</a:t>
            </a:r>
            <a:endParaRPr b="1">
              <a:latin typeface="Roboto"/>
              <a:ea typeface="Roboto"/>
              <a:cs typeface="Roboto"/>
              <a:sym typeface="Roboto"/>
            </a:endParaRPr>
          </a:p>
        </p:txBody>
      </p:sp>
      <p:sp>
        <p:nvSpPr>
          <p:cNvPr id="60" name="Google Shape;60;p13"/>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a:latin typeface="Nunito Light"/>
                <a:ea typeface="Nunito Light"/>
                <a:cs typeface="Nunito Light"/>
                <a:sym typeface="Nunito Light"/>
              </a:rPr>
              <a:t>Kelly Davila, Principal Research Associate</a:t>
            </a:r>
            <a:endParaRPr>
              <a:latin typeface="Nunito Light"/>
              <a:ea typeface="Nunito Light"/>
              <a:cs typeface="Nunito Light"/>
              <a:sym typeface="Nunito Light"/>
            </a:endParaRPr>
          </a:p>
          <a:p>
            <a:pPr marL="0" lvl="0" indent="0" algn="ctr" rtl="0">
              <a:spcBef>
                <a:spcPts val="0"/>
              </a:spcBef>
              <a:spcAft>
                <a:spcPts val="0"/>
              </a:spcAft>
              <a:buNone/>
            </a:pPr>
            <a:r>
              <a:rPr lang="en">
                <a:latin typeface="Nunito Light"/>
                <a:ea typeface="Nunito Light"/>
                <a:cs typeface="Nunito Light"/>
                <a:sym typeface="Nunito Light"/>
              </a:rPr>
              <a:t>DataHaven, New Haven, CT</a:t>
            </a:r>
            <a:endParaRPr>
              <a:latin typeface="Nunito Light"/>
              <a:ea typeface="Nunito Light"/>
              <a:cs typeface="Nunito Light"/>
              <a:sym typeface="Nunito Light"/>
            </a:endParaRPr>
          </a:p>
        </p:txBody>
      </p:sp>
    </p:spTree>
  </p:cSld>
  <p:clrMapOvr>
    <a:masterClrMapping/>
  </p:clrMapOvr>
  <p:transition spd="med" advClick="0" advTm="15000">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Medium"/>
                <a:ea typeface="Roboto Medium"/>
                <a:cs typeface="Roboto Medium"/>
                <a:sym typeface="Roboto Medium"/>
              </a:rPr>
              <a:t>Analyzing the Mortality Data: Prep Work</a:t>
            </a:r>
            <a:endParaRPr>
              <a:latin typeface="Roboto Medium"/>
              <a:ea typeface="Roboto Medium"/>
              <a:cs typeface="Roboto Medium"/>
              <a:sym typeface="Roboto Medium"/>
            </a:endParaRPr>
          </a:p>
        </p:txBody>
      </p:sp>
      <p:sp>
        <p:nvSpPr>
          <p:cNvPr id="125" name="Google Shape;125;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Nunito"/>
                <a:ea typeface="Nunito"/>
                <a:cs typeface="Nunito"/>
                <a:sym typeface="Nunito"/>
              </a:rPr>
              <a:t>Because Connecticut is a small state, we pooled 6 years of data (2017–2022).</a:t>
            </a:r>
            <a:endParaRPr>
              <a:latin typeface="Nunito"/>
              <a:ea typeface="Nunito"/>
              <a:cs typeface="Nunito"/>
              <a:sym typeface="Nunito"/>
            </a:endParaRPr>
          </a:p>
          <a:p>
            <a:pPr marL="0" lvl="0" indent="0" algn="l" rtl="0">
              <a:spcBef>
                <a:spcPts val="1200"/>
              </a:spcBef>
              <a:spcAft>
                <a:spcPts val="0"/>
              </a:spcAft>
              <a:buNone/>
            </a:pPr>
            <a:r>
              <a:rPr lang="en">
                <a:latin typeface="Nunito"/>
                <a:ea typeface="Nunito"/>
                <a:cs typeface="Nunito"/>
                <a:sym typeface="Nunito"/>
              </a:rPr>
              <a:t>To age-adjust, we needed population by town in consistent age bands, by race/ethnicity so we used ACS 5-year estimates that fit neatly within the range.</a:t>
            </a:r>
            <a:endParaRPr>
              <a:latin typeface="Nunito"/>
              <a:ea typeface="Nunito"/>
              <a:cs typeface="Nunito"/>
              <a:sym typeface="Nunito"/>
            </a:endParaRPr>
          </a:p>
          <a:p>
            <a:pPr marL="0" lvl="0" indent="0" algn="l" rtl="0">
              <a:spcBef>
                <a:spcPts val="1200"/>
              </a:spcBef>
              <a:spcAft>
                <a:spcPts val="0"/>
              </a:spcAft>
              <a:buNone/>
            </a:pPr>
            <a:r>
              <a:rPr lang="en">
                <a:latin typeface="Nunito"/>
                <a:ea typeface="Nunito"/>
                <a:cs typeface="Nunito"/>
                <a:sym typeface="Nunito"/>
              </a:rPr>
              <a:t>Surprisingly little cleanup to drop unknowns, out-of-staters, and wacky entries, but overall a rare, tidy csv from a state agency.</a:t>
            </a:r>
            <a:endParaRPr>
              <a:latin typeface="Nunito"/>
              <a:ea typeface="Nunito"/>
              <a:cs typeface="Nunito"/>
              <a:sym typeface="Nunito"/>
            </a:endParaRPr>
          </a:p>
          <a:p>
            <a:pPr marL="0" lvl="0" indent="0" algn="l" rtl="0">
              <a:spcBef>
                <a:spcPts val="1200"/>
              </a:spcBef>
              <a:spcAft>
                <a:spcPts val="0"/>
              </a:spcAft>
              <a:buNone/>
            </a:pPr>
            <a:r>
              <a:rPr lang="en">
                <a:latin typeface="Nunito"/>
                <a:ea typeface="Nunito"/>
                <a:cs typeface="Nunito"/>
                <a:sym typeface="Nunito"/>
              </a:rPr>
              <a:t>Thankfully, they haven’t changed the file format or content so our cleanup scripts continue to work. 🤞🤞🤞</a:t>
            </a:r>
            <a:endParaRPr>
              <a:latin typeface="Nunito"/>
              <a:ea typeface="Nunito"/>
              <a:cs typeface="Nunito"/>
              <a:sym typeface="Nunito"/>
            </a:endParaRPr>
          </a:p>
          <a:p>
            <a:pPr marL="0" lvl="0" indent="0" algn="l" rtl="0">
              <a:spcBef>
                <a:spcPts val="1200"/>
              </a:spcBef>
              <a:spcAft>
                <a:spcPts val="1200"/>
              </a:spcAft>
              <a:buNone/>
            </a:pPr>
            <a:endParaRPr/>
          </a:p>
        </p:txBody>
      </p:sp>
    </p:spTree>
  </p:cSld>
  <p:clrMapOvr>
    <a:masterClrMapping/>
  </p:clrMapOvr>
  <p:transition spd="med" advClick="0" advTm="15000">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Medium"/>
                <a:ea typeface="Roboto Medium"/>
                <a:cs typeface="Roboto Medium"/>
                <a:sym typeface="Roboto Medium"/>
              </a:rPr>
              <a:t>Analyzing the Mortality Data: Causes of Death</a:t>
            </a:r>
            <a:endParaRPr>
              <a:latin typeface="Roboto Medium"/>
              <a:ea typeface="Roboto Medium"/>
              <a:cs typeface="Roboto Medium"/>
              <a:sym typeface="Roboto Medium"/>
            </a:endParaRPr>
          </a:p>
        </p:txBody>
      </p:sp>
      <p:sp>
        <p:nvSpPr>
          <p:cNvPr id="131" name="Google Shape;131;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Nunito"/>
                <a:ea typeface="Nunito"/>
                <a:cs typeface="Nunito"/>
                <a:sym typeface="Nunito"/>
              </a:rPr>
              <a:t>ICD-10 codes: medical examiners use these standard codes to record causes of death.</a:t>
            </a:r>
            <a:endParaRPr>
              <a:latin typeface="Nunito"/>
              <a:ea typeface="Nunito"/>
              <a:cs typeface="Nunito"/>
              <a:sym typeface="Nunito"/>
            </a:endParaRPr>
          </a:p>
          <a:p>
            <a:pPr marL="0" lvl="0" indent="0" algn="l" rtl="0">
              <a:spcBef>
                <a:spcPts val="1200"/>
              </a:spcBef>
              <a:spcAft>
                <a:spcPts val="0"/>
              </a:spcAft>
              <a:buNone/>
            </a:pPr>
            <a:r>
              <a:rPr lang="en">
                <a:latin typeface="Nunito"/>
                <a:ea typeface="Nunito"/>
                <a:cs typeface="Nunito"/>
                <a:sym typeface="Nunito"/>
              </a:rPr>
              <a:t>First, a quick sanity check: are there middle aged people dying from SIDS? Babies with Alzheimer's?</a:t>
            </a:r>
            <a:endParaRPr>
              <a:latin typeface="Nunito"/>
              <a:ea typeface="Nunito"/>
              <a:cs typeface="Nunito"/>
              <a:sym typeface="Nunito"/>
            </a:endParaRPr>
          </a:p>
          <a:p>
            <a:pPr marL="0" lvl="0" indent="0" algn="l" rtl="0">
              <a:spcBef>
                <a:spcPts val="1200"/>
              </a:spcBef>
              <a:spcAft>
                <a:spcPts val="0"/>
              </a:spcAft>
              <a:buNone/>
            </a:pPr>
            <a:r>
              <a:rPr lang="en">
                <a:latin typeface="Nunito"/>
                <a:ea typeface="Nunito"/>
                <a:cs typeface="Nunito"/>
                <a:sym typeface="Nunito"/>
              </a:rPr>
              <a:t>Generally, the top COD was prioritized.</a:t>
            </a:r>
            <a:endParaRPr>
              <a:latin typeface="Nunito"/>
              <a:ea typeface="Nunito"/>
              <a:cs typeface="Nunito"/>
              <a:sym typeface="Nunito"/>
            </a:endParaRPr>
          </a:p>
          <a:p>
            <a:pPr marL="0" lvl="0" indent="0" algn="l" rtl="0">
              <a:spcBef>
                <a:spcPts val="1200"/>
              </a:spcBef>
              <a:spcAft>
                <a:spcPts val="1200"/>
              </a:spcAft>
              <a:buNone/>
            </a:pPr>
            <a:r>
              <a:rPr lang="en">
                <a:latin typeface="Nunito"/>
                <a:ea typeface="Nunito"/>
                <a:cs typeface="Nunito"/>
                <a:sym typeface="Nunito"/>
              </a:rPr>
              <a:t>Although 14 COD fields were provided, most records had between 1 and 3 codes. Multiple codes are used in specific circumstances.</a:t>
            </a:r>
            <a:endParaRPr>
              <a:latin typeface="Nunito"/>
              <a:ea typeface="Nunito"/>
              <a:cs typeface="Nunito"/>
              <a:sym typeface="Nunito"/>
            </a:endParaRPr>
          </a:p>
        </p:txBody>
      </p:sp>
    </p:spTree>
  </p:cSld>
  <p:clrMapOvr>
    <a:masterClrMapping/>
  </p:clrMapOvr>
  <p:transition spd="med" advClick="0" advTm="15000">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Medium"/>
                <a:ea typeface="Roboto Medium"/>
                <a:cs typeface="Roboto Medium"/>
                <a:sym typeface="Roboto Medium"/>
              </a:rPr>
              <a:t>Analyzing the Mortality Data: Automating the Analysis</a:t>
            </a:r>
            <a:endParaRPr>
              <a:latin typeface="Roboto Medium"/>
              <a:ea typeface="Roboto Medium"/>
              <a:cs typeface="Roboto Medium"/>
              <a:sym typeface="Roboto Medium"/>
            </a:endParaRPr>
          </a:p>
        </p:txBody>
      </p:sp>
      <p:sp>
        <p:nvSpPr>
          <p:cNvPr id="137" name="Google Shape;137;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Nunito"/>
                <a:ea typeface="Nunito"/>
                <a:cs typeface="Nunito"/>
                <a:sym typeface="Nunito"/>
              </a:rPr>
              <a:t>Some ICD-10 R packages exist, but I didn’t care for them. I used an ICD-10 codebook.</a:t>
            </a:r>
            <a:endParaRPr>
              <a:latin typeface="Nunito"/>
              <a:ea typeface="Nunito"/>
              <a:cs typeface="Nunito"/>
              <a:sym typeface="Nunito"/>
            </a:endParaRPr>
          </a:p>
          <a:p>
            <a:pPr marL="0" lvl="0" indent="0" algn="l" rtl="0">
              <a:spcBef>
                <a:spcPts val="1200"/>
              </a:spcBef>
              <a:spcAft>
                <a:spcPts val="0"/>
              </a:spcAft>
              <a:buNone/>
            </a:pPr>
            <a:r>
              <a:rPr lang="en">
                <a:latin typeface="Nunito"/>
                <a:ea typeface="Nunito"/>
                <a:cs typeface="Nunito"/>
                <a:sym typeface="Nunito"/>
              </a:rPr>
              <a:t>I wrote an R script to quickly process data by identifying records by COD, then age-adjust using the CDC US standard weights, and output top-cause and all-cause rates by race/ethnicity and region.</a:t>
            </a:r>
            <a:endParaRPr>
              <a:latin typeface="Nunito"/>
              <a:ea typeface="Nunito"/>
              <a:cs typeface="Nunito"/>
              <a:sym typeface="Nunito"/>
            </a:endParaRPr>
          </a:p>
          <a:p>
            <a:pPr marL="0" lvl="0" indent="0" algn="l" rtl="0">
              <a:spcBef>
                <a:spcPts val="1200"/>
              </a:spcBef>
              <a:spcAft>
                <a:spcPts val="1200"/>
              </a:spcAft>
              <a:buNone/>
            </a:pPr>
            <a:r>
              <a:rPr lang="en">
                <a:latin typeface="Nunito"/>
                <a:ea typeface="Nunito"/>
                <a:cs typeface="Nunito"/>
                <a:sym typeface="Nunito"/>
              </a:rPr>
              <a:t>A couple more lines of code calculate years of potential life lost to age 75, useful in explaining excess deaths.</a:t>
            </a:r>
            <a:endParaRPr>
              <a:latin typeface="Nunito"/>
              <a:ea typeface="Nunito"/>
              <a:cs typeface="Nunito"/>
              <a:sym typeface="Nunito"/>
            </a:endParaRPr>
          </a:p>
        </p:txBody>
      </p:sp>
    </p:spTree>
  </p:cSld>
  <p:clrMapOvr>
    <a:masterClrMapping/>
  </p:clrMapOvr>
  <p:transition spd="med" advClick="0" advTm="15000">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Medium"/>
                <a:ea typeface="Roboto Medium"/>
                <a:cs typeface="Roboto Medium"/>
                <a:sym typeface="Roboto Medium"/>
              </a:rPr>
              <a:t>How the Data Expanded Our Story</a:t>
            </a:r>
            <a:endParaRPr>
              <a:latin typeface="Roboto Medium"/>
              <a:ea typeface="Roboto Medium"/>
              <a:cs typeface="Roboto Medium"/>
              <a:sym typeface="Roboto Medium"/>
            </a:endParaRPr>
          </a:p>
        </p:txBody>
      </p:sp>
      <p:sp>
        <p:nvSpPr>
          <p:cNvPr id="143" name="Google Shape;143;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Nunito"/>
                <a:ea typeface="Nunito"/>
                <a:cs typeface="Nunito"/>
                <a:sym typeface="Nunito"/>
              </a:rPr>
              <a:t>We could make clear connections between disparities in ex. diagnosed diabetes and disparities in deaths due to CKD.</a:t>
            </a:r>
            <a:endParaRPr>
              <a:latin typeface="Nunito"/>
              <a:ea typeface="Nunito"/>
              <a:cs typeface="Nunito"/>
              <a:sym typeface="Nunito"/>
            </a:endParaRPr>
          </a:p>
          <a:p>
            <a:pPr marL="0" lvl="0" indent="0" algn="l" rtl="0">
              <a:spcBef>
                <a:spcPts val="1200"/>
              </a:spcBef>
              <a:spcAft>
                <a:spcPts val="0"/>
              </a:spcAft>
              <a:buNone/>
            </a:pPr>
            <a:r>
              <a:rPr lang="en">
                <a:latin typeface="Nunito"/>
                <a:ea typeface="Nunito"/>
                <a:cs typeface="Nunito"/>
                <a:sym typeface="Nunito"/>
              </a:rPr>
              <a:t>We could look at very, very specific causes of death, such as police-related gun homicide.</a:t>
            </a:r>
            <a:endParaRPr>
              <a:latin typeface="Nunito"/>
              <a:ea typeface="Nunito"/>
              <a:cs typeface="Nunito"/>
              <a:sym typeface="Nunito"/>
            </a:endParaRPr>
          </a:p>
          <a:p>
            <a:pPr marL="0" lvl="0" indent="0" algn="l" rtl="0">
              <a:spcBef>
                <a:spcPts val="1200"/>
              </a:spcBef>
              <a:spcAft>
                <a:spcPts val="1200"/>
              </a:spcAft>
              <a:buNone/>
            </a:pPr>
            <a:r>
              <a:rPr lang="en">
                <a:latin typeface="Nunito"/>
                <a:ea typeface="Nunito"/>
                <a:cs typeface="Nunito"/>
                <a:sym typeface="Nunito"/>
              </a:rPr>
              <a:t>We could also estimate excess deaths, which is to say, if Black people had the same death outcomes as white people, how many fewer people would have died? (Answer: ~14,000)</a:t>
            </a:r>
            <a:endParaRPr>
              <a:latin typeface="Nunito"/>
              <a:ea typeface="Nunito"/>
              <a:cs typeface="Nunito"/>
              <a:sym typeface="Nunito"/>
            </a:endParaRPr>
          </a:p>
        </p:txBody>
      </p:sp>
    </p:spTree>
  </p:cSld>
  <p:clrMapOvr>
    <a:masterClrMapping/>
  </p:clrMapOvr>
  <p:transition spd="med" advClick="0" advTm="15000">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Medium"/>
                <a:ea typeface="Roboto Medium"/>
                <a:cs typeface="Roboto Medium"/>
                <a:sym typeface="Roboto Medium"/>
              </a:rPr>
              <a:t>How We Showed the Data</a:t>
            </a:r>
            <a:endParaRPr>
              <a:latin typeface="Roboto Medium"/>
              <a:ea typeface="Roboto Medium"/>
              <a:cs typeface="Roboto Medium"/>
              <a:sym typeface="Roboto Medium"/>
            </a:endParaRPr>
          </a:p>
        </p:txBody>
      </p:sp>
      <p:sp>
        <p:nvSpPr>
          <p:cNvPr id="149" name="Google Shape;149;p26"/>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Nunito"/>
                <a:ea typeface="Nunito"/>
                <a:cs typeface="Nunito"/>
                <a:sym typeface="Nunito"/>
              </a:rPr>
              <a:t>One of the comments on the original report was that it was long and overly detailed, so we reduced as much as possible.</a:t>
            </a:r>
            <a:endParaRPr>
              <a:latin typeface="Nunito"/>
              <a:ea typeface="Nunito"/>
              <a:cs typeface="Nunito"/>
              <a:sym typeface="Nunito"/>
            </a:endParaRPr>
          </a:p>
          <a:p>
            <a:pPr marL="0" lvl="0" indent="0" algn="l" rtl="0">
              <a:spcBef>
                <a:spcPts val="1200"/>
              </a:spcBef>
              <a:spcAft>
                <a:spcPts val="1200"/>
              </a:spcAft>
              <a:buNone/>
            </a:pPr>
            <a:r>
              <a:rPr lang="en">
                <a:latin typeface="Nunito"/>
                <a:ea typeface="Nunito"/>
                <a:cs typeface="Nunito"/>
                <a:sym typeface="Nunito"/>
              </a:rPr>
              <a:t>Ex: the Table of Contents also serves as the Executive Summary.</a:t>
            </a:r>
            <a:endParaRPr>
              <a:latin typeface="Nunito"/>
              <a:ea typeface="Nunito"/>
              <a:cs typeface="Nunito"/>
              <a:sym typeface="Nunito"/>
            </a:endParaRPr>
          </a:p>
        </p:txBody>
      </p:sp>
      <p:pic>
        <p:nvPicPr>
          <p:cNvPr id="150" name="Google Shape;150;p26"/>
          <p:cNvPicPr preferRelativeResize="0"/>
          <p:nvPr/>
        </p:nvPicPr>
        <p:blipFill>
          <a:blip r:embed="rId3">
            <a:alphaModFix/>
          </a:blip>
          <a:stretch>
            <a:fillRect/>
          </a:stretch>
        </p:blipFill>
        <p:spPr>
          <a:xfrm>
            <a:off x="6171325" y="661263"/>
            <a:ext cx="2061788" cy="3820975"/>
          </a:xfrm>
          <a:prstGeom prst="rect">
            <a:avLst/>
          </a:prstGeom>
          <a:noFill/>
          <a:ln>
            <a:noFill/>
          </a:ln>
        </p:spPr>
      </p:pic>
    </p:spTree>
  </p:cSld>
  <p:clrMapOvr>
    <a:masterClrMapping/>
  </p:clrMapOvr>
  <p:transition spd="med" advClick="0" advTm="15000">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Medium"/>
                <a:ea typeface="Roboto Medium"/>
                <a:cs typeface="Roboto Medium"/>
                <a:sym typeface="Roboto Medium"/>
              </a:rPr>
              <a:t>How We Showed the Data</a:t>
            </a:r>
            <a:endParaRPr>
              <a:latin typeface="Roboto Medium"/>
              <a:ea typeface="Roboto Medium"/>
              <a:cs typeface="Roboto Medium"/>
              <a:sym typeface="Roboto Medium"/>
            </a:endParaRPr>
          </a:p>
        </p:txBody>
      </p:sp>
      <p:sp>
        <p:nvSpPr>
          <p:cNvPr id="156" name="Google Shape;156;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Nunito"/>
                <a:ea typeface="Nunito"/>
                <a:cs typeface="Nunito"/>
                <a:sym typeface="Nunito"/>
              </a:rPr>
              <a:t>In order to reduce the overall number of visualization types in the report, we created a graphic language that visually distinguishes disparities using standard deviations from the state average. The legends reprise this summary.</a:t>
            </a:r>
            <a:endParaRPr>
              <a:latin typeface="Nunito"/>
              <a:ea typeface="Nunito"/>
              <a:cs typeface="Nunito"/>
              <a:sym typeface="Nunito"/>
            </a:endParaRPr>
          </a:p>
        </p:txBody>
      </p:sp>
      <p:pic>
        <p:nvPicPr>
          <p:cNvPr id="157" name="Google Shape;157;p27"/>
          <p:cNvPicPr preferRelativeResize="0"/>
          <p:nvPr/>
        </p:nvPicPr>
        <p:blipFill>
          <a:blip r:embed="rId3">
            <a:alphaModFix/>
          </a:blip>
          <a:stretch>
            <a:fillRect/>
          </a:stretch>
        </p:blipFill>
        <p:spPr>
          <a:xfrm>
            <a:off x="2809646" y="2656925"/>
            <a:ext cx="3524700" cy="1352300"/>
          </a:xfrm>
          <a:prstGeom prst="rect">
            <a:avLst/>
          </a:prstGeom>
          <a:noFill/>
          <a:ln>
            <a:noFill/>
          </a:ln>
        </p:spPr>
      </p:pic>
    </p:spTree>
  </p:cSld>
  <p:clrMapOvr>
    <a:masterClrMapping/>
  </p:clrMapOvr>
  <p:transition spd="med" advClick="0" advTm="15000">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Medium"/>
                <a:ea typeface="Roboto Medium"/>
                <a:cs typeface="Roboto Medium"/>
                <a:sym typeface="Roboto Medium"/>
              </a:rPr>
              <a:t>How We Showed the Data</a:t>
            </a:r>
            <a:endParaRPr>
              <a:latin typeface="Roboto Medium"/>
              <a:ea typeface="Roboto Medium"/>
              <a:cs typeface="Roboto Medium"/>
              <a:sym typeface="Roboto Medium"/>
            </a:endParaRPr>
          </a:p>
        </p:txBody>
      </p:sp>
      <p:sp>
        <p:nvSpPr>
          <p:cNvPr id="163" name="Google Shape;163;p28"/>
          <p:cNvSpPr txBox="1">
            <a:spLocks noGrp="1"/>
          </p:cNvSpPr>
          <p:nvPr>
            <p:ph type="body" idx="1"/>
          </p:nvPr>
        </p:nvSpPr>
        <p:spPr>
          <a:xfrm>
            <a:off x="311700" y="1152475"/>
            <a:ext cx="8304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Nunito"/>
                <a:ea typeface="Nunito"/>
                <a:cs typeface="Nunito"/>
                <a:sym typeface="Nunito"/>
              </a:rPr>
              <a:t>By using the same chart style throughout, color patterns visually remind the reader of disparities. The spread has text on the left to further explain the data, but it is not geared towards subject-matter experts or data nerds.</a:t>
            </a:r>
            <a:endParaRPr>
              <a:latin typeface="Nunito"/>
              <a:ea typeface="Nunito"/>
              <a:cs typeface="Nunito"/>
              <a:sym typeface="Nunito"/>
            </a:endParaRPr>
          </a:p>
        </p:txBody>
      </p:sp>
      <p:pic>
        <p:nvPicPr>
          <p:cNvPr id="164" name="Google Shape;164;p28"/>
          <p:cNvPicPr preferRelativeResize="0"/>
          <p:nvPr/>
        </p:nvPicPr>
        <p:blipFill>
          <a:blip r:embed="rId3">
            <a:alphaModFix/>
          </a:blip>
          <a:stretch>
            <a:fillRect/>
          </a:stretch>
        </p:blipFill>
        <p:spPr>
          <a:xfrm>
            <a:off x="2148100" y="2268250"/>
            <a:ext cx="2158525" cy="2736801"/>
          </a:xfrm>
          <a:prstGeom prst="rect">
            <a:avLst/>
          </a:prstGeom>
          <a:noFill/>
          <a:ln>
            <a:noFill/>
          </a:ln>
        </p:spPr>
      </p:pic>
      <p:pic>
        <p:nvPicPr>
          <p:cNvPr id="165" name="Google Shape;165;p28"/>
          <p:cNvPicPr preferRelativeResize="0"/>
          <p:nvPr/>
        </p:nvPicPr>
        <p:blipFill>
          <a:blip r:embed="rId4">
            <a:alphaModFix/>
          </a:blip>
          <a:stretch>
            <a:fillRect/>
          </a:stretch>
        </p:blipFill>
        <p:spPr>
          <a:xfrm>
            <a:off x="4319251" y="2268237"/>
            <a:ext cx="2158525" cy="2736814"/>
          </a:xfrm>
          <a:prstGeom prst="rect">
            <a:avLst/>
          </a:prstGeom>
          <a:noFill/>
          <a:ln>
            <a:noFill/>
          </a:ln>
        </p:spPr>
      </p:pic>
    </p:spTree>
  </p:cSld>
  <p:clrMapOvr>
    <a:masterClrMapping/>
  </p:clrMapOvr>
  <p:transition spd="med" advClick="0" advTm="15000">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9"/>
          <p:cNvPicPr preferRelativeResize="0"/>
          <p:nvPr/>
        </p:nvPicPr>
        <p:blipFill>
          <a:blip r:embed="rId3">
            <a:alphaModFix/>
          </a:blip>
          <a:stretch>
            <a:fillRect/>
          </a:stretch>
        </p:blipFill>
        <p:spPr>
          <a:xfrm>
            <a:off x="2129750" y="152400"/>
            <a:ext cx="4884510" cy="4838700"/>
          </a:xfrm>
          <a:prstGeom prst="rect">
            <a:avLst/>
          </a:prstGeom>
          <a:noFill/>
          <a:ln>
            <a:noFill/>
          </a:ln>
        </p:spPr>
      </p:pic>
    </p:spTree>
  </p:cSld>
  <p:clrMapOvr>
    <a:masterClrMapping/>
  </p:clrMapOvr>
  <p:transition spd="med" advClick="0" advTm="15000">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Medium"/>
                <a:ea typeface="Roboto Medium"/>
                <a:cs typeface="Roboto Medium"/>
                <a:sym typeface="Roboto Medium"/>
              </a:rPr>
              <a:t>Focus: Gun Violence</a:t>
            </a:r>
            <a:endParaRPr>
              <a:latin typeface="Roboto Medium"/>
              <a:ea typeface="Roboto Medium"/>
              <a:cs typeface="Roboto Medium"/>
              <a:sym typeface="Roboto Medium"/>
            </a:endParaRPr>
          </a:p>
        </p:txBody>
      </p:sp>
      <p:sp>
        <p:nvSpPr>
          <p:cNvPr id="176" name="Google Shape;176;p30"/>
          <p:cNvSpPr txBox="1">
            <a:spLocks noGrp="1"/>
          </p:cNvSpPr>
          <p:nvPr>
            <p:ph type="body" idx="1"/>
          </p:nvPr>
        </p:nvSpPr>
        <p:spPr>
          <a:xfrm>
            <a:off x="311700" y="1152475"/>
            <a:ext cx="3876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Nunito"/>
                <a:ea typeface="Nunito"/>
                <a:cs typeface="Nunito"/>
                <a:sym typeface="Nunito"/>
              </a:rPr>
              <a:t>Starting with the myth that gun violence is primarily homicide, we wanted to see who is affected and how.</a:t>
            </a:r>
            <a:endParaRPr>
              <a:latin typeface="Nunito"/>
              <a:ea typeface="Nunito"/>
              <a:cs typeface="Nunito"/>
              <a:sym typeface="Nunito"/>
            </a:endParaRPr>
          </a:p>
          <a:p>
            <a:pPr marL="0" lvl="0" indent="0" algn="l" rtl="0">
              <a:spcBef>
                <a:spcPts val="1200"/>
              </a:spcBef>
              <a:spcAft>
                <a:spcPts val="1200"/>
              </a:spcAft>
              <a:buNone/>
            </a:pPr>
            <a:r>
              <a:rPr lang="en">
                <a:latin typeface="Nunito"/>
                <a:ea typeface="Nunito"/>
                <a:cs typeface="Nunito"/>
                <a:sym typeface="Nunito"/>
              </a:rPr>
              <a:t>A 7-page section analyzes the impact guns have on primarily men and boys.</a:t>
            </a:r>
            <a:endParaRPr>
              <a:latin typeface="Nunito"/>
              <a:ea typeface="Nunito"/>
              <a:cs typeface="Nunito"/>
              <a:sym typeface="Nunito"/>
            </a:endParaRPr>
          </a:p>
        </p:txBody>
      </p:sp>
      <p:pic>
        <p:nvPicPr>
          <p:cNvPr id="177" name="Google Shape;177;p30"/>
          <p:cNvPicPr preferRelativeResize="0"/>
          <p:nvPr/>
        </p:nvPicPr>
        <p:blipFill>
          <a:blip r:embed="rId3">
            <a:alphaModFix/>
          </a:blip>
          <a:stretch>
            <a:fillRect/>
          </a:stretch>
        </p:blipFill>
        <p:spPr>
          <a:xfrm>
            <a:off x="4637425" y="1219272"/>
            <a:ext cx="4328026" cy="3282815"/>
          </a:xfrm>
          <a:prstGeom prst="rect">
            <a:avLst/>
          </a:prstGeom>
          <a:noFill/>
          <a:ln>
            <a:noFill/>
          </a:ln>
        </p:spPr>
      </p:pic>
    </p:spTree>
  </p:cSld>
  <p:clrMapOvr>
    <a:masterClrMapping/>
  </p:clrMapOvr>
  <p:transition spd="med" advClick="0" advTm="15000">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Medium"/>
                <a:ea typeface="Roboto Medium"/>
                <a:cs typeface="Roboto Medium"/>
                <a:sym typeface="Roboto Medium"/>
              </a:rPr>
              <a:t>Focus: Gun Violence</a:t>
            </a:r>
            <a:endParaRPr>
              <a:latin typeface="Roboto Medium"/>
              <a:ea typeface="Roboto Medium"/>
              <a:cs typeface="Roboto Medium"/>
              <a:sym typeface="Roboto Medium"/>
            </a:endParaRPr>
          </a:p>
        </p:txBody>
      </p:sp>
      <p:sp>
        <p:nvSpPr>
          <p:cNvPr id="183" name="Google Shape;183;p31"/>
          <p:cNvSpPr txBox="1">
            <a:spLocks noGrp="1"/>
          </p:cNvSpPr>
          <p:nvPr>
            <p:ph type="body" idx="1"/>
          </p:nvPr>
        </p:nvSpPr>
        <p:spPr>
          <a:xfrm>
            <a:off x="311700" y="1152475"/>
            <a:ext cx="4160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Nunito"/>
                <a:ea typeface="Nunito"/>
                <a:cs typeface="Nunito"/>
                <a:sym typeface="Nunito"/>
              </a:rPr>
              <a:t>Ages in our death data showed us Black men and boys are losing excessive years of life to guns, even though white men are the most common victims of gun violence in CT.</a:t>
            </a:r>
            <a:endParaRPr>
              <a:latin typeface="Nunito"/>
              <a:ea typeface="Nunito"/>
              <a:cs typeface="Nunito"/>
              <a:sym typeface="Nunito"/>
            </a:endParaRPr>
          </a:p>
          <a:p>
            <a:pPr marL="0" lvl="0" indent="0" algn="l" rtl="0">
              <a:spcBef>
                <a:spcPts val="1200"/>
              </a:spcBef>
              <a:spcAft>
                <a:spcPts val="1200"/>
              </a:spcAft>
              <a:buNone/>
            </a:pPr>
            <a:r>
              <a:rPr lang="en">
                <a:latin typeface="Nunito"/>
                <a:ea typeface="Nunito"/>
                <a:cs typeface="Nunito"/>
                <a:sym typeface="Nunito"/>
              </a:rPr>
              <a:t>Town-level data also let us debunk the myth that our cities are gun violence capitals.</a:t>
            </a:r>
            <a:endParaRPr>
              <a:latin typeface="Nunito"/>
              <a:ea typeface="Nunito"/>
              <a:cs typeface="Nunito"/>
              <a:sym typeface="Nunito"/>
            </a:endParaRPr>
          </a:p>
        </p:txBody>
      </p:sp>
      <p:pic>
        <p:nvPicPr>
          <p:cNvPr id="184" name="Google Shape;184;p31"/>
          <p:cNvPicPr preferRelativeResize="0"/>
          <p:nvPr/>
        </p:nvPicPr>
        <p:blipFill rotWithShape="1">
          <a:blip r:embed="rId3">
            <a:alphaModFix/>
          </a:blip>
          <a:srcRect t="2550" b="26198"/>
          <a:stretch/>
        </p:blipFill>
        <p:spPr>
          <a:xfrm>
            <a:off x="4631150" y="1250600"/>
            <a:ext cx="4383250" cy="2733900"/>
          </a:xfrm>
          <a:prstGeom prst="rect">
            <a:avLst/>
          </a:prstGeom>
          <a:noFill/>
          <a:ln>
            <a:noFill/>
          </a:ln>
        </p:spPr>
      </p:pic>
    </p:spTree>
  </p:cSld>
  <p:clrMapOvr>
    <a:masterClrMapping/>
  </p:clrMapOvr>
  <p:transition spd="med" advClick="0" advTm="15000">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Medium"/>
                <a:ea typeface="Roboto Medium"/>
                <a:cs typeface="Roboto Medium"/>
                <a:sym typeface="Roboto Medium"/>
              </a:rPr>
              <a:t>Let’s Go Back to Spring 2020</a:t>
            </a:r>
            <a:endParaRPr>
              <a:latin typeface="Roboto Medium"/>
              <a:ea typeface="Roboto Medium"/>
              <a:cs typeface="Roboto Medium"/>
              <a:sym typeface="Roboto Medium"/>
            </a:endParaRPr>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Nunito"/>
                <a:ea typeface="Nunito"/>
                <a:cs typeface="Nunito"/>
                <a:sym typeface="Nunito"/>
              </a:rPr>
              <a:t>First COVID data published. So. Many. Dashboards. → </a:t>
            </a:r>
            <a:endParaRPr>
              <a:latin typeface="Nunito"/>
              <a:ea typeface="Nunito"/>
              <a:cs typeface="Nunito"/>
              <a:sym typeface="Nunito"/>
            </a:endParaRPr>
          </a:p>
          <a:p>
            <a:pPr marL="0" lvl="0" indent="0" algn="l" rtl="0">
              <a:spcBef>
                <a:spcPts val="1200"/>
              </a:spcBef>
              <a:spcAft>
                <a:spcPts val="0"/>
              </a:spcAft>
              <a:buNone/>
            </a:pPr>
            <a:r>
              <a:rPr lang="en">
                <a:latin typeface="Nunito"/>
                <a:ea typeface="Nunito"/>
                <a:cs typeface="Nunito"/>
                <a:sym typeface="Nunito"/>
              </a:rPr>
              <a:t>Soon, our partners begin asking us</a:t>
            </a:r>
            <a:endParaRPr>
              <a:latin typeface="Nunito"/>
              <a:ea typeface="Nunito"/>
              <a:cs typeface="Nunito"/>
              <a:sym typeface="Nunito"/>
            </a:endParaRPr>
          </a:p>
          <a:p>
            <a:pPr marL="457200" lvl="0" indent="-342900" algn="l" rtl="0">
              <a:spcBef>
                <a:spcPts val="1200"/>
              </a:spcBef>
              <a:spcAft>
                <a:spcPts val="0"/>
              </a:spcAft>
              <a:buSzPts val="1800"/>
              <a:buFont typeface="Nunito"/>
              <a:buChar char="-"/>
            </a:pPr>
            <a:r>
              <a:rPr lang="en">
                <a:latin typeface="Nunito"/>
                <a:ea typeface="Nunito"/>
                <a:cs typeface="Nunito"/>
                <a:sym typeface="Nunito"/>
              </a:rPr>
              <a:t>Who is affected most?</a:t>
            </a:r>
            <a:endParaRPr>
              <a:latin typeface="Nunito"/>
              <a:ea typeface="Nunito"/>
              <a:cs typeface="Nunito"/>
              <a:sym typeface="Nunito"/>
            </a:endParaRPr>
          </a:p>
          <a:p>
            <a:pPr marL="457200" lvl="0" indent="-342900" algn="l" rtl="0">
              <a:spcBef>
                <a:spcPts val="0"/>
              </a:spcBef>
              <a:spcAft>
                <a:spcPts val="0"/>
              </a:spcAft>
              <a:buSzPts val="1800"/>
              <a:buFont typeface="Nunito"/>
              <a:buChar char="-"/>
            </a:pPr>
            <a:r>
              <a:rPr lang="en">
                <a:latin typeface="Nunito"/>
                <a:ea typeface="Nunito"/>
                <a:cs typeface="Nunito"/>
                <a:sym typeface="Nunito"/>
              </a:rPr>
              <a:t>What about food/evictions/job loss?</a:t>
            </a:r>
            <a:endParaRPr>
              <a:latin typeface="Nunito"/>
              <a:ea typeface="Nunito"/>
              <a:cs typeface="Nunito"/>
              <a:sym typeface="Nunito"/>
            </a:endParaRPr>
          </a:p>
          <a:p>
            <a:pPr marL="457200" lvl="0" indent="-342900" algn="l" rtl="0">
              <a:spcBef>
                <a:spcPts val="0"/>
              </a:spcBef>
              <a:spcAft>
                <a:spcPts val="0"/>
              </a:spcAft>
              <a:buSzPts val="1800"/>
              <a:buFont typeface="Nunito"/>
              <a:buChar char="-"/>
            </a:pPr>
            <a:r>
              <a:rPr lang="en">
                <a:latin typeface="Nunito"/>
                <a:ea typeface="Nunito"/>
                <a:cs typeface="Nunito"/>
                <a:sym typeface="Nunito"/>
              </a:rPr>
              <a:t>What resources do people need?</a:t>
            </a:r>
            <a:endParaRPr>
              <a:latin typeface="Nunito"/>
              <a:ea typeface="Nunito"/>
              <a:cs typeface="Nunito"/>
              <a:sym typeface="Nunito"/>
            </a:endParaRPr>
          </a:p>
          <a:p>
            <a:pPr marL="457200" lvl="0" indent="-342900" algn="l" rtl="0">
              <a:spcBef>
                <a:spcPts val="0"/>
              </a:spcBef>
              <a:spcAft>
                <a:spcPts val="0"/>
              </a:spcAft>
              <a:buSzPts val="1800"/>
              <a:buFont typeface="Nunito"/>
              <a:buChar char="-"/>
            </a:pPr>
            <a:r>
              <a:rPr lang="en">
                <a:latin typeface="Nunito"/>
                <a:ea typeface="Nunito"/>
                <a:cs typeface="Nunito"/>
                <a:sym typeface="Nunito"/>
              </a:rPr>
              <a:t>How can we help?</a:t>
            </a:r>
            <a:endParaRPr>
              <a:latin typeface="Nunito"/>
              <a:ea typeface="Nunito"/>
              <a:cs typeface="Nunito"/>
              <a:sym typeface="Nunito"/>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67" name="Google Shape;67;p14"/>
          <p:cNvPicPr preferRelativeResize="0"/>
          <p:nvPr/>
        </p:nvPicPr>
        <p:blipFill>
          <a:blip r:embed="rId3">
            <a:alphaModFix/>
          </a:blip>
          <a:stretch>
            <a:fillRect/>
          </a:stretch>
        </p:blipFill>
        <p:spPr>
          <a:xfrm>
            <a:off x="6398196" y="0"/>
            <a:ext cx="2060008" cy="5143501"/>
          </a:xfrm>
          <a:prstGeom prst="rect">
            <a:avLst/>
          </a:prstGeom>
          <a:noFill/>
          <a:ln>
            <a:noFill/>
          </a:ln>
        </p:spPr>
      </p:pic>
    </p:spTree>
  </p:cSld>
  <p:clrMapOvr>
    <a:masterClrMapping/>
  </p:clrMapOvr>
  <p:transition spd="med" advClick="0" advTm="15000">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latin typeface="Roboto"/>
                <a:ea typeface="Roboto"/>
                <a:cs typeface="Roboto"/>
                <a:sym typeface="Roboto"/>
              </a:rPr>
              <a:t>Thanks, everyone!</a:t>
            </a:r>
            <a:endParaRPr b="1">
              <a:latin typeface="Roboto"/>
              <a:ea typeface="Roboto"/>
              <a:cs typeface="Roboto"/>
              <a:sym typeface="Roboto"/>
            </a:endParaRPr>
          </a:p>
        </p:txBody>
      </p:sp>
      <p:sp>
        <p:nvSpPr>
          <p:cNvPr id="190" name="Google Shape;190;p3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a:latin typeface="Nunito Light"/>
                <a:ea typeface="Nunito Light"/>
                <a:cs typeface="Nunito Light"/>
                <a:sym typeface="Nunito Light"/>
              </a:rPr>
              <a:t>Kelly Davila, Principal Research Associate</a:t>
            </a:r>
            <a:endParaRPr>
              <a:latin typeface="Nunito Light"/>
              <a:ea typeface="Nunito Light"/>
              <a:cs typeface="Nunito Light"/>
              <a:sym typeface="Nunito Light"/>
            </a:endParaRPr>
          </a:p>
          <a:p>
            <a:pPr marL="0" lvl="0" indent="0" algn="ctr" rtl="0">
              <a:spcBef>
                <a:spcPts val="0"/>
              </a:spcBef>
              <a:spcAft>
                <a:spcPts val="0"/>
              </a:spcAft>
              <a:buNone/>
            </a:pPr>
            <a:r>
              <a:rPr lang="en">
                <a:latin typeface="Nunito Light"/>
                <a:ea typeface="Nunito Light"/>
                <a:cs typeface="Nunito Light"/>
                <a:sym typeface="Nunito Light"/>
              </a:rPr>
              <a:t>DataHaven, New Haven, CT</a:t>
            </a:r>
            <a:endParaRPr>
              <a:latin typeface="Nunito Light"/>
              <a:ea typeface="Nunito Light"/>
              <a:cs typeface="Nunito Light"/>
              <a:sym typeface="Nunito Light"/>
            </a:endParaRPr>
          </a:p>
        </p:txBody>
      </p:sp>
    </p:spTree>
  </p:cSld>
  <p:clrMapOvr>
    <a:masterClrMapping/>
  </p:clrMapOvr>
  <p:transition spd="med" advClick="0" advTm="15000">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Medium"/>
                <a:ea typeface="Roboto Medium"/>
                <a:cs typeface="Roboto Medium"/>
                <a:sym typeface="Roboto Medium"/>
              </a:rPr>
              <a:t>Indirect Answers</a:t>
            </a:r>
            <a:endParaRPr>
              <a:latin typeface="Roboto Medium"/>
              <a:ea typeface="Roboto Medium"/>
              <a:cs typeface="Roboto Medium"/>
              <a:sym typeface="Roboto Medium"/>
            </a:endParaRPr>
          </a:p>
        </p:txBody>
      </p:sp>
      <p:sp>
        <p:nvSpPr>
          <p:cNvPr id="73" name="Google Shape;73;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Nunito"/>
                <a:ea typeface="Nunito"/>
                <a:cs typeface="Nunito"/>
                <a:sym typeface="Nunito"/>
              </a:rPr>
              <a:t>Social and demographic indicators can help us talk about inequities. That could help us find solutions to emerging problems.</a:t>
            </a:r>
            <a:endParaRPr>
              <a:latin typeface="Nunito"/>
              <a:ea typeface="Nunito"/>
              <a:cs typeface="Nunito"/>
              <a:sym typeface="Nunito"/>
            </a:endParaRPr>
          </a:p>
          <a:p>
            <a:pPr marL="0" lvl="0" indent="0" algn="l" rtl="0">
              <a:spcBef>
                <a:spcPts val="1200"/>
              </a:spcBef>
              <a:spcAft>
                <a:spcPts val="0"/>
              </a:spcAft>
              <a:buNone/>
            </a:pPr>
            <a:r>
              <a:rPr lang="en">
                <a:latin typeface="Nunito"/>
                <a:ea typeface="Nunito"/>
                <a:cs typeface="Nunito"/>
                <a:sym typeface="Nunito"/>
              </a:rPr>
              <a:t>But we are still conducting the “COVID wave” of the DataHaven Community Wellbeing Survey. Collecting that data could take a while. Household Pulse hasn’t been published yet, either.</a:t>
            </a:r>
            <a:endParaRPr>
              <a:latin typeface="Nunito"/>
              <a:ea typeface="Nunito"/>
              <a:cs typeface="Nunito"/>
              <a:sym typeface="Nunito"/>
            </a:endParaRPr>
          </a:p>
          <a:p>
            <a:pPr marL="0" lvl="0" indent="0" algn="l" rtl="0">
              <a:spcBef>
                <a:spcPts val="1200"/>
              </a:spcBef>
              <a:spcAft>
                <a:spcPts val="1200"/>
              </a:spcAft>
              <a:buNone/>
            </a:pPr>
            <a:r>
              <a:rPr lang="en">
                <a:latin typeface="Nunito"/>
                <a:ea typeface="Nunito"/>
                <a:cs typeface="Nunito"/>
                <a:sym typeface="Nunito"/>
              </a:rPr>
              <a:t>So, let’s look at older trends…</a:t>
            </a:r>
            <a:endParaRPr>
              <a:latin typeface="Nunito"/>
              <a:ea typeface="Nunito"/>
              <a:cs typeface="Nunito"/>
              <a:sym typeface="Nunito"/>
            </a:endParaRPr>
          </a:p>
        </p:txBody>
      </p:sp>
    </p:spTree>
  </p:cSld>
  <p:clrMapOvr>
    <a:masterClrMapping/>
  </p:clrMapOvr>
  <p:transition spd="med" advClick="0" advTm="15000">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Medium"/>
                <a:ea typeface="Roboto Medium"/>
                <a:cs typeface="Roboto Medium"/>
                <a:sym typeface="Roboto Medium"/>
              </a:rPr>
              <a:t>What We Produced</a:t>
            </a:r>
            <a:endParaRPr>
              <a:latin typeface="Roboto Medium"/>
              <a:ea typeface="Roboto Medium"/>
              <a:cs typeface="Roboto Medium"/>
              <a:sym typeface="Roboto Medium"/>
            </a:endParaRPr>
          </a:p>
        </p:txBody>
      </p:sp>
      <p:sp>
        <p:nvSpPr>
          <p:cNvPr id="79" name="Google Shape;79;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Nunito"/>
                <a:ea typeface="Nunito"/>
                <a:cs typeface="Nunito"/>
                <a:sym typeface="Nunito"/>
              </a:rPr>
              <a:t>June 2020: </a:t>
            </a:r>
            <a:r>
              <a:rPr lang="en" u="sng">
                <a:latin typeface="Nunito"/>
                <a:ea typeface="Nunito"/>
                <a:cs typeface="Nunito"/>
                <a:sym typeface="Nunito"/>
              </a:rPr>
              <a:t>Towards Health Equity in Connecticut</a:t>
            </a:r>
            <a:r>
              <a:rPr lang="en">
                <a:latin typeface="Nunito"/>
                <a:ea typeface="Nunito"/>
                <a:cs typeface="Nunito"/>
                <a:sym typeface="Nunito"/>
              </a:rPr>
              <a:t>. 48 pages and 8 chapters linking trends from education, employment, income, housing, and social supports to health outcomes.</a:t>
            </a:r>
            <a:endParaRPr>
              <a:latin typeface="Nunito"/>
              <a:ea typeface="Nunito"/>
              <a:cs typeface="Nunito"/>
              <a:sym typeface="Nunito"/>
            </a:endParaRPr>
          </a:p>
          <a:p>
            <a:pPr marL="0" lvl="0" indent="0" algn="l" rtl="0">
              <a:spcBef>
                <a:spcPts val="1200"/>
              </a:spcBef>
              <a:spcAft>
                <a:spcPts val="1200"/>
              </a:spcAft>
              <a:buNone/>
            </a:pPr>
            <a:r>
              <a:rPr lang="en">
                <a:latin typeface="Nunito"/>
                <a:ea typeface="Nunito"/>
                <a:cs typeface="Nunito"/>
                <a:sym typeface="Nunito"/>
              </a:rPr>
              <a:t>Each chapter included a “Focus” section tying a topic to a specific health outcome, but the report featured very little direct health data.</a:t>
            </a:r>
            <a:endParaRPr>
              <a:latin typeface="Nunito"/>
              <a:ea typeface="Nunito"/>
              <a:cs typeface="Nunito"/>
              <a:sym typeface="Nunito"/>
            </a:endParaRPr>
          </a:p>
        </p:txBody>
      </p:sp>
      <p:pic>
        <p:nvPicPr>
          <p:cNvPr id="80" name="Google Shape;80;p16"/>
          <p:cNvPicPr preferRelativeResize="0"/>
          <p:nvPr/>
        </p:nvPicPr>
        <p:blipFill>
          <a:blip r:embed="rId3">
            <a:alphaModFix/>
          </a:blip>
          <a:stretch>
            <a:fillRect/>
          </a:stretch>
        </p:blipFill>
        <p:spPr>
          <a:xfrm>
            <a:off x="0" y="3245575"/>
            <a:ext cx="2733901" cy="1753925"/>
          </a:xfrm>
          <a:prstGeom prst="rect">
            <a:avLst/>
          </a:prstGeom>
          <a:noFill/>
          <a:ln>
            <a:noFill/>
          </a:ln>
        </p:spPr>
      </p:pic>
      <p:pic>
        <p:nvPicPr>
          <p:cNvPr id="81" name="Google Shape;81;p16"/>
          <p:cNvPicPr preferRelativeResize="0"/>
          <p:nvPr/>
        </p:nvPicPr>
        <p:blipFill>
          <a:blip r:embed="rId4">
            <a:alphaModFix/>
          </a:blip>
          <a:stretch>
            <a:fillRect/>
          </a:stretch>
        </p:blipFill>
        <p:spPr>
          <a:xfrm>
            <a:off x="2733900" y="3245574"/>
            <a:ext cx="2733901" cy="1753927"/>
          </a:xfrm>
          <a:prstGeom prst="rect">
            <a:avLst/>
          </a:prstGeom>
          <a:noFill/>
          <a:ln>
            <a:noFill/>
          </a:ln>
        </p:spPr>
      </p:pic>
      <p:pic>
        <p:nvPicPr>
          <p:cNvPr id="82" name="Google Shape;82;p16"/>
          <p:cNvPicPr preferRelativeResize="0"/>
          <p:nvPr/>
        </p:nvPicPr>
        <p:blipFill>
          <a:blip r:embed="rId5">
            <a:alphaModFix/>
          </a:blip>
          <a:stretch>
            <a:fillRect/>
          </a:stretch>
        </p:blipFill>
        <p:spPr>
          <a:xfrm>
            <a:off x="5467800" y="3245577"/>
            <a:ext cx="2733901" cy="1753921"/>
          </a:xfrm>
          <a:prstGeom prst="rect">
            <a:avLst/>
          </a:prstGeom>
          <a:noFill/>
          <a:ln>
            <a:noFill/>
          </a:ln>
        </p:spPr>
      </p:pic>
      <p:pic>
        <p:nvPicPr>
          <p:cNvPr id="83" name="Google Shape;83;p16"/>
          <p:cNvPicPr preferRelativeResize="0"/>
          <p:nvPr/>
        </p:nvPicPr>
        <p:blipFill rotWithShape="1">
          <a:blip r:embed="rId6">
            <a:alphaModFix/>
          </a:blip>
          <a:srcRect r="65491"/>
          <a:stretch/>
        </p:blipFill>
        <p:spPr>
          <a:xfrm>
            <a:off x="8200550" y="3245575"/>
            <a:ext cx="943450" cy="1753925"/>
          </a:xfrm>
          <a:prstGeom prst="rect">
            <a:avLst/>
          </a:prstGeom>
          <a:noFill/>
          <a:ln>
            <a:noFill/>
          </a:ln>
        </p:spPr>
      </p:pic>
    </p:spTree>
  </p:cSld>
  <p:clrMapOvr>
    <a:masterClrMapping/>
  </p:clrMapOvr>
  <p:transition spd="med" advClick="0" advTm="15000">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Medium"/>
                <a:ea typeface="Roboto Medium"/>
                <a:cs typeface="Roboto Medium"/>
                <a:sym typeface="Roboto Medium"/>
              </a:rPr>
              <a:t>How the Message Got Across</a:t>
            </a:r>
            <a:endParaRPr>
              <a:latin typeface="Roboto Medium"/>
              <a:ea typeface="Roboto Medium"/>
              <a:cs typeface="Roboto Medium"/>
              <a:sym typeface="Roboto Medium"/>
            </a:endParaRPr>
          </a:p>
        </p:txBody>
      </p:sp>
      <p:sp>
        <p:nvSpPr>
          <p:cNvPr id="89" name="Google Shape;89;p17"/>
          <p:cNvSpPr txBox="1">
            <a:spLocks noGrp="1"/>
          </p:cNvSpPr>
          <p:nvPr>
            <p:ph type="body" idx="1"/>
          </p:nvPr>
        </p:nvSpPr>
        <p:spPr>
          <a:xfrm>
            <a:off x="311700" y="1152475"/>
            <a:ext cx="57669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000">
                <a:solidFill>
                  <a:srgbClr val="000000"/>
                </a:solidFill>
                <a:latin typeface="Arial"/>
                <a:ea typeface="Arial"/>
                <a:cs typeface="Arial"/>
                <a:sym typeface="Arial"/>
              </a:rPr>
              <a:t>✅</a:t>
            </a:r>
            <a:r>
              <a:rPr lang="en" sz="1000">
                <a:solidFill>
                  <a:srgbClr val="000000"/>
                </a:solidFill>
                <a:latin typeface="Nunito"/>
                <a:ea typeface="Nunito"/>
                <a:cs typeface="Nunito"/>
                <a:sym typeface="Nunito"/>
              </a:rPr>
              <a:t>  </a:t>
            </a:r>
            <a:r>
              <a:rPr lang="en">
                <a:latin typeface="Nunito"/>
                <a:ea typeface="Nunito"/>
                <a:cs typeface="Nunito"/>
                <a:sym typeface="Nunito"/>
              </a:rPr>
              <a:t>News media able to quickly summarize racial/ethnic and income-based disparities.</a:t>
            </a: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r>
              <a:rPr lang="en" sz="1000">
                <a:solidFill>
                  <a:srgbClr val="000000"/>
                </a:solidFill>
                <a:latin typeface="Nunito"/>
                <a:ea typeface="Nunito"/>
                <a:cs typeface="Nunito"/>
                <a:sym typeface="Nunito"/>
              </a:rPr>
              <a:t>✅  </a:t>
            </a:r>
            <a:r>
              <a:rPr lang="en">
                <a:latin typeface="Nunito"/>
                <a:ea typeface="Nunito"/>
                <a:cs typeface="Nunito"/>
                <a:sym typeface="Nunito"/>
              </a:rPr>
              <a:t>General public made more aware of how social determinants affect health outcomes.</a:t>
            </a: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ctr" rtl="0">
              <a:spcBef>
                <a:spcPts val="0"/>
              </a:spcBef>
              <a:spcAft>
                <a:spcPts val="0"/>
              </a:spcAft>
              <a:buNone/>
            </a:pPr>
            <a:r>
              <a:rPr lang="en">
                <a:latin typeface="Nunito"/>
                <a:ea typeface="Nunito"/>
                <a:cs typeface="Nunito"/>
                <a:sym typeface="Nunito"/>
              </a:rPr>
              <a:t>BUT</a:t>
            </a:r>
            <a:endParaRPr>
              <a:latin typeface="Nunito"/>
              <a:ea typeface="Nunito"/>
              <a:cs typeface="Nunito"/>
              <a:sym typeface="Nunito"/>
            </a:endParaRPr>
          </a:p>
          <a:p>
            <a:pPr marL="0" lvl="0" indent="0" algn="l" rtl="0">
              <a:spcBef>
                <a:spcPts val="1200"/>
              </a:spcBef>
              <a:spcAft>
                <a:spcPts val="0"/>
              </a:spcAft>
              <a:buNone/>
            </a:pPr>
            <a:r>
              <a:rPr lang="en">
                <a:latin typeface="Nunito"/>
                <a:ea typeface="Nunito"/>
                <a:cs typeface="Nunito"/>
                <a:sym typeface="Nunito"/>
              </a:rPr>
              <a:t>🫤 The report is long, and the upshot is complex.</a:t>
            </a:r>
            <a:endParaRPr>
              <a:latin typeface="Nunito"/>
              <a:ea typeface="Nunito"/>
              <a:cs typeface="Nunito"/>
              <a:sym typeface="Nunito"/>
            </a:endParaRPr>
          </a:p>
          <a:p>
            <a:pPr marL="0" lvl="0" indent="0" algn="l" rtl="0">
              <a:spcBef>
                <a:spcPts val="1200"/>
              </a:spcBef>
              <a:spcAft>
                <a:spcPts val="1200"/>
              </a:spcAft>
              <a:buNone/>
            </a:pPr>
            <a:r>
              <a:rPr lang="en">
                <a:latin typeface="Nunito"/>
                <a:ea typeface="Nunito"/>
                <a:cs typeface="Nunito"/>
                <a:sym typeface="Nunito"/>
              </a:rPr>
              <a:t>🧐 What are the actual </a:t>
            </a:r>
            <a:r>
              <a:rPr lang="en" i="1">
                <a:latin typeface="Nunito"/>
                <a:ea typeface="Nunito"/>
                <a:cs typeface="Nunito"/>
                <a:sym typeface="Nunito"/>
              </a:rPr>
              <a:t>outcomes</a:t>
            </a:r>
            <a:r>
              <a:rPr lang="en">
                <a:latin typeface="Nunito"/>
                <a:ea typeface="Nunito"/>
                <a:cs typeface="Nunito"/>
                <a:sym typeface="Nunito"/>
              </a:rPr>
              <a:t>?</a:t>
            </a:r>
            <a:endParaRPr>
              <a:latin typeface="Nunito"/>
              <a:ea typeface="Nunito"/>
              <a:cs typeface="Nunito"/>
              <a:sym typeface="Nunito"/>
            </a:endParaRPr>
          </a:p>
        </p:txBody>
      </p:sp>
      <p:pic>
        <p:nvPicPr>
          <p:cNvPr id="90" name="Google Shape;90;p17"/>
          <p:cNvPicPr preferRelativeResize="0"/>
          <p:nvPr/>
        </p:nvPicPr>
        <p:blipFill>
          <a:blip r:embed="rId3">
            <a:alphaModFix/>
          </a:blip>
          <a:stretch>
            <a:fillRect/>
          </a:stretch>
        </p:blipFill>
        <p:spPr>
          <a:xfrm>
            <a:off x="6752205" y="0"/>
            <a:ext cx="1880991" cy="5143499"/>
          </a:xfrm>
          <a:prstGeom prst="rect">
            <a:avLst/>
          </a:prstGeom>
          <a:noFill/>
          <a:ln>
            <a:noFill/>
          </a:ln>
        </p:spPr>
      </p:pic>
    </p:spTree>
  </p:cSld>
  <p:clrMapOvr>
    <a:masterClrMapping/>
  </p:clrMapOvr>
  <p:transition spd="med" advClick="0" advTm="15000">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Medium"/>
                <a:ea typeface="Roboto Medium"/>
                <a:cs typeface="Roboto Medium"/>
                <a:sym typeface="Roboto Medium"/>
              </a:rPr>
              <a:t>Fast-Forward: 2023</a:t>
            </a:r>
            <a:endParaRPr>
              <a:latin typeface="Roboto Medium"/>
              <a:ea typeface="Roboto Medium"/>
              <a:cs typeface="Roboto Medium"/>
              <a:sym typeface="Roboto Medium"/>
            </a:endParaRPr>
          </a:p>
        </p:txBody>
      </p:sp>
      <p:sp>
        <p:nvSpPr>
          <p:cNvPr id="96" name="Google Shape;96;p18"/>
          <p:cNvSpPr txBox="1">
            <a:spLocks noGrp="1"/>
          </p:cNvSpPr>
          <p:nvPr>
            <p:ph type="body" idx="1"/>
          </p:nvPr>
        </p:nvSpPr>
        <p:spPr>
          <a:xfrm>
            <a:off x="311700" y="1152475"/>
            <a:ext cx="50907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Nunito"/>
                <a:ea typeface="Nunito"/>
                <a:cs typeface="Nunito"/>
                <a:sym typeface="Nunito"/>
              </a:rPr>
              <a:t>Time to update our health equity report!</a:t>
            </a:r>
            <a:endParaRPr>
              <a:latin typeface="Nunito"/>
              <a:ea typeface="Nunito"/>
              <a:cs typeface="Nunito"/>
              <a:sym typeface="Nunito"/>
            </a:endParaRPr>
          </a:p>
          <a:p>
            <a:pPr marL="0" lvl="0" indent="0" algn="l" rtl="0">
              <a:spcBef>
                <a:spcPts val="1200"/>
              </a:spcBef>
              <a:spcAft>
                <a:spcPts val="0"/>
              </a:spcAft>
              <a:buNone/>
            </a:pPr>
            <a:r>
              <a:rPr lang="en">
                <a:latin typeface="Nunito"/>
                <a:ea typeface="Nunito"/>
                <a:cs typeface="Nunito"/>
                <a:sym typeface="Nunito"/>
              </a:rPr>
              <a:t>Hmm, CT-DPH publishes statewide mortality summaries, and the data looks pretty detailed.</a:t>
            </a:r>
            <a:endParaRPr>
              <a:latin typeface="Nunito"/>
              <a:ea typeface="Nunito"/>
              <a:cs typeface="Nunito"/>
              <a:sym typeface="Nunito"/>
            </a:endParaRPr>
          </a:p>
          <a:p>
            <a:pPr marL="0" lvl="0" indent="0" algn="l" rtl="0">
              <a:spcBef>
                <a:spcPts val="1200"/>
              </a:spcBef>
              <a:spcAft>
                <a:spcPts val="0"/>
              </a:spcAft>
              <a:buNone/>
            </a:pPr>
            <a:r>
              <a:rPr lang="en">
                <a:latin typeface="Nunito"/>
                <a:ea typeface="Nunito"/>
                <a:cs typeface="Nunito"/>
                <a:sym typeface="Nunito"/>
              </a:rPr>
              <a:t>Should we just ask if we can have the data?</a:t>
            </a:r>
            <a:endParaRPr>
              <a:latin typeface="Nunito"/>
              <a:ea typeface="Nunito"/>
              <a:cs typeface="Nunito"/>
              <a:sym typeface="Nunito"/>
            </a:endParaRPr>
          </a:p>
          <a:p>
            <a:pPr marL="0" lvl="0" indent="0" algn="l" rtl="0">
              <a:spcBef>
                <a:spcPts val="1200"/>
              </a:spcBef>
              <a:spcAft>
                <a:spcPts val="0"/>
              </a:spcAft>
              <a:buNone/>
            </a:pPr>
            <a:r>
              <a:rPr lang="en">
                <a:latin typeface="Nunito"/>
                <a:ea typeface="Nunito"/>
                <a:cs typeface="Nunito"/>
                <a:sym typeface="Nunito"/>
              </a:rPr>
              <a:t>A few emails later…</a:t>
            </a:r>
            <a:endParaRPr>
              <a:latin typeface="Nunito"/>
              <a:ea typeface="Nunito"/>
              <a:cs typeface="Nunito"/>
              <a:sym typeface="Nunito"/>
            </a:endParaRPr>
          </a:p>
          <a:p>
            <a:pPr marL="0" lvl="0" indent="0" algn="l" rtl="0">
              <a:spcBef>
                <a:spcPts val="1200"/>
              </a:spcBef>
              <a:spcAft>
                <a:spcPts val="1200"/>
              </a:spcAft>
              <a:buNone/>
            </a:pPr>
            <a:endParaRPr/>
          </a:p>
        </p:txBody>
      </p:sp>
      <p:pic>
        <p:nvPicPr>
          <p:cNvPr id="97" name="Google Shape;97;p18"/>
          <p:cNvPicPr preferRelativeResize="0"/>
          <p:nvPr/>
        </p:nvPicPr>
        <p:blipFill>
          <a:blip r:embed="rId3">
            <a:alphaModFix/>
          </a:blip>
          <a:stretch>
            <a:fillRect/>
          </a:stretch>
        </p:blipFill>
        <p:spPr>
          <a:xfrm>
            <a:off x="5781573" y="0"/>
            <a:ext cx="3095254" cy="5143500"/>
          </a:xfrm>
          <a:prstGeom prst="rect">
            <a:avLst/>
          </a:prstGeom>
          <a:noFill/>
          <a:ln>
            <a:noFill/>
          </a:ln>
        </p:spPr>
      </p:pic>
    </p:spTree>
  </p:cSld>
  <p:clrMapOvr>
    <a:masterClrMapping/>
  </p:clrMapOvr>
  <p:transition spd="med" advClick="0" advTm="15000">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Medium"/>
                <a:ea typeface="Roboto Medium"/>
                <a:cs typeface="Roboto Medium"/>
                <a:sym typeface="Roboto Medium"/>
              </a:rPr>
              <a:t>What We Received</a:t>
            </a:r>
            <a:endParaRPr>
              <a:latin typeface="Roboto Medium"/>
              <a:ea typeface="Roboto Medium"/>
              <a:cs typeface="Roboto Medium"/>
              <a:sym typeface="Roboto Medium"/>
            </a:endParaRPr>
          </a:p>
        </p:txBody>
      </p:sp>
      <p:sp>
        <p:nvSpPr>
          <p:cNvPr id="103" name="Google Shape;103;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Nunito"/>
                <a:ea typeface="Nunito"/>
                <a:cs typeface="Nunito"/>
                <a:sym typeface="Nunito"/>
              </a:rPr>
              <a:t>Individual, record-level data containing demographics like…</a:t>
            </a:r>
            <a:endParaRPr>
              <a:latin typeface="Nunito"/>
              <a:ea typeface="Nunito"/>
              <a:cs typeface="Nunito"/>
              <a:sym typeface="Nunito"/>
            </a:endParaRPr>
          </a:p>
          <a:p>
            <a:pPr marL="457200" lvl="0" indent="-342900" algn="l" rtl="0">
              <a:spcBef>
                <a:spcPts val="1200"/>
              </a:spcBef>
              <a:spcAft>
                <a:spcPts val="0"/>
              </a:spcAft>
              <a:buSzPts val="1800"/>
              <a:buFont typeface="Nunito"/>
              <a:buChar char="-"/>
            </a:pPr>
            <a:r>
              <a:rPr lang="en">
                <a:latin typeface="Nunito"/>
                <a:ea typeface="Nunito"/>
                <a:cs typeface="Nunito"/>
                <a:sym typeface="Nunito"/>
              </a:rPr>
              <a:t>Race/ethnicity, sex, age, ZIP code, town of residence, location of death, etc…</a:t>
            </a:r>
            <a:endParaRPr>
              <a:latin typeface="Nunito"/>
              <a:ea typeface="Nunito"/>
              <a:cs typeface="Nunito"/>
              <a:sym typeface="Nunito"/>
            </a:endParaRPr>
          </a:p>
          <a:p>
            <a:pPr marL="0" lvl="0" indent="0" algn="l" rtl="0">
              <a:spcBef>
                <a:spcPts val="1200"/>
              </a:spcBef>
              <a:spcAft>
                <a:spcPts val="0"/>
              </a:spcAft>
              <a:buNone/>
            </a:pPr>
            <a:r>
              <a:rPr lang="en">
                <a:latin typeface="Nunito"/>
                <a:ea typeface="Nunito"/>
                <a:cs typeface="Nunito"/>
                <a:sym typeface="Nunito"/>
              </a:rPr>
              <a:t>And up to 14(!) cause of death codes from ICD-10…</a:t>
            </a:r>
            <a:endParaRPr>
              <a:latin typeface="Nunito"/>
              <a:ea typeface="Nunito"/>
              <a:cs typeface="Nunito"/>
              <a:sym typeface="Nunito"/>
            </a:endParaRPr>
          </a:p>
          <a:p>
            <a:pPr marL="0" lvl="0" indent="0" algn="l" rtl="0">
              <a:spcBef>
                <a:spcPts val="1200"/>
              </a:spcBef>
              <a:spcAft>
                <a:spcPts val="0"/>
              </a:spcAft>
              <a:buNone/>
            </a:pPr>
            <a:r>
              <a:rPr lang="en">
                <a:latin typeface="Nunito"/>
                <a:ea typeface="Nunito"/>
                <a:cs typeface="Nunito"/>
                <a:sym typeface="Nunito"/>
              </a:rPr>
              <a:t>For the years 2010 through 2022.</a:t>
            </a:r>
            <a:endParaRPr>
              <a:latin typeface="Nunito"/>
              <a:ea typeface="Nunito"/>
              <a:cs typeface="Nunito"/>
              <a:sym typeface="Nunito"/>
            </a:endParaRPr>
          </a:p>
          <a:p>
            <a:pPr marL="0" lvl="0" indent="0" algn="l" rtl="0">
              <a:spcBef>
                <a:spcPts val="1200"/>
              </a:spcBef>
              <a:spcAft>
                <a:spcPts val="1200"/>
              </a:spcAft>
              <a:buNone/>
            </a:pPr>
            <a:r>
              <a:rPr lang="en">
                <a:latin typeface="Nunito"/>
                <a:ea typeface="Nunito"/>
                <a:cs typeface="Nunito"/>
                <a:sym typeface="Nunito"/>
              </a:rPr>
              <a:t>Psst: A request form is now available online for researchers: https://portal.ct.gov/dph/vital-records/research-and-data</a:t>
            </a:r>
            <a:endParaRPr>
              <a:latin typeface="Nunito"/>
              <a:ea typeface="Nunito"/>
              <a:cs typeface="Nunito"/>
              <a:sym typeface="Nunito"/>
            </a:endParaRPr>
          </a:p>
        </p:txBody>
      </p:sp>
    </p:spTree>
  </p:cSld>
  <p:clrMapOvr>
    <a:masterClrMapping/>
  </p:clrMapOvr>
  <p:transition spd="med" advClick="0" advTm="15000">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Medium"/>
                <a:ea typeface="Roboto Medium"/>
                <a:cs typeface="Roboto Medium"/>
                <a:sym typeface="Roboto Medium"/>
              </a:rPr>
              <a:t>The New Data Opened Doors</a:t>
            </a:r>
            <a:endParaRPr>
              <a:latin typeface="Roboto Medium"/>
              <a:ea typeface="Roboto Medium"/>
              <a:cs typeface="Roboto Medium"/>
              <a:sym typeface="Roboto Medium"/>
            </a:endParaRPr>
          </a:p>
        </p:txBody>
      </p:sp>
      <p:sp>
        <p:nvSpPr>
          <p:cNvPr id="109" name="Google Shape;109;p20"/>
          <p:cNvSpPr txBox="1">
            <a:spLocks noGrp="1"/>
          </p:cNvSpPr>
          <p:nvPr>
            <p:ph type="body" idx="1"/>
          </p:nvPr>
        </p:nvSpPr>
        <p:spPr>
          <a:xfrm>
            <a:off x="311700" y="1152475"/>
            <a:ext cx="81882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Nunito"/>
              <a:buChar char="-"/>
            </a:pPr>
            <a:r>
              <a:rPr lang="en">
                <a:latin typeface="Nunito"/>
                <a:ea typeface="Nunito"/>
                <a:cs typeface="Nunito"/>
                <a:sym typeface="Nunito"/>
              </a:rPr>
              <a:t>We could make links between behavioral and social determinants to health clearer. </a:t>
            </a:r>
            <a:endParaRPr>
              <a:latin typeface="Nunito"/>
              <a:ea typeface="Nunito"/>
              <a:cs typeface="Nunito"/>
              <a:sym typeface="Nunito"/>
            </a:endParaRPr>
          </a:p>
          <a:p>
            <a:pPr marL="457200" lvl="0" indent="-342900" algn="l" rtl="0">
              <a:spcBef>
                <a:spcPts val="0"/>
              </a:spcBef>
              <a:spcAft>
                <a:spcPts val="0"/>
              </a:spcAft>
              <a:buSzPts val="1800"/>
              <a:buFont typeface="Nunito"/>
              <a:buChar char="-"/>
            </a:pPr>
            <a:r>
              <a:rPr lang="en">
                <a:latin typeface="Nunito"/>
                <a:ea typeface="Nunito"/>
                <a:cs typeface="Nunito"/>
                <a:sym typeface="Nunito"/>
              </a:rPr>
              <a:t>Having cause of death also let us track top causes and drill down into specific causes.</a:t>
            </a:r>
            <a:endParaRPr>
              <a:latin typeface="Nunito"/>
              <a:ea typeface="Nunito"/>
              <a:cs typeface="Nunito"/>
              <a:sym typeface="Nunito"/>
            </a:endParaRPr>
          </a:p>
          <a:p>
            <a:pPr marL="457200" lvl="0" indent="-342900" algn="l" rtl="0">
              <a:spcBef>
                <a:spcPts val="0"/>
              </a:spcBef>
              <a:spcAft>
                <a:spcPts val="0"/>
              </a:spcAft>
              <a:buSzPts val="1800"/>
              <a:buFont typeface="Nunito"/>
              <a:buChar char="-"/>
            </a:pPr>
            <a:r>
              <a:rPr lang="en">
                <a:latin typeface="Nunito"/>
                <a:ea typeface="Nunito"/>
                <a:cs typeface="Nunito"/>
                <a:sym typeface="Nunito"/>
              </a:rPr>
              <a:t>We could go beyond CDC WONDER’s county-level data and create custom geographies: think hospital regions or legislative districts.</a:t>
            </a:r>
            <a:endParaRPr>
              <a:latin typeface="Nunito"/>
              <a:ea typeface="Nunito"/>
              <a:cs typeface="Nunito"/>
              <a:sym typeface="Nunito"/>
            </a:endParaRPr>
          </a:p>
          <a:p>
            <a:pPr marL="457200" lvl="0" indent="-342900" algn="l" rtl="0">
              <a:spcBef>
                <a:spcPts val="0"/>
              </a:spcBef>
              <a:spcAft>
                <a:spcPts val="0"/>
              </a:spcAft>
              <a:buSzPts val="1800"/>
              <a:buFont typeface="Nunito"/>
              <a:buChar char="-"/>
            </a:pPr>
            <a:r>
              <a:rPr lang="en">
                <a:latin typeface="Nunito"/>
                <a:ea typeface="Nunito"/>
                <a:cs typeface="Nunito"/>
                <a:sym typeface="Nunito"/>
              </a:rPr>
              <a:t>Although preliminary, the data are more timely than WONDER.</a:t>
            </a:r>
            <a:endParaRPr>
              <a:latin typeface="Nunito"/>
              <a:ea typeface="Nunito"/>
              <a:cs typeface="Nunito"/>
              <a:sym typeface="Nunito"/>
            </a:endParaRPr>
          </a:p>
        </p:txBody>
      </p:sp>
    </p:spTree>
  </p:cSld>
  <p:clrMapOvr>
    <a:masterClrMapping/>
  </p:clrMapOvr>
  <p:transition spd="med" advClick="0" advTm="15000">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Medium"/>
                <a:ea typeface="Roboto Medium"/>
                <a:cs typeface="Roboto Medium"/>
                <a:sym typeface="Roboto Medium"/>
              </a:rPr>
              <a:t>Health Equity in Connecticut, 2023</a:t>
            </a:r>
            <a:endParaRPr>
              <a:latin typeface="Roboto Medium"/>
              <a:ea typeface="Roboto Medium"/>
              <a:cs typeface="Roboto Medium"/>
              <a:sym typeface="Roboto Medium"/>
            </a:endParaRPr>
          </a:p>
        </p:txBody>
      </p:sp>
      <p:sp>
        <p:nvSpPr>
          <p:cNvPr id="115" name="Google Shape;115;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Nunito"/>
                <a:ea typeface="Nunito"/>
                <a:cs typeface="Nunito"/>
                <a:sym typeface="Nunito"/>
              </a:rPr>
              <a:t>The result was a shortened, streamlined report.</a:t>
            </a:r>
            <a:endParaRPr>
              <a:latin typeface="Nunito"/>
              <a:ea typeface="Nunito"/>
              <a:cs typeface="Nunito"/>
              <a:sym typeface="Nunito"/>
            </a:endParaRPr>
          </a:p>
          <a:p>
            <a:pPr marL="0" lvl="0" indent="0" algn="l" rtl="0">
              <a:spcBef>
                <a:spcPts val="1200"/>
              </a:spcBef>
              <a:spcAft>
                <a:spcPts val="0"/>
              </a:spcAft>
              <a:buNone/>
            </a:pPr>
            <a:r>
              <a:rPr lang="en">
                <a:latin typeface="Nunito"/>
                <a:ea typeface="Nunito"/>
                <a:cs typeface="Nunito"/>
                <a:sym typeface="Nunito"/>
              </a:rPr>
              <a:t>The upshot was clearer: social determinants (Figures 1-3) contribute directly to health outcomes (Figures 4-5).</a:t>
            </a:r>
            <a:endParaRPr>
              <a:latin typeface="Nunito"/>
              <a:ea typeface="Nunito"/>
              <a:cs typeface="Nunito"/>
              <a:sym typeface="Nunito"/>
            </a:endParaRPr>
          </a:p>
          <a:p>
            <a:pPr marL="0" lvl="0" indent="0" algn="l" rtl="0">
              <a:spcBef>
                <a:spcPts val="1200"/>
              </a:spcBef>
              <a:spcAft>
                <a:spcPts val="0"/>
              </a:spcAft>
              <a:buNone/>
            </a:pPr>
            <a:r>
              <a:rPr lang="en">
                <a:latin typeface="Nunito"/>
                <a:ea typeface="Nunito"/>
                <a:cs typeface="Nunito"/>
                <a:sym typeface="Nunito"/>
              </a:rPr>
              <a:t>With new data, we could do a deep dive into a single “Focus” section.</a:t>
            </a:r>
            <a:endParaRPr>
              <a:latin typeface="Nunito"/>
              <a:ea typeface="Nunito"/>
              <a:cs typeface="Nunito"/>
              <a:sym typeface="Nunito"/>
            </a:endParaRPr>
          </a:p>
          <a:p>
            <a:pPr marL="0" lvl="0" indent="0" algn="l" rtl="0">
              <a:spcBef>
                <a:spcPts val="1200"/>
              </a:spcBef>
              <a:spcAft>
                <a:spcPts val="1200"/>
              </a:spcAft>
              <a:buNone/>
            </a:pPr>
            <a:endParaRPr/>
          </a:p>
        </p:txBody>
      </p:sp>
      <p:pic>
        <p:nvPicPr>
          <p:cNvPr id="116" name="Google Shape;116;p21"/>
          <p:cNvPicPr preferRelativeResize="0"/>
          <p:nvPr/>
        </p:nvPicPr>
        <p:blipFill>
          <a:blip r:embed="rId3">
            <a:alphaModFix/>
          </a:blip>
          <a:stretch>
            <a:fillRect/>
          </a:stretch>
        </p:blipFill>
        <p:spPr>
          <a:xfrm>
            <a:off x="-7" y="3421475"/>
            <a:ext cx="2358350" cy="1534450"/>
          </a:xfrm>
          <a:prstGeom prst="rect">
            <a:avLst/>
          </a:prstGeom>
          <a:noFill/>
          <a:ln>
            <a:noFill/>
          </a:ln>
        </p:spPr>
      </p:pic>
      <p:pic>
        <p:nvPicPr>
          <p:cNvPr id="117" name="Google Shape;117;p21"/>
          <p:cNvPicPr preferRelativeResize="0"/>
          <p:nvPr/>
        </p:nvPicPr>
        <p:blipFill>
          <a:blip r:embed="rId4">
            <a:alphaModFix/>
          </a:blip>
          <a:stretch>
            <a:fillRect/>
          </a:stretch>
        </p:blipFill>
        <p:spPr>
          <a:xfrm>
            <a:off x="2358350" y="3421475"/>
            <a:ext cx="2358350" cy="1534450"/>
          </a:xfrm>
          <a:prstGeom prst="rect">
            <a:avLst/>
          </a:prstGeom>
          <a:noFill/>
          <a:ln>
            <a:noFill/>
          </a:ln>
        </p:spPr>
      </p:pic>
      <p:pic>
        <p:nvPicPr>
          <p:cNvPr id="118" name="Google Shape;118;p21"/>
          <p:cNvPicPr preferRelativeResize="0"/>
          <p:nvPr/>
        </p:nvPicPr>
        <p:blipFill>
          <a:blip r:embed="rId5">
            <a:alphaModFix/>
          </a:blip>
          <a:stretch>
            <a:fillRect/>
          </a:stretch>
        </p:blipFill>
        <p:spPr>
          <a:xfrm>
            <a:off x="4716700" y="3421475"/>
            <a:ext cx="2358350" cy="1534454"/>
          </a:xfrm>
          <a:prstGeom prst="rect">
            <a:avLst/>
          </a:prstGeom>
          <a:noFill/>
          <a:ln>
            <a:noFill/>
          </a:ln>
        </p:spPr>
      </p:pic>
      <p:pic>
        <p:nvPicPr>
          <p:cNvPr id="119" name="Google Shape;119;p21"/>
          <p:cNvPicPr preferRelativeResize="0"/>
          <p:nvPr/>
        </p:nvPicPr>
        <p:blipFill rotWithShape="1">
          <a:blip r:embed="rId6">
            <a:alphaModFix/>
          </a:blip>
          <a:srcRect r="12273"/>
          <a:stretch/>
        </p:blipFill>
        <p:spPr>
          <a:xfrm>
            <a:off x="7075050" y="3421475"/>
            <a:ext cx="2068950" cy="1534450"/>
          </a:xfrm>
          <a:prstGeom prst="rect">
            <a:avLst/>
          </a:prstGeom>
          <a:noFill/>
          <a:ln>
            <a:noFill/>
          </a:ln>
        </p:spPr>
      </p:pic>
    </p:spTree>
  </p:cSld>
  <p:clrMapOvr>
    <a:masterClrMapping/>
  </p:clrMapOvr>
  <p:transition spd="med" advClick="0" advTm="15000">
    <p:push/>
  </p:transition>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1071</Words>
  <Application>Microsoft Office PowerPoint</Application>
  <PresentationFormat>On-screen Show (16:9)</PresentationFormat>
  <Paragraphs>79</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Average</vt:lpstr>
      <vt:lpstr>Oswald</vt:lpstr>
      <vt:lpstr>Nunito Light</vt:lpstr>
      <vt:lpstr>Roboto Medium</vt:lpstr>
      <vt:lpstr>Roboto</vt:lpstr>
      <vt:lpstr>Nunito</vt:lpstr>
      <vt:lpstr>Slate</vt:lpstr>
      <vt:lpstr>Using Mortality Data  to Illustrate Health Disparities in Connecticut</vt:lpstr>
      <vt:lpstr>Let’s Go Back to Spring 2020</vt:lpstr>
      <vt:lpstr>Indirect Answers</vt:lpstr>
      <vt:lpstr>What We Produced</vt:lpstr>
      <vt:lpstr>How the Message Got Across</vt:lpstr>
      <vt:lpstr>Fast-Forward: 2023</vt:lpstr>
      <vt:lpstr>What We Received</vt:lpstr>
      <vt:lpstr>The New Data Opened Doors</vt:lpstr>
      <vt:lpstr>Health Equity in Connecticut, 2023</vt:lpstr>
      <vt:lpstr>Analyzing the Mortality Data: Prep Work</vt:lpstr>
      <vt:lpstr>Analyzing the Mortality Data: Causes of Death</vt:lpstr>
      <vt:lpstr>Analyzing the Mortality Data: Automating the Analysis</vt:lpstr>
      <vt:lpstr>How the Data Expanded Our Story</vt:lpstr>
      <vt:lpstr>How We Showed the Data</vt:lpstr>
      <vt:lpstr>How We Showed the Data</vt:lpstr>
      <vt:lpstr>How We Showed the Data</vt:lpstr>
      <vt:lpstr>PowerPoint Presentation</vt:lpstr>
      <vt:lpstr>Focus: Gun Violence</vt:lpstr>
      <vt:lpstr>Focus: Gun Violence</vt:lpstr>
      <vt:lpstr>Thanks, everyone!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Mortality Data  to Illustrate Health Disparities in Connecticut</dc:title>
  <cp:lastModifiedBy>Campbell, Cole</cp:lastModifiedBy>
  <cp:revision>1</cp:revision>
  <dcterms:modified xsi:type="dcterms:W3CDTF">2024-09-22T22:10:17Z</dcterms:modified>
</cp:coreProperties>
</file>