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7" r:id="rId6"/>
    <p:sldId id="259" r:id="rId7"/>
    <p:sldId id="268" r:id="rId8"/>
    <p:sldId id="269" r:id="rId9"/>
    <p:sldId id="265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oppins" panose="00000500000000000000" pitchFamily="50" charset="0"/>
      <p:regular r:id="rId17"/>
      <p:bold r:id="rId18"/>
      <p:italic r:id="rId19"/>
      <p:boldItalic r:id="rId20"/>
    </p:embeddedFont>
    <p:embeddedFont>
      <p:font typeface="Poppins Light" panose="00000400000000000000" pitchFamily="50" charset="0"/>
      <p:regular r:id="rId21"/>
      <p:bold r:id="rId22"/>
      <p:italic r:id="rId23"/>
      <p:boldItalic r:id="rId24"/>
    </p:embeddedFont>
    <p:embeddedFont>
      <p:font typeface="Roboto Slab Black" pitchFamily="2" charset="0"/>
      <p:bold r:id="rId25"/>
    </p:embeddedFont>
    <p:embeddedFont>
      <p:font typeface="Roboto Slab ExtraBold" pitchFamily="2" charset="0"/>
      <p:bold r:id="rId26"/>
    </p:embeddedFont>
    <p:embeddedFont>
      <p:font typeface="Roboto Slab Light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4" roundtripDataSignature="AMtx7mgO/DJNzeONAXOCw+O8VoOe9Yl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CC63B-F961-78CC-ABA4-BA179B29D7AE}" v="43" dt="2024-09-24T11:45:1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you’ll see in a minute, this project allows us to </a:t>
            </a: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Visually present all NHAP pipeline providers 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It will be easily accessible on the HDC website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We plan to offer interactive and static versions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The map will show providers by service category and developmental stage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Also allows us to better understand the service catchment population or population served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36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you’ll see in a minute, this project allows us to </a:t>
            </a: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Visually present all NHAP pipeline providers 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It will be easily accessible on the HDC website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We plan to offer interactive and static versions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The map will show providers by service category and developmental stage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62458"/>
                </a:solidFill>
                <a:latin typeface="Arial"/>
                <a:ea typeface="Arial"/>
                <a:cs typeface="Arial"/>
                <a:sym typeface="Arial"/>
              </a:rPr>
              <a:t>Also allows us to better understand the service catchment population or population served</a:t>
            </a:r>
            <a:endParaRPr sz="1000">
              <a:solidFill>
                <a:srgbClr val="262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Jill</a:t>
            </a: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Extra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 b="0" i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Extra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A98"/>
              </a:buClr>
              <a:buSzPts val="2400"/>
              <a:buNone/>
              <a:defRPr sz="2400">
                <a:solidFill>
                  <a:srgbClr val="8B8A9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2000"/>
              <a:buNone/>
              <a:defRPr sz="2000">
                <a:solidFill>
                  <a:srgbClr val="8B8A9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800"/>
              <a:buNone/>
              <a:defRPr sz="1800">
                <a:solidFill>
                  <a:srgbClr val="8B8A9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A98"/>
              </a:buClr>
              <a:buSzPts val="1600"/>
              <a:buNone/>
              <a:defRPr sz="1600">
                <a:solidFill>
                  <a:srgbClr val="8B8A9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Slab ExtraBold"/>
              <a:buNone/>
              <a:defRPr b="1" i="0">
                <a:latin typeface="Roboto Slab ExtraBold"/>
                <a:ea typeface="Roboto Slab ExtraBold"/>
                <a:cs typeface="Roboto Slab ExtraBold"/>
                <a:sym typeface="Roboto Slab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 Extra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 Extra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>
              <a:spcBef>
                <a:spcPts val="0"/>
              </a:spcBef>
              <a:buNone/>
              <a:defRPr sz="1200" b="0" i="0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Slab ExtraBold"/>
              <a:buNone/>
              <a:defRPr sz="4000" b="1" i="0" u="none" strike="noStrike" cap="none">
                <a:solidFill>
                  <a:schemeClr val="accent2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947011" y="6318940"/>
            <a:ext cx="37226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</a:t>
            </a:r>
            <a:r>
              <a:rPr lang="en-US">
                <a:solidFill>
                  <a:schemeClr val="accent4"/>
                </a:solidFill>
              </a:rPr>
              <a:t> |  </a:t>
            </a:r>
            <a:r>
              <a:rPr lang="en-US"/>
              <a:t>ctdata.org</a:t>
            </a:r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6960" y="6144215"/>
            <a:ext cx="661240" cy="7137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ExtraBold"/>
              <a:buNone/>
            </a:pPr>
            <a:endParaRPr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/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>
            <a:alphaModFix/>
          </a:blip>
          <a:srcRect t="1562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4">
            <a:alphaModFix amt="70000"/>
          </a:blip>
          <a:srcRect t="8533"/>
          <a:stretch/>
        </p:blipFill>
        <p:spPr>
          <a:xfrm>
            <a:off x="0" y="37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638969" y="3853704"/>
            <a:ext cx="9031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</a:rPr>
              <a:t>September 2024</a:t>
            </a:r>
            <a:endParaRPr lang="en-US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211" y="342307"/>
            <a:ext cx="2918669" cy="78278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639264" y="1380854"/>
            <a:ext cx="869306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400" b="1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North Hartford Promise Neighborhood Resource Mapping Tool</a:t>
            </a:r>
            <a:endParaRPr lang="en-US" sz="4400" b="1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638969" y="5806190"/>
            <a:ext cx="106659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>
                <a:solidFill>
                  <a:srgbClr val="F3F3F6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Geethika Fernando, Jill Walsh (</a:t>
            </a:r>
            <a:r>
              <a:rPr lang="en-US" sz="2400" b="1" err="1">
                <a:solidFill>
                  <a:srgbClr val="F3F3F6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CTData</a:t>
            </a:r>
            <a:r>
              <a:rPr lang="en-US" sz="2400" b="1">
                <a:solidFill>
                  <a:srgbClr val="F3F3F6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549094" y="5110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0"/>
              <a:t>What is </a:t>
            </a:r>
            <a:r>
              <a:rPr lang="en-US" b="0">
                <a:latin typeface="Roboto Slab ExtraBold"/>
                <a:ea typeface="Roboto Slab ExtraBold"/>
                <a:cs typeface="Roboto Slab ExtraBold"/>
                <a:sym typeface="Roboto Slab ExtraBold"/>
              </a:rPr>
              <a:t>the </a:t>
            </a:r>
            <a:r>
              <a:rPr lang="en-US" b="0"/>
              <a:t>North Hartford Promise Neighborhood Resource Mapping Tool</a:t>
            </a:r>
            <a:r>
              <a:rPr lang="en-US" b="0">
                <a:latin typeface="Roboto Slab ExtraBold"/>
                <a:ea typeface="Roboto Slab ExtraBold"/>
                <a:cs typeface="Roboto Slab ExtraBold"/>
                <a:sym typeface="Roboto Slab ExtraBold"/>
              </a:rPr>
              <a:t>?</a:t>
            </a:r>
            <a:endParaRPr lang="en-US" b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Roboto Slab ExtraBold"/>
              <a:buNone/>
            </a:pPr>
            <a:endParaRPr lang="en-US" b="0"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66700">
              <a:buSzPts val="2600"/>
            </a:pPr>
            <a:r>
              <a:rPr lang="en-US" sz="2600"/>
              <a:t>Requested by the promise neighborhood community to:</a:t>
            </a:r>
            <a:r>
              <a:rPr lang="en-US" sz="2200">
                <a:latin typeface="Poppins Light"/>
                <a:cs typeface="Poppins Light"/>
              </a:rPr>
              <a:t> </a:t>
            </a:r>
            <a:endParaRPr lang="en-US"/>
          </a:p>
          <a:p>
            <a:pPr lvl="1" indent="-381000">
              <a:spcBef>
                <a:spcPts val="0"/>
              </a:spcBef>
              <a:buClr>
                <a:schemeClr val="accent3"/>
              </a:buClr>
              <a:buSzPts val="2400"/>
            </a:pPr>
            <a:r>
              <a:rPr lang="en-US" sz="24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Locate programs, services &amp; neighborhood resources</a:t>
            </a:r>
            <a:endParaRPr lang="en-US" sz="2400">
              <a:solidFill>
                <a:schemeClr val="accent3"/>
              </a:solidFill>
              <a:latin typeface="Poppins"/>
              <a:cs typeface="Poppins"/>
            </a:endParaRPr>
          </a:p>
          <a:p>
            <a:pPr lvl="1" indent="-381000">
              <a:spcBef>
                <a:spcPts val="0"/>
              </a:spcBef>
              <a:buClr>
                <a:schemeClr val="accent3"/>
              </a:buClr>
              <a:buSzPts val="2400"/>
            </a:pPr>
            <a:r>
              <a:rPr lang="en-US" sz="2400" b="1">
                <a:solidFill>
                  <a:schemeClr val="accent3"/>
                </a:solidFill>
                <a:latin typeface="Poppins"/>
                <a:cs typeface="Poppins"/>
              </a:rPr>
              <a:t>Target audience:</a:t>
            </a:r>
            <a:r>
              <a:rPr lang="en-US" sz="2400">
                <a:solidFill>
                  <a:schemeClr val="accent3"/>
                </a:solidFill>
                <a:latin typeface="Poppins"/>
                <a:cs typeface="Poppins"/>
              </a:rPr>
              <a:t>  front line service providers &amp; residents</a:t>
            </a:r>
          </a:p>
          <a:p>
            <a:pPr lvl="1" indent="-381000">
              <a:spcBef>
                <a:spcPts val="0"/>
              </a:spcBef>
              <a:buClr>
                <a:srgbClr val="008881"/>
              </a:buClr>
              <a:buSzPts val="2400"/>
            </a:pPr>
            <a:endParaRPr lang="en-US" sz="2600"/>
          </a:p>
          <a:p>
            <a:pPr indent="-457200">
              <a:spcBef>
                <a:spcPts val="0"/>
              </a:spcBef>
              <a:buClr>
                <a:srgbClr val="008881"/>
              </a:buClr>
              <a:buSzPts val="2400"/>
            </a:pPr>
            <a:r>
              <a:rPr lang="en-US" sz="2600"/>
              <a:t>Developed by CT Data Collaborative </a:t>
            </a:r>
            <a:endParaRPr lang="en-US" sz="2600">
              <a:solidFill>
                <a:srgbClr val="262458"/>
              </a:solidFill>
            </a:endParaRPr>
          </a:p>
          <a:p>
            <a:pPr indent="-457200">
              <a:spcBef>
                <a:spcPts val="0"/>
              </a:spcBef>
              <a:buClr>
                <a:srgbClr val="008881"/>
              </a:buClr>
              <a:buSzPts val="2400"/>
            </a:pPr>
            <a:endParaRPr lang="en-US" sz="2600"/>
          </a:p>
          <a:p>
            <a:pPr indent="-457200">
              <a:spcBef>
                <a:spcPts val="0"/>
              </a:spcBef>
              <a:buClr>
                <a:srgbClr val="008881"/>
              </a:buClr>
              <a:buSzPts val="2400"/>
            </a:pPr>
            <a:r>
              <a:rPr lang="en-US" sz="2600"/>
              <a:t>Data partnership with 211 resource directory, Hartford Public Schools &amp; other youth programs</a:t>
            </a:r>
          </a:p>
          <a:p>
            <a:pPr indent="-457200">
              <a:spcBef>
                <a:spcPts val="0"/>
              </a:spcBef>
              <a:buClr>
                <a:srgbClr val="008881"/>
              </a:buClr>
              <a:buSzPts val="2400"/>
            </a:pPr>
            <a:endParaRPr lang="en-US" sz="2600"/>
          </a:p>
          <a:p>
            <a:pPr indent="-457200">
              <a:spcBef>
                <a:spcPts val="0"/>
              </a:spcBef>
              <a:buClr>
                <a:srgbClr val="008881"/>
              </a:buClr>
              <a:buSzPts val="2400"/>
            </a:pPr>
            <a:r>
              <a:rPr lang="en-US" sz="2600"/>
              <a:t>Dynamic map to locate services closest to users:</a:t>
            </a:r>
          </a:p>
          <a:p>
            <a:pPr lvl="1" indent="-381000">
              <a:spcBef>
                <a:spcPts val="0"/>
              </a:spcBef>
              <a:buClr>
                <a:schemeClr val="accent3"/>
              </a:buClr>
              <a:buSzPts val="2400"/>
            </a:pPr>
            <a:r>
              <a:rPr lang="en-US" sz="2400">
                <a:solidFill>
                  <a:schemeClr val="accent3"/>
                </a:solidFill>
                <a:latin typeface="Poppins"/>
                <a:cs typeface="Poppins"/>
              </a:rPr>
              <a:t>Type of service (childcare, afterschool programming)</a:t>
            </a:r>
          </a:p>
          <a:p>
            <a:pPr marL="533400" lvl="1" indent="0">
              <a:spcBef>
                <a:spcPts val="0"/>
              </a:spcBef>
              <a:buClr>
                <a:schemeClr val="accent3"/>
              </a:buClr>
              <a:buSzPts val="2400"/>
              <a:buNone/>
            </a:pPr>
            <a:endParaRPr lang="en-US" sz="2400">
              <a:solidFill>
                <a:schemeClr val="accent3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4049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49150" y="498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US" b="0"/>
              <a:t>Resource</a:t>
            </a:r>
            <a:r>
              <a:rPr lang="en-US" b="0">
                <a:latin typeface="Roboto Slab ExtraBold"/>
                <a:ea typeface="Roboto Slab ExtraBold"/>
                <a:cs typeface="Roboto Slab ExtraBold"/>
                <a:sym typeface="Roboto Slab ExtraBold"/>
              </a:rPr>
              <a:t> </a:t>
            </a:r>
            <a:r>
              <a:rPr lang="en-US" b="0"/>
              <a:t>Mapping Tool </a:t>
            </a:r>
            <a:r>
              <a:rPr lang="en-US" b="0">
                <a:latin typeface="Roboto Slab ExtraBold"/>
                <a:ea typeface="Roboto Slab ExtraBold"/>
                <a:cs typeface="Roboto Slab ExtraBold"/>
                <a:sym typeface="Roboto Slab ExtraBold"/>
              </a:rPr>
              <a:t>Development Process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 Slab ExtraBold"/>
              <a:buNone/>
            </a:pPr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838200" y="1690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>
              <a:spcBef>
                <a:spcPts val="0"/>
              </a:spcBef>
              <a:buSzPts val="2400"/>
            </a:pPr>
            <a:endParaRPr lang="en-US" sz="2800" dirty="0"/>
          </a:p>
          <a:p>
            <a:pPr marL="571500" indent="-457200">
              <a:spcBef>
                <a:spcPts val="0"/>
              </a:spcBef>
              <a:buSzPts val="2400"/>
            </a:pPr>
            <a:r>
              <a:rPr lang="en-US" sz="2800" b="1" dirty="0"/>
              <a:t>Participatory design and development process</a:t>
            </a:r>
          </a:p>
          <a:p>
            <a:pPr marL="1028700" lvl="1">
              <a:spcBef>
                <a:spcPts val="0"/>
              </a:spcBef>
              <a:buSzPts val="2400"/>
            </a:pPr>
            <a:r>
              <a:rPr lang="en-US" sz="2800" dirty="0"/>
              <a:t>Prototype creation</a:t>
            </a:r>
          </a:p>
          <a:p>
            <a:pPr marL="1028700" lvl="1">
              <a:spcBef>
                <a:spcPts val="0"/>
              </a:spcBef>
              <a:buSzPts val="2400"/>
            </a:pPr>
            <a:r>
              <a:rPr lang="en-US" sz="2800" dirty="0"/>
              <a:t>Beta testing with care coordinators</a:t>
            </a:r>
          </a:p>
          <a:p>
            <a:pPr marL="1028700" lvl="1">
              <a:spcBef>
                <a:spcPts val="0"/>
              </a:spcBef>
              <a:buSzPts val="2400"/>
            </a:pPr>
            <a:r>
              <a:rPr lang="en-US" sz="2800" dirty="0"/>
              <a:t>Pilot testing with a cohort of frontline providers </a:t>
            </a:r>
          </a:p>
          <a:p>
            <a:pPr marL="1028700" lvl="1">
              <a:spcBef>
                <a:spcPts val="0"/>
              </a:spcBef>
              <a:buSzPts val="2400"/>
            </a:pPr>
            <a:r>
              <a:rPr lang="en-US" sz="2800" dirty="0"/>
              <a:t>Resident focus group</a:t>
            </a:r>
          </a:p>
          <a:p>
            <a:pPr marL="1028700" lvl="1">
              <a:spcBef>
                <a:spcPts val="0"/>
              </a:spcBef>
              <a:buSzPts val="2400"/>
            </a:pPr>
            <a:r>
              <a:rPr lang="en-US" sz="2800" dirty="0"/>
              <a:t>All community conversation</a:t>
            </a:r>
          </a:p>
          <a:p>
            <a:pPr marL="1028700" lvl="2" indent="0">
              <a:spcBef>
                <a:spcPts val="0"/>
              </a:spcBef>
              <a:buSzPts val="2400"/>
              <a:buNone/>
            </a:pPr>
            <a:endParaRPr lang="en-US" sz="2000"/>
          </a:p>
          <a:p>
            <a:pPr marL="571500" lvl="0" indent="-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</a:pPr>
            <a:endParaRPr lang="en-US" sz="2400"/>
          </a:p>
          <a:p>
            <a:pPr marL="571500" indent="-457200">
              <a:spcBef>
                <a:spcPts val="0"/>
              </a:spcBef>
              <a:buSzPts val="2400"/>
            </a:pPr>
            <a:endParaRPr lang="en-US" sz="2400"/>
          </a:p>
          <a:p>
            <a:pPr marL="571500" indent="-457200">
              <a:spcBef>
                <a:spcPts val="0"/>
              </a:spcBef>
              <a:buSzPts val="2400"/>
            </a:pPr>
            <a:endParaRPr lang="en-US" sz="2400"/>
          </a:p>
          <a:p>
            <a:pPr marL="571500" indent="-457200">
              <a:spcBef>
                <a:spcPts val="0"/>
              </a:spcBef>
              <a:buSzPts val="2400"/>
            </a:pP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B9B6-FA58-AAD5-4E96-987B3D3F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Centered Design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3CE79-BA86-44AB-AA48-E756DABBD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42900">
              <a:spcBef>
                <a:spcPts val="0"/>
              </a:spcBef>
            </a:pPr>
            <a:r>
              <a:rPr lang="en-US" sz="2800" dirty="0"/>
              <a:t>"Think out loud" method</a:t>
            </a:r>
          </a:p>
          <a:p>
            <a:pPr indent="-342900">
              <a:spcBef>
                <a:spcPts val="0"/>
              </a:spcBef>
            </a:pPr>
            <a:r>
              <a:rPr lang="en-US" sz="2800" dirty="0"/>
              <a:t>Rose-Thorn-Bud</a:t>
            </a:r>
          </a:p>
          <a:p>
            <a:pPr indent="-342900">
              <a:spcBef>
                <a:spcPts val="0"/>
              </a:spcBef>
            </a:pPr>
            <a:r>
              <a:rPr lang="en-US" sz="2800" dirty="0"/>
              <a:t>Built-in feedback loop</a:t>
            </a:r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C822C852-C018-631F-7377-166F6953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16" y="3429210"/>
            <a:ext cx="5281084" cy="2899415"/>
          </a:xfrm>
          <a:prstGeom prst="rect">
            <a:avLst/>
          </a:prstGeom>
        </p:spPr>
      </p:pic>
      <p:pic>
        <p:nvPicPr>
          <p:cNvPr id="5" name="Picture 4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73CE3090-4439-5761-38CC-BE75CFFD8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54" y="1536378"/>
            <a:ext cx="2413416" cy="2283885"/>
          </a:xfrm>
          <a:prstGeom prst="rect">
            <a:avLst/>
          </a:prstGeom>
        </p:spPr>
      </p:pic>
      <p:pic>
        <p:nvPicPr>
          <p:cNvPr id="6" name="Picture 5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E5ED43-5B01-051A-54F6-5109194E9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295" y="4044741"/>
            <a:ext cx="3118413" cy="22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B9B6-FA58-AAD5-4E96-987B3D3F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learned &amp; improved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3CE79-BA86-44AB-AA48-E756DABBD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457200">
              <a:spcBef>
                <a:spcPts val="0"/>
              </a:spcBef>
            </a:pPr>
            <a:r>
              <a:rPr lang="en-US" sz="2800" dirty="0"/>
              <a:t>Types of resources and information to include</a:t>
            </a:r>
          </a:p>
          <a:p>
            <a:pPr marL="571500" indent="-457200">
              <a:spcBef>
                <a:spcPts val="0"/>
              </a:spcBef>
            </a:pPr>
            <a:r>
              <a:rPr lang="en-US" sz="2800" dirty="0"/>
              <a:t>Information to filter on</a:t>
            </a:r>
          </a:p>
          <a:p>
            <a:pPr marL="571500" indent="-457200">
              <a:spcBef>
                <a:spcPts val="0"/>
              </a:spcBef>
            </a:pPr>
            <a:r>
              <a:rPr lang="en-US" sz="2800" dirty="0"/>
              <a:t>Accessibility</a:t>
            </a:r>
          </a:p>
          <a:p>
            <a:pPr marL="1028700" lvl="1">
              <a:spcBef>
                <a:spcPts val="0"/>
              </a:spcBef>
              <a:buFont typeface="Courier New"/>
              <a:buChar char="o"/>
            </a:pPr>
            <a:r>
              <a:rPr lang="en-US" sz="2400" dirty="0">
                <a:latin typeface="Poppins"/>
                <a:cs typeface="Poppins"/>
              </a:rPr>
              <a:t>Table view</a:t>
            </a:r>
          </a:p>
          <a:p>
            <a:pPr marL="1028700" lvl="1">
              <a:spcBef>
                <a:spcPts val="0"/>
              </a:spcBef>
              <a:buFont typeface="Courier New"/>
              <a:buChar char="o"/>
            </a:pPr>
            <a:r>
              <a:rPr lang="en-US" sz="2400" dirty="0">
                <a:latin typeface="Poppins"/>
                <a:cs typeface="Poppins"/>
              </a:rPr>
              <a:t>Language</a:t>
            </a:r>
            <a:endParaRPr lang="en-US" sz="2400" dirty="0"/>
          </a:p>
          <a:p>
            <a:pPr marL="1028700" lvl="1">
              <a:spcBef>
                <a:spcPts val="0"/>
              </a:spcBef>
              <a:buFont typeface="Courier New"/>
              <a:buChar char="o"/>
            </a:pPr>
            <a:r>
              <a:rPr lang="en-US" sz="2400" dirty="0">
                <a:latin typeface="Poppins"/>
                <a:cs typeface="Poppins"/>
              </a:rPr>
              <a:t>Design for mobile and tablet users</a:t>
            </a:r>
            <a:endParaRPr lang="en-US" sz="2400" dirty="0"/>
          </a:p>
          <a:p>
            <a:pPr marL="1028700" lvl="1">
              <a:spcBef>
                <a:spcPts val="0"/>
              </a:spcBef>
              <a:buFont typeface="Courier New"/>
              <a:buChar char="o"/>
            </a:pPr>
            <a:r>
              <a:rPr lang="en-US" sz="2400" dirty="0">
                <a:latin typeface="Poppins"/>
                <a:cs typeface="Poppins"/>
              </a:rPr>
              <a:t>Off-line use</a:t>
            </a:r>
            <a:endParaRPr lang="en-US" sz="2400" dirty="0"/>
          </a:p>
          <a:p>
            <a:pPr marL="571500" indent="-457200">
              <a:spcBef>
                <a:spcPts val="0"/>
              </a:spcBef>
            </a:pPr>
            <a:r>
              <a:rPr lang="en-US" sz="2800" dirty="0"/>
              <a:t>Partnership ideas</a:t>
            </a:r>
          </a:p>
          <a:p>
            <a:pPr marL="571500" indent="-457200">
              <a:spcBef>
                <a:spcPts val="0"/>
              </a:spcBef>
            </a:pPr>
            <a:r>
              <a:rPr lang="en-US" sz="2800" dirty="0"/>
              <a:t>Marketing and training</a:t>
            </a:r>
          </a:p>
          <a:p>
            <a:pPr marL="571500" indent="-457200">
              <a:spcBef>
                <a:spcPts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05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56059C-506D-3D04-620E-EF0F0926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 Hartford Promise Zone Resource Map</a:t>
            </a:r>
          </a:p>
        </p:txBody>
      </p:sp>
      <p:pic>
        <p:nvPicPr>
          <p:cNvPr id="10" name="Picture 9" descr="A screenshot of a map&#10;&#10;Description automatically generated">
            <a:extLst>
              <a:ext uri="{FF2B5EF4-FFF2-40B4-BE49-F238E27FC236}">
                <a16:creationId xmlns:a16="http://schemas.microsoft.com/office/drawing/2014/main" id="{FC03B01F-C4E1-C11D-BAB4-7125B91E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03" y="1737969"/>
            <a:ext cx="6353876" cy="4384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979F2107-86EA-BBA6-F86D-475C317C7A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07" b="10521"/>
          <a:stretch/>
        </p:blipFill>
        <p:spPr>
          <a:xfrm>
            <a:off x="8341022" y="1734197"/>
            <a:ext cx="2437516" cy="4393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78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lab ExtraBold"/>
              <a:buNone/>
            </a:pPr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/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t="15625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 amt="70000"/>
          </a:blip>
          <a:srcRect t="8533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4525698" y="4151360"/>
            <a:ext cx="31406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Thank you</a:t>
            </a:r>
            <a:endParaRPr/>
          </a:p>
        </p:txBody>
      </p:sp>
      <p:pic>
        <p:nvPicPr>
          <p:cNvPr id="136" name="Google Shape;13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387" y="2455960"/>
            <a:ext cx="4273224" cy="114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317500" y="5382994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 Slab Black"/>
                <a:ea typeface="Roboto Slab Black"/>
                <a:cs typeface="Roboto Slab Black"/>
                <a:sym typeface="Roboto Slab Black"/>
              </a:rPr>
              <a:t>CTData.org</a:t>
            </a:r>
            <a:endParaRPr sz="2400" b="1">
              <a:solidFill>
                <a:schemeClr val="lt1"/>
              </a:solidFill>
              <a:latin typeface="Roboto Slab Black"/>
              <a:ea typeface="Roboto Slab Black"/>
              <a:cs typeface="Roboto Slab Black"/>
              <a:sym typeface="Roboto Slab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@CTOpenData</a:t>
            </a:r>
            <a:endParaRPr sz="2400">
              <a:solidFill>
                <a:schemeClr val="lt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Data Collaborative Brand Colors">
      <a:dk1>
        <a:srgbClr val="262458"/>
      </a:dk1>
      <a:lt1>
        <a:srgbClr val="F3F3F6"/>
      </a:lt1>
      <a:dk2>
        <a:srgbClr val="363634"/>
      </a:dk2>
      <a:lt2>
        <a:srgbClr val="F3F3F6"/>
      </a:lt2>
      <a:accent1>
        <a:srgbClr val="262458"/>
      </a:accent1>
      <a:accent2>
        <a:srgbClr val="38738C"/>
      </a:accent2>
      <a:accent3>
        <a:srgbClr val="008881"/>
      </a:accent3>
      <a:accent4>
        <a:srgbClr val="F37960"/>
      </a:accent4>
      <a:accent5>
        <a:srgbClr val="A6A9B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c34350-9e20-4c68-b40e-1dbdb2190fa6">
      <Terms xmlns="http://schemas.microsoft.com/office/infopath/2007/PartnerControls"/>
    </lcf76f155ced4ddcb4097134ff3c332f>
    <TaxCatchAll xmlns="5bbe0b92-15a5-44a4-884f-8416caa1f1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0AAA825C44F4D86D09533F49DEBB7" ma:contentTypeVersion="18" ma:contentTypeDescription="Create a new document." ma:contentTypeScope="" ma:versionID="60fcdc695bf7ee9a712032737be4467d">
  <xsd:schema xmlns:xsd="http://www.w3.org/2001/XMLSchema" xmlns:xs="http://www.w3.org/2001/XMLSchema" xmlns:p="http://schemas.microsoft.com/office/2006/metadata/properties" xmlns:ns2="92c34350-9e20-4c68-b40e-1dbdb2190fa6" xmlns:ns3="5bbe0b92-15a5-44a4-884f-8416caa1f19a" targetNamespace="http://schemas.microsoft.com/office/2006/metadata/properties" ma:root="true" ma:fieldsID="6a8978d9b9a8ace97ac04585414ee346" ns2:_="" ns3:_="">
    <xsd:import namespace="92c34350-9e20-4c68-b40e-1dbdb2190fa6"/>
    <xsd:import namespace="5bbe0b92-15a5-44a4-884f-8416caa1f1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34350-9e20-4c68-b40e-1dbdb2190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63a627-5a97-43a3-ac9c-b7dff2f1b3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e0b92-15a5-44a4-884f-8416caa1f1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da6071d-3f31-441c-9e7a-ba63d16168df}" ma:internalName="TaxCatchAll" ma:showField="CatchAllData" ma:web="5bbe0b92-15a5-44a4-884f-8416caa1f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C89D7D-3DFE-4E9E-8411-D0D34DAA43E7}">
  <ds:schemaRefs>
    <ds:schemaRef ds:uri="5bbe0b92-15a5-44a4-884f-8416caa1f19a"/>
    <ds:schemaRef ds:uri="92c34350-9e20-4c68-b40e-1dbdb2190fa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A6096-00B0-4DAC-85B7-E3476E46AD3A}">
  <ds:schemaRefs>
    <ds:schemaRef ds:uri="5bbe0b92-15a5-44a4-884f-8416caa1f19a"/>
    <ds:schemaRef ds:uri="92c34350-9e20-4c68-b40e-1dbdb2190f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3B438B-BFB8-4DD8-823D-DC2564776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302</Words>
  <Application>Microsoft Office PowerPoint</Application>
  <PresentationFormat>Widescreen</PresentationFormat>
  <Paragraphs>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Roboto Slab ExtraBold</vt:lpstr>
      <vt:lpstr>Roboto Slab Light</vt:lpstr>
      <vt:lpstr>Courier New</vt:lpstr>
      <vt:lpstr>Poppins</vt:lpstr>
      <vt:lpstr>Roboto Slab Black</vt:lpstr>
      <vt:lpstr>Calibri</vt:lpstr>
      <vt:lpstr>Poppins Light</vt:lpstr>
      <vt:lpstr>Arial</vt:lpstr>
      <vt:lpstr>Office Theme</vt:lpstr>
      <vt:lpstr>PowerPoint Presentation</vt:lpstr>
      <vt:lpstr>What is the North Hartford Promise Neighborhood Resource Mapping Tool? </vt:lpstr>
      <vt:lpstr>Resource Mapping Tool Development Process </vt:lpstr>
      <vt:lpstr>Human Centered Design Process</vt:lpstr>
      <vt:lpstr>What we learned &amp; improved</vt:lpstr>
      <vt:lpstr>North Hartford Promise Zone Resource Map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Eisele-Dyrli</dc:creator>
  <cp:lastModifiedBy>Geethika Fernando</cp:lastModifiedBy>
  <cp:revision>52</cp:revision>
  <dcterms:created xsi:type="dcterms:W3CDTF">2022-01-11T17:35:24Z</dcterms:created>
  <dcterms:modified xsi:type="dcterms:W3CDTF">2024-09-24T11:47:33Z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0x010100FF70AAA825C44F4D86D09533F49DEBB7</vt:lpwstr>
  </property>
  <property fmtid="{D5CDD505-2E9C-101B-9397-08002B2CF9AE}" pid="3" name="MediaServiceImageTags">
    <vt:lpwstr/>
  </property>
</Properties>
</file>