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68" r:id="rId4"/>
    <p:sldId id="291" r:id="rId5"/>
    <p:sldId id="290" r:id="rId6"/>
    <p:sldId id="288" r:id="rId7"/>
    <p:sldId id="297" r:id="rId8"/>
    <p:sldId id="285" r:id="rId9"/>
    <p:sldId id="298" r:id="rId10"/>
    <p:sldId id="289" r:id="rId11"/>
    <p:sldId id="304" r:id="rId12"/>
    <p:sldId id="287" r:id="rId13"/>
    <p:sldId id="300" r:id="rId14"/>
    <p:sldId id="301" r:id="rId15"/>
    <p:sldId id="302" r:id="rId16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ly Scho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3F"/>
    <a:srgbClr val="2FAA9A"/>
    <a:srgbClr val="452489"/>
    <a:srgbClr val="E7E8E9"/>
    <a:srgbClr val="DD7FB6"/>
    <a:srgbClr val="7FD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6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e8df6ce9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25e8df6ce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746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0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594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795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2813a930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2813a930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466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2813a930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2813a930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02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92813a93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92813a93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84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608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789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095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558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511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7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amestapparo/49961238646/in/photolist-2j7UpCj-2j4gyDU-2j8wQAU-2j8jQW3-2j8hAtd-2jc173E-2j7FyNq-2j7Ba7b-2ihBeqd-2ihBepg-zQSSzA-2j8xCvL-2j8emHW-axiPVj-Knz6SN-2kmhm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loradoinclusivefunders.org/uploads/1/1/5/0/11506731/the_four_is_of_oppression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loradoinclusivefunders.org/uploads/1/1/5/0/11506731/the_four_is_of_oppressio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13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57" name="Google Shape;57;p13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58" name="Google Shape;58;p13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" name="Google Shape;59;p13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13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" name="Google Shape;61;p13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2" name="Google Shape;62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63" name="Google Shape;63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Google Shape;65;p13"/>
          <p:cNvSpPr txBox="1"/>
          <p:nvPr/>
        </p:nvSpPr>
        <p:spPr>
          <a:xfrm>
            <a:off x="272183" y="1902139"/>
            <a:ext cx="8599633" cy="16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Equity Committee: Four Year Reflections</a:t>
            </a:r>
            <a:endParaRPr sz="35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3" descr="Image result for nnip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10299" y="4339800"/>
            <a:ext cx="1125951" cy="4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346"/>
            <a:ext cx="9144003" cy="1611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CAE92-6364-1291-BA2C-B310903027DC}"/>
              </a:ext>
            </a:extLst>
          </p:cNvPr>
          <p:cNvSpPr txBox="1"/>
          <p:nvPr/>
        </p:nvSpPr>
        <p:spPr>
          <a:xfrm>
            <a:off x="2252134" y="2436912"/>
            <a:ext cx="4639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59C40-5343-B729-3C7C-A7B1F4C5F35B}"/>
              </a:ext>
            </a:extLst>
          </p:cNvPr>
          <p:cNvSpPr txBox="1"/>
          <p:nvPr/>
        </p:nvSpPr>
        <p:spPr>
          <a:xfrm>
            <a:off x="2531536" y="3835996"/>
            <a:ext cx="440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Elly Schoen, Systems &amp; Data Manager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4">
            <a:extLst>
              <a:ext uri="{FF2B5EF4-FFF2-40B4-BE49-F238E27FC236}">
                <a16:creationId xmlns:a16="http://schemas.microsoft.com/office/drawing/2014/main" id="{2A49AE43-3548-9E4D-C354-CC9FCC082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6" y="95285"/>
            <a:ext cx="8928188" cy="571288"/>
          </a:xfrm>
        </p:spPr>
        <p:txBody>
          <a:bodyPr/>
          <a:lstStyle/>
          <a:p>
            <a:r>
              <a:rPr lang="en-US" sz="2400" dirty="0">
                <a:latin typeface="Montserrat" panose="00000500000000000000" pitchFamily="2" charset="0"/>
              </a:rPr>
              <a:t>Reflections on Building a Culture that Values Equity</a:t>
            </a:r>
          </a:p>
        </p:txBody>
      </p:sp>
      <p:sp>
        <p:nvSpPr>
          <p:cNvPr id="2" name="AutoShape 2" descr="Book Summary-The 5 Languages of Appreciation in the Workplace">
            <a:extLst>
              <a:ext uri="{FF2B5EF4-FFF2-40B4-BE49-F238E27FC236}">
                <a16:creationId xmlns:a16="http://schemas.microsoft.com/office/drawing/2014/main" id="{B8D46830-0744-B2D6-71A9-D163C89E75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03490" y="2454520"/>
            <a:ext cx="1860620" cy="18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351474-300C-D2F8-D588-42A65429F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18" y="666573"/>
            <a:ext cx="3793378" cy="2845034"/>
          </a:xfrm>
          <a:prstGeom prst="rect">
            <a:avLst/>
          </a:prstGeom>
        </p:spPr>
      </p:pic>
      <p:pic>
        <p:nvPicPr>
          <p:cNvPr id="8" name="Picture 7" descr="A group of women standing around a table&#10;&#10;Description automatically generated">
            <a:extLst>
              <a:ext uri="{FF2B5EF4-FFF2-40B4-BE49-F238E27FC236}">
                <a16:creationId xmlns:a16="http://schemas.microsoft.com/office/drawing/2014/main" id="{EC8D0521-BFF2-FEC9-D92D-40B5E8E3C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245" y="1167904"/>
            <a:ext cx="4896482" cy="3672363"/>
          </a:xfrm>
          <a:prstGeom prst="rect">
            <a:avLst/>
          </a:prstGeom>
        </p:spPr>
      </p:pic>
      <p:pic>
        <p:nvPicPr>
          <p:cNvPr id="11" name="Picture 10" descr="Two women sitting on a couch&#10;&#10;Description automatically generated">
            <a:extLst>
              <a:ext uri="{FF2B5EF4-FFF2-40B4-BE49-F238E27FC236}">
                <a16:creationId xmlns:a16="http://schemas.microsoft.com/office/drawing/2014/main" id="{1943D028-57E5-578F-6542-0C1E3C325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64" y="3004085"/>
            <a:ext cx="2630680" cy="1973010"/>
          </a:xfrm>
          <a:prstGeom prst="rect">
            <a:avLst/>
          </a:prstGeom>
        </p:spPr>
      </p:pic>
      <p:pic>
        <p:nvPicPr>
          <p:cNvPr id="13" name="Picture 1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2EF68A4-93DF-9E09-5C24-9FB8468F1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156" y="3215121"/>
            <a:ext cx="2435082" cy="1887709"/>
          </a:xfrm>
          <a:prstGeom prst="rect">
            <a:avLst/>
          </a:prstGeom>
        </p:spPr>
      </p:pic>
      <p:sp>
        <p:nvSpPr>
          <p:cNvPr id="3" name="Heart 2">
            <a:extLst>
              <a:ext uri="{FF2B5EF4-FFF2-40B4-BE49-F238E27FC236}">
                <a16:creationId xmlns:a16="http://schemas.microsoft.com/office/drawing/2014/main" id="{CD850EB5-D45B-5530-B0B2-134E82B984CA}"/>
              </a:ext>
            </a:extLst>
          </p:cNvPr>
          <p:cNvSpPr/>
          <p:nvPr/>
        </p:nvSpPr>
        <p:spPr>
          <a:xfrm>
            <a:off x="5913455" y="2418723"/>
            <a:ext cx="155749" cy="153027"/>
          </a:xfrm>
          <a:prstGeom prst="heart">
            <a:avLst/>
          </a:prstGeom>
          <a:solidFill>
            <a:srgbClr val="2FAA9A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1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4">
            <a:extLst>
              <a:ext uri="{FF2B5EF4-FFF2-40B4-BE49-F238E27FC236}">
                <a16:creationId xmlns:a16="http://schemas.microsoft.com/office/drawing/2014/main" id="{2A49AE43-3548-9E4D-C354-CC9FCC082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6" y="95285"/>
            <a:ext cx="8928188" cy="571288"/>
          </a:xfrm>
        </p:spPr>
        <p:txBody>
          <a:bodyPr/>
          <a:lstStyle/>
          <a:p>
            <a:r>
              <a:rPr lang="en-US" sz="2400" dirty="0">
                <a:latin typeface="Montserrat" panose="00000500000000000000" pitchFamily="2" charset="0"/>
              </a:rPr>
              <a:t>Reflections on Building a Culture that Values Equity</a:t>
            </a:r>
          </a:p>
        </p:txBody>
      </p:sp>
      <p:sp>
        <p:nvSpPr>
          <p:cNvPr id="2" name="AutoShape 2" descr="Book Summary-The 5 Languages of Appreciation in the Workplace">
            <a:extLst>
              <a:ext uri="{FF2B5EF4-FFF2-40B4-BE49-F238E27FC236}">
                <a16:creationId xmlns:a16="http://schemas.microsoft.com/office/drawing/2014/main" id="{B8D46830-0744-B2D6-71A9-D163C89E75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03490" y="2454520"/>
            <a:ext cx="1860620" cy="18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351474-300C-D2F8-D588-42A65429F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18" y="666573"/>
            <a:ext cx="3793378" cy="2845034"/>
          </a:xfrm>
          <a:prstGeom prst="rect">
            <a:avLst/>
          </a:prstGeom>
        </p:spPr>
      </p:pic>
      <p:pic>
        <p:nvPicPr>
          <p:cNvPr id="8" name="Picture 7" descr="A group of women standing around a table&#10;&#10;Description automatically generated">
            <a:extLst>
              <a:ext uri="{FF2B5EF4-FFF2-40B4-BE49-F238E27FC236}">
                <a16:creationId xmlns:a16="http://schemas.microsoft.com/office/drawing/2014/main" id="{EC8D0521-BFF2-FEC9-D92D-40B5E8E3C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245" y="1167904"/>
            <a:ext cx="4896482" cy="3672363"/>
          </a:xfrm>
          <a:prstGeom prst="rect">
            <a:avLst/>
          </a:prstGeom>
        </p:spPr>
      </p:pic>
      <p:pic>
        <p:nvPicPr>
          <p:cNvPr id="11" name="Picture 10" descr="Two women sitting on a couch&#10;&#10;Description automatically generated">
            <a:extLst>
              <a:ext uri="{FF2B5EF4-FFF2-40B4-BE49-F238E27FC236}">
                <a16:creationId xmlns:a16="http://schemas.microsoft.com/office/drawing/2014/main" id="{1943D028-57E5-578F-6542-0C1E3C325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64" y="3004085"/>
            <a:ext cx="2630680" cy="1973010"/>
          </a:xfrm>
          <a:prstGeom prst="rect">
            <a:avLst/>
          </a:prstGeom>
        </p:spPr>
      </p:pic>
      <p:pic>
        <p:nvPicPr>
          <p:cNvPr id="13" name="Picture 1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2EF68A4-93DF-9E09-5C24-9FB8468F1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156" y="3215121"/>
            <a:ext cx="2435082" cy="1887709"/>
          </a:xfrm>
          <a:prstGeom prst="rect">
            <a:avLst/>
          </a:prstGeom>
        </p:spPr>
      </p:pic>
      <p:sp>
        <p:nvSpPr>
          <p:cNvPr id="3" name="Heart 2">
            <a:extLst>
              <a:ext uri="{FF2B5EF4-FFF2-40B4-BE49-F238E27FC236}">
                <a16:creationId xmlns:a16="http://schemas.microsoft.com/office/drawing/2014/main" id="{CD850EB5-D45B-5530-B0B2-134E82B984CA}"/>
              </a:ext>
            </a:extLst>
          </p:cNvPr>
          <p:cNvSpPr/>
          <p:nvPr/>
        </p:nvSpPr>
        <p:spPr>
          <a:xfrm>
            <a:off x="5913455" y="2418723"/>
            <a:ext cx="155749" cy="153027"/>
          </a:xfrm>
          <a:prstGeom prst="heart">
            <a:avLst/>
          </a:prstGeom>
          <a:solidFill>
            <a:srgbClr val="2FAA9A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4">
            <a:extLst>
              <a:ext uri="{FF2B5EF4-FFF2-40B4-BE49-F238E27FC236}">
                <a16:creationId xmlns:a16="http://schemas.microsoft.com/office/drawing/2014/main" id="{2A49AE43-3548-9E4D-C354-CC9FCC082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12" y="95285"/>
            <a:ext cx="8050523" cy="572700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Challenges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575468-4D40-A44A-0137-80A55511AB8C}"/>
              </a:ext>
            </a:extLst>
          </p:cNvPr>
          <p:cNvSpPr/>
          <p:nvPr/>
        </p:nvSpPr>
        <p:spPr>
          <a:xfrm>
            <a:off x="1071072" y="1372417"/>
            <a:ext cx="2919814" cy="927785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Prioritizing and Scheduling Unfunded Work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EE8BDB-EA55-56BE-D603-6ADF38BED9F5}"/>
              </a:ext>
            </a:extLst>
          </p:cNvPr>
          <p:cNvSpPr/>
          <p:nvPr/>
        </p:nvSpPr>
        <p:spPr>
          <a:xfrm>
            <a:off x="1071072" y="3158460"/>
            <a:ext cx="2919814" cy="927785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An Ongoing Practice in a Project-Based Paradigm</a:t>
            </a:r>
          </a:p>
        </p:txBody>
      </p:sp>
      <p:pic>
        <p:nvPicPr>
          <p:cNvPr id="6" name="Picture 5" descr="A yellow and red sign on a brick surface&#10;&#10;Description automatically generated">
            <a:extLst>
              <a:ext uri="{FF2B5EF4-FFF2-40B4-BE49-F238E27FC236}">
                <a16:creationId xmlns:a16="http://schemas.microsoft.com/office/drawing/2014/main" id="{54DB8F48-5227-169C-9F9B-1E25E72C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58" y="499929"/>
            <a:ext cx="3939130" cy="41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6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4">
            <a:extLst>
              <a:ext uri="{FF2B5EF4-FFF2-40B4-BE49-F238E27FC236}">
                <a16:creationId xmlns:a16="http://schemas.microsoft.com/office/drawing/2014/main" id="{2A49AE43-3548-9E4D-C354-CC9FCC082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12" y="95285"/>
            <a:ext cx="8050523" cy="572700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Challenges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575468-4D40-A44A-0137-80A55511AB8C}"/>
              </a:ext>
            </a:extLst>
          </p:cNvPr>
          <p:cNvSpPr/>
          <p:nvPr/>
        </p:nvSpPr>
        <p:spPr>
          <a:xfrm>
            <a:off x="1071072" y="1372417"/>
            <a:ext cx="2919814" cy="927785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Prioritizing and Scheduling Unfunded Work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EE8BDB-EA55-56BE-D603-6ADF38BED9F5}"/>
              </a:ext>
            </a:extLst>
          </p:cNvPr>
          <p:cNvSpPr/>
          <p:nvPr/>
        </p:nvSpPr>
        <p:spPr>
          <a:xfrm>
            <a:off x="1071072" y="3158460"/>
            <a:ext cx="2919814" cy="927785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An Ongoing Practice in a Project-Based Paradigm</a:t>
            </a:r>
          </a:p>
        </p:txBody>
      </p:sp>
      <p:pic>
        <p:nvPicPr>
          <p:cNvPr id="6" name="Picture 5" descr="A yellow and red sign on a brick surface&#10;&#10;Description automatically generated">
            <a:extLst>
              <a:ext uri="{FF2B5EF4-FFF2-40B4-BE49-F238E27FC236}">
                <a16:creationId xmlns:a16="http://schemas.microsoft.com/office/drawing/2014/main" id="{54DB8F48-5227-169C-9F9B-1E25E72C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58" y="499929"/>
            <a:ext cx="3939130" cy="41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6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14">
            <a:extLst>
              <a:ext uri="{FF2B5EF4-FFF2-40B4-BE49-F238E27FC236}">
                <a16:creationId xmlns:a16="http://schemas.microsoft.com/office/drawing/2014/main" id="{E9051221-D0AE-70BF-2606-D66F4D73C91A}"/>
              </a:ext>
            </a:extLst>
          </p:cNvPr>
          <p:cNvSpPr txBox="1">
            <a:spLocks/>
          </p:cNvSpPr>
          <p:nvPr/>
        </p:nvSpPr>
        <p:spPr>
          <a:xfrm>
            <a:off x="311700" y="18159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Montserrat" panose="00000500000000000000" pitchFamily="2" charset="0"/>
              </a:rPr>
              <a:t>Closing &amp; Gratitude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6C46B58-185D-E849-1885-B68067B3D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49" b="18049"/>
          <a:stretch/>
        </p:blipFill>
        <p:spPr>
          <a:xfrm>
            <a:off x="458190" y="1316053"/>
            <a:ext cx="4266150" cy="273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52AF09-5243-1BA4-5154-C37C0A49B7E8}"/>
              </a:ext>
            </a:extLst>
          </p:cNvPr>
          <p:cNvSpPr txBox="1"/>
          <p:nvPr/>
        </p:nvSpPr>
        <p:spPr>
          <a:xfrm>
            <a:off x="5484914" y="1833086"/>
            <a:ext cx="31036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Montserrat" panose="00000500000000000000" pitchFamily="2" charset="0"/>
              </a:rPr>
              <a:t>“Give yourself permission to begin over and over and over again.”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r>
              <a:rPr lang="en-US" dirty="0">
                <a:latin typeface="Montserrat" panose="00000500000000000000" pitchFamily="2" charset="0"/>
              </a:rPr>
              <a:t>- Chani Nicholas </a:t>
            </a:r>
          </a:p>
        </p:txBody>
      </p:sp>
    </p:spTree>
    <p:extLst>
      <p:ext uri="{BB962C8B-B14F-4D97-AF65-F5344CB8AC3E}">
        <p14:creationId xmlns:p14="http://schemas.microsoft.com/office/powerpoint/2010/main" val="29613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14">
            <a:extLst>
              <a:ext uri="{FF2B5EF4-FFF2-40B4-BE49-F238E27FC236}">
                <a16:creationId xmlns:a16="http://schemas.microsoft.com/office/drawing/2014/main" id="{E9051221-D0AE-70BF-2606-D66F4D73C91A}"/>
              </a:ext>
            </a:extLst>
          </p:cNvPr>
          <p:cNvSpPr txBox="1">
            <a:spLocks/>
          </p:cNvSpPr>
          <p:nvPr/>
        </p:nvSpPr>
        <p:spPr>
          <a:xfrm>
            <a:off x="311700" y="18159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Montserrat" panose="00000500000000000000" pitchFamily="2" charset="0"/>
              </a:rPr>
              <a:t>Closing &amp; Gratitude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6C46B58-185D-E849-1885-B68067B3D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49" b="18049"/>
          <a:stretch/>
        </p:blipFill>
        <p:spPr>
          <a:xfrm>
            <a:off x="458190" y="1316053"/>
            <a:ext cx="4266150" cy="273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52AF09-5243-1BA4-5154-C37C0A49B7E8}"/>
              </a:ext>
            </a:extLst>
          </p:cNvPr>
          <p:cNvSpPr txBox="1"/>
          <p:nvPr/>
        </p:nvSpPr>
        <p:spPr>
          <a:xfrm>
            <a:off x="5484914" y="1833086"/>
            <a:ext cx="31036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Montserrat" panose="00000500000000000000" pitchFamily="2" charset="0"/>
              </a:rPr>
              <a:t>“Give yourself permission to begin over and over and over again.”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r>
              <a:rPr lang="en-US" dirty="0">
                <a:latin typeface="Montserrat" panose="00000500000000000000" pitchFamily="2" charset="0"/>
              </a:rPr>
              <a:t>- Chani Nicholas </a:t>
            </a:r>
          </a:p>
        </p:txBody>
      </p:sp>
    </p:spTree>
    <p:extLst>
      <p:ext uri="{BB962C8B-B14F-4D97-AF65-F5344CB8AC3E}">
        <p14:creationId xmlns:p14="http://schemas.microsoft.com/office/powerpoint/2010/main" val="61168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D9EE31C-4580-9190-3C47-2676875494C0}"/>
              </a:ext>
            </a:extLst>
          </p:cNvPr>
          <p:cNvSpPr txBox="1"/>
          <p:nvPr/>
        </p:nvSpPr>
        <p:spPr>
          <a:xfrm>
            <a:off x="668409" y="4483567"/>
            <a:ext cx="16031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 photo</a:t>
            </a:r>
            <a:r>
              <a:rPr lang="en-US" sz="800" b="0" i="1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5427ED-4817-EB3D-8F18-DB3474EC149D}"/>
              </a:ext>
            </a:extLst>
          </p:cNvPr>
          <p:cNvSpPr txBox="1"/>
          <p:nvPr/>
        </p:nvSpPr>
        <p:spPr>
          <a:xfrm>
            <a:off x="94973" y="4268123"/>
            <a:ext cx="45789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97A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via James </a:t>
            </a:r>
            <a:r>
              <a:rPr lang="en-US" sz="800" dirty="0" err="1">
                <a:solidFill>
                  <a:srgbClr val="0097A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Tapparo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II 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Flickr</a:t>
            </a:r>
          </a:p>
        </p:txBody>
      </p:sp>
      <p:pic>
        <p:nvPicPr>
          <p:cNvPr id="32" name="Picture 31" descr="A sign on a sidewalk&#10;&#10;Description automatically generated">
            <a:extLst>
              <a:ext uri="{FF2B5EF4-FFF2-40B4-BE49-F238E27FC236}">
                <a16:creationId xmlns:a16="http://schemas.microsoft.com/office/drawing/2014/main" id="{F3930222-7B43-FC67-89A1-768703BD8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79001" y="703400"/>
            <a:ext cx="4704229" cy="3528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black car parked on the side of a building with graffiti on the wall&#10;&#10;Description automatically generated">
            <a:extLst>
              <a:ext uri="{FF2B5EF4-FFF2-40B4-BE49-F238E27FC236}">
                <a16:creationId xmlns:a16="http://schemas.microsoft.com/office/drawing/2014/main" id="{619CA9B2-F40A-DAF7-EF32-1AFF8BEC9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3" y="1057167"/>
            <a:ext cx="5015412" cy="320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plant&#10;&#10;Description automatically generated">
            <a:extLst>
              <a:ext uri="{FF2B5EF4-FFF2-40B4-BE49-F238E27FC236}">
                <a16:creationId xmlns:a16="http://schemas.microsoft.com/office/drawing/2014/main" id="{257594A8-D40B-B9B5-C38E-EDF079312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304" y="2517828"/>
            <a:ext cx="1692193" cy="1692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8A557B-E7B2-7CBB-7DCF-FD3BC61AD1A3}"/>
              </a:ext>
            </a:extLst>
          </p:cNvPr>
          <p:cNvSpPr txBox="1"/>
          <p:nvPr/>
        </p:nvSpPr>
        <p:spPr>
          <a:xfrm>
            <a:off x="6089143" y="4260491"/>
            <a:ext cx="26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anose="00000500000000000000" pitchFamily="2" charset="0"/>
              </a:rPr>
              <a:t>Victoria Ciudad-Real</a:t>
            </a:r>
          </a:p>
          <a:p>
            <a:r>
              <a:rPr lang="en-US" sz="1100" i="1" dirty="0">
                <a:latin typeface="Montserrat" panose="00000500000000000000" pitchFamily="2" charset="0"/>
              </a:rPr>
              <a:t>Equity Committee Founding Chair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20DB3A6-DB9B-09FE-A915-8704E330A126}"/>
              </a:ext>
            </a:extLst>
          </p:cNvPr>
          <p:cNvSpPr/>
          <p:nvPr/>
        </p:nvSpPr>
        <p:spPr>
          <a:xfrm>
            <a:off x="297197" y="288565"/>
            <a:ext cx="3381721" cy="113714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Create and practice a shared set of values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3643EB-E96F-31A5-CCF3-8FCFE2F44750}"/>
              </a:ext>
            </a:extLst>
          </p:cNvPr>
          <p:cNvSpPr/>
          <p:nvPr/>
        </p:nvSpPr>
        <p:spPr>
          <a:xfrm>
            <a:off x="5018817" y="288565"/>
            <a:ext cx="3381722" cy="113714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Slow down and be intentional with each other and our decisions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9A5A12-297F-655E-7A67-5411F61BBC63}"/>
              </a:ext>
            </a:extLst>
          </p:cNvPr>
          <p:cNvSpPr/>
          <p:nvPr/>
        </p:nvSpPr>
        <p:spPr>
          <a:xfrm>
            <a:off x="852892" y="1716027"/>
            <a:ext cx="2133600" cy="487680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Collaboration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D43124-6F01-9E2E-C024-A35B73E91D27}"/>
              </a:ext>
            </a:extLst>
          </p:cNvPr>
          <p:cNvSpPr/>
          <p:nvPr/>
        </p:nvSpPr>
        <p:spPr>
          <a:xfrm>
            <a:off x="852892" y="2951402"/>
            <a:ext cx="2133600" cy="487680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Joy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338BE7-D27E-FFED-F2F8-0F28B88552C7}"/>
              </a:ext>
            </a:extLst>
          </p:cNvPr>
          <p:cNvSpPr/>
          <p:nvPr/>
        </p:nvSpPr>
        <p:spPr>
          <a:xfrm>
            <a:off x="852892" y="2333714"/>
            <a:ext cx="2133600" cy="487680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Inclusivity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5BBD25-F604-DECB-A9B9-0B6F90E2DC2D}"/>
              </a:ext>
            </a:extLst>
          </p:cNvPr>
          <p:cNvSpPr/>
          <p:nvPr/>
        </p:nvSpPr>
        <p:spPr>
          <a:xfrm>
            <a:off x="852892" y="3569090"/>
            <a:ext cx="2133600" cy="487680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Community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6FDE309-C060-A3E0-F8A7-3B757CDB828D}"/>
              </a:ext>
            </a:extLst>
          </p:cNvPr>
          <p:cNvSpPr/>
          <p:nvPr/>
        </p:nvSpPr>
        <p:spPr>
          <a:xfrm>
            <a:off x="852892" y="4203698"/>
            <a:ext cx="2133600" cy="487680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Equity</a:t>
            </a:r>
          </a:p>
        </p:txBody>
      </p:sp>
    </p:spTree>
    <p:extLst>
      <p:ext uri="{BB962C8B-B14F-4D97-AF65-F5344CB8AC3E}">
        <p14:creationId xmlns:p14="http://schemas.microsoft.com/office/powerpoint/2010/main" val="397715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70EFD9-B939-A7F2-CBF0-B164ADFDA18E}"/>
              </a:ext>
            </a:extLst>
          </p:cNvPr>
          <p:cNvSpPr/>
          <p:nvPr/>
        </p:nvSpPr>
        <p:spPr>
          <a:xfrm>
            <a:off x="167608" y="1020239"/>
            <a:ext cx="2734326" cy="71079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Establishing shared values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299337-710E-F498-91B3-7CF6C3403B92}"/>
              </a:ext>
            </a:extLst>
          </p:cNvPr>
          <p:cNvSpPr/>
          <p:nvPr/>
        </p:nvSpPr>
        <p:spPr>
          <a:xfrm>
            <a:off x="3185353" y="1020239"/>
            <a:ext cx="2734326" cy="71079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Creating a land acknowledgment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912746-4B4A-4525-CC94-E233B219AD3C}"/>
              </a:ext>
            </a:extLst>
          </p:cNvPr>
          <p:cNvSpPr/>
          <p:nvPr/>
        </p:nvSpPr>
        <p:spPr>
          <a:xfrm>
            <a:off x="6127603" y="3036082"/>
            <a:ext cx="2857749" cy="71079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Building a glossary of terms and definitions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15C2CC-AC1D-7BFE-F7C3-D0BA0B3B8E88}"/>
              </a:ext>
            </a:extLst>
          </p:cNvPr>
          <p:cNvSpPr/>
          <p:nvPr/>
        </p:nvSpPr>
        <p:spPr>
          <a:xfrm>
            <a:off x="379956" y="1877959"/>
            <a:ext cx="2133600" cy="4876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Collaboration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72BC78-9B3F-91E7-F04A-AE577F5ABAF5}"/>
              </a:ext>
            </a:extLst>
          </p:cNvPr>
          <p:cNvSpPr/>
          <p:nvPr/>
        </p:nvSpPr>
        <p:spPr>
          <a:xfrm>
            <a:off x="379956" y="3113334"/>
            <a:ext cx="2133600" cy="4876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Joy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5C9A05-593C-2059-5F1A-53AB2FD52B90}"/>
              </a:ext>
            </a:extLst>
          </p:cNvPr>
          <p:cNvSpPr/>
          <p:nvPr/>
        </p:nvSpPr>
        <p:spPr>
          <a:xfrm>
            <a:off x="379956" y="2495646"/>
            <a:ext cx="2133600" cy="4876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Inclusivity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8D2B1C-08DA-F597-B8D4-0463295FB8B2}"/>
              </a:ext>
            </a:extLst>
          </p:cNvPr>
          <p:cNvSpPr/>
          <p:nvPr/>
        </p:nvSpPr>
        <p:spPr>
          <a:xfrm>
            <a:off x="379956" y="3731022"/>
            <a:ext cx="2133600" cy="4876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Community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E6ACEE-F914-B576-5606-2019473AF8EE}"/>
              </a:ext>
            </a:extLst>
          </p:cNvPr>
          <p:cNvSpPr/>
          <p:nvPr/>
        </p:nvSpPr>
        <p:spPr>
          <a:xfrm>
            <a:off x="379956" y="4365630"/>
            <a:ext cx="2133600" cy="4876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Equity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939C945-1CC1-46D3-E13D-ACF765570FC2}"/>
              </a:ext>
            </a:extLst>
          </p:cNvPr>
          <p:cNvSpPr/>
          <p:nvPr/>
        </p:nvSpPr>
        <p:spPr>
          <a:xfrm>
            <a:off x="3109858" y="1962757"/>
            <a:ext cx="2734326" cy="235159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“… the </a:t>
            </a: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Gabrielino/Tongva 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peoples as the traditional land caretakers.</a:t>
            </a:r>
          </a:p>
          <a:p>
            <a:pPr algn="ctr"/>
            <a:endParaRPr lang="en-US" i="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…presence on the </a:t>
            </a:r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ancestral and unceded territory of </a:t>
            </a:r>
            <a:r>
              <a:rPr lang="en-US" b="1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Chumash, </a:t>
            </a:r>
            <a:r>
              <a:rPr lang="en-US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Kizh</a:t>
            </a: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, 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and </a:t>
            </a:r>
            <a:r>
              <a:rPr lang="en-US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Tataviam</a:t>
            </a: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nations.”</a:t>
            </a:r>
            <a:endParaRPr lang="en-US" b="1" i="0" dirty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CF0F83-3483-B376-C606-E19D950D8C4C}"/>
              </a:ext>
            </a:extLst>
          </p:cNvPr>
          <p:cNvSpPr/>
          <p:nvPr/>
        </p:nvSpPr>
        <p:spPr>
          <a:xfrm>
            <a:off x="6189314" y="3893802"/>
            <a:ext cx="2734326" cy="8410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e.g. r</a:t>
            </a:r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acial equity as an </a:t>
            </a:r>
            <a:r>
              <a:rPr lang="en-US" b="1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outcome </a:t>
            </a:r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vs. as a </a:t>
            </a:r>
            <a:r>
              <a:rPr lang="en-US" b="1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process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B873343-799E-785D-CC38-1D4C47EBE7DB}"/>
              </a:ext>
            </a:extLst>
          </p:cNvPr>
          <p:cNvSpPr/>
          <p:nvPr/>
        </p:nvSpPr>
        <p:spPr>
          <a:xfrm>
            <a:off x="6203099" y="1159957"/>
            <a:ext cx="2734326" cy="141179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“…[our] economies rest on the </a:t>
            </a: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ingenuity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, </a:t>
            </a: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cultural treasures 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and </a:t>
            </a: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stolen labor 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of African-Americans and Black people throughout the diaspora.”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763A559-7692-1D17-497E-7C8AB60A241B}"/>
              </a:ext>
            </a:extLst>
          </p:cNvPr>
          <p:cNvSpPr/>
          <p:nvPr/>
        </p:nvSpPr>
        <p:spPr>
          <a:xfrm>
            <a:off x="6203099" y="269274"/>
            <a:ext cx="2734326" cy="71079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Creating a l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abor</a:t>
            </a:r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acknowledgment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Title 14">
            <a:extLst>
              <a:ext uri="{FF2B5EF4-FFF2-40B4-BE49-F238E27FC236}">
                <a16:creationId xmlns:a16="http://schemas.microsoft.com/office/drawing/2014/main" id="{7E6967EE-1879-C3D3-E2F4-D618CE30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241909"/>
            <a:ext cx="2277676" cy="572700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75799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002ED0-12BB-2CE7-036D-27EF1618B8B3}"/>
              </a:ext>
            </a:extLst>
          </p:cNvPr>
          <p:cNvSpPr/>
          <p:nvPr/>
        </p:nvSpPr>
        <p:spPr>
          <a:xfrm>
            <a:off x="4950965" y="377818"/>
            <a:ext cx="2857749" cy="71079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Lunch &amp; learn series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5BE202-3D6B-9538-19EA-1F45C4A065F2}"/>
              </a:ext>
            </a:extLst>
          </p:cNvPr>
          <p:cNvSpPr/>
          <p:nvPr/>
        </p:nvSpPr>
        <p:spPr>
          <a:xfrm>
            <a:off x="4950964" y="3277508"/>
            <a:ext cx="2857749" cy="71079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Dinner Club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3299BE-30F8-D0C5-E360-FA27192CFC0F}"/>
              </a:ext>
            </a:extLst>
          </p:cNvPr>
          <p:cNvSpPr/>
          <p:nvPr/>
        </p:nvSpPr>
        <p:spPr>
          <a:xfrm>
            <a:off x="3785445" y="1212186"/>
            <a:ext cx="2516595" cy="517429"/>
          </a:xfrm>
          <a:prstGeom prst="round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White supremacy culture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2C860E2-AD33-9C36-06B9-8087DDC18620}"/>
              </a:ext>
            </a:extLst>
          </p:cNvPr>
          <p:cNvSpPr/>
          <p:nvPr/>
        </p:nvSpPr>
        <p:spPr>
          <a:xfrm>
            <a:off x="6482984" y="2520768"/>
            <a:ext cx="2516598" cy="521603"/>
          </a:xfrm>
          <a:prstGeom prst="round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Racial 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t</a:t>
            </a:r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rauma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F6D7087-19FF-A199-A59A-C181FE747D9E}"/>
              </a:ext>
            </a:extLst>
          </p:cNvPr>
          <p:cNvSpPr/>
          <p:nvPr/>
        </p:nvSpPr>
        <p:spPr>
          <a:xfrm>
            <a:off x="6471443" y="1212186"/>
            <a:ext cx="2516596" cy="536756"/>
          </a:xfrm>
          <a:prstGeom prst="round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Love / appreciation 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l</a:t>
            </a:r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anguages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9F7439-0EBA-D124-75FA-54016BB221C5}"/>
              </a:ext>
            </a:extLst>
          </p:cNvPr>
          <p:cNvSpPr/>
          <p:nvPr/>
        </p:nvSpPr>
        <p:spPr>
          <a:xfrm>
            <a:off x="6471442" y="1888382"/>
            <a:ext cx="2528139" cy="517429"/>
          </a:xfrm>
          <a:prstGeom prst="round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Afro-Asian solidarity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AABF3D-A07F-99A8-9D65-203EF8916B74}"/>
              </a:ext>
            </a:extLst>
          </p:cNvPr>
          <p:cNvSpPr/>
          <p:nvPr/>
        </p:nvSpPr>
        <p:spPr>
          <a:xfrm>
            <a:off x="3785445" y="1875134"/>
            <a:ext cx="2516596" cy="517429"/>
          </a:xfrm>
          <a:prstGeom prst="round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Asset Framing &amp; </a:t>
            </a:r>
          </a:p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Data Equity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F5E419-C0EC-6164-E3DF-17D0F077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9" y="1780630"/>
            <a:ext cx="2983222" cy="223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889223C-1E9A-2E33-B3B7-7E98AE9D2D6F}"/>
              </a:ext>
            </a:extLst>
          </p:cNvPr>
          <p:cNvSpPr/>
          <p:nvPr/>
        </p:nvSpPr>
        <p:spPr>
          <a:xfrm>
            <a:off x="5046930" y="4213623"/>
            <a:ext cx="2734326" cy="521603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Self education for allyship &amp; liberation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Title 14">
            <a:extLst>
              <a:ext uri="{FF2B5EF4-FFF2-40B4-BE49-F238E27FC236}">
                <a16:creationId xmlns:a16="http://schemas.microsoft.com/office/drawing/2014/main" id="{C422017C-BBC8-4E7D-ABD8-11C4512C5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241909"/>
            <a:ext cx="2277676" cy="572700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Activities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DF027A9-B5E4-AA41-FE0B-1B192D9FAD0A}"/>
              </a:ext>
            </a:extLst>
          </p:cNvPr>
          <p:cNvSpPr/>
          <p:nvPr/>
        </p:nvSpPr>
        <p:spPr>
          <a:xfrm>
            <a:off x="3785443" y="2535724"/>
            <a:ext cx="2516597" cy="517429"/>
          </a:xfrm>
          <a:prstGeom prst="round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Microaggressions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8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>
            <a:extLst>
              <a:ext uri="{FF2B5EF4-FFF2-40B4-BE49-F238E27FC236}">
                <a16:creationId xmlns:a16="http://schemas.microsoft.com/office/drawing/2014/main" id="{8F33B012-480C-BB9C-F767-C1DDA667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41909"/>
            <a:ext cx="8050523" cy="572700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Impactful Frameworks</a:t>
            </a:r>
          </a:p>
        </p:txBody>
      </p:sp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F26E0AB2-625C-E839-C441-2CDF42C0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748" y="1691721"/>
            <a:ext cx="6375466" cy="32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117D1-87BC-1F50-2C5A-06AA4D6EAA82}"/>
              </a:ext>
            </a:extLst>
          </p:cNvPr>
          <p:cNvSpPr txBox="1"/>
          <p:nvPr/>
        </p:nvSpPr>
        <p:spPr>
          <a:xfrm>
            <a:off x="444897" y="3184118"/>
            <a:ext cx="2575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Saba Mwine-Chang</a:t>
            </a:r>
          </a:p>
          <a:p>
            <a:r>
              <a:rPr lang="en-US" i="1" dirty="0">
                <a:latin typeface="Montserrat" panose="00000500000000000000" pitchFamily="2" charset="0"/>
              </a:rPr>
              <a:t>Equity Committee Member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B53DDF-EB0C-A8D6-B039-86579A4F3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3" y="1431062"/>
            <a:ext cx="2090910" cy="1751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0F4E67-AA9F-7067-2913-9489DE440F01}"/>
              </a:ext>
            </a:extLst>
          </p:cNvPr>
          <p:cNvSpPr txBox="1"/>
          <p:nvPr/>
        </p:nvSpPr>
        <p:spPr>
          <a:xfrm>
            <a:off x="3145163" y="1199400"/>
            <a:ext cx="4576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Elements of white supremacy culture</a:t>
            </a:r>
          </a:p>
        </p:txBody>
      </p:sp>
    </p:spTree>
    <p:extLst>
      <p:ext uri="{BB962C8B-B14F-4D97-AF65-F5344CB8AC3E}">
        <p14:creationId xmlns:p14="http://schemas.microsoft.com/office/powerpoint/2010/main" val="339837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>
            <a:extLst>
              <a:ext uri="{FF2B5EF4-FFF2-40B4-BE49-F238E27FC236}">
                <a16:creationId xmlns:a16="http://schemas.microsoft.com/office/drawing/2014/main" id="{8F33B012-480C-BB9C-F767-C1DDA667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41909"/>
            <a:ext cx="8050523" cy="572700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Impactful Frameworks</a:t>
            </a:r>
          </a:p>
        </p:txBody>
      </p:sp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F26E0AB2-625C-E839-C441-2CDF42C0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748" y="1691721"/>
            <a:ext cx="6375466" cy="32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117D1-87BC-1F50-2C5A-06AA4D6EAA82}"/>
              </a:ext>
            </a:extLst>
          </p:cNvPr>
          <p:cNvSpPr txBox="1"/>
          <p:nvPr/>
        </p:nvSpPr>
        <p:spPr>
          <a:xfrm>
            <a:off x="444897" y="3184118"/>
            <a:ext cx="2575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Saba Mwine-Chang</a:t>
            </a:r>
          </a:p>
          <a:p>
            <a:r>
              <a:rPr lang="en-US" i="1" dirty="0">
                <a:latin typeface="Montserrat" panose="00000500000000000000" pitchFamily="2" charset="0"/>
              </a:rPr>
              <a:t>Equity Committee Member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B53DDF-EB0C-A8D6-B039-86579A4F3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3" y="1431062"/>
            <a:ext cx="2090910" cy="1751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0F4E67-AA9F-7067-2913-9489DE440F01}"/>
              </a:ext>
            </a:extLst>
          </p:cNvPr>
          <p:cNvSpPr txBox="1"/>
          <p:nvPr/>
        </p:nvSpPr>
        <p:spPr>
          <a:xfrm>
            <a:off x="3145163" y="1199400"/>
            <a:ext cx="4576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Elements of white supremacy culture</a:t>
            </a:r>
          </a:p>
        </p:txBody>
      </p:sp>
    </p:spTree>
    <p:extLst>
      <p:ext uri="{BB962C8B-B14F-4D97-AF65-F5344CB8AC3E}">
        <p14:creationId xmlns:p14="http://schemas.microsoft.com/office/powerpoint/2010/main" val="283859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F7D467BE-6B13-0994-8E2E-E03FF1AB47A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15812" y="1406645"/>
            <a:ext cx="3654277" cy="3468731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88441A-B4AB-5F45-61A9-F03E401E1099}"/>
              </a:ext>
            </a:extLst>
          </p:cNvPr>
          <p:cNvSpPr txBox="1"/>
          <p:nvPr/>
        </p:nvSpPr>
        <p:spPr>
          <a:xfrm>
            <a:off x="23203" y="4738223"/>
            <a:ext cx="4578980" cy="401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Liberation definitions copyright Equity Design Collaborative, 201; Oppression definitions Inspired, Remixed and Adjusted from </a:t>
            </a:r>
            <a:r>
              <a:rPr lang="en-US" sz="600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http://www.coloradoinclusivefunders.org/uploads/1/1/5/0/11506731/the_four_is_of_oppression.pdf</a:t>
            </a:r>
            <a:r>
              <a:rPr lang="en-US" sz="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 NEP Coaching for Equity, from Grant-Thomas, Andrew, and john a. </a:t>
            </a:r>
            <a:r>
              <a:rPr lang="en-US" sz="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powell</a:t>
            </a:r>
            <a:r>
              <a:rPr lang="en-US" sz="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(2006).“Forms of Racism.” Poverty &amp; Race.</a:t>
            </a:r>
            <a:endParaRPr lang="en-US" sz="6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60418B-6971-37E5-DCBE-EE83C167504A}"/>
              </a:ext>
            </a:extLst>
          </p:cNvPr>
          <p:cNvSpPr txBox="1"/>
          <p:nvPr/>
        </p:nvSpPr>
        <p:spPr>
          <a:xfrm>
            <a:off x="385620" y="917672"/>
            <a:ext cx="293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Fighting White Supremacy: “Inside Out” Process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2703BC3-64E9-B968-AA96-D4B98EF2DACF}"/>
              </a:ext>
            </a:extLst>
          </p:cNvPr>
          <p:cNvSpPr/>
          <p:nvPr/>
        </p:nvSpPr>
        <p:spPr>
          <a:xfrm>
            <a:off x="5181600" y="730100"/>
            <a:ext cx="2857749" cy="71079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Languages of Appreciation in the Workplace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F1C37C4-559B-F5E8-B1F5-61DFA2B68FF7}"/>
              </a:ext>
            </a:extLst>
          </p:cNvPr>
          <p:cNvSpPr/>
          <p:nvPr/>
        </p:nvSpPr>
        <p:spPr>
          <a:xfrm>
            <a:off x="5273913" y="1656923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Word of Affirmation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6FFE04-3BD8-B32D-4091-BD09D08F2DE8}"/>
              </a:ext>
            </a:extLst>
          </p:cNvPr>
          <p:cNvSpPr/>
          <p:nvPr/>
        </p:nvSpPr>
        <p:spPr>
          <a:xfrm>
            <a:off x="5273913" y="2304391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Quality Time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805191-4843-C81F-E9B1-E03354D338EE}"/>
              </a:ext>
            </a:extLst>
          </p:cNvPr>
          <p:cNvSpPr/>
          <p:nvPr/>
        </p:nvSpPr>
        <p:spPr>
          <a:xfrm>
            <a:off x="5305023" y="4281302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High Fives and Hugs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78318A-D18F-600E-6AD2-F46C689654ED}"/>
              </a:ext>
            </a:extLst>
          </p:cNvPr>
          <p:cNvSpPr/>
          <p:nvPr/>
        </p:nvSpPr>
        <p:spPr>
          <a:xfrm>
            <a:off x="5273913" y="3620472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Gifts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A572463-30C3-EE09-5EB4-C2C861EF689F}"/>
              </a:ext>
            </a:extLst>
          </p:cNvPr>
          <p:cNvSpPr/>
          <p:nvPr/>
        </p:nvSpPr>
        <p:spPr>
          <a:xfrm>
            <a:off x="5273913" y="2975793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Acts of Service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Title 14">
            <a:extLst>
              <a:ext uri="{FF2B5EF4-FFF2-40B4-BE49-F238E27FC236}">
                <a16:creationId xmlns:a16="http://schemas.microsoft.com/office/drawing/2014/main" id="{424606AF-6239-035B-6526-5B1813729F0E}"/>
              </a:ext>
            </a:extLst>
          </p:cNvPr>
          <p:cNvSpPr txBox="1">
            <a:spLocks/>
          </p:cNvSpPr>
          <p:nvPr/>
        </p:nvSpPr>
        <p:spPr>
          <a:xfrm>
            <a:off x="215812" y="135695"/>
            <a:ext cx="80505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Montserrat" panose="00000500000000000000" pitchFamily="2" charset="0"/>
              </a:rPr>
              <a:t>Impactful Frameworks</a:t>
            </a:r>
          </a:p>
        </p:txBody>
      </p:sp>
    </p:spTree>
    <p:extLst>
      <p:ext uri="{BB962C8B-B14F-4D97-AF65-F5344CB8AC3E}">
        <p14:creationId xmlns:p14="http://schemas.microsoft.com/office/powerpoint/2010/main" val="184299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F7D467BE-6B13-0994-8E2E-E03FF1AB47A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15812" y="1406645"/>
            <a:ext cx="3654277" cy="3468731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88441A-B4AB-5F45-61A9-F03E401E1099}"/>
              </a:ext>
            </a:extLst>
          </p:cNvPr>
          <p:cNvSpPr txBox="1"/>
          <p:nvPr/>
        </p:nvSpPr>
        <p:spPr>
          <a:xfrm>
            <a:off x="23203" y="4738223"/>
            <a:ext cx="4578980" cy="401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Liberation definitions copyright Equity Design Collaborative, 201; Oppression definitions Inspired, Remixed and Adjusted from </a:t>
            </a:r>
            <a:r>
              <a:rPr lang="en-US" sz="600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http://www.coloradoinclusivefunders.org/uploads/1/1/5/0/11506731/the_four_is_of_oppression.pdf</a:t>
            </a:r>
            <a:r>
              <a:rPr lang="en-US" sz="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 NEP Coaching for Equity, from Grant-Thomas, Andrew, and john a. </a:t>
            </a:r>
            <a:r>
              <a:rPr lang="en-US" sz="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powell</a:t>
            </a:r>
            <a:r>
              <a:rPr lang="en-US" sz="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(2006).“Forms of Racism.” Poverty &amp; Race.</a:t>
            </a:r>
            <a:endParaRPr lang="en-US" sz="6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60418B-6971-37E5-DCBE-EE83C167504A}"/>
              </a:ext>
            </a:extLst>
          </p:cNvPr>
          <p:cNvSpPr txBox="1"/>
          <p:nvPr/>
        </p:nvSpPr>
        <p:spPr>
          <a:xfrm>
            <a:off x="385620" y="917672"/>
            <a:ext cx="293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Fighting White Supremacy: “Inside Out” Process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2703BC3-64E9-B968-AA96-D4B98EF2DACF}"/>
              </a:ext>
            </a:extLst>
          </p:cNvPr>
          <p:cNvSpPr/>
          <p:nvPr/>
        </p:nvSpPr>
        <p:spPr>
          <a:xfrm>
            <a:off x="5181600" y="730100"/>
            <a:ext cx="2857749" cy="710792"/>
          </a:xfrm>
          <a:prstGeom prst="roundRect">
            <a:avLst/>
          </a:prstGeom>
          <a:solidFill>
            <a:srgbClr val="2FAA9A"/>
          </a:solidFill>
          <a:ln>
            <a:solidFill>
              <a:srgbClr val="2FAA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Languages of Appreciation in the Workplace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F1C37C4-559B-F5E8-B1F5-61DFA2B68FF7}"/>
              </a:ext>
            </a:extLst>
          </p:cNvPr>
          <p:cNvSpPr/>
          <p:nvPr/>
        </p:nvSpPr>
        <p:spPr>
          <a:xfrm>
            <a:off x="5273913" y="1656923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Word of Affirmation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6FFE04-3BD8-B32D-4091-BD09D08F2DE8}"/>
              </a:ext>
            </a:extLst>
          </p:cNvPr>
          <p:cNvSpPr/>
          <p:nvPr/>
        </p:nvSpPr>
        <p:spPr>
          <a:xfrm>
            <a:off x="5273913" y="2304391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Quality Time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805191-4843-C81F-E9B1-E03354D338EE}"/>
              </a:ext>
            </a:extLst>
          </p:cNvPr>
          <p:cNvSpPr/>
          <p:nvPr/>
        </p:nvSpPr>
        <p:spPr>
          <a:xfrm>
            <a:off x="5305023" y="4281302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High Fives and Hugs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78318A-D18F-600E-6AD2-F46C689654ED}"/>
              </a:ext>
            </a:extLst>
          </p:cNvPr>
          <p:cNvSpPr/>
          <p:nvPr/>
        </p:nvSpPr>
        <p:spPr>
          <a:xfrm>
            <a:off x="5273913" y="3620472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Gifts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A572463-30C3-EE09-5EB4-C2C861EF689F}"/>
              </a:ext>
            </a:extLst>
          </p:cNvPr>
          <p:cNvSpPr/>
          <p:nvPr/>
        </p:nvSpPr>
        <p:spPr>
          <a:xfrm>
            <a:off x="5273913" y="2975793"/>
            <a:ext cx="2734326" cy="456921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Acts of Service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Title 14">
            <a:extLst>
              <a:ext uri="{FF2B5EF4-FFF2-40B4-BE49-F238E27FC236}">
                <a16:creationId xmlns:a16="http://schemas.microsoft.com/office/drawing/2014/main" id="{424606AF-6239-035B-6526-5B1813729F0E}"/>
              </a:ext>
            </a:extLst>
          </p:cNvPr>
          <p:cNvSpPr txBox="1">
            <a:spLocks/>
          </p:cNvSpPr>
          <p:nvPr/>
        </p:nvSpPr>
        <p:spPr>
          <a:xfrm>
            <a:off x="215812" y="135695"/>
            <a:ext cx="80505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Montserrat" panose="00000500000000000000" pitchFamily="2" charset="0"/>
              </a:rPr>
              <a:t>Impactful Frameworks</a:t>
            </a:r>
          </a:p>
        </p:txBody>
      </p:sp>
    </p:spTree>
    <p:extLst>
      <p:ext uri="{BB962C8B-B14F-4D97-AF65-F5344CB8AC3E}">
        <p14:creationId xmlns:p14="http://schemas.microsoft.com/office/powerpoint/2010/main" val="157777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477</Words>
  <Application>Microsoft Office PowerPoint</Application>
  <PresentationFormat>On-screen Show (16:9)</PresentationFormat>
  <Paragraphs>84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Montserrat</vt:lpstr>
      <vt:lpstr>Calibri</vt:lpstr>
      <vt:lpstr>Simple Light</vt:lpstr>
      <vt:lpstr>PowerPoint Presentation</vt:lpstr>
      <vt:lpstr>PowerPoint Presentation</vt:lpstr>
      <vt:lpstr>PowerPoint Presentation</vt:lpstr>
      <vt:lpstr>Activities</vt:lpstr>
      <vt:lpstr>Activities</vt:lpstr>
      <vt:lpstr>Impactful Frameworks</vt:lpstr>
      <vt:lpstr>Impactful Frameworks</vt:lpstr>
      <vt:lpstr>PowerPoint Presentation</vt:lpstr>
      <vt:lpstr>PowerPoint Presentation</vt:lpstr>
      <vt:lpstr>Reflections on Building a Culture that Values Equity</vt:lpstr>
      <vt:lpstr>Reflections on Building a Culture that Values Equity</vt:lpstr>
      <vt:lpstr>Challenges</vt:lpstr>
      <vt:lpstr>Challenges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Schoen, Elly</dc:creator>
  <cp:lastModifiedBy>Campbell, Cole</cp:lastModifiedBy>
  <cp:revision>9</cp:revision>
  <dcterms:modified xsi:type="dcterms:W3CDTF">2024-09-22T22:09:57Z</dcterms:modified>
</cp:coreProperties>
</file>