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73" r:id="rId2"/>
    <p:sldId id="274" r:id="rId3"/>
    <p:sldId id="258" r:id="rId4"/>
    <p:sldId id="256" r:id="rId5"/>
    <p:sldId id="260" r:id="rId6"/>
    <p:sldId id="262" r:id="rId7"/>
    <p:sldId id="264" r:id="rId8"/>
    <p:sldId id="265" r:id="rId9"/>
    <p:sldId id="276" r:id="rId10"/>
    <p:sldId id="270" r:id="rId11"/>
    <p:sldId id="275" r:id="rId12"/>
    <p:sldId id="277" r:id="rId1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83" autoAdjust="0"/>
    <p:restoredTop sz="94626"/>
  </p:normalViewPr>
  <p:slideViewPr>
    <p:cSldViewPr snapToGrid="0">
      <p:cViewPr varScale="1">
        <p:scale>
          <a:sx n="105" d="100"/>
          <a:sy n="105" d="100"/>
        </p:scale>
        <p:origin x="880" y="17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dirty="0"/>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p:cNvSpPr>
            <a:spLocks noGrp="1"/>
          </p:cNvSpPr>
          <p:nvPr>
            <p:ph type="dt" sz="half" idx="10"/>
          </p:nvPr>
        </p:nvSpPr>
        <p:spPr/>
        <p:txBody>
          <a:bodyPr/>
          <a:lstStyle/>
          <a:p>
            <a:fld id="{C764DE79-268F-4C1A-8933-263129D2AF90}" type="datetimeFigureOut">
              <a:rPr lang="en-US" dirty="0"/>
              <a:t>9/23/24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0806366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Vertical Text Placeholder 2"/>
          <p:cNvSpPr>
            <a:spLocks noGrp="1"/>
          </p:cNvSpPr>
          <p:nvPr>
            <p:ph type="body" orient="vert" idx="1"/>
          </p:nvPr>
        </p:nvSpPr>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C764DE79-268F-4C1A-8933-263129D2AF90}" type="datetimeFigureOut">
              <a:rPr lang="en-US" dirty="0"/>
              <a:t>9/23/24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26228672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dirty="0"/>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C764DE79-268F-4C1A-8933-263129D2AF90}" type="datetimeFigureOut">
              <a:rPr lang="en-US" dirty="0"/>
              <a:t>9/23/24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9308409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C764DE79-268F-4C1A-8933-263129D2AF90}" type="datetimeFigureOut">
              <a:rPr lang="en-US" dirty="0"/>
              <a:t>9/23/24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324929451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dirty="0"/>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
        <p:nvSpPr>
          <p:cNvPr id="4" name="Date Placeholder 3"/>
          <p:cNvSpPr>
            <a:spLocks noGrp="1"/>
          </p:cNvSpPr>
          <p:nvPr>
            <p:ph type="dt" sz="half" idx="10"/>
          </p:nvPr>
        </p:nvSpPr>
        <p:spPr/>
        <p:txBody>
          <a:bodyPr/>
          <a:lstStyle/>
          <a:p>
            <a:fld id="{C764DE79-268F-4C1A-8933-263129D2AF90}" type="datetimeFigureOut">
              <a:rPr lang="en-US" dirty="0"/>
              <a:t>9/23/24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22342296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p:cNvSpPr>
            <a:spLocks noGrp="1"/>
          </p:cNvSpPr>
          <p:nvPr>
            <p:ph type="dt" sz="half" idx="10"/>
          </p:nvPr>
        </p:nvSpPr>
        <p:spPr/>
        <p:txBody>
          <a:bodyPr/>
          <a:lstStyle/>
          <a:p>
            <a:fld id="{C764DE79-268F-4C1A-8933-263129D2AF90}" type="datetimeFigureOut">
              <a:rPr lang="en-US" dirty="0"/>
              <a:t>9/23/24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89881502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dirty="0"/>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p:cNvSpPr>
            <a:spLocks noGrp="1"/>
          </p:cNvSpPr>
          <p:nvPr>
            <p:ph type="dt" sz="half" idx="10"/>
          </p:nvPr>
        </p:nvSpPr>
        <p:spPr/>
        <p:txBody>
          <a:bodyPr/>
          <a:lstStyle/>
          <a:p>
            <a:fld id="{C764DE79-268F-4C1A-8933-263129D2AF90}" type="datetimeFigureOut">
              <a:rPr lang="en-US" dirty="0"/>
              <a:t>9/23/24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325569432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Date Placeholder 2"/>
          <p:cNvSpPr>
            <a:spLocks noGrp="1"/>
          </p:cNvSpPr>
          <p:nvPr>
            <p:ph type="dt" sz="half" idx="10"/>
          </p:nvPr>
        </p:nvSpPr>
        <p:spPr/>
        <p:txBody>
          <a:bodyPr/>
          <a:lstStyle/>
          <a:p>
            <a:fld id="{C764DE79-268F-4C1A-8933-263129D2AF90}" type="datetimeFigureOut">
              <a:rPr lang="en-US" dirty="0"/>
              <a:t>9/23/24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0412549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764DE79-268F-4C1A-8933-263129D2AF90}" type="datetimeFigureOut">
              <a:rPr lang="en-US" dirty="0"/>
              <a:t>9/23/24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13103666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dirty="0"/>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p:cNvSpPr>
            <a:spLocks noGrp="1"/>
          </p:cNvSpPr>
          <p:nvPr>
            <p:ph type="dt" sz="half" idx="10"/>
          </p:nvPr>
        </p:nvSpPr>
        <p:spPr/>
        <p:txBody>
          <a:bodyPr/>
          <a:lstStyle/>
          <a:p>
            <a:fld id="{C764DE79-268F-4C1A-8933-263129D2AF90}" type="datetimeFigureOut">
              <a:rPr lang="en-US" dirty="0"/>
              <a:t>9/23/24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341847889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dirty="0"/>
              <a:t>Click to edit Master title style</a:t>
            </a:r>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p:cNvSpPr>
            <a:spLocks noGrp="1"/>
          </p:cNvSpPr>
          <p:nvPr>
            <p:ph type="dt" sz="half" idx="10"/>
          </p:nvPr>
        </p:nvSpPr>
        <p:spPr/>
        <p:txBody>
          <a:bodyPr/>
          <a:lstStyle/>
          <a:p>
            <a:fld id="{C764DE79-268F-4C1A-8933-263129D2AF90}" type="datetimeFigureOut">
              <a:rPr lang="en-US" dirty="0"/>
              <a:t>9/23/24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41109204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764DE79-268F-4C1A-8933-263129D2AF90}" type="datetimeFigureOut">
              <a:rPr lang="en-US" dirty="0"/>
              <a:t>9/23/24</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8F63A3B-78C7-47BE-AE5E-E10140E04643}" type="slidenum">
              <a:rPr lang="en-US" dirty="0"/>
              <a:t>‹#›</a:t>
            </a:fld>
            <a:endParaRPr lang="en-US" dirty="0"/>
          </a:p>
        </p:txBody>
      </p:sp>
    </p:spTree>
    <p:extLst>
      <p:ext uri="{BB962C8B-B14F-4D97-AF65-F5344CB8AC3E}">
        <p14:creationId xmlns:p14="http://schemas.microsoft.com/office/powerpoint/2010/main" val="301479088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descr="A colorful logo with black background&#10;&#10;Description automatically generated">
            <a:extLst>
              <a:ext uri="{FF2B5EF4-FFF2-40B4-BE49-F238E27FC236}">
                <a16:creationId xmlns:a16="http://schemas.microsoft.com/office/drawing/2014/main" id="{BCE251EB-354A-EDF1-D1B5-E6A86E30BBAE}"/>
              </a:ext>
            </a:extLst>
          </p:cNvPr>
          <p:cNvPicPr>
            <a:picLocks noChangeAspect="1"/>
          </p:cNvPicPr>
          <p:nvPr/>
        </p:nvPicPr>
        <p:blipFill>
          <a:blip r:embed="rId2"/>
          <a:stretch>
            <a:fillRect/>
          </a:stretch>
        </p:blipFill>
        <p:spPr>
          <a:xfrm>
            <a:off x="0" y="3498"/>
            <a:ext cx="12192000" cy="3592450"/>
          </a:xfrm>
          <a:prstGeom prst="rect">
            <a:avLst/>
          </a:prstGeom>
        </p:spPr>
      </p:pic>
      <p:sp>
        <p:nvSpPr>
          <p:cNvPr id="3" name="TextBox 2">
            <a:extLst>
              <a:ext uri="{FF2B5EF4-FFF2-40B4-BE49-F238E27FC236}">
                <a16:creationId xmlns:a16="http://schemas.microsoft.com/office/drawing/2014/main" id="{4A4FFD18-7A2A-9478-7F7E-8A6B46C8671F}"/>
              </a:ext>
            </a:extLst>
          </p:cNvPr>
          <p:cNvSpPr txBox="1"/>
          <p:nvPr/>
        </p:nvSpPr>
        <p:spPr>
          <a:xfrm>
            <a:off x="-1111" y="4071518"/>
            <a:ext cx="12198013" cy="273921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0" i="0" u="none" strike="noStrike" kern="1200" cap="none" spc="0" normalizeH="0" baseline="0" noProof="0" dirty="0">
                <a:ln>
                  <a:noFill/>
                </a:ln>
                <a:solidFill>
                  <a:srgbClr val="FFFFFF"/>
                </a:solidFill>
                <a:effectLst/>
                <a:uLnTx/>
                <a:uFillTx/>
                <a:latin typeface="Corbel"/>
                <a:ea typeface="+mn-ea"/>
                <a:cs typeface="Calibri"/>
              </a:rPr>
              <a:t>DETROIT EXCELLENCE IN YOUTH ARTS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0" i="0" u="none" strike="noStrike" kern="1200" cap="none" spc="0" normalizeH="0" baseline="0" noProof="0" dirty="0">
                <a:ln>
                  <a:noFill/>
                </a:ln>
                <a:solidFill>
                  <a:srgbClr val="FFFFFF"/>
                </a:solidFill>
                <a:effectLst/>
                <a:uLnTx/>
                <a:uFillTx/>
                <a:latin typeface="Corbel"/>
                <a:ea typeface="+mn-ea"/>
                <a:cs typeface="Calibri"/>
              </a:rPr>
              <a:t>Youth Arts Mapping Project </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panose="020F0502020204030204"/>
              <a:ea typeface="+mn-ea"/>
              <a:cs typeface="Calibri"/>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FFFFFF"/>
                </a:solidFill>
                <a:effectLst/>
                <a:uLnTx/>
                <a:uFillTx/>
                <a:latin typeface="Calibri" panose="020F0502020204030204"/>
                <a:ea typeface="+mn-ea"/>
                <a:cs typeface="Calibri"/>
              </a:rPr>
              <a:t>In collaboration with Data Driven Detroit (D3)</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srgbClr val="FFFFFF"/>
                </a:solidFill>
                <a:effectLst/>
                <a:uLnTx/>
                <a:uFillTx/>
                <a:latin typeface="Calibri" panose="020F0502020204030204"/>
                <a:ea typeface="+mn-ea"/>
                <a:cs typeface="Calibri"/>
              </a:rPr>
              <a:t>September 2024</a:t>
            </a:r>
            <a:endParaRPr kumimoji="0" lang="en-US" sz="1800" b="0" i="0" u="none" strike="noStrike" kern="1200" cap="none" spc="0" normalizeH="0" baseline="0" noProof="0" dirty="0">
              <a:ln>
                <a:noFill/>
              </a:ln>
              <a:solidFill>
                <a:srgbClr val="FFFFFF"/>
              </a:solidFill>
              <a:effectLst/>
              <a:uLnTx/>
              <a:uFillTx/>
              <a:latin typeface="Calibri" panose="020F0502020204030204"/>
              <a:ea typeface="+mn-ea"/>
              <a:cs typeface="Calibri"/>
            </a:endParaRPr>
          </a:p>
        </p:txBody>
      </p:sp>
    </p:spTree>
    <p:extLst>
      <p:ext uri="{BB962C8B-B14F-4D97-AF65-F5344CB8AC3E}">
        <p14:creationId xmlns:p14="http://schemas.microsoft.com/office/powerpoint/2010/main" val="47042138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D1C517C-4F80-4D20-CC86-92052FB6FAB9}"/>
              </a:ext>
            </a:extLst>
          </p:cNvPr>
          <p:cNvPicPr>
            <a:picLocks noChangeAspect="1"/>
          </p:cNvPicPr>
          <p:nvPr/>
        </p:nvPicPr>
        <p:blipFill>
          <a:blip r:embed="rId2"/>
          <a:stretch>
            <a:fillRect/>
          </a:stretch>
        </p:blipFill>
        <p:spPr>
          <a:xfrm>
            <a:off x="2345255" y="48"/>
            <a:ext cx="9025488" cy="6286404"/>
          </a:xfrm>
          <a:prstGeom prst="rect">
            <a:avLst/>
          </a:prstGeom>
        </p:spPr>
      </p:pic>
      <p:sp>
        <p:nvSpPr>
          <p:cNvPr id="4" name="TextBox 3">
            <a:extLst>
              <a:ext uri="{FF2B5EF4-FFF2-40B4-BE49-F238E27FC236}">
                <a16:creationId xmlns:a16="http://schemas.microsoft.com/office/drawing/2014/main" id="{329A64FD-19A6-8366-0AB6-F3B78D5064ED}"/>
              </a:ext>
            </a:extLst>
          </p:cNvPr>
          <p:cNvSpPr txBox="1"/>
          <p:nvPr/>
        </p:nvSpPr>
        <p:spPr>
          <a:xfrm>
            <a:off x="59889" y="185250"/>
            <a:ext cx="3525299" cy="230832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black"/>
                </a:solidFill>
                <a:effectLst/>
                <a:uLnTx/>
                <a:uFillTx/>
                <a:latin typeface="Calibri" panose="020F0502020204030204"/>
                <a:ea typeface="+mn-ea"/>
                <a:cs typeface="Calibri"/>
              </a:rPr>
              <a:t>Youth </a:t>
            </a:r>
            <a:endParaRPr kumimoji="0" lang="en-US" sz="3200" b="0" i="0" u="none" strike="noStrike" kern="1200" cap="none" spc="0" normalizeH="0" baseline="0" noProof="0" dirty="0">
              <a:ln>
                <a:noFill/>
              </a:ln>
              <a:solidFill>
                <a:srgbClr val="000000"/>
              </a:solidFill>
              <a:effectLst/>
              <a:uLnTx/>
              <a:uFillTx/>
              <a:latin typeface="Calibri" panose="020F0502020204030204"/>
              <a:ea typeface="+mn-ea"/>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000000"/>
                </a:solidFill>
                <a:effectLst/>
                <a:uLnTx/>
                <a:uFillTx/>
                <a:latin typeface="Calibri" panose="020F0502020204030204"/>
                <a:ea typeface="+mn-ea"/>
                <a:cs typeface="Calibri"/>
              </a:rPr>
              <a:t>Opportunity </a:t>
            </a:r>
            <a:endParaRPr kumimoji="0" lang="en-US" sz="3200" b="0" i="0" u="none" strike="noStrike" kern="1200" cap="none" spc="0" normalizeH="0" baseline="0" noProof="0" dirty="0">
              <a:ln>
                <a:noFill/>
              </a:ln>
              <a:solidFill>
                <a:srgbClr val="000000"/>
              </a:solidFill>
              <a:effectLst/>
              <a:uLnTx/>
              <a:uFillTx/>
              <a:latin typeface="Calibri" panose="020F0502020204030204"/>
              <a:ea typeface="+mn-ea"/>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000000"/>
                </a:solidFill>
                <a:effectLst/>
                <a:uLnTx/>
                <a:uFillTx/>
                <a:latin typeface="Calibri" panose="020F0502020204030204"/>
                <a:ea typeface="+mn-ea"/>
                <a:cs typeface="Calibri"/>
              </a:rPr>
              <a:t>Zones: </a:t>
            </a:r>
            <a:endParaRPr kumimoji="0" lang="en-US" sz="3200" b="0" i="0" u="none" strike="noStrike" kern="1200" cap="none" spc="0" normalizeH="0" baseline="0" noProof="0" dirty="0">
              <a:ln>
                <a:noFill/>
              </a:ln>
              <a:solidFill>
                <a:srgbClr val="000000"/>
              </a:solidFill>
              <a:effectLst/>
              <a:uLnTx/>
              <a:uFillTx/>
              <a:latin typeface="Calibri" panose="020F0502020204030204"/>
              <a:ea typeface="+mn-ea"/>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1" i="0" u="none" strike="noStrike" kern="1200" cap="none" spc="0" normalizeH="0" baseline="0" noProof="0" dirty="0">
              <a:ln>
                <a:noFill/>
              </a:ln>
              <a:solidFill>
                <a:srgbClr val="000000"/>
              </a:solidFill>
              <a:effectLst/>
              <a:uLnTx/>
              <a:uFillTx/>
              <a:latin typeface="Calibri" panose="020F0502020204030204"/>
              <a:ea typeface="+mn-ea"/>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FF0000"/>
                </a:solidFill>
                <a:effectLst/>
                <a:uLnTx/>
                <a:uFillTx/>
                <a:latin typeface="Calibri" panose="020F0502020204030204"/>
                <a:ea typeface="+mn-ea"/>
                <a:cs typeface="Calibri"/>
              </a:rPr>
              <a:t>Youth Density</a:t>
            </a:r>
            <a:endParaRPr kumimoji="0" lang="en-US" sz="3200" b="1" i="0" u="none" strike="noStrike" kern="1200" cap="none" spc="0" normalizeH="0" baseline="0" noProof="0" dirty="0">
              <a:ln>
                <a:noFill/>
              </a:ln>
              <a:solidFill>
                <a:srgbClr val="FF0000"/>
              </a:solidFill>
              <a:effectLst/>
              <a:uLnTx/>
              <a:uFillTx/>
              <a:latin typeface="Calibri" panose="020F0502020204030204"/>
              <a:ea typeface="+mn-ea"/>
              <a:cs typeface="Calibri"/>
            </a:endParaRPr>
          </a:p>
        </p:txBody>
      </p:sp>
      <p:sp>
        <p:nvSpPr>
          <p:cNvPr id="6" name="TextBox 5">
            <a:extLst>
              <a:ext uri="{FF2B5EF4-FFF2-40B4-BE49-F238E27FC236}">
                <a16:creationId xmlns:a16="http://schemas.microsoft.com/office/drawing/2014/main" id="{68F974F8-D9BB-9A80-F1DF-A52BF7A85D95}"/>
              </a:ext>
            </a:extLst>
          </p:cNvPr>
          <p:cNvSpPr txBox="1"/>
          <p:nvPr/>
        </p:nvSpPr>
        <p:spPr>
          <a:xfrm>
            <a:off x="57348" y="2615982"/>
            <a:ext cx="2299084" cy="378565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Calibri" panose="020F0502020204030204"/>
                <a:ea typeface="Calibri" panose="020F0502020204030204"/>
                <a:cs typeface="Calibri" panose="020F0502020204030204"/>
              </a:rPr>
              <a:t>As shown in this map, the five zip-codes have the highest ratio of youth to adults of any zip-codes in Detroit, which also holds true for the rest of Southeast Michigan. </a:t>
            </a:r>
            <a:endPar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srgbClr val="000000"/>
              </a:solidFill>
              <a:effectLst/>
              <a:uLnTx/>
              <a:uFillTx/>
              <a:latin typeface="Calibri" panose="020F0502020204030204"/>
              <a:ea typeface="Calibri" panose="020F0502020204030204"/>
              <a:cs typeface="Calibri" panose="020F0502020204030204"/>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Calibri" panose="020F0502020204030204"/>
                <a:ea typeface="Calibri" panose="020F0502020204030204"/>
                <a:cs typeface="Calibri" panose="020F0502020204030204"/>
              </a:rPr>
              <a:t>The Youth Arts Opportunity Zip-Codes have the highest percentage (more than 30%) of youth under 18 years old – </a:t>
            </a:r>
            <a:r>
              <a:rPr kumimoji="0" lang="en-US" sz="1600" b="1" i="0" u="none" strike="noStrike" kern="1200" cap="none" spc="0" normalizeH="0" baseline="0" noProof="0" dirty="0">
                <a:ln>
                  <a:noFill/>
                </a:ln>
                <a:solidFill>
                  <a:srgbClr val="000000"/>
                </a:solidFill>
                <a:effectLst/>
                <a:uLnTx/>
                <a:uFillTx/>
                <a:latin typeface="Calibri" panose="020F0502020204030204"/>
                <a:ea typeface="Calibri" panose="020F0502020204030204"/>
                <a:cs typeface="Calibri" panose="020F0502020204030204"/>
              </a:rPr>
              <a:t>roughly 1 youth for every 2 adults</a:t>
            </a:r>
            <a:r>
              <a:rPr kumimoji="0" lang="en-US" sz="1600" b="0" i="0" u="none" strike="noStrike" kern="1200" cap="none" spc="0" normalizeH="0" baseline="0" noProof="0" dirty="0">
                <a:ln>
                  <a:noFill/>
                </a:ln>
                <a:solidFill>
                  <a:srgbClr val="000000"/>
                </a:solidFill>
                <a:effectLst/>
                <a:uLnTx/>
                <a:uFillTx/>
                <a:latin typeface="Calibri" panose="020F0502020204030204"/>
                <a:ea typeface="Calibri" panose="020F0502020204030204"/>
                <a:cs typeface="Calibri" panose="020F0502020204030204"/>
              </a:rPr>
              <a:t>.</a:t>
            </a:r>
            <a:endPar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Calibri"/>
            </a:endParaRPr>
          </a:p>
        </p:txBody>
      </p:sp>
      <p:pic>
        <p:nvPicPr>
          <p:cNvPr id="8" name="Picture 7" descr="A colorful letters on a black background&#10;&#10;Description automatically generated">
            <a:extLst>
              <a:ext uri="{FF2B5EF4-FFF2-40B4-BE49-F238E27FC236}">
                <a16:creationId xmlns:a16="http://schemas.microsoft.com/office/drawing/2014/main" id="{AF09537B-79F3-E63E-0398-DB9038BA8DC4}"/>
              </a:ext>
            </a:extLst>
          </p:cNvPr>
          <p:cNvPicPr>
            <a:picLocks noChangeAspect="1"/>
          </p:cNvPicPr>
          <p:nvPr/>
        </p:nvPicPr>
        <p:blipFill>
          <a:blip r:embed="rId3"/>
          <a:stretch>
            <a:fillRect/>
          </a:stretch>
        </p:blipFill>
        <p:spPr>
          <a:xfrm>
            <a:off x="10821903" y="5770879"/>
            <a:ext cx="1724528" cy="1041267"/>
          </a:xfrm>
          <a:prstGeom prst="rect">
            <a:avLst/>
          </a:prstGeom>
        </p:spPr>
      </p:pic>
    </p:spTree>
    <p:extLst>
      <p:ext uri="{BB962C8B-B14F-4D97-AF65-F5344CB8AC3E}">
        <p14:creationId xmlns:p14="http://schemas.microsoft.com/office/powerpoint/2010/main" val="232513701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D0EFC42-F57A-8D1B-EF81-A545FB42A748}"/>
              </a:ext>
            </a:extLst>
          </p:cNvPr>
          <p:cNvSpPr>
            <a:spLocks noGrp="1"/>
          </p:cNvSpPr>
          <p:nvPr>
            <p:ph idx="1"/>
          </p:nvPr>
        </p:nvSpPr>
        <p:spPr/>
        <p:txBody>
          <a:bodyPr vert="horz" lIns="91440" tIns="45720" rIns="91440" bIns="45720" rtlCol="0" anchor="t">
            <a:normAutofit fontScale="92500"/>
          </a:bodyPr>
          <a:lstStyle/>
          <a:p>
            <a:pPr marL="0" indent="0">
              <a:buNone/>
            </a:pPr>
            <a:r>
              <a:rPr lang="en-US" sz="6600" b="1" dirty="0">
                <a:solidFill>
                  <a:srgbClr val="FFFFFF"/>
                </a:solidFill>
              </a:rPr>
              <a:t>The five Youth Arts Opportunity Zip Codes have </a:t>
            </a:r>
            <a:r>
              <a:rPr lang="en-US" sz="6600" b="1" dirty="0">
                <a:solidFill>
                  <a:srgbClr val="FF0000"/>
                </a:solidFill>
              </a:rPr>
              <a:t>the highest youth DENSITY </a:t>
            </a:r>
            <a:r>
              <a:rPr lang="en-US" sz="6600" b="1" dirty="0">
                <a:solidFill>
                  <a:srgbClr val="FFFFFF"/>
                </a:solidFill>
              </a:rPr>
              <a:t>(i.e. </a:t>
            </a:r>
            <a:r>
              <a:rPr lang="en-US" sz="6600" b="1" dirty="0">
                <a:solidFill>
                  <a:schemeClr val="bg1"/>
                </a:solidFill>
              </a:rPr>
              <a:t>ratio of youth to adults</a:t>
            </a:r>
            <a:r>
              <a:rPr lang="en-US" sz="6600" b="1" dirty="0">
                <a:solidFill>
                  <a:srgbClr val="FFFFFF"/>
                </a:solidFill>
              </a:rPr>
              <a:t>) compared with any other Detroit Zip Codes. </a:t>
            </a:r>
          </a:p>
        </p:txBody>
      </p:sp>
      <p:sp>
        <p:nvSpPr>
          <p:cNvPr id="5" name="Title 1">
            <a:extLst>
              <a:ext uri="{FF2B5EF4-FFF2-40B4-BE49-F238E27FC236}">
                <a16:creationId xmlns:a16="http://schemas.microsoft.com/office/drawing/2014/main" id="{B44A4426-29F5-126F-0AD0-685AB6780D5A}"/>
              </a:ext>
            </a:extLst>
          </p:cNvPr>
          <p:cNvSpPr txBox="1">
            <a:spLocks/>
          </p:cNvSpPr>
          <p:nvPr/>
        </p:nvSpPr>
        <p:spPr>
          <a:xfrm>
            <a:off x="876300" y="450850"/>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4400" b="1" i="0" u="none" strike="noStrike" kern="1200" cap="none" spc="0" normalizeH="0" baseline="0" noProof="0" dirty="0">
                <a:ln>
                  <a:noFill/>
                </a:ln>
                <a:solidFill>
                  <a:srgbClr val="0070C0"/>
                </a:solidFill>
                <a:effectLst/>
                <a:uLnTx/>
                <a:uFillTx/>
                <a:latin typeface="Calibri Light" panose="020F0302020204030204"/>
                <a:ea typeface="Calibri Light"/>
                <a:cs typeface="Calibri Light"/>
              </a:rPr>
              <a:t>High Youth Density</a:t>
            </a:r>
            <a:endParaRPr kumimoji="0" lang="en-US" sz="4400" b="1" i="0" u="none" strike="noStrike" kern="1200" cap="none" spc="0" normalizeH="0" baseline="0" noProof="0" dirty="0">
              <a:ln>
                <a:noFill/>
              </a:ln>
              <a:solidFill>
                <a:srgbClr val="0070C0"/>
              </a:solidFill>
              <a:effectLst/>
              <a:uLnTx/>
              <a:uFillTx/>
              <a:latin typeface="Calibri Light" panose="020F0302020204030204"/>
              <a:ea typeface="+mj-ea"/>
              <a:cs typeface="+mj-cs"/>
            </a:endParaRPr>
          </a:p>
        </p:txBody>
      </p:sp>
      <p:pic>
        <p:nvPicPr>
          <p:cNvPr id="7" name="Picture 6" descr="A colorful letters on a black background&#10;&#10;Description automatically generated">
            <a:extLst>
              <a:ext uri="{FF2B5EF4-FFF2-40B4-BE49-F238E27FC236}">
                <a16:creationId xmlns:a16="http://schemas.microsoft.com/office/drawing/2014/main" id="{9A04BE80-B6B8-04C3-87E9-6A1EAC388536}"/>
              </a:ext>
            </a:extLst>
          </p:cNvPr>
          <p:cNvPicPr>
            <a:picLocks noChangeAspect="1"/>
          </p:cNvPicPr>
          <p:nvPr/>
        </p:nvPicPr>
        <p:blipFill>
          <a:blip r:embed="rId2"/>
          <a:stretch>
            <a:fillRect/>
          </a:stretch>
        </p:blipFill>
        <p:spPr>
          <a:xfrm>
            <a:off x="10821903" y="5770879"/>
            <a:ext cx="1724528" cy="1041267"/>
          </a:xfrm>
          <a:prstGeom prst="rect">
            <a:avLst/>
          </a:prstGeom>
        </p:spPr>
      </p:pic>
    </p:spTree>
    <p:extLst>
      <p:ext uri="{BB962C8B-B14F-4D97-AF65-F5344CB8AC3E}">
        <p14:creationId xmlns:p14="http://schemas.microsoft.com/office/powerpoint/2010/main" val="2857140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D0EFC42-F57A-8D1B-EF81-A545FB42A748}"/>
              </a:ext>
            </a:extLst>
          </p:cNvPr>
          <p:cNvSpPr>
            <a:spLocks noGrp="1"/>
          </p:cNvSpPr>
          <p:nvPr>
            <p:ph idx="1"/>
          </p:nvPr>
        </p:nvSpPr>
        <p:spPr/>
        <p:txBody>
          <a:bodyPr vert="horz" lIns="91440" tIns="45720" rIns="91440" bIns="45720" rtlCol="0" anchor="t">
            <a:normAutofit lnSpcReduction="10000"/>
          </a:bodyPr>
          <a:lstStyle/>
          <a:p>
            <a:pPr marL="0" indent="0">
              <a:buNone/>
            </a:pPr>
            <a:r>
              <a:rPr lang="en-US" sz="6600" b="1" dirty="0">
                <a:solidFill>
                  <a:srgbClr val="FFFFFF"/>
                </a:solidFill>
              </a:rPr>
              <a:t>The 4 of the 5 Youth Arts Opportunity Zip Codes have among </a:t>
            </a:r>
            <a:r>
              <a:rPr lang="en-US" sz="6600" b="1" dirty="0">
                <a:solidFill>
                  <a:srgbClr val="FF0000"/>
                </a:solidFill>
              </a:rPr>
              <a:t>the highest number of Foreign-born </a:t>
            </a:r>
            <a:r>
              <a:rPr lang="en-US" sz="6600" b="1" dirty="0">
                <a:solidFill>
                  <a:srgbClr val="FFFFFF"/>
                </a:solidFill>
              </a:rPr>
              <a:t>compared with any other Detroit Zip Codes. </a:t>
            </a:r>
          </a:p>
        </p:txBody>
      </p:sp>
      <p:sp>
        <p:nvSpPr>
          <p:cNvPr id="5" name="Title 1">
            <a:extLst>
              <a:ext uri="{FF2B5EF4-FFF2-40B4-BE49-F238E27FC236}">
                <a16:creationId xmlns:a16="http://schemas.microsoft.com/office/drawing/2014/main" id="{B44A4426-29F5-126F-0AD0-685AB6780D5A}"/>
              </a:ext>
            </a:extLst>
          </p:cNvPr>
          <p:cNvSpPr txBox="1">
            <a:spLocks/>
          </p:cNvSpPr>
          <p:nvPr/>
        </p:nvSpPr>
        <p:spPr>
          <a:xfrm>
            <a:off x="876300" y="450850"/>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b="1" dirty="0">
                <a:solidFill>
                  <a:srgbClr val="0070C0"/>
                </a:solidFill>
                <a:latin typeface="Calibri Light" panose="020F0302020204030204"/>
                <a:ea typeface="Calibri Light"/>
                <a:cs typeface="Calibri Light"/>
              </a:rPr>
              <a:t>High Foreign Born Population</a:t>
            </a:r>
            <a:endParaRPr kumimoji="0" lang="en-US" sz="4400" b="1" i="0" u="none" strike="noStrike" kern="1200" cap="none" spc="0" normalizeH="0" baseline="0" noProof="0" dirty="0">
              <a:ln>
                <a:noFill/>
              </a:ln>
              <a:solidFill>
                <a:srgbClr val="0070C0"/>
              </a:solidFill>
              <a:effectLst/>
              <a:uLnTx/>
              <a:uFillTx/>
              <a:latin typeface="Calibri Light" panose="020F0302020204030204"/>
              <a:ea typeface="+mj-ea"/>
              <a:cs typeface="+mj-cs"/>
            </a:endParaRPr>
          </a:p>
        </p:txBody>
      </p:sp>
      <p:pic>
        <p:nvPicPr>
          <p:cNvPr id="7" name="Picture 6" descr="A colorful letters on a black background&#10;&#10;Description automatically generated">
            <a:extLst>
              <a:ext uri="{FF2B5EF4-FFF2-40B4-BE49-F238E27FC236}">
                <a16:creationId xmlns:a16="http://schemas.microsoft.com/office/drawing/2014/main" id="{9A04BE80-B6B8-04C3-87E9-6A1EAC388536}"/>
              </a:ext>
            </a:extLst>
          </p:cNvPr>
          <p:cNvPicPr>
            <a:picLocks noChangeAspect="1"/>
          </p:cNvPicPr>
          <p:nvPr/>
        </p:nvPicPr>
        <p:blipFill>
          <a:blip r:embed="rId2"/>
          <a:stretch>
            <a:fillRect/>
          </a:stretch>
        </p:blipFill>
        <p:spPr>
          <a:xfrm>
            <a:off x="10821903" y="5770879"/>
            <a:ext cx="1724528" cy="1041267"/>
          </a:xfrm>
          <a:prstGeom prst="rect">
            <a:avLst/>
          </a:prstGeom>
        </p:spPr>
      </p:pic>
    </p:spTree>
    <p:extLst>
      <p:ext uri="{BB962C8B-B14F-4D97-AF65-F5344CB8AC3E}">
        <p14:creationId xmlns:p14="http://schemas.microsoft.com/office/powerpoint/2010/main" val="379715298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4A4FFD18-7A2A-9478-7F7E-8A6B46C8671F}"/>
              </a:ext>
            </a:extLst>
          </p:cNvPr>
          <p:cNvSpPr txBox="1"/>
          <p:nvPr/>
        </p:nvSpPr>
        <p:spPr>
          <a:xfrm>
            <a:off x="310593" y="122799"/>
            <a:ext cx="11566737" cy="563231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0" i="0" u="none" strike="noStrike" kern="1200" cap="none" spc="0" normalizeH="0" baseline="0" noProof="0" dirty="0">
                <a:ln>
                  <a:noFill/>
                </a:ln>
                <a:solidFill>
                  <a:srgbClr val="FFFFFF"/>
                </a:solidFill>
                <a:effectLst/>
                <a:uLnTx/>
                <a:uFillTx/>
                <a:latin typeface="Corbel"/>
                <a:ea typeface="+mn-ea"/>
                <a:cs typeface="Calibri"/>
              </a:rPr>
              <a:t>MAPPING PROJECT </a:t>
            </a:r>
            <a:r>
              <a:rPr kumimoji="0" lang="en-US" sz="5400" b="0" i="0" u="none" strike="noStrike" kern="1200" cap="none" spc="0" normalizeH="0" baseline="0" noProof="0" dirty="0">
                <a:ln>
                  <a:noFill/>
                </a:ln>
                <a:solidFill>
                  <a:srgbClr val="FF0000"/>
                </a:solidFill>
                <a:effectLst/>
                <a:uLnTx/>
                <a:uFillTx/>
                <a:latin typeface="Corbel"/>
                <a:ea typeface="+mn-ea"/>
                <a:cs typeface="Calibri"/>
              </a:rPr>
              <a:t>PURPOSE</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dirty="0">
              <a:ln>
                <a:noFill/>
              </a:ln>
              <a:solidFill>
                <a:srgbClr val="FFFFFF"/>
              </a:solidFill>
              <a:effectLst/>
              <a:uLnTx/>
              <a:uFillTx/>
              <a:latin typeface="Calibri" panose="020F0502020204030204"/>
              <a:ea typeface="+mn-ea"/>
              <a:cs typeface="Calibri"/>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srgbClr val="0070C0"/>
                </a:solidFill>
                <a:effectLst/>
                <a:uLnTx/>
                <a:uFillTx/>
                <a:latin typeface="Calibri" panose="020F0502020204030204"/>
                <a:ea typeface="Calibri" panose="020F0502020204030204"/>
                <a:cs typeface="Calibri" panose="020F0502020204030204"/>
              </a:rPr>
              <a:t>DEYA</a:t>
            </a:r>
            <a:r>
              <a:rPr kumimoji="0" lang="en-US" sz="3200" b="0" i="0" u="none" strike="noStrike" kern="1200" cap="none" spc="0" normalizeH="0" baseline="0" noProof="0" dirty="0">
                <a:ln>
                  <a:noFill/>
                </a:ln>
                <a:solidFill>
                  <a:srgbClr val="FFFFFF"/>
                </a:solidFill>
                <a:effectLst/>
                <a:uLnTx/>
                <a:uFillTx/>
                <a:latin typeface="Calibri" panose="020F0502020204030204"/>
                <a:ea typeface="Calibri" panose="020F0502020204030204"/>
                <a:cs typeface="Calibri" panose="020F0502020204030204"/>
              </a:rPr>
              <a:t> and </a:t>
            </a:r>
            <a:r>
              <a:rPr kumimoji="0" lang="en-US" sz="3200" b="0" i="0" u="none" strike="noStrike" kern="1200" cap="none" spc="0" normalizeH="0" baseline="0" noProof="0" dirty="0">
                <a:ln>
                  <a:noFill/>
                </a:ln>
                <a:solidFill>
                  <a:srgbClr val="0070C0"/>
                </a:solidFill>
                <a:effectLst/>
                <a:uLnTx/>
                <a:uFillTx/>
                <a:latin typeface="Calibri" panose="020F0502020204030204"/>
                <a:ea typeface="Calibri" panose="020F0502020204030204"/>
                <a:cs typeface="Calibri" panose="020F0502020204030204"/>
              </a:rPr>
              <a:t>Connect Detroit</a:t>
            </a:r>
            <a:r>
              <a:rPr kumimoji="0" lang="en-US" sz="3200" b="0" i="0" u="none" strike="noStrike" kern="1200" cap="none" spc="0" normalizeH="0" baseline="0" noProof="0" dirty="0">
                <a:ln>
                  <a:noFill/>
                </a:ln>
                <a:solidFill>
                  <a:srgbClr val="FFFFFF"/>
                </a:solidFill>
                <a:effectLst/>
                <a:uLnTx/>
                <a:uFillTx/>
                <a:latin typeface="Calibri" panose="020F0502020204030204"/>
                <a:ea typeface="Calibri" panose="020F0502020204030204"/>
                <a:cs typeface="Calibri" panose="020F0502020204030204"/>
              </a:rPr>
              <a:t> have partnered with </a:t>
            </a:r>
            <a:r>
              <a:rPr kumimoji="0" lang="en-US" sz="3200" b="0" i="0" u="none" strike="noStrike" kern="1200" cap="none" spc="0" normalizeH="0" baseline="0" noProof="0" dirty="0">
                <a:ln>
                  <a:noFill/>
                </a:ln>
                <a:solidFill>
                  <a:srgbClr val="0070C0"/>
                </a:solidFill>
                <a:effectLst/>
                <a:uLnTx/>
                <a:uFillTx/>
                <a:latin typeface="Calibri" panose="020F0502020204030204"/>
                <a:ea typeface="Calibri" panose="020F0502020204030204"/>
                <a:cs typeface="Calibri" panose="020F0502020204030204"/>
              </a:rPr>
              <a:t>Data Driven Detroit </a:t>
            </a:r>
            <a:r>
              <a:rPr kumimoji="0" lang="en-US" sz="3200" b="0" i="0" u="none" strike="noStrike" kern="1200" cap="none" spc="0" normalizeH="0" baseline="0" noProof="0" dirty="0">
                <a:ln>
                  <a:noFill/>
                </a:ln>
                <a:solidFill>
                  <a:srgbClr val="FFFFFF"/>
                </a:solidFill>
                <a:effectLst/>
                <a:uLnTx/>
                <a:uFillTx/>
                <a:latin typeface="Calibri" panose="020F0502020204030204"/>
                <a:ea typeface="Calibri" panose="020F0502020204030204"/>
                <a:cs typeface="Calibri" panose="020F0502020204030204"/>
              </a:rPr>
              <a:t> </a:t>
            </a:r>
            <a:endParaRPr kumimoji="0" lang="en-US" sz="1800" b="0" i="0" u="none" strike="noStrike" kern="1200" cap="none" spc="0" normalizeH="0" baseline="0" noProof="0" dirty="0">
              <a:ln>
                <a:noFill/>
              </a:ln>
              <a:solidFill>
                <a:srgbClr val="000000"/>
              </a:solidFill>
              <a:effectLst/>
              <a:uLnTx/>
              <a:uFillTx/>
              <a:latin typeface="Calibri" panose="020F0502020204030204"/>
              <a:ea typeface="Calibri" panose="020F0502020204030204"/>
              <a:cs typeface="Calibri" panose="020F0502020204030204"/>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srgbClr val="FFFFFF"/>
                </a:solidFill>
                <a:effectLst/>
                <a:uLnTx/>
                <a:uFillTx/>
                <a:latin typeface="Calibri" panose="020F0502020204030204"/>
                <a:ea typeface="Calibri" panose="020F0502020204030204"/>
                <a:cs typeface="Calibri" panose="020F0502020204030204"/>
              </a:rPr>
              <a:t>to conduct an in-depth scan of the youth arts ecosystem in Detroit.  </a:t>
            </a:r>
            <a:endParaRPr kumimoji="0" lang="en-US" sz="1800" b="0" i="0" u="none" strike="noStrike" kern="1200" cap="none" spc="0" normalizeH="0" baseline="0" noProof="0">
              <a:ln>
                <a:noFill/>
              </a:ln>
              <a:solidFill>
                <a:srgbClr val="000000"/>
              </a:solidFill>
              <a:effectLst/>
              <a:uLnTx/>
              <a:uFillTx/>
              <a:latin typeface="Calibri" panose="020F0502020204030204"/>
              <a:ea typeface="Calibri" panose="020F0502020204030204"/>
              <a:cs typeface="Calibri" panose="020F0502020204030204"/>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dirty="0">
              <a:ln>
                <a:noFill/>
              </a:ln>
              <a:solidFill>
                <a:srgbClr val="FFFFFF"/>
              </a:solidFill>
              <a:effectLst/>
              <a:uLnTx/>
              <a:uFillTx/>
              <a:latin typeface="Calibri" panose="020F0502020204030204"/>
              <a:ea typeface="Calibri" panose="020F0502020204030204"/>
              <a:cs typeface="Calibri" panose="020F0502020204030204"/>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srgbClr val="FFFFFF"/>
                </a:solidFill>
                <a:effectLst/>
                <a:uLnTx/>
                <a:uFillTx/>
                <a:latin typeface="Calibri" panose="020F0502020204030204"/>
                <a:ea typeface="Calibri" panose="020F0502020204030204"/>
                <a:cs typeface="Calibri" panose="020F0502020204030204"/>
              </a:rPr>
              <a:t>DEYA and D3 sought to gain insights on the capacity of the city's youth arts ecosystem and highlight opportunities for collaboration, programming, and investment to the public, </a:t>
            </a:r>
            <a:endParaRPr kumimoji="0" lang="en-US" sz="1800" b="0" i="0" u="none" strike="noStrike" kern="1200" cap="none" spc="0" normalizeH="0" baseline="0" noProof="0">
              <a:ln>
                <a:noFill/>
              </a:ln>
              <a:solidFill>
                <a:srgbClr val="000000"/>
              </a:solidFill>
              <a:effectLst/>
              <a:uLnTx/>
              <a:uFillTx/>
              <a:latin typeface="Calibri" panose="020F0502020204030204"/>
              <a:ea typeface="Calibri" panose="020F0502020204030204"/>
              <a:cs typeface="Calibri" panose="020F0502020204030204"/>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srgbClr val="FFFFFF"/>
                </a:solidFill>
                <a:effectLst/>
                <a:uLnTx/>
                <a:uFillTx/>
                <a:latin typeface="Calibri" panose="020F0502020204030204"/>
                <a:ea typeface="Calibri" panose="020F0502020204030204"/>
                <a:cs typeface="Calibri" panose="020F0502020204030204"/>
              </a:rPr>
              <a:t>stakeholders, and educational leaders.</a:t>
            </a:r>
            <a:endParaRPr kumimoji="0" lang="en-US" sz="1800" b="0" i="0" u="none" strike="noStrike" kern="1200" cap="none" spc="0" normalizeH="0" baseline="0" noProof="0">
              <a:ln>
                <a:noFill/>
              </a:ln>
              <a:solidFill>
                <a:prstClr val="black"/>
              </a:solidFill>
              <a:effectLst/>
              <a:uLnTx/>
              <a:uFillTx/>
              <a:latin typeface="Calibri" panose="020F0502020204030204"/>
              <a:ea typeface="Calibri" panose="020F0502020204030204"/>
              <a:cs typeface="Calibri" panose="020F0502020204030204"/>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dirty="0">
              <a:ln>
                <a:noFill/>
              </a:ln>
              <a:solidFill>
                <a:srgbClr val="FFFFFF"/>
              </a:solidFill>
              <a:effectLst/>
              <a:uLnTx/>
              <a:uFillTx/>
              <a:latin typeface="Calibri" panose="020F0502020204030204"/>
              <a:ea typeface="+mn-ea"/>
              <a:cs typeface="Calibri"/>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panose="020F0502020204030204"/>
              <a:ea typeface="+mn-ea"/>
              <a:cs typeface="Calibri"/>
            </a:endParaRPr>
          </a:p>
        </p:txBody>
      </p:sp>
      <p:pic>
        <p:nvPicPr>
          <p:cNvPr id="4" name="Picture 3" descr="A colorful letters on a black background&#10;&#10;Description automatically generated">
            <a:extLst>
              <a:ext uri="{FF2B5EF4-FFF2-40B4-BE49-F238E27FC236}">
                <a16:creationId xmlns:a16="http://schemas.microsoft.com/office/drawing/2014/main" id="{5B7BA63F-F1E9-D84B-5BE1-9942C816F8E6}"/>
              </a:ext>
            </a:extLst>
          </p:cNvPr>
          <p:cNvPicPr>
            <a:picLocks noChangeAspect="1"/>
          </p:cNvPicPr>
          <p:nvPr/>
        </p:nvPicPr>
        <p:blipFill>
          <a:blip r:embed="rId2"/>
          <a:stretch>
            <a:fillRect/>
          </a:stretch>
        </p:blipFill>
        <p:spPr>
          <a:xfrm>
            <a:off x="10821903" y="5770879"/>
            <a:ext cx="1724528" cy="1041267"/>
          </a:xfrm>
          <a:prstGeom prst="rect">
            <a:avLst/>
          </a:prstGeom>
        </p:spPr>
      </p:pic>
    </p:spTree>
    <p:extLst>
      <p:ext uri="{BB962C8B-B14F-4D97-AF65-F5344CB8AC3E}">
        <p14:creationId xmlns:p14="http://schemas.microsoft.com/office/powerpoint/2010/main" val="117399165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8417DF0-BA82-DD8A-F4B6-AE5349F1B760}"/>
              </a:ext>
            </a:extLst>
          </p:cNvPr>
          <p:cNvPicPr>
            <a:picLocks noChangeAspect="1"/>
          </p:cNvPicPr>
          <p:nvPr/>
        </p:nvPicPr>
        <p:blipFill>
          <a:blip r:embed="rId2"/>
          <a:stretch>
            <a:fillRect/>
          </a:stretch>
        </p:blipFill>
        <p:spPr>
          <a:xfrm>
            <a:off x="1436914" y="590781"/>
            <a:ext cx="9187543" cy="5596862"/>
          </a:xfrm>
          <a:prstGeom prst="rect">
            <a:avLst/>
          </a:prstGeom>
        </p:spPr>
      </p:pic>
      <p:pic>
        <p:nvPicPr>
          <p:cNvPr id="4" name="Picture 3" descr="A colorful letters on a black background&#10;&#10;Description automatically generated">
            <a:extLst>
              <a:ext uri="{FF2B5EF4-FFF2-40B4-BE49-F238E27FC236}">
                <a16:creationId xmlns:a16="http://schemas.microsoft.com/office/drawing/2014/main" id="{9E4D27CD-940B-C728-F15D-050799C25F7D}"/>
              </a:ext>
            </a:extLst>
          </p:cNvPr>
          <p:cNvPicPr>
            <a:picLocks noChangeAspect="1"/>
          </p:cNvPicPr>
          <p:nvPr/>
        </p:nvPicPr>
        <p:blipFill>
          <a:blip r:embed="rId3"/>
          <a:stretch>
            <a:fillRect/>
          </a:stretch>
        </p:blipFill>
        <p:spPr>
          <a:xfrm>
            <a:off x="10821903" y="5770879"/>
            <a:ext cx="1724528" cy="1041267"/>
          </a:xfrm>
          <a:prstGeom prst="rect">
            <a:avLst/>
          </a:prstGeom>
        </p:spPr>
      </p:pic>
      <p:sp>
        <p:nvSpPr>
          <p:cNvPr id="5" name="TextBox 4">
            <a:extLst>
              <a:ext uri="{FF2B5EF4-FFF2-40B4-BE49-F238E27FC236}">
                <a16:creationId xmlns:a16="http://schemas.microsoft.com/office/drawing/2014/main" id="{163E8B5D-9781-905D-5DC2-D2822141F86A}"/>
              </a:ext>
            </a:extLst>
          </p:cNvPr>
          <p:cNvSpPr txBox="1"/>
          <p:nvPr/>
        </p:nvSpPr>
        <p:spPr>
          <a:xfrm>
            <a:off x="6098224" y="2242653"/>
            <a:ext cx="3395246" cy="1569660"/>
          </a:xfrm>
          <a:prstGeom prst="rect">
            <a:avLst/>
          </a:prstGeom>
          <a:solidFill>
            <a:schemeClr val="bg1"/>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600" b="0" i="0" u="none" strike="noStrike" kern="1200" cap="none" spc="0" normalizeH="0" baseline="0" noProof="0" dirty="0">
                <a:ln>
                  <a:noFill/>
                </a:ln>
                <a:solidFill>
                  <a:srgbClr val="002060"/>
                </a:solidFill>
                <a:effectLst/>
                <a:uLnTx/>
                <a:uFillTx/>
                <a:latin typeface="Calibri" panose="020F0502020204030204"/>
                <a:ea typeface="+mn-ea"/>
                <a:cs typeface="Calibri"/>
              </a:rPr>
              <a:t>2,628</a:t>
            </a:r>
          </a:p>
        </p:txBody>
      </p:sp>
    </p:spTree>
    <p:extLst>
      <p:ext uri="{BB962C8B-B14F-4D97-AF65-F5344CB8AC3E}">
        <p14:creationId xmlns:p14="http://schemas.microsoft.com/office/powerpoint/2010/main" val="350465730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E210B13C-2927-9849-D2F9-940742412BBD}"/>
              </a:ext>
            </a:extLst>
          </p:cNvPr>
          <p:cNvPicPr>
            <a:picLocks noChangeAspect="1"/>
          </p:cNvPicPr>
          <p:nvPr/>
        </p:nvPicPr>
        <p:blipFill>
          <a:blip r:embed="rId2"/>
          <a:stretch>
            <a:fillRect/>
          </a:stretch>
        </p:blipFill>
        <p:spPr>
          <a:xfrm>
            <a:off x="1990809" y="4311"/>
            <a:ext cx="9323303" cy="6307957"/>
          </a:xfrm>
          <a:prstGeom prst="rect">
            <a:avLst/>
          </a:prstGeom>
        </p:spPr>
      </p:pic>
      <p:sp>
        <p:nvSpPr>
          <p:cNvPr id="2" name="TextBox 1">
            <a:extLst>
              <a:ext uri="{FF2B5EF4-FFF2-40B4-BE49-F238E27FC236}">
                <a16:creationId xmlns:a16="http://schemas.microsoft.com/office/drawing/2014/main" id="{57AEE7F3-DFD3-9FAA-0E0C-146D12C09DD8}"/>
              </a:ext>
            </a:extLst>
          </p:cNvPr>
          <p:cNvSpPr txBox="1"/>
          <p:nvPr/>
        </p:nvSpPr>
        <p:spPr>
          <a:xfrm>
            <a:off x="59889" y="195276"/>
            <a:ext cx="2325149" cy="181588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FF0000"/>
                </a:solidFill>
                <a:effectLst/>
                <a:uLnTx/>
                <a:uFillTx/>
                <a:latin typeface="Calibri" panose="020F0502020204030204"/>
                <a:ea typeface="Calibri"/>
                <a:cs typeface="Calibri"/>
              </a:rPr>
              <a:t>Distribution</a:t>
            </a:r>
            <a:r>
              <a:rPr kumimoji="0" lang="en-US" sz="2800" b="1" i="0" u="none" strike="noStrike" kern="1200" cap="none" spc="0" normalizeH="0" baseline="0" noProof="0" dirty="0">
                <a:ln>
                  <a:noFill/>
                </a:ln>
                <a:solidFill>
                  <a:srgbClr val="000000"/>
                </a:solidFill>
                <a:effectLst/>
                <a:uLnTx/>
                <a:uFillTx/>
                <a:latin typeface="Calibri" panose="020F0502020204030204"/>
                <a:ea typeface="Calibri"/>
                <a:cs typeface="Calibri"/>
              </a:rPr>
              <a:t> of Youth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000000"/>
                </a:solidFill>
                <a:effectLst/>
                <a:uLnTx/>
                <a:uFillTx/>
                <a:latin typeface="Calibri" panose="020F0502020204030204"/>
                <a:ea typeface="Calibri"/>
                <a:cs typeface="Calibri"/>
              </a:rPr>
              <a:t>Arts Programs </a:t>
            </a:r>
            <a:endParaRPr kumimoji="0" lang="en-US" sz="2800" b="1" i="0" u="none" strike="noStrike" kern="1200" cap="none" spc="0" normalizeH="0" baseline="0" noProof="0">
              <a:ln>
                <a:noFill/>
              </a:ln>
              <a:solidFill>
                <a:srgbClr val="000000"/>
              </a:solidFill>
              <a:effectLst/>
              <a:uLnTx/>
              <a:uFillTx/>
              <a:latin typeface="Calibri" panose="020F0502020204030204"/>
              <a:ea typeface="Calibri"/>
              <a:cs typeface="Calibri"/>
            </a:endParaRPr>
          </a:p>
        </p:txBody>
      </p:sp>
      <p:pic>
        <p:nvPicPr>
          <p:cNvPr id="4" name="Picture 3" descr="A colorful letters on a black background&#10;&#10;Description automatically generated">
            <a:extLst>
              <a:ext uri="{FF2B5EF4-FFF2-40B4-BE49-F238E27FC236}">
                <a16:creationId xmlns:a16="http://schemas.microsoft.com/office/drawing/2014/main" id="{E25CD736-6663-A33A-305F-825BD76050A4}"/>
              </a:ext>
            </a:extLst>
          </p:cNvPr>
          <p:cNvPicPr>
            <a:picLocks noChangeAspect="1"/>
          </p:cNvPicPr>
          <p:nvPr/>
        </p:nvPicPr>
        <p:blipFill>
          <a:blip r:embed="rId3"/>
          <a:stretch>
            <a:fillRect/>
          </a:stretch>
        </p:blipFill>
        <p:spPr>
          <a:xfrm>
            <a:off x="10821903" y="5770879"/>
            <a:ext cx="1724528" cy="1041267"/>
          </a:xfrm>
          <a:prstGeom prst="rect">
            <a:avLst/>
          </a:prstGeom>
        </p:spPr>
      </p:pic>
      <p:sp>
        <p:nvSpPr>
          <p:cNvPr id="6" name="TextBox 5">
            <a:extLst>
              <a:ext uri="{FF2B5EF4-FFF2-40B4-BE49-F238E27FC236}">
                <a16:creationId xmlns:a16="http://schemas.microsoft.com/office/drawing/2014/main" id="{0692CB26-8885-3729-A7C4-B2274BB20523}"/>
              </a:ext>
            </a:extLst>
          </p:cNvPr>
          <p:cNvSpPr txBox="1"/>
          <p:nvPr/>
        </p:nvSpPr>
        <p:spPr>
          <a:xfrm>
            <a:off x="60116" y="2538088"/>
            <a:ext cx="2107204" cy="132343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Calibri" panose="020F0502020204030204"/>
                <a:ea typeface="Calibri" panose="020F0502020204030204"/>
                <a:cs typeface="Calibri" panose="020F0502020204030204"/>
              </a:rPr>
              <a:t>Detroit has an abundance of high quality arts opportunities for young people.</a:t>
            </a:r>
            <a:endParaRPr kumimoji="0" lang="en-US" sz="1600" b="0" i="0" u="none" strike="noStrike" kern="1200" cap="none" spc="0" normalizeH="0" baseline="0" noProof="0" dirty="0">
              <a:ln>
                <a:noFill/>
              </a:ln>
              <a:solidFill>
                <a:srgbClr val="000000"/>
              </a:solidFill>
              <a:effectLst/>
              <a:uLnTx/>
              <a:uFillTx/>
              <a:latin typeface="Calibri" panose="020F0502020204030204"/>
              <a:ea typeface="+mn-ea"/>
              <a:cs typeface="Calibri"/>
            </a:endParaRPr>
          </a:p>
        </p:txBody>
      </p:sp>
    </p:spTree>
    <p:extLst>
      <p:ext uri="{BB962C8B-B14F-4D97-AF65-F5344CB8AC3E}">
        <p14:creationId xmlns:p14="http://schemas.microsoft.com/office/powerpoint/2010/main" val="74288756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EE3E7FB-BA39-43F4-3A27-F3D765828073}"/>
              </a:ext>
            </a:extLst>
          </p:cNvPr>
          <p:cNvPicPr>
            <a:picLocks noChangeAspect="1"/>
          </p:cNvPicPr>
          <p:nvPr/>
        </p:nvPicPr>
        <p:blipFill>
          <a:blip r:embed="rId2"/>
          <a:stretch>
            <a:fillRect/>
          </a:stretch>
        </p:blipFill>
        <p:spPr>
          <a:xfrm>
            <a:off x="1625528" y="394464"/>
            <a:ext cx="8781508" cy="5422057"/>
          </a:xfrm>
          <a:prstGeom prst="rect">
            <a:avLst/>
          </a:prstGeom>
        </p:spPr>
      </p:pic>
      <p:pic>
        <p:nvPicPr>
          <p:cNvPr id="4" name="Picture 3" descr="A colorful letters on a black background&#10;&#10;Description automatically generated">
            <a:extLst>
              <a:ext uri="{FF2B5EF4-FFF2-40B4-BE49-F238E27FC236}">
                <a16:creationId xmlns:a16="http://schemas.microsoft.com/office/drawing/2014/main" id="{137E111E-F7DD-9458-1F74-6D18A6980B58}"/>
              </a:ext>
            </a:extLst>
          </p:cNvPr>
          <p:cNvPicPr>
            <a:picLocks noChangeAspect="1"/>
          </p:cNvPicPr>
          <p:nvPr/>
        </p:nvPicPr>
        <p:blipFill>
          <a:blip r:embed="rId3"/>
          <a:stretch>
            <a:fillRect/>
          </a:stretch>
        </p:blipFill>
        <p:spPr>
          <a:xfrm>
            <a:off x="10821903" y="5770879"/>
            <a:ext cx="1724528" cy="1041267"/>
          </a:xfrm>
          <a:prstGeom prst="rect">
            <a:avLst/>
          </a:prstGeom>
        </p:spPr>
      </p:pic>
      <p:sp>
        <p:nvSpPr>
          <p:cNvPr id="5" name="TextBox 4">
            <a:extLst>
              <a:ext uri="{FF2B5EF4-FFF2-40B4-BE49-F238E27FC236}">
                <a16:creationId xmlns:a16="http://schemas.microsoft.com/office/drawing/2014/main" id="{4BF45F02-D514-73B4-42DA-57F1F2E8D18D}"/>
              </a:ext>
            </a:extLst>
          </p:cNvPr>
          <p:cNvSpPr txBox="1"/>
          <p:nvPr/>
        </p:nvSpPr>
        <p:spPr>
          <a:xfrm>
            <a:off x="1538534" y="6040774"/>
            <a:ext cx="7034428"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Hanken Grotesk"/>
                <a:ea typeface="Hanken Grotesk"/>
                <a:cs typeface="Hanken Grotesk"/>
              </a:rPr>
              <a:t>NOTE: This data only includes participation in Detroit programs.</a:t>
            </a:r>
            <a:endParaRPr kumimoji="0" lang="en-US" sz="1800" b="0" i="0" u="none" strike="noStrike" kern="1200" cap="none" spc="0" normalizeH="0" baseline="0" noProof="0" dirty="0">
              <a:ln>
                <a:noFill/>
              </a:ln>
              <a:solidFill>
                <a:srgbClr val="000000"/>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8996416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6C4D0127-F84A-8196-86E3-8596091855FB}"/>
              </a:ext>
            </a:extLst>
          </p:cNvPr>
          <p:cNvPicPr>
            <a:picLocks noChangeAspect="1"/>
          </p:cNvPicPr>
          <p:nvPr/>
        </p:nvPicPr>
        <p:blipFill>
          <a:blip r:embed="rId2"/>
          <a:stretch>
            <a:fillRect/>
          </a:stretch>
        </p:blipFill>
        <p:spPr>
          <a:xfrm>
            <a:off x="2391915" y="6838"/>
            <a:ext cx="8932170" cy="6282851"/>
          </a:xfrm>
          <a:prstGeom prst="rect">
            <a:avLst/>
          </a:prstGeom>
        </p:spPr>
      </p:pic>
      <p:pic>
        <p:nvPicPr>
          <p:cNvPr id="5" name="Picture 4" descr="A colorful letters on a black background&#10;&#10;Description automatically generated">
            <a:extLst>
              <a:ext uri="{FF2B5EF4-FFF2-40B4-BE49-F238E27FC236}">
                <a16:creationId xmlns:a16="http://schemas.microsoft.com/office/drawing/2014/main" id="{9161FAAB-7353-F1D7-E6CC-D5C372CA5054}"/>
              </a:ext>
            </a:extLst>
          </p:cNvPr>
          <p:cNvPicPr>
            <a:picLocks noChangeAspect="1"/>
          </p:cNvPicPr>
          <p:nvPr/>
        </p:nvPicPr>
        <p:blipFill>
          <a:blip r:embed="rId3"/>
          <a:stretch>
            <a:fillRect/>
          </a:stretch>
        </p:blipFill>
        <p:spPr>
          <a:xfrm>
            <a:off x="10821903" y="5770879"/>
            <a:ext cx="1724528" cy="1041267"/>
          </a:xfrm>
          <a:prstGeom prst="rect">
            <a:avLst/>
          </a:prstGeom>
        </p:spPr>
      </p:pic>
      <p:sp>
        <p:nvSpPr>
          <p:cNvPr id="7" name="TextBox 6">
            <a:extLst>
              <a:ext uri="{FF2B5EF4-FFF2-40B4-BE49-F238E27FC236}">
                <a16:creationId xmlns:a16="http://schemas.microsoft.com/office/drawing/2014/main" id="{0C130380-048C-7A43-85BF-03A9D4C29474}"/>
              </a:ext>
            </a:extLst>
          </p:cNvPr>
          <p:cNvSpPr txBox="1"/>
          <p:nvPr/>
        </p:nvSpPr>
        <p:spPr>
          <a:xfrm>
            <a:off x="59889" y="195276"/>
            <a:ext cx="2424410" cy="156966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black"/>
                </a:solidFill>
                <a:effectLst/>
                <a:uLnTx/>
                <a:uFillTx/>
                <a:latin typeface="Calibri" panose="020F0502020204030204"/>
                <a:ea typeface="+mn-ea"/>
                <a:cs typeface="Calibri"/>
              </a:rPr>
              <a:t>Percentage </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black"/>
                </a:solidFill>
                <a:effectLst/>
                <a:uLnTx/>
                <a:uFillTx/>
                <a:latin typeface="Calibri" panose="020F0502020204030204"/>
                <a:ea typeface="+mn-ea"/>
                <a:cs typeface="Calibri"/>
              </a:rPr>
              <a:t>of </a:t>
            </a:r>
            <a:r>
              <a:rPr kumimoji="0" lang="en-US" sz="3200" b="1" i="0" u="none" strike="noStrike" kern="1200" cap="none" spc="0" normalizeH="0" baseline="0" noProof="0" dirty="0">
                <a:ln>
                  <a:noFill/>
                </a:ln>
                <a:solidFill>
                  <a:srgbClr val="0070C0"/>
                </a:solidFill>
                <a:effectLst/>
                <a:uLnTx/>
                <a:uFillTx/>
                <a:latin typeface="Calibri" panose="020F0502020204030204"/>
                <a:ea typeface="+mn-ea"/>
                <a:cs typeface="Calibri"/>
              </a:rPr>
              <a:t>Youth</a:t>
            </a:r>
            <a:r>
              <a:rPr kumimoji="0" lang="en-US" sz="3200" b="1" i="0" u="none" strike="noStrike" kern="1200" cap="none" spc="0" normalizeH="0" baseline="0" noProof="0" dirty="0">
                <a:ln>
                  <a:noFill/>
                </a:ln>
                <a:solidFill>
                  <a:prstClr val="black"/>
                </a:solidFill>
                <a:effectLst/>
                <a:uLnTx/>
                <a:uFillTx/>
                <a:latin typeface="Calibri" panose="020F0502020204030204"/>
                <a:ea typeface="+mn-ea"/>
                <a:cs typeface="Calibri"/>
              </a:rPr>
              <a:t> Participants</a:t>
            </a:r>
            <a:endParaRPr kumimoji="0" lang="en-US" sz="1800" b="0" i="0" u="none" strike="noStrike" kern="1200" cap="none" spc="0" normalizeH="0" baseline="0" noProof="0">
              <a:ln>
                <a:noFill/>
              </a:ln>
              <a:solidFill>
                <a:prstClr val="black"/>
              </a:solidFill>
              <a:effectLst/>
              <a:uLnTx/>
              <a:uFillTx/>
              <a:latin typeface="Calibri" panose="020F0502020204030204"/>
              <a:ea typeface="Calibri"/>
              <a:cs typeface="Calibri"/>
            </a:endParaRPr>
          </a:p>
        </p:txBody>
      </p:sp>
      <p:sp>
        <p:nvSpPr>
          <p:cNvPr id="9" name="TextBox 8">
            <a:extLst>
              <a:ext uri="{FF2B5EF4-FFF2-40B4-BE49-F238E27FC236}">
                <a16:creationId xmlns:a16="http://schemas.microsoft.com/office/drawing/2014/main" id="{E5090DF7-5F6E-656D-DA5F-AB796B328183}"/>
              </a:ext>
            </a:extLst>
          </p:cNvPr>
          <p:cNvSpPr txBox="1"/>
          <p:nvPr/>
        </p:nvSpPr>
        <p:spPr>
          <a:xfrm>
            <a:off x="57348" y="1954246"/>
            <a:ext cx="2427923" cy="403187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Calibri" panose="020F0502020204030204"/>
                <a:ea typeface="Calibri" panose="020F0502020204030204"/>
                <a:cs typeface="Calibri" panose="020F0502020204030204"/>
              </a:rPr>
              <a:t>This map divides the number of youth participants with the total population of youth under the age of 18 in each zip-code, allowing us to estimate the percentage of youth in each zip-code who are participating in the arts.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srgbClr val="000000"/>
              </a:solidFill>
              <a:effectLst/>
              <a:uLnTx/>
              <a:uFillTx/>
              <a:latin typeface="Calibri" panose="020F0502020204030204"/>
              <a:ea typeface="Calibri" panose="020F0502020204030204"/>
              <a:cs typeface="Calibri" panose="020F0502020204030204"/>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Calibri" panose="020F0502020204030204"/>
                <a:ea typeface="Calibri" panose="020F0502020204030204"/>
                <a:cs typeface="Calibri" panose="020F0502020204030204"/>
              </a:rPr>
              <a:t>The lowest rate of youth participation are in the zip-codes </a:t>
            </a:r>
            <a:r>
              <a:rPr kumimoji="0" lang="en-US" sz="1600" b="0" i="0" u="none" strike="noStrike" kern="1200" cap="none" spc="0" normalizeH="0" baseline="0" noProof="0" dirty="0">
                <a:ln>
                  <a:noFill/>
                </a:ln>
                <a:solidFill>
                  <a:srgbClr val="FF0000"/>
                </a:solidFill>
                <a:effectLst/>
                <a:uLnTx/>
                <a:uFillTx/>
                <a:latin typeface="Calibri" panose="020F0502020204030204"/>
                <a:ea typeface="Calibri" panose="020F0502020204030204"/>
                <a:cs typeface="Calibri" panose="020F0502020204030204"/>
              </a:rPr>
              <a:t>48228, </a:t>
            </a:r>
            <a:r>
              <a:rPr kumimoji="0" lang="en-US" sz="1600" b="0" i="0" u="none" strike="noStrike" kern="1200" cap="none" spc="0" normalizeH="0" baseline="0" noProof="0" dirty="0">
                <a:ln>
                  <a:noFill/>
                </a:ln>
                <a:solidFill>
                  <a:srgbClr val="0070C0"/>
                </a:solidFill>
                <a:effectLst/>
                <a:uLnTx/>
                <a:uFillTx/>
                <a:latin typeface="Calibri" panose="020F0502020204030204"/>
                <a:ea typeface="Calibri" panose="020F0502020204030204"/>
                <a:cs typeface="Calibri" panose="020F0502020204030204"/>
              </a:rPr>
              <a:t>48210,</a:t>
            </a:r>
            <a:r>
              <a:rPr kumimoji="0" lang="en-US" sz="1600" b="0" i="0" u="none" strike="noStrike" kern="1200" cap="none" spc="0" normalizeH="0" baseline="0" noProof="0" dirty="0">
                <a:ln>
                  <a:noFill/>
                </a:ln>
                <a:solidFill>
                  <a:srgbClr val="FF0000"/>
                </a:solidFill>
                <a:effectLst/>
                <a:uLnTx/>
                <a:uFillTx/>
                <a:latin typeface="Calibri" panose="020F0502020204030204"/>
                <a:ea typeface="Calibri" panose="020F0502020204030204"/>
                <a:cs typeface="Calibri" panose="020F0502020204030204"/>
              </a:rPr>
              <a:t> 48209, </a:t>
            </a:r>
            <a:r>
              <a:rPr kumimoji="0" lang="en-US" sz="1600" b="0" i="0" u="none" strike="noStrike" kern="1200" cap="none" spc="0" normalizeH="0" baseline="0" noProof="0" dirty="0">
                <a:ln>
                  <a:noFill/>
                </a:ln>
                <a:solidFill>
                  <a:srgbClr val="0070C0"/>
                </a:solidFill>
                <a:effectLst/>
                <a:uLnTx/>
                <a:uFillTx/>
                <a:latin typeface="Calibri" panose="020F0502020204030204"/>
                <a:ea typeface="Calibri" panose="020F0502020204030204"/>
                <a:cs typeface="Calibri" panose="020F0502020204030204"/>
              </a:rPr>
              <a:t>48211,</a:t>
            </a:r>
            <a:r>
              <a:rPr kumimoji="0" lang="en-US" sz="1600" b="0" i="0" u="none" strike="noStrike" kern="1200" cap="none" spc="0" normalizeH="0" baseline="0" noProof="0" dirty="0">
                <a:ln>
                  <a:noFill/>
                </a:ln>
                <a:solidFill>
                  <a:srgbClr val="FF0000"/>
                </a:solidFill>
                <a:effectLst/>
                <a:uLnTx/>
                <a:uFillTx/>
                <a:latin typeface="Calibri" panose="020F0502020204030204"/>
                <a:ea typeface="Calibri" panose="020F0502020204030204"/>
                <a:cs typeface="Calibri" panose="020F0502020204030204"/>
              </a:rPr>
              <a:t> 48212, </a:t>
            </a:r>
            <a:r>
              <a:rPr kumimoji="0" lang="en-US" sz="1600" b="0" i="0" u="none" strike="noStrike" kern="1200" cap="none" spc="0" normalizeH="0" baseline="0" noProof="0" dirty="0">
                <a:ln>
                  <a:noFill/>
                </a:ln>
                <a:solidFill>
                  <a:srgbClr val="0070C0"/>
                </a:solidFill>
                <a:effectLst/>
                <a:uLnTx/>
                <a:uFillTx/>
                <a:latin typeface="Calibri" panose="020F0502020204030204"/>
                <a:ea typeface="Calibri" panose="020F0502020204030204"/>
                <a:cs typeface="Calibri" panose="020F0502020204030204"/>
              </a:rPr>
              <a:t>48234,</a:t>
            </a:r>
            <a:r>
              <a:rPr kumimoji="0" lang="en-US" sz="1600" b="0" i="0" u="none" strike="noStrike" kern="1200" cap="none" spc="0" normalizeH="0" baseline="0" noProof="0" dirty="0">
                <a:ln>
                  <a:noFill/>
                </a:ln>
                <a:solidFill>
                  <a:srgbClr val="FF0000"/>
                </a:solidFill>
                <a:effectLst/>
                <a:uLnTx/>
                <a:uFillTx/>
                <a:latin typeface="Calibri" panose="020F0502020204030204"/>
                <a:ea typeface="Calibri" panose="020F0502020204030204"/>
                <a:cs typeface="Calibri" panose="020F0502020204030204"/>
              </a:rPr>
              <a:t> 48205, </a:t>
            </a:r>
            <a:r>
              <a:rPr kumimoji="0" lang="en-US" sz="1600" b="0" i="0" u="none" strike="noStrike" kern="1200" cap="none" spc="0" normalizeH="0" baseline="0" noProof="0" dirty="0">
                <a:ln>
                  <a:noFill/>
                </a:ln>
                <a:solidFill>
                  <a:srgbClr val="0070C0"/>
                </a:solidFill>
                <a:effectLst/>
                <a:uLnTx/>
                <a:uFillTx/>
                <a:latin typeface="Calibri" panose="020F0502020204030204"/>
                <a:ea typeface="Calibri" panose="020F0502020204030204"/>
                <a:cs typeface="Calibri" panose="020F0502020204030204"/>
              </a:rPr>
              <a:t>and 48224.</a:t>
            </a:r>
            <a:endParaRPr kumimoji="0" lang="en-US" sz="1600" b="0" i="0" u="none" strike="noStrike" kern="1200" cap="none" spc="0" normalizeH="0" baseline="0" noProof="0">
              <a:ln>
                <a:noFill/>
              </a:ln>
              <a:solidFill>
                <a:srgbClr val="0070C0"/>
              </a:solidFill>
              <a:effectLst/>
              <a:uLnTx/>
              <a:uFillTx/>
              <a:latin typeface="Calibri" panose="020F0502020204030204"/>
              <a:ea typeface="+mn-ea"/>
              <a:cs typeface="Calibri"/>
            </a:endParaRPr>
          </a:p>
        </p:txBody>
      </p:sp>
    </p:spTree>
    <p:extLst>
      <p:ext uri="{BB962C8B-B14F-4D97-AF65-F5344CB8AC3E}">
        <p14:creationId xmlns:p14="http://schemas.microsoft.com/office/powerpoint/2010/main" val="259710413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310DAF6-96CE-456B-E529-DC02DF40F9CF}"/>
              </a:ext>
            </a:extLst>
          </p:cNvPr>
          <p:cNvPicPr>
            <a:picLocks noChangeAspect="1"/>
          </p:cNvPicPr>
          <p:nvPr/>
        </p:nvPicPr>
        <p:blipFill>
          <a:blip r:embed="rId2"/>
          <a:stretch>
            <a:fillRect/>
          </a:stretch>
        </p:blipFill>
        <p:spPr>
          <a:xfrm>
            <a:off x="2867915" y="-3715"/>
            <a:ext cx="8441381" cy="6293930"/>
          </a:xfrm>
          <a:prstGeom prst="rect">
            <a:avLst/>
          </a:prstGeom>
        </p:spPr>
      </p:pic>
      <p:pic>
        <p:nvPicPr>
          <p:cNvPr id="5" name="Picture 4" descr="A colorful letters on a black background&#10;&#10;Description automatically generated">
            <a:extLst>
              <a:ext uri="{FF2B5EF4-FFF2-40B4-BE49-F238E27FC236}">
                <a16:creationId xmlns:a16="http://schemas.microsoft.com/office/drawing/2014/main" id="{CBDB1FF4-9872-0726-22B3-6DD83968E2AD}"/>
              </a:ext>
            </a:extLst>
          </p:cNvPr>
          <p:cNvPicPr>
            <a:picLocks noChangeAspect="1"/>
          </p:cNvPicPr>
          <p:nvPr/>
        </p:nvPicPr>
        <p:blipFill>
          <a:blip r:embed="rId3"/>
          <a:stretch>
            <a:fillRect/>
          </a:stretch>
        </p:blipFill>
        <p:spPr>
          <a:xfrm>
            <a:off x="10821903" y="5770879"/>
            <a:ext cx="1724528" cy="1041267"/>
          </a:xfrm>
          <a:prstGeom prst="rect">
            <a:avLst/>
          </a:prstGeom>
        </p:spPr>
      </p:pic>
      <p:sp>
        <p:nvSpPr>
          <p:cNvPr id="7" name="TextBox 6">
            <a:extLst>
              <a:ext uri="{FF2B5EF4-FFF2-40B4-BE49-F238E27FC236}">
                <a16:creationId xmlns:a16="http://schemas.microsoft.com/office/drawing/2014/main" id="{1989D5DF-CD6E-6051-1FBB-D1B106E896DF}"/>
              </a:ext>
            </a:extLst>
          </p:cNvPr>
          <p:cNvSpPr txBox="1"/>
          <p:nvPr/>
        </p:nvSpPr>
        <p:spPr>
          <a:xfrm>
            <a:off x="59889" y="195276"/>
            <a:ext cx="3224510" cy="156966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black"/>
                </a:solidFill>
                <a:effectLst/>
                <a:uLnTx/>
                <a:uFillTx/>
                <a:latin typeface="Calibri" panose="020F0502020204030204"/>
                <a:ea typeface="+mn-ea"/>
                <a:cs typeface="Calibri"/>
              </a:rPr>
              <a:t>Youth Arts </a:t>
            </a:r>
            <a:r>
              <a:rPr kumimoji="0" lang="en-US" sz="3200" b="1" i="0" u="none" strike="noStrike" kern="1200" cap="none" spc="0" normalizeH="0" baseline="0" noProof="0" dirty="0">
                <a:ln>
                  <a:noFill/>
                </a:ln>
                <a:solidFill>
                  <a:srgbClr val="FF0000"/>
                </a:solidFill>
                <a:effectLst/>
                <a:uLnTx/>
                <a:uFillTx/>
                <a:latin typeface="Calibri" panose="020F0502020204030204"/>
                <a:ea typeface="+mn-ea"/>
                <a:cs typeface="Calibri"/>
              </a:rPr>
              <a:t>Opportunity</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black"/>
                </a:solidFill>
                <a:effectLst/>
                <a:uLnTx/>
                <a:uFillTx/>
                <a:latin typeface="Calibri" panose="020F0502020204030204"/>
                <a:ea typeface="+mn-ea"/>
                <a:cs typeface="Calibri"/>
              </a:rPr>
              <a:t>Zip Codes</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9" name="TextBox 8">
            <a:extLst>
              <a:ext uri="{FF2B5EF4-FFF2-40B4-BE49-F238E27FC236}">
                <a16:creationId xmlns:a16="http://schemas.microsoft.com/office/drawing/2014/main" id="{2575CA89-BEC2-2D81-5304-48DADF3DACBD}"/>
              </a:ext>
            </a:extLst>
          </p:cNvPr>
          <p:cNvSpPr txBox="1"/>
          <p:nvPr/>
        </p:nvSpPr>
        <p:spPr>
          <a:xfrm>
            <a:off x="57348" y="1773772"/>
            <a:ext cx="2518159" cy="483209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Calibri" panose="020F0502020204030204"/>
                <a:ea typeface="Calibri" panose="020F0502020204030204"/>
                <a:cs typeface="Calibri" panose="020F0502020204030204"/>
              </a:rPr>
              <a:t>These zip-codes represent the areas which have the greatest current gap in access to youth arts opportunities, both in terms of low participation rates and low number of arts programs in their general vicinity. </a:t>
            </a:r>
            <a:endParaRPr kumimoji="0" lang="en-US" sz="1600" b="0" i="0" u="none" strike="noStrike" kern="1200" cap="none" spc="0" normalizeH="0" baseline="0" noProof="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srgbClr val="000000"/>
              </a:solidFill>
              <a:effectLst/>
              <a:uLnTx/>
              <a:uFillTx/>
              <a:latin typeface="Calibri" panose="020F0502020204030204"/>
              <a:ea typeface="Calibri" panose="020F0502020204030204"/>
              <a:cs typeface="Calibri" panose="020F0502020204030204"/>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Calibri" panose="020F0502020204030204"/>
                <a:ea typeface="Calibri" panose="020F0502020204030204"/>
                <a:cs typeface="Calibri" panose="020F0502020204030204"/>
              </a:rPr>
              <a:t>The five zip-codes we are designating as Youth Arts Opportunity Zip-Codes are </a:t>
            </a:r>
            <a:r>
              <a:rPr kumimoji="0" lang="en-US" sz="1400" b="0" i="0" u="none" strike="noStrike" kern="1200" cap="none" spc="0" normalizeH="0" baseline="0" noProof="0" dirty="0">
                <a:ln>
                  <a:noFill/>
                </a:ln>
                <a:solidFill>
                  <a:srgbClr val="0070C0"/>
                </a:solidFill>
                <a:effectLst/>
                <a:uLnTx/>
                <a:uFillTx/>
                <a:latin typeface="Calibri" panose="020F0502020204030204"/>
                <a:ea typeface="Calibri" panose="020F0502020204030204"/>
                <a:cs typeface="Calibri" panose="020F0502020204030204"/>
              </a:rPr>
              <a:t>48228, </a:t>
            </a:r>
            <a:r>
              <a:rPr kumimoji="0" lang="en-US" sz="1400" b="0" i="0" u="none" strike="noStrike" kern="1200" cap="none" spc="0" normalizeH="0" baseline="0" noProof="0" dirty="0">
                <a:ln>
                  <a:noFill/>
                </a:ln>
                <a:solidFill>
                  <a:srgbClr val="FF0000"/>
                </a:solidFill>
                <a:effectLst/>
                <a:uLnTx/>
                <a:uFillTx/>
                <a:latin typeface="Calibri" panose="020F0502020204030204"/>
                <a:ea typeface="Calibri" panose="020F0502020204030204"/>
                <a:cs typeface="Calibri" panose="020F0502020204030204"/>
              </a:rPr>
              <a:t>48210, </a:t>
            </a:r>
            <a:r>
              <a:rPr kumimoji="0" lang="en-US" sz="1400" b="0" i="0" u="none" strike="noStrike" kern="1200" cap="none" spc="0" normalizeH="0" baseline="0" noProof="0" dirty="0">
                <a:ln>
                  <a:noFill/>
                </a:ln>
                <a:solidFill>
                  <a:srgbClr val="0070C0"/>
                </a:solidFill>
                <a:effectLst/>
                <a:uLnTx/>
                <a:uFillTx/>
                <a:latin typeface="Calibri" panose="020F0502020204030204"/>
                <a:ea typeface="Calibri" panose="020F0502020204030204"/>
                <a:cs typeface="Calibri" panose="020F0502020204030204"/>
              </a:rPr>
              <a:t>48209, </a:t>
            </a:r>
            <a:r>
              <a:rPr kumimoji="0" lang="en-US" sz="1400" b="0" i="0" u="none" strike="noStrike" kern="1200" cap="none" spc="0" normalizeH="0" baseline="0" noProof="0" dirty="0">
                <a:ln>
                  <a:noFill/>
                </a:ln>
                <a:solidFill>
                  <a:srgbClr val="FF0000"/>
                </a:solidFill>
                <a:effectLst/>
                <a:uLnTx/>
                <a:uFillTx/>
                <a:latin typeface="Calibri" panose="020F0502020204030204"/>
                <a:ea typeface="Calibri" panose="020F0502020204030204"/>
                <a:cs typeface="Calibri" panose="020F0502020204030204"/>
              </a:rPr>
              <a:t>48212</a:t>
            </a:r>
            <a:r>
              <a:rPr kumimoji="0" lang="en-US" sz="1400" b="0" i="0" u="none" strike="noStrike" kern="1200" cap="none" spc="0" normalizeH="0" baseline="0" noProof="0" dirty="0">
                <a:ln>
                  <a:noFill/>
                </a:ln>
                <a:solidFill>
                  <a:srgbClr val="0070C0"/>
                </a:solidFill>
                <a:effectLst/>
                <a:uLnTx/>
                <a:uFillTx/>
                <a:latin typeface="Calibri" panose="020F0502020204030204"/>
                <a:ea typeface="Calibri" panose="020F0502020204030204"/>
                <a:cs typeface="Calibri" panose="020F0502020204030204"/>
              </a:rPr>
              <a:t> and 48224. </a:t>
            </a:r>
            <a:endParaRPr kumimoji="0" lang="en-US" sz="1600" b="0" i="0" u="none" strike="noStrike" kern="1200" cap="none" spc="0" normalizeH="0" baseline="0" noProof="0">
              <a:ln>
                <a:noFill/>
              </a:ln>
              <a:solidFill>
                <a:srgbClr val="0070C0"/>
              </a:solidFill>
              <a:effectLst/>
              <a:uLnTx/>
              <a:uFillTx/>
              <a:latin typeface="Calibri" panose="020F0502020204030204"/>
              <a:ea typeface="Calibri" panose="020F0502020204030204"/>
              <a:cs typeface="Calibri" panose="020F0502020204030204"/>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srgbClr val="000000"/>
              </a:solidFill>
              <a:effectLst/>
              <a:uLnTx/>
              <a:uFillTx/>
              <a:latin typeface="Calibri" panose="020F0502020204030204"/>
              <a:ea typeface="Calibri" panose="020F0502020204030204"/>
              <a:cs typeface="Calibri" panose="020F0502020204030204"/>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Calibri" panose="020F0502020204030204"/>
                <a:ea typeface="Calibri" panose="020F0502020204030204"/>
                <a:cs typeface="Calibri" panose="020F0502020204030204"/>
              </a:rPr>
              <a:t>To demonstrate the disparity, there are more youth in the Oak Park zip-code of 48237 participating in youth arts offerings than all five Youth Arts Opportunity Zip-Codes combined.</a:t>
            </a:r>
            <a:endParaRPr kumimoji="0" lang="en-US" sz="1600" b="0" i="0" u="none" strike="noStrike" kern="1200" cap="none" spc="0" normalizeH="0" baseline="0" noProof="0">
              <a:ln>
                <a:noFill/>
              </a:ln>
              <a:solidFill>
                <a:prstClr val="black"/>
              </a:solidFill>
              <a:effectLst/>
              <a:uLnTx/>
              <a:uFillTx/>
              <a:latin typeface="Calibri" panose="020F0502020204030204"/>
              <a:ea typeface="+mn-ea"/>
              <a:cs typeface="Calibri"/>
            </a:endParaRPr>
          </a:p>
        </p:txBody>
      </p:sp>
    </p:spTree>
    <p:extLst>
      <p:ext uri="{BB962C8B-B14F-4D97-AF65-F5344CB8AC3E}">
        <p14:creationId xmlns:p14="http://schemas.microsoft.com/office/powerpoint/2010/main" val="10437791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96FE3C8-32C8-24ED-BCB0-109DDA98751F}"/>
              </a:ext>
            </a:extLst>
          </p:cNvPr>
          <p:cNvPicPr>
            <a:picLocks noChangeAspect="1"/>
          </p:cNvPicPr>
          <p:nvPr/>
        </p:nvPicPr>
        <p:blipFill>
          <a:blip r:embed="rId2"/>
          <a:stretch>
            <a:fillRect/>
          </a:stretch>
        </p:blipFill>
        <p:spPr>
          <a:xfrm>
            <a:off x="2708994" y="-6216"/>
            <a:ext cx="8648933" cy="6288904"/>
          </a:xfrm>
          <a:prstGeom prst="rect">
            <a:avLst/>
          </a:prstGeom>
        </p:spPr>
      </p:pic>
      <p:pic>
        <p:nvPicPr>
          <p:cNvPr id="5" name="Picture 4" descr="A colorful letters on a black background&#10;&#10;Description automatically generated">
            <a:extLst>
              <a:ext uri="{FF2B5EF4-FFF2-40B4-BE49-F238E27FC236}">
                <a16:creationId xmlns:a16="http://schemas.microsoft.com/office/drawing/2014/main" id="{56928759-0BFD-86DA-2BC7-942B0D2CC510}"/>
              </a:ext>
            </a:extLst>
          </p:cNvPr>
          <p:cNvPicPr>
            <a:picLocks noChangeAspect="1"/>
          </p:cNvPicPr>
          <p:nvPr/>
        </p:nvPicPr>
        <p:blipFill>
          <a:blip r:embed="rId3"/>
          <a:stretch>
            <a:fillRect/>
          </a:stretch>
        </p:blipFill>
        <p:spPr>
          <a:xfrm>
            <a:off x="10821903" y="5770879"/>
            <a:ext cx="1724528" cy="1041267"/>
          </a:xfrm>
          <a:prstGeom prst="rect">
            <a:avLst/>
          </a:prstGeom>
        </p:spPr>
      </p:pic>
      <p:sp>
        <p:nvSpPr>
          <p:cNvPr id="7" name="TextBox 6">
            <a:extLst>
              <a:ext uri="{FF2B5EF4-FFF2-40B4-BE49-F238E27FC236}">
                <a16:creationId xmlns:a16="http://schemas.microsoft.com/office/drawing/2014/main" id="{113566C2-4759-4C5B-18F2-E7AF4DA1C41C}"/>
              </a:ext>
            </a:extLst>
          </p:cNvPr>
          <p:cNvSpPr txBox="1"/>
          <p:nvPr/>
        </p:nvSpPr>
        <p:spPr>
          <a:xfrm>
            <a:off x="59889" y="195276"/>
            <a:ext cx="3224510" cy="156966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black"/>
                </a:solidFill>
                <a:effectLst/>
                <a:uLnTx/>
                <a:uFillTx/>
                <a:latin typeface="Calibri" panose="020F0502020204030204"/>
                <a:ea typeface="+mn-ea"/>
                <a:cs typeface="Calibri"/>
              </a:rPr>
              <a:t>Youth Arts </a:t>
            </a:r>
            <a:endParaRPr kumimoji="0" lang="en-US" sz="1800" b="0" i="0" u="none" strike="noStrike" kern="1200" cap="none" spc="0" normalizeH="0" baseline="0" noProof="0" dirty="0">
              <a:ln>
                <a:noFill/>
              </a:ln>
              <a:solidFill>
                <a:srgbClr val="000000"/>
              </a:solidFill>
              <a:effectLst/>
              <a:uLnTx/>
              <a:uFillTx/>
              <a:latin typeface="Calibri" panose="020F0502020204030204"/>
              <a:ea typeface="+mn-ea"/>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0070C0"/>
                </a:solidFill>
                <a:effectLst/>
                <a:uLnTx/>
                <a:uFillTx/>
                <a:latin typeface="Calibri" panose="020F0502020204030204"/>
                <a:ea typeface="+mn-ea"/>
                <a:cs typeface="Calibri"/>
              </a:rPr>
              <a:t>In School</a:t>
            </a:r>
            <a:r>
              <a:rPr kumimoji="0" lang="en-US" sz="3200" b="1" i="0" u="none" strike="noStrike" kern="1200" cap="none" spc="0" normalizeH="0" baseline="0" noProof="0" dirty="0">
                <a:ln>
                  <a:noFill/>
                </a:ln>
                <a:solidFill>
                  <a:srgbClr val="FF0000"/>
                </a:solidFill>
                <a:effectLst/>
                <a:uLnTx/>
                <a:uFillTx/>
                <a:latin typeface="Calibri" panose="020F0502020204030204"/>
                <a:ea typeface="+mn-ea"/>
                <a:cs typeface="Calibri"/>
              </a:rPr>
              <a:t> </a:t>
            </a: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black"/>
                </a:solidFill>
                <a:effectLst/>
                <a:uLnTx/>
                <a:uFillTx/>
                <a:latin typeface="Calibri" panose="020F0502020204030204"/>
                <a:ea typeface="+mn-ea"/>
                <a:cs typeface="Calibri"/>
              </a:rPr>
              <a:t>Offerings</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Calibri"/>
            </a:endParaRPr>
          </a:p>
        </p:txBody>
      </p:sp>
      <p:sp>
        <p:nvSpPr>
          <p:cNvPr id="9" name="TextBox 8">
            <a:extLst>
              <a:ext uri="{FF2B5EF4-FFF2-40B4-BE49-F238E27FC236}">
                <a16:creationId xmlns:a16="http://schemas.microsoft.com/office/drawing/2014/main" id="{4581C223-7F89-252D-42A4-5A51B4E3D8C3}"/>
              </a:ext>
            </a:extLst>
          </p:cNvPr>
          <p:cNvSpPr txBox="1"/>
          <p:nvPr/>
        </p:nvSpPr>
        <p:spPr>
          <a:xfrm>
            <a:off x="57348" y="1773772"/>
            <a:ext cx="2518159" cy="507831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Calibri" panose="020F0502020204030204"/>
                <a:ea typeface="Calibri" panose="020F0502020204030204"/>
                <a:cs typeface="Calibri" panose="020F0502020204030204"/>
              </a:rPr>
              <a:t>DPSCD and charter </a:t>
            </a:r>
            <a:r>
              <a:rPr kumimoji="0" lang="en-US" sz="1800" b="0" i="0" u="none" strike="noStrike" kern="1200" cap="none" spc="0" normalizeH="0" baseline="0" noProof="0" dirty="0">
                <a:ln>
                  <a:noFill/>
                </a:ln>
                <a:solidFill>
                  <a:srgbClr val="000000"/>
                </a:solidFill>
                <a:effectLst/>
                <a:uLnTx/>
                <a:uFillTx/>
                <a:latin typeface="Calibri" panose="020F0502020204030204"/>
                <a:ea typeface="Calibri" panose="020F0502020204030204"/>
                <a:cs typeface="Calibri" panose="020F0502020204030204"/>
              </a:rPr>
              <a:t>schools</a:t>
            </a:r>
            <a:r>
              <a:rPr kumimoji="0" lang="en-US" sz="1600" b="0" i="0" u="none" strike="noStrike" kern="1200" cap="none" spc="0" normalizeH="0" baseline="0" noProof="0" dirty="0">
                <a:ln>
                  <a:noFill/>
                </a:ln>
                <a:solidFill>
                  <a:srgbClr val="000000"/>
                </a:solidFill>
                <a:effectLst/>
                <a:uLnTx/>
                <a:uFillTx/>
                <a:latin typeface="Calibri" panose="020F0502020204030204"/>
                <a:ea typeface="Calibri" panose="020F0502020204030204"/>
                <a:cs typeface="Calibri" panose="020F0502020204030204"/>
              </a:rPr>
              <a:t> that have identified arts offerings (orange dots for DPSCD, light green dots for charters, size of dot indicates number of arts classes offered) we see a similar trend in levels of access. </a:t>
            </a:r>
            <a:endParaRPr kumimoji="0" lang="en-US" sz="2000" b="0" i="0" u="none" strike="noStrike" kern="1200" cap="none" spc="0" normalizeH="0" baseline="0" noProof="0" dirty="0">
              <a:ln>
                <a:noFill/>
              </a:ln>
              <a:solidFill>
                <a:srgbClr val="000000"/>
              </a:solidFill>
              <a:effectLst/>
              <a:uLnTx/>
              <a:uFillTx/>
              <a:latin typeface="Calibri" panose="020F0502020204030204"/>
              <a:ea typeface="Calibri" panose="020F0502020204030204"/>
              <a:cs typeface="Calibri" panose="020F0502020204030204"/>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srgbClr val="000000"/>
              </a:solidFill>
              <a:effectLst/>
              <a:uLnTx/>
              <a:uFillTx/>
              <a:latin typeface="Calibri" panose="020F0502020204030204"/>
              <a:ea typeface="Calibri" panose="020F0502020204030204"/>
              <a:cs typeface="Calibri" panose="020F0502020204030204"/>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Calibri" panose="020F0502020204030204"/>
                <a:ea typeface="Calibri" panose="020F0502020204030204"/>
                <a:cs typeface="Calibri" panose="020F0502020204030204"/>
              </a:rPr>
              <a:t>While arts classes are offered by schools in the Youth Arts Opportunity Zip-Codes, the schools with the largest arts curriculums and offerings tend to be located in </a:t>
            </a:r>
            <a:r>
              <a:rPr kumimoji="0" lang="en-US" sz="1600" b="0" i="0" u="none" strike="noStrike" kern="1200" cap="none" spc="0" normalizeH="0" baseline="0" noProof="0" dirty="0">
                <a:ln>
                  <a:noFill/>
                </a:ln>
                <a:solidFill>
                  <a:srgbClr val="FF0000"/>
                </a:solidFill>
                <a:effectLst/>
                <a:uLnTx/>
                <a:uFillTx/>
                <a:latin typeface="Calibri" panose="020F0502020204030204"/>
                <a:ea typeface="Calibri" panose="020F0502020204030204"/>
                <a:cs typeface="Calibri" panose="020F0502020204030204"/>
              </a:rPr>
              <a:t>midtown, downtown and northwest </a:t>
            </a:r>
            <a:r>
              <a:rPr kumimoji="0" lang="en-US" sz="1600" b="0" i="0" u="none" strike="noStrike" kern="1200" cap="none" spc="0" normalizeH="0" baseline="0" noProof="0" dirty="0">
                <a:ln>
                  <a:noFill/>
                </a:ln>
                <a:solidFill>
                  <a:prstClr val="black"/>
                </a:solidFill>
                <a:effectLst/>
                <a:uLnTx/>
                <a:uFillTx/>
                <a:latin typeface="Calibri" panose="020F0502020204030204"/>
                <a:ea typeface="Calibri" panose="020F0502020204030204"/>
                <a:cs typeface="Calibri" panose="020F0502020204030204"/>
              </a:rPr>
              <a:t>Detroit.</a:t>
            </a:r>
            <a:endParaRPr kumimoji="0" lang="en-US" sz="2000" b="0" i="0" u="none" strike="noStrike" kern="1200" cap="none" spc="0" normalizeH="0" baseline="0" noProof="0">
              <a:ln>
                <a:noFill/>
              </a:ln>
              <a:solidFill>
                <a:prstClr val="black"/>
              </a:solidFill>
              <a:effectLst/>
              <a:uLnTx/>
              <a:uFillTx/>
              <a:latin typeface="Calibri" panose="020F0502020204030204"/>
              <a:ea typeface="+mn-ea"/>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srgbClr val="000000"/>
              </a:solidFill>
              <a:effectLst/>
              <a:uLnTx/>
              <a:uFillTx/>
              <a:latin typeface="Calibri" panose="020F0502020204030204"/>
              <a:ea typeface="Calibri" panose="020F0502020204030204"/>
              <a:cs typeface="Calibri" panose="020F0502020204030204"/>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Calibri"/>
            </a:endParaRPr>
          </a:p>
        </p:txBody>
      </p:sp>
    </p:spTree>
    <p:extLst>
      <p:ext uri="{BB962C8B-B14F-4D97-AF65-F5344CB8AC3E}">
        <p14:creationId xmlns:p14="http://schemas.microsoft.com/office/powerpoint/2010/main" val="90089124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E35493-8FC1-D070-D6CD-F4DFB2F2CF1C}"/>
              </a:ext>
            </a:extLst>
          </p:cNvPr>
          <p:cNvSpPr>
            <a:spLocks noGrp="1"/>
          </p:cNvSpPr>
          <p:nvPr>
            <p:ph type="title"/>
          </p:nvPr>
        </p:nvSpPr>
        <p:spPr/>
        <p:txBody>
          <a:bodyPr/>
          <a:lstStyle/>
          <a:p>
            <a:r>
              <a:rPr lang="en-US" b="1" dirty="0">
                <a:solidFill>
                  <a:srgbClr val="0070C0"/>
                </a:solidFill>
              </a:rPr>
              <a:t>High Youth Population</a:t>
            </a:r>
          </a:p>
        </p:txBody>
      </p:sp>
      <p:sp>
        <p:nvSpPr>
          <p:cNvPr id="3" name="Content Placeholder 2">
            <a:extLst>
              <a:ext uri="{FF2B5EF4-FFF2-40B4-BE49-F238E27FC236}">
                <a16:creationId xmlns:a16="http://schemas.microsoft.com/office/drawing/2014/main" id="{CD0EFC42-F57A-8D1B-EF81-A545FB42A748}"/>
              </a:ext>
            </a:extLst>
          </p:cNvPr>
          <p:cNvSpPr>
            <a:spLocks noGrp="1"/>
          </p:cNvSpPr>
          <p:nvPr>
            <p:ph idx="1"/>
          </p:nvPr>
        </p:nvSpPr>
        <p:spPr/>
        <p:txBody>
          <a:bodyPr vert="horz" lIns="91440" tIns="45720" rIns="91440" bIns="45720" rtlCol="0" anchor="t">
            <a:normAutofit/>
          </a:bodyPr>
          <a:lstStyle/>
          <a:p>
            <a:pPr marL="0" indent="0">
              <a:buNone/>
            </a:pPr>
            <a:r>
              <a:rPr lang="en-US" sz="6600" b="1" dirty="0">
                <a:solidFill>
                  <a:srgbClr val="FF0000"/>
                </a:solidFill>
              </a:rPr>
              <a:t>36%</a:t>
            </a:r>
            <a:r>
              <a:rPr lang="en-US" sz="6600" b="1" dirty="0">
                <a:solidFill>
                  <a:srgbClr val="FFFFFF"/>
                </a:solidFill>
              </a:rPr>
              <a:t> of all Detroit residents under the age of 18-years-old live in the five Youth Arts Opportunity Zip Codes</a:t>
            </a:r>
          </a:p>
        </p:txBody>
      </p:sp>
      <p:pic>
        <p:nvPicPr>
          <p:cNvPr id="5" name="Picture 4" descr="A colorful letters on a black background&#10;&#10;Description automatically generated">
            <a:extLst>
              <a:ext uri="{FF2B5EF4-FFF2-40B4-BE49-F238E27FC236}">
                <a16:creationId xmlns:a16="http://schemas.microsoft.com/office/drawing/2014/main" id="{78BC9D53-009E-52EE-A151-509499EAD58E}"/>
              </a:ext>
            </a:extLst>
          </p:cNvPr>
          <p:cNvPicPr>
            <a:picLocks noChangeAspect="1"/>
          </p:cNvPicPr>
          <p:nvPr/>
        </p:nvPicPr>
        <p:blipFill>
          <a:blip r:embed="rId2"/>
          <a:stretch>
            <a:fillRect/>
          </a:stretch>
        </p:blipFill>
        <p:spPr>
          <a:xfrm>
            <a:off x="10821903" y="5770879"/>
            <a:ext cx="1724528" cy="1041267"/>
          </a:xfrm>
          <a:prstGeom prst="rect">
            <a:avLst/>
          </a:prstGeom>
        </p:spPr>
      </p:pic>
    </p:spTree>
    <p:extLst>
      <p:ext uri="{BB962C8B-B14F-4D97-AF65-F5344CB8AC3E}">
        <p14:creationId xmlns:p14="http://schemas.microsoft.com/office/powerpoint/2010/main" val="1561735574"/>
      </p:ext>
    </p:extLst>
  </p:cSld>
  <p:clrMapOvr>
    <a:masterClrMapping/>
  </p:clrMapOvr>
</p:sld>
</file>

<file path=ppt/theme/theme1.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30</TotalTime>
  <Words>513</Words>
  <Application>Microsoft Macintosh PowerPoint</Application>
  <PresentationFormat>Widescreen</PresentationFormat>
  <Paragraphs>49</Paragraphs>
  <Slides>12</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12</vt:i4>
      </vt:variant>
    </vt:vector>
  </HeadingPairs>
  <TitlesOfParts>
    <vt:vector size="18" baseType="lpstr">
      <vt:lpstr>Arial</vt:lpstr>
      <vt:lpstr>Calibri</vt:lpstr>
      <vt:lpstr>Calibri Light</vt:lpstr>
      <vt:lpstr>Corbel</vt:lpstr>
      <vt:lpstr>Hanken Grotesk</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High Youth Population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Rick  Sperling</dc:creator>
  <cp:lastModifiedBy>Lizzy Ferrara</cp:lastModifiedBy>
  <cp:revision>2</cp:revision>
  <dcterms:created xsi:type="dcterms:W3CDTF">2024-09-06T00:37:59Z</dcterms:created>
  <dcterms:modified xsi:type="dcterms:W3CDTF">2024-09-23T21:26:46Z</dcterms:modified>
</cp:coreProperties>
</file>