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6" r:id="rId3"/>
    <p:sldId id="267" r:id="rId4"/>
    <p:sldId id="271" r:id="rId5"/>
    <p:sldId id="268" r:id="rId6"/>
    <p:sldId id="27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3E6"/>
    <a:srgbClr val="00256E"/>
    <a:srgbClr val="206491"/>
    <a:srgbClr val="C8E2AE"/>
    <a:srgbClr val="107869"/>
    <a:srgbClr val="3EC77C"/>
    <a:srgbClr val="F7C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2110F3-E7C6-B91C-A682-B20491520A2D}" v="3854" dt="2024-09-20T21:16:50.967"/>
    <p1510:client id="{60E376AC-2219-9CE2-777B-FC8AD971CE9E}" v="73" dt="2024-09-19T20:18:41.501"/>
    <p1510:client id="{66B234BB-ABB2-B760-77F1-D636B7933372}" v="9" dt="2024-09-20T21:05:48.046"/>
    <p1510:client id="{75CE788A-37E9-CFF3-5D8A-368ABF9BC6F1}" v="87" dt="2024-09-19T19:21:35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42D4BEC4-1A45-162A-1F0B-46E3120E1AA9}"/>
              </a:ext>
            </a:extLst>
          </p:cNvPr>
          <p:cNvCxnSpPr/>
          <p:nvPr/>
        </p:nvCxnSpPr>
        <p:spPr>
          <a:xfrm flipH="1">
            <a:off x="4648508" y="2207225"/>
            <a:ext cx="3304609" cy="2098588"/>
          </a:xfrm>
          <a:prstGeom prst="curvedConnector3">
            <a:avLst/>
          </a:prstGeom>
          <a:ln w="57150">
            <a:solidFill>
              <a:srgbClr val="107869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/>
          <p:nvPr/>
        </p:nvGrpSpPr>
        <p:grpSpPr>
          <a:xfrm>
            <a:off x="485990" y="624090"/>
            <a:ext cx="12127801" cy="6953699"/>
            <a:chOff x="-7500410" y="-8694778"/>
            <a:chExt cx="24623276" cy="13907411"/>
          </a:xfrm>
        </p:grpSpPr>
        <p:sp>
          <p:nvSpPr>
            <p:cNvPr id="5" name="TextBox 5"/>
            <p:cNvSpPr txBox="1"/>
            <p:nvPr/>
          </p:nvSpPr>
          <p:spPr>
            <a:xfrm>
              <a:off x="1722537" y="-1079737"/>
              <a:ext cx="15400329" cy="6292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C090A"/>
                  </a:solidFill>
                  <a:latin typeface="TW Cen MT"/>
                  <a:sym typeface="League Spartan"/>
                </a:rPr>
                <a:t>Brandon Stanaway, Socioeconomic Analyst II</a:t>
              </a:r>
              <a:endParaRPr lang="en-US" sz="2000" b="1">
                <a:solidFill>
                  <a:srgbClr val="000000"/>
                </a:solidFill>
                <a:latin typeface="TW Cen MT"/>
              </a:endParaRPr>
            </a:p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0C090A"/>
                  </a:solidFill>
                  <a:latin typeface="TW Cen MT"/>
                  <a:sym typeface="League Spartan"/>
                </a:rPr>
                <a:t>Abbey Judd, Senior Arts &amp; Culture Planner</a:t>
              </a:r>
              <a:endParaRPr lang="en-US" sz="2000" b="1">
                <a:solidFill>
                  <a:srgbClr val="000000"/>
                </a:solidFill>
                <a:latin typeface="TW Cen MT"/>
                <a:sym typeface="League Spartan"/>
              </a:endParaRPr>
            </a:p>
            <a:p>
              <a:r>
                <a:rPr lang="en-US" sz="2000" b="1" i="1">
                  <a:solidFill>
                    <a:srgbClr val="0C090A"/>
                  </a:solidFill>
                  <a:latin typeface="TW Cen MT"/>
                </a:rPr>
                <a:t>Metropolitan Area Planning Council</a:t>
              </a:r>
              <a:endParaRPr lang="en-US" sz="2000"/>
            </a:p>
            <a:p>
              <a:endParaRPr lang="en-US" sz="2000" b="1" i="1">
                <a:solidFill>
                  <a:srgbClr val="0C090A"/>
                </a:solidFill>
                <a:latin typeface="TW Cen MT"/>
                <a:sym typeface="League Spartan"/>
              </a:endParaRPr>
            </a:p>
            <a:p>
              <a:r>
                <a:rPr lang="en-US" sz="2000" i="1">
                  <a:solidFill>
                    <a:srgbClr val="000000"/>
                  </a:solidFill>
                  <a:latin typeface="TW Cen MT"/>
                  <a:sym typeface="League Spartan"/>
                </a:rPr>
                <a:t>Supporting Community Arts &amp; Culture with Local Data</a:t>
              </a:r>
              <a:endParaRPr lang="en-US" sz="2000" i="1">
                <a:solidFill>
                  <a:srgbClr val="000000"/>
                </a:solidFill>
                <a:latin typeface="TW Cen MT"/>
              </a:endParaRPr>
            </a:p>
            <a:p>
              <a:r>
                <a:rPr lang="en-US" sz="2000">
                  <a:solidFill>
                    <a:srgbClr val="0C090A"/>
                  </a:solidFill>
                  <a:latin typeface="TW Cen MT"/>
                </a:rPr>
                <a:t>National Neighborhood Indicators Partnership </a:t>
              </a:r>
              <a:br>
                <a:rPr lang="en-US" sz="2000">
                  <a:solidFill>
                    <a:srgbClr val="0C090A"/>
                  </a:solidFill>
                  <a:latin typeface="TW Cen MT"/>
                </a:rPr>
              </a:br>
              <a:r>
                <a:rPr lang="en-US" sz="2000">
                  <a:solidFill>
                    <a:srgbClr val="0C090A"/>
                  </a:solidFill>
                  <a:latin typeface="TW Cen MT"/>
                </a:rPr>
                <a:t>Wednesday, September 25, 2024</a:t>
              </a:r>
              <a:br>
                <a:rPr lang="en-US"/>
              </a:br>
              <a:br>
                <a:rPr lang="en-US" sz="1800" b="1" i="1">
                  <a:latin typeface="TW Cen MT"/>
                </a:rPr>
              </a:br>
              <a:endParaRPr lang="en-US" sz="1800" b="1" i="1">
                <a:solidFill>
                  <a:srgbClr val="0C090A"/>
                </a:solidFill>
                <a:latin typeface="TW Cen MT"/>
              </a:endParaRPr>
            </a:p>
            <a:p>
              <a:pPr algn="ctr">
                <a:lnSpc>
                  <a:spcPts val="2800"/>
                </a:lnSpc>
                <a:spcBef>
                  <a:spcPct val="0"/>
                </a:spcBef>
              </a:pPr>
              <a:endParaRPr lang="en-US" sz="2000">
                <a:solidFill>
                  <a:srgbClr val="0C090A"/>
                </a:solidFill>
                <a:latin typeface="Tw Cen M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7500410" y="-8694778"/>
              <a:ext cx="14879484" cy="3354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370"/>
                </a:lnSpc>
                <a:spcBef>
                  <a:spcPct val="0"/>
                </a:spcBef>
              </a:pPr>
              <a:r>
                <a:rPr lang="en-US" sz="4000" b="1">
                  <a:solidFill>
                    <a:srgbClr val="0C090A"/>
                  </a:solidFill>
                  <a:latin typeface="Tw Cen MT"/>
                </a:rPr>
                <a:t>Connecting the Dots: </a:t>
              </a:r>
              <a:endParaRPr lang="en-US" sz="4000">
                <a:solidFill>
                  <a:srgbClr val="0C090A"/>
                </a:solidFill>
                <a:latin typeface="Aptos"/>
              </a:endParaRPr>
            </a:p>
            <a:p>
              <a:pPr>
                <a:lnSpc>
                  <a:spcPts val="437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C090A"/>
                  </a:solidFill>
                  <a:latin typeface="Tw Cen MT"/>
                </a:rPr>
                <a:t>Bridging Data and Policy for Cultural Infrastructure in </a:t>
              </a:r>
              <a:r>
                <a:rPr lang="en-US" sz="3600">
                  <a:solidFill>
                    <a:srgbClr val="0C090A"/>
                  </a:solidFill>
                  <a:latin typeface="TW Cen MT"/>
                </a:rPr>
                <a:t>Metro Boston</a:t>
              </a:r>
              <a:endParaRPr lang="en-US" sz="4000">
                <a:solidFill>
                  <a:srgbClr val="0C090A"/>
                </a:solidFill>
                <a:latin typeface="Aptos"/>
              </a:endParaRPr>
            </a:p>
          </p:txBody>
        </p:sp>
      </p:grpSp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F8953739-E4BC-8B47-5B17-9906B1F4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798" y="5814203"/>
            <a:ext cx="1717964" cy="921328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3A7C56EC-24FF-2F2F-68DF-34F8EEA51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187" y="-586519"/>
            <a:ext cx="5200796" cy="5223164"/>
          </a:xfrm>
          <a:prstGeom prst="rect">
            <a:avLst/>
          </a:prstGeom>
        </p:spPr>
      </p:pic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757D3E79-3C93-3559-D972-5D646A23D3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97" t="11862" r="11144" b="12042"/>
          <a:stretch/>
        </p:blipFill>
        <p:spPr>
          <a:xfrm>
            <a:off x="-169004" y="2365392"/>
            <a:ext cx="5199724" cy="521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5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6CBF6F-BBC5-4686-82EB-47D1695F138A}"/>
              </a:ext>
            </a:extLst>
          </p:cNvPr>
          <p:cNvSpPr>
            <a:spLocks noGrp="1"/>
          </p:cNvSpPr>
          <p:nvPr/>
        </p:nvSpPr>
        <p:spPr>
          <a:xfrm>
            <a:off x="8750968" y="7128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4975F-8347-4603-83C9-04475FE35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7" t="31801" r="15300" b="10124"/>
          <a:stretch/>
        </p:blipFill>
        <p:spPr>
          <a:xfrm>
            <a:off x="-1261175" y="-65067"/>
            <a:ext cx="6285208" cy="3767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4AE00D-DC3A-2EE5-CE22-6F436C384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21" y="-154116"/>
            <a:ext cx="3462067" cy="332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C0E836-6ED5-4888-9322-26E54BF6A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47" t="30795" r="14246" b="14151"/>
          <a:stretch/>
        </p:blipFill>
        <p:spPr>
          <a:xfrm>
            <a:off x="6926331" y="16610"/>
            <a:ext cx="5689456" cy="3775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55CD5-BAD1-4ABE-B991-BE6C31AC3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80" t="10124" r="15300" b="13284"/>
          <a:stretch/>
        </p:blipFill>
        <p:spPr>
          <a:xfrm>
            <a:off x="1281077" y="2535275"/>
            <a:ext cx="5865708" cy="5252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D6DF9-D408-FCD4-D4D4-308101242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9491" y="2907344"/>
            <a:ext cx="5532408" cy="4481161"/>
          </a:xfrm>
          <a:prstGeom prst="rect">
            <a:avLst/>
          </a:prstGeom>
        </p:spPr>
      </p:pic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A560DEF7-61A1-E91E-D50B-C03178E00F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5304" b="-299"/>
          <a:stretch/>
        </p:blipFill>
        <p:spPr>
          <a:xfrm>
            <a:off x="-75022" y="3784987"/>
            <a:ext cx="3610686" cy="327562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0125BA8-2520-E61F-9B74-D0A8C2DDD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8724" y="3603195"/>
            <a:ext cx="3001992" cy="2842835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F014F2-C74B-3978-A93E-51BFCA7E2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3141" y="4892442"/>
            <a:ext cx="5273614" cy="21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6C838C24-721B-3CF0-FE6C-1C4C1565A82E}"/>
              </a:ext>
            </a:extLst>
          </p:cNvPr>
          <p:cNvSpPr txBox="1"/>
          <p:nvPr/>
        </p:nvSpPr>
        <p:spPr>
          <a:xfrm>
            <a:off x="154009" y="6144346"/>
            <a:ext cx="1200084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370"/>
              </a:lnSpc>
              <a:spcBef>
                <a:spcPct val="0"/>
              </a:spcBef>
            </a:pPr>
            <a:r>
              <a:rPr lang="en-US" sz="3800" b="1">
                <a:solidFill>
                  <a:srgbClr val="0C090A"/>
                </a:solidFill>
                <a:latin typeface="Tw Cen MT"/>
                <a:sym typeface="League Spartan"/>
              </a:rPr>
              <a:t>Building Datasets to Protect and Preserve Cultural Space</a:t>
            </a:r>
            <a:endParaRPr lang="en-US" sz="3800" b="1">
              <a:solidFill>
                <a:srgbClr val="0C090A"/>
              </a:solidFill>
              <a:latin typeface="Tw Cen M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C1790B-0847-BFA7-A7B7-DCB84F8E67D5}"/>
              </a:ext>
            </a:extLst>
          </p:cNvPr>
          <p:cNvGrpSpPr/>
          <p:nvPr/>
        </p:nvGrpSpPr>
        <p:grpSpPr>
          <a:xfrm>
            <a:off x="454370" y="-3955"/>
            <a:ext cx="11746462" cy="6046450"/>
            <a:chOff x="454370" y="950584"/>
            <a:chExt cx="11746462" cy="60464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0834CE-5698-9180-0A5A-FCF598EEB22E}"/>
                </a:ext>
              </a:extLst>
            </p:cNvPr>
            <p:cNvSpPr/>
            <p:nvPr/>
          </p:nvSpPr>
          <p:spPr>
            <a:xfrm>
              <a:off x="454370" y="950584"/>
              <a:ext cx="11746462" cy="6046450"/>
            </a:xfrm>
            <a:prstGeom prst="rect">
              <a:avLst/>
            </a:prstGeom>
            <a:solidFill>
              <a:srgbClr val="1078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map of a city&#10;&#10;Description automatically generated">
              <a:extLst>
                <a:ext uri="{FF2B5EF4-FFF2-40B4-BE49-F238E27FC236}">
                  <a16:creationId xmlns:a16="http://schemas.microsoft.com/office/drawing/2014/main" id="{065383BA-94FB-6387-36F3-C7A29EEA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4633" y="1341184"/>
              <a:ext cx="4343400" cy="4181475"/>
            </a:xfrm>
            <a:prstGeom prst="rect">
              <a:avLst/>
            </a:prstGeom>
          </p:spPr>
        </p:pic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FE64001-4904-86D5-C998-D5F805578AB8}"/>
                </a:ext>
              </a:extLst>
            </p:cNvPr>
            <p:cNvSpPr txBox="1"/>
            <p:nvPr/>
          </p:nvSpPr>
          <p:spPr>
            <a:xfrm>
              <a:off x="7407111" y="5590962"/>
              <a:ext cx="4606934" cy="10795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800" b="1" i="1">
                  <a:solidFill>
                    <a:schemeClr val="bg1"/>
                  </a:solidFill>
                  <a:latin typeface="Tw Cen MT"/>
                  <a:sym typeface="League Spartan"/>
                </a:rPr>
                <a:t>Making Space for Art: Securing Cultural Infrastructure in Boston, Cambridge and Somerville, 2022</a:t>
              </a:r>
              <a:endParaRPr lang="en-US" sz="2800" b="1" i="1">
                <a:solidFill>
                  <a:schemeClr val="bg1"/>
                </a:solidFill>
                <a:latin typeface="Tw Cen MT"/>
              </a:endParaRPr>
            </a:p>
          </p:txBody>
        </p:sp>
      </p:grpSp>
      <p:pic>
        <p:nvPicPr>
          <p:cNvPr id="14" name="Picture 13" descr="A map of a city&#10;&#10;Description automatically generated">
            <a:extLst>
              <a:ext uri="{FF2B5EF4-FFF2-40B4-BE49-F238E27FC236}">
                <a16:creationId xmlns:a16="http://schemas.microsoft.com/office/drawing/2014/main" id="{52A2677A-0428-82E8-6B02-F1495ED3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" y="5021"/>
            <a:ext cx="6332150" cy="60411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C8AC77-633E-8A59-F334-A1AE516382AC}"/>
              </a:ext>
            </a:extLst>
          </p:cNvPr>
          <p:cNvGrpSpPr/>
          <p:nvPr/>
        </p:nvGrpSpPr>
        <p:grpSpPr>
          <a:xfrm>
            <a:off x="98226" y="372717"/>
            <a:ext cx="7071530" cy="4992742"/>
            <a:chOff x="-2416" y="256338"/>
            <a:chExt cx="7071530" cy="499274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6DFA5B2-0EF0-91D7-5500-12E110C73F29}"/>
                </a:ext>
              </a:extLst>
            </p:cNvPr>
            <p:cNvSpPr/>
            <p:nvPr/>
          </p:nvSpPr>
          <p:spPr>
            <a:xfrm>
              <a:off x="-2416" y="256338"/>
              <a:ext cx="7071530" cy="4992742"/>
            </a:xfrm>
            <a:prstGeom prst="rect">
              <a:avLst/>
            </a:prstGeom>
            <a:solidFill>
              <a:srgbClr val="0025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ECFEA16C-6015-56E3-9EDC-17BD43CEC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116" y="793483"/>
              <a:ext cx="6570946" cy="4172473"/>
            </a:xfrm>
            <a:prstGeom prst="rect">
              <a:avLst/>
            </a:prstGeom>
          </p:spPr>
        </p:pic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0813806A-366C-B8EC-ABFB-E01A710B4E94}"/>
                </a:ext>
              </a:extLst>
            </p:cNvPr>
            <p:cNvSpPr txBox="1"/>
            <p:nvPr/>
          </p:nvSpPr>
          <p:spPr>
            <a:xfrm>
              <a:off x="370530" y="345343"/>
              <a:ext cx="6154016" cy="3614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800" b="1" i="1">
                  <a:solidFill>
                    <a:schemeClr val="bg1"/>
                  </a:solidFill>
                  <a:latin typeface="Tw Cen MT"/>
                  <a:sym typeface="League Spartan"/>
                </a:rPr>
                <a:t>Somerville Arts Space Risk Assessment, 2019</a:t>
              </a:r>
              <a:endParaRPr lang="en-US" sz="2800" b="1" i="1">
                <a:solidFill>
                  <a:schemeClr val="bg1"/>
                </a:solidFill>
                <a:latin typeface="Tw Cen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75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9B9C218A-0B78-C8C4-C3D0-0C30CA19C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466" y="8494"/>
            <a:ext cx="7321850" cy="606994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4A47374D-272D-640E-09FE-30C23A2DCFB9}"/>
              </a:ext>
            </a:extLst>
          </p:cNvPr>
          <p:cNvSpPr txBox="1"/>
          <p:nvPr/>
        </p:nvSpPr>
        <p:spPr>
          <a:xfrm>
            <a:off x="4587911" y="6169957"/>
            <a:ext cx="748749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370"/>
              </a:lnSpc>
              <a:spcBef>
                <a:spcPct val="0"/>
              </a:spcBef>
            </a:pPr>
            <a:r>
              <a:rPr lang="en-US" sz="3800" b="1">
                <a:solidFill>
                  <a:srgbClr val="0C090A"/>
                </a:solidFill>
                <a:latin typeface="Tw Cen MT"/>
                <a:sym typeface="League Spartan"/>
              </a:rPr>
              <a:t>Industrial Land x Creative Economy</a:t>
            </a:r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721542-0991-2597-84D3-B22A609492B3}"/>
              </a:ext>
            </a:extLst>
          </p:cNvPr>
          <p:cNvGrpSpPr/>
          <p:nvPr/>
        </p:nvGrpSpPr>
        <p:grpSpPr>
          <a:xfrm>
            <a:off x="5410" y="1541"/>
            <a:ext cx="7700795" cy="6071263"/>
            <a:chOff x="2025169" y="276963"/>
            <a:chExt cx="7700795" cy="60712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B87BD0-F8E0-4D6A-EAD8-8552E15624F4}"/>
                </a:ext>
              </a:extLst>
            </p:cNvPr>
            <p:cNvSpPr/>
            <p:nvPr/>
          </p:nvSpPr>
          <p:spPr>
            <a:xfrm>
              <a:off x="2025169" y="276963"/>
              <a:ext cx="7700795" cy="6071263"/>
            </a:xfrm>
            <a:prstGeom prst="rect">
              <a:avLst/>
            </a:prstGeom>
            <a:solidFill>
              <a:srgbClr val="0025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45A2D30-09F1-A60D-F2BA-1EAA7823353B}"/>
                </a:ext>
              </a:extLst>
            </p:cNvPr>
            <p:cNvGrpSpPr/>
            <p:nvPr/>
          </p:nvGrpSpPr>
          <p:grpSpPr>
            <a:xfrm>
              <a:off x="2456482" y="888746"/>
              <a:ext cx="6965665" cy="5112412"/>
              <a:chOff x="2456482" y="975556"/>
              <a:chExt cx="6965665" cy="5112412"/>
            </a:xfrm>
          </p:grpSpPr>
          <p:pic>
            <p:nvPicPr>
              <p:cNvPr id="14" name="Picture 13" descr="A map of a city&#10;&#10;Description automatically generated">
                <a:extLst>
                  <a:ext uri="{FF2B5EF4-FFF2-40B4-BE49-F238E27FC236}">
                    <a16:creationId xmlns:a16="http://schemas.microsoft.com/office/drawing/2014/main" id="{C7C5CD58-3B0E-6904-0034-D13D33D49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1118" t="7261" r="29232" b="5323"/>
              <a:stretch/>
            </p:blipFill>
            <p:spPr>
              <a:xfrm>
                <a:off x="2456482" y="975556"/>
                <a:ext cx="6965665" cy="5112412"/>
              </a:xfrm>
              <a:prstGeom prst="rect">
                <a:avLst/>
              </a:prstGeom>
            </p:spPr>
          </p:pic>
          <p:pic>
            <p:nvPicPr>
              <p:cNvPr id="4" name="Picture 3" descr="A map of a city&#10;&#10;Description automatically generated">
                <a:extLst>
                  <a:ext uri="{FF2B5EF4-FFF2-40B4-BE49-F238E27FC236}">
                    <a16:creationId xmlns:a16="http://schemas.microsoft.com/office/drawing/2014/main" id="{6B889294-A07F-E5B9-B254-6388B8417C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73051" t="22770" r="8129" b="20188"/>
              <a:stretch/>
            </p:blipFill>
            <p:spPr>
              <a:xfrm>
                <a:off x="7405541" y="1138731"/>
                <a:ext cx="1840590" cy="2655462"/>
              </a:xfrm>
              <a:prstGeom prst="rect">
                <a:avLst/>
              </a:prstGeom>
            </p:spPr>
          </p:pic>
        </p:grp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8187A3FB-845E-8A17-7B7B-2FFE41CCE032}"/>
                </a:ext>
              </a:extLst>
            </p:cNvPr>
            <p:cNvSpPr txBox="1"/>
            <p:nvPr/>
          </p:nvSpPr>
          <p:spPr>
            <a:xfrm>
              <a:off x="2286168" y="480548"/>
              <a:ext cx="6549484" cy="367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800"/>
                </a:lnSpc>
                <a:spcBef>
                  <a:spcPct val="0"/>
                </a:spcBef>
              </a:pPr>
              <a:r>
                <a:rPr lang="en-US" sz="2800" b="1" i="1">
                  <a:solidFill>
                    <a:schemeClr val="bg1"/>
                  </a:solidFill>
                  <a:latin typeface="Tw Cen MT"/>
                  <a:sym typeface="League Spartan"/>
                </a:rPr>
                <a:t>Density of Arts Businesses in Cambridge (2023) 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0A109CB-F3FE-0213-0741-FB26076DFE4B}"/>
              </a:ext>
            </a:extLst>
          </p:cNvPr>
          <p:cNvSpPr/>
          <p:nvPr/>
        </p:nvSpPr>
        <p:spPr>
          <a:xfrm>
            <a:off x="7548292" y="797520"/>
            <a:ext cx="4643614" cy="3601186"/>
          </a:xfrm>
          <a:prstGeom prst="rect">
            <a:avLst/>
          </a:prstGeom>
          <a:solidFill>
            <a:srgbClr val="1078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>
              <a:latin typeface="Tw Cen MT"/>
            </a:endParaRPr>
          </a:p>
        </p:txBody>
      </p:sp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0B627910-3208-E926-1BB9-CC41DC06F0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65" t="24740" r="3299" b="22037"/>
          <a:stretch/>
        </p:blipFill>
        <p:spPr>
          <a:xfrm>
            <a:off x="7825063" y="1713151"/>
            <a:ext cx="4082167" cy="23513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87E503-3220-DB18-5679-F2E2E2551AA8}"/>
              </a:ext>
            </a:extLst>
          </p:cNvPr>
          <p:cNvSpPr txBox="1"/>
          <p:nvPr/>
        </p:nvSpPr>
        <p:spPr>
          <a:xfrm>
            <a:off x="7698954" y="795051"/>
            <a:ext cx="452426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>
                <a:solidFill>
                  <a:srgbClr val="FFFFFF"/>
                </a:solidFill>
                <a:latin typeface="Tw Cen MT"/>
              </a:rPr>
              <a:t>Point Location of Arts Businesses in North Cambridge (2023) </a:t>
            </a:r>
            <a:r>
              <a:rPr lang="en-US" sz="2400">
                <a:latin typeface="Tw Cen MT"/>
              </a:rPr>
              <a:t>​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97645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02623C-8469-A8D7-2EE4-955C253EF93A}"/>
              </a:ext>
            </a:extLst>
          </p:cNvPr>
          <p:cNvSpPr/>
          <p:nvPr/>
        </p:nvSpPr>
        <p:spPr>
          <a:xfrm>
            <a:off x="6789962" y="-5443"/>
            <a:ext cx="5414748" cy="6071506"/>
          </a:xfrm>
          <a:prstGeom prst="rect">
            <a:avLst/>
          </a:prstGeom>
          <a:solidFill>
            <a:srgbClr val="2064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B5B343-B8FB-A8F5-3001-4EE279EC77E3}"/>
              </a:ext>
            </a:extLst>
          </p:cNvPr>
          <p:cNvSpPr/>
          <p:nvPr/>
        </p:nvSpPr>
        <p:spPr>
          <a:xfrm>
            <a:off x="-2723" y="5443"/>
            <a:ext cx="5704115" cy="6071506"/>
          </a:xfrm>
          <a:prstGeom prst="rect">
            <a:avLst/>
          </a:prstGeom>
          <a:solidFill>
            <a:srgbClr val="C8E2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BE6C4295-FF1B-0A23-AE29-B1235486C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580" y="-1152"/>
            <a:ext cx="7321850" cy="606994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4A47374D-272D-640E-09FE-30C23A2DCFB9}"/>
              </a:ext>
            </a:extLst>
          </p:cNvPr>
          <p:cNvSpPr txBox="1"/>
          <p:nvPr/>
        </p:nvSpPr>
        <p:spPr>
          <a:xfrm>
            <a:off x="-132568" y="6193896"/>
            <a:ext cx="12063288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4370"/>
              </a:lnSpc>
              <a:spcBef>
                <a:spcPct val="0"/>
              </a:spcBef>
            </a:pPr>
            <a:r>
              <a:rPr lang="en-US" sz="3800" b="1">
                <a:solidFill>
                  <a:srgbClr val="0C090A"/>
                </a:solidFill>
                <a:latin typeface="Tw Cen MT"/>
                <a:sym typeface="League Spartan"/>
              </a:rPr>
              <a:t>Industrial Land x Creative Economy: Missing Key Data</a:t>
            </a:r>
            <a:endParaRPr lang="en-US"/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E40A4BE5-574A-CE64-2A28-004675C9ED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872" r="-1396" b="-222"/>
          <a:stretch/>
        </p:blipFill>
        <p:spPr>
          <a:xfrm>
            <a:off x="202557" y="890080"/>
            <a:ext cx="5678884" cy="4556222"/>
          </a:xfrm>
          <a:prstGeom prst="rect">
            <a:avLst/>
          </a:prstGeom>
        </p:spPr>
      </p:pic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2C7CBF0-A8BF-9475-B2ED-2A98B58AF8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55" t="16474" r="4538" b="4613"/>
          <a:stretch/>
        </p:blipFill>
        <p:spPr>
          <a:xfrm>
            <a:off x="6203804" y="971146"/>
            <a:ext cx="5237279" cy="4630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E845BE-0622-5B30-04DB-E796D9FA4011}"/>
              </a:ext>
            </a:extLst>
          </p:cNvPr>
          <p:cNvSpPr txBox="1"/>
          <p:nvPr/>
        </p:nvSpPr>
        <p:spPr>
          <a:xfrm>
            <a:off x="204347" y="3871987"/>
            <a:ext cx="3357146" cy="156966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i="1" err="1">
                <a:solidFill>
                  <a:srgbClr val="00256E"/>
                </a:solidFill>
                <a:latin typeface="Tw Cen MT"/>
              </a:rPr>
              <a:t>DataAxle</a:t>
            </a:r>
            <a:r>
              <a:rPr lang="en-US" sz="2400" b="1" i="1">
                <a:solidFill>
                  <a:srgbClr val="00256E"/>
                </a:solidFill>
                <a:latin typeface="Tw Cen MT"/>
              </a:rPr>
              <a:t> is missing established arts businesses, like Soundcheck Studios in Pembroke, MA. 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547D73-F867-E24C-EACC-4021144667B8}"/>
              </a:ext>
            </a:extLst>
          </p:cNvPr>
          <p:cNvSpPr txBox="1"/>
          <p:nvPr/>
        </p:nvSpPr>
        <p:spPr>
          <a:xfrm>
            <a:off x="8364499" y="1142290"/>
            <a:ext cx="3077424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b="1" i="1" err="1">
                <a:solidFill>
                  <a:srgbClr val="0063E6"/>
                </a:solidFill>
                <a:latin typeface="Tw Cen MT"/>
              </a:rPr>
              <a:t>DataAxle</a:t>
            </a:r>
            <a:r>
              <a:rPr lang="en-US" sz="2400" b="1" i="1">
                <a:solidFill>
                  <a:srgbClr val="0063E6"/>
                </a:solidFill>
                <a:latin typeface="Tw Cen MT"/>
              </a:rPr>
              <a:t> is missing   established </a:t>
            </a:r>
            <a:endParaRPr lang="en-US">
              <a:solidFill>
                <a:srgbClr val="0063E6"/>
              </a:solidFill>
              <a:latin typeface="Aptos" panose="020B0004020202020204"/>
            </a:endParaRPr>
          </a:p>
          <a:p>
            <a:pPr algn="r"/>
            <a:r>
              <a:rPr lang="en-US" sz="2400" b="1" i="1">
                <a:solidFill>
                  <a:srgbClr val="0063E6"/>
                </a:solidFill>
                <a:latin typeface="Tw Cen MT"/>
              </a:rPr>
              <a:t>arts spaces, like </a:t>
            </a:r>
            <a:endParaRPr lang="en-US">
              <a:solidFill>
                <a:srgbClr val="0063E6"/>
              </a:solidFill>
              <a:latin typeface="Aptos" panose="020B0004020202020204"/>
            </a:endParaRPr>
          </a:p>
          <a:p>
            <a:pPr algn="r"/>
            <a:r>
              <a:rPr lang="en-US" sz="2400" b="1" i="1">
                <a:solidFill>
                  <a:srgbClr val="0063E6"/>
                </a:solidFill>
                <a:latin typeface="Tw Cen MT"/>
              </a:rPr>
              <a:t>Norwood Space Center in Norwood, MA. </a:t>
            </a:r>
            <a:endParaRPr lang="en-US">
              <a:solidFill>
                <a:srgbClr val="0063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15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60D9D6B-D993-C37A-0BF3-CB5EC4D40ADF}"/>
              </a:ext>
            </a:extLst>
          </p:cNvPr>
          <p:cNvCxnSpPr/>
          <p:nvPr/>
        </p:nvCxnSpPr>
        <p:spPr>
          <a:xfrm>
            <a:off x="1192191" y="5402483"/>
            <a:ext cx="9518247" cy="991563"/>
          </a:xfrm>
          <a:prstGeom prst="straightConnector1">
            <a:avLst/>
          </a:prstGeom>
          <a:ln w="57150">
            <a:solidFill>
              <a:srgbClr val="0063E6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2815F410-6AAE-2121-AEBA-86CA381F1DC8}"/>
              </a:ext>
            </a:extLst>
          </p:cNvPr>
          <p:cNvSpPr txBox="1"/>
          <p:nvPr/>
        </p:nvSpPr>
        <p:spPr>
          <a:xfrm>
            <a:off x="-225261" y="653369"/>
            <a:ext cx="1115643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370"/>
              </a:lnSpc>
              <a:spcBef>
                <a:spcPct val="0"/>
              </a:spcBef>
            </a:pPr>
            <a:r>
              <a:rPr lang="en-US" sz="3800" b="1">
                <a:solidFill>
                  <a:srgbClr val="0C090A"/>
                </a:solidFill>
                <a:latin typeface="Tw Cen MT"/>
                <a:sym typeface="League Spartan"/>
              </a:rPr>
              <a:t>Policy Implications for Cultural Data Collection</a:t>
            </a:r>
            <a:endParaRPr lang="en-US" sz="3800" b="1">
              <a:solidFill>
                <a:srgbClr val="0C090A"/>
              </a:solidFill>
              <a:latin typeface="Tw Cen MT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00BC9E63-FE85-CCE0-B1ED-20B639ECFB9F}"/>
              </a:ext>
            </a:extLst>
          </p:cNvPr>
          <p:cNvSpPr txBox="1"/>
          <p:nvPr/>
        </p:nvSpPr>
        <p:spPr>
          <a:xfrm>
            <a:off x="3288682" y="1561597"/>
            <a:ext cx="8250581" cy="4284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b="1">
                <a:solidFill>
                  <a:srgbClr val="0C090A"/>
                </a:solidFill>
                <a:latin typeface="Tw Cen MT"/>
                <a:sym typeface="League Spartan"/>
              </a:rPr>
              <a:t>Regional planning agencies</a:t>
            </a:r>
            <a:r>
              <a:rPr lang="en-US" sz="3200">
                <a:solidFill>
                  <a:srgbClr val="0C090A"/>
                </a:solidFill>
                <a:latin typeface="Tw Cen MT"/>
                <a:sym typeface="League Spartan"/>
              </a:rPr>
              <a:t> play an essential role in maintaining and stewarding cultural data.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en-US" sz="3200">
              <a:solidFill>
                <a:srgbClr val="0C090A"/>
              </a:solidFill>
              <a:latin typeface="Tw Cen MT"/>
            </a:endParaRPr>
          </a:p>
          <a:p>
            <a:pPr marL="342900" indent="-342900">
              <a:lnSpc>
                <a:spcPts val="2800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3200" b="1">
                <a:solidFill>
                  <a:srgbClr val="0C090A"/>
                </a:solidFill>
                <a:latin typeface="TW Cen MT"/>
              </a:rPr>
              <a:t>Cultural data </a:t>
            </a:r>
            <a:r>
              <a:rPr lang="en-US" sz="3200">
                <a:solidFill>
                  <a:srgbClr val="0C090A"/>
                </a:solidFill>
                <a:latin typeface="TW Cen MT"/>
              </a:rPr>
              <a:t>is critical for communities to protect, preserve, and advocate for cultural spaces. </a:t>
            </a:r>
            <a:r>
              <a:rPr lang="en-US" sz="3200" i="1">
                <a:solidFill>
                  <a:srgbClr val="0C090A"/>
                </a:solidFill>
                <a:latin typeface="TW Cen MT"/>
              </a:rPr>
              <a:t>We need more of it! </a:t>
            </a:r>
            <a:endParaRPr lang="en-US" sz="3200" i="1">
              <a:solidFill>
                <a:srgbClr val="000000"/>
              </a:solidFill>
              <a:latin typeface="TW Cen MT"/>
            </a:endParaRP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en-US" sz="3200">
              <a:solidFill>
                <a:srgbClr val="0C090A"/>
              </a:solidFill>
              <a:latin typeface="Tw Cen MT"/>
            </a:endParaRPr>
          </a:p>
          <a:p>
            <a:pPr marL="342900" indent="-342900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3200">
                <a:solidFill>
                  <a:srgbClr val="0C090A"/>
                </a:solidFill>
                <a:latin typeface="Tw Cen MT"/>
              </a:rPr>
              <a:t>Cultural planning needs </a:t>
            </a:r>
            <a:r>
              <a:rPr lang="en-US" sz="3200" b="1">
                <a:solidFill>
                  <a:srgbClr val="0C090A"/>
                </a:solidFill>
                <a:latin typeface="Tw Cen MT"/>
              </a:rPr>
              <a:t>data-informed decision-making</a:t>
            </a:r>
            <a:r>
              <a:rPr lang="en-US" sz="3200">
                <a:solidFill>
                  <a:srgbClr val="0C090A"/>
                </a:solidFill>
                <a:latin typeface="Tw Cen MT"/>
              </a:rPr>
              <a:t> to support equitable policy development and evaluation. </a:t>
            </a:r>
            <a:br>
              <a:rPr lang="en-US" sz="3200">
                <a:latin typeface="Tw Cen MT"/>
              </a:rPr>
            </a:br>
            <a:endParaRPr lang="en-US" sz="3200">
              <a:solidFill>
                <a:srgbClr val="0C090A"/>
              </a:solidFill>
              <a:latin typeface="Tw Cen MT"/>
            </a:endParaRP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C090A"/>
              </a:solidFill>
              <a:latin typeface="Tw Cen MT"/>
            </a:endParaRP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6AF97E3D-99E6-812B-8616-92DB2B6CE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4184" y="1223720"/>
            <a:ext cx="5200796" cy="5223164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F4D7205A-7C01-4CB6-DE37-A81A74824B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97" t="11862" r="11144" b="12042"/>
          <a:stretch/>
        </p:blipFill>
        <p:spPr>
          <a:xfrm>
            <a:off x="10406320" y="4857339"/>
            <a:ext cx="2625400" cy="26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29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</cp:revision>
  <dcterms:created xsi:type="dcterms:W3CDTF">2024-09-03T16:56:42Z</dcterms:created>
  <dcterms:modified xsi:type="dcterms:W3CDTF">2024-09-20T21:26:54Z</dcterms:modified>
</cp:coreProperties>
</file>