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3"/>
  </p:notesMasterIdLst>
  <p:sldIdLst>
    <p:sldId id="283" r:id="rId5"/>
    <p:sldId id="284" r:id="rId6"/>
    <p:sldId id="324" r:id="rId7"/>
    <p:sldId id="325" r:id="rId8"/>
    <p:sldId id="287" r:id="rId9"/>
    <p:sldId id="291" r:id="rId10"/>
    <p:sldId id="326" r:id="rId11"/>
    <p:sldId id="286" r:id="rId12"/>
    <p:sldId id="288" r:id="rId13"/>
    <p:sldId id="331" r:id="rId14"/>
    <p:sldId id="307" r:id="rId15"/>
    <p:sldId id="330" r:id="rId16"/>
    <p:sldId id="327" r:id="rId17"/>
    <p:sldId id="329" r:id="rId18"/>
    <p:sldId id="332" r:id="rId19"/>
    <p:sldId id="328" r:id="rId20"/>
    <p:sldId id="308" r:id="rId21"/>
    <p:sldId id="317" r:id="rId22"/>
    <p:sldId id="313" r:id="rId23"/>
    <p:sldId id="315" r:id="rId24"/>
    <p:sldId id="312" r:id="rId25"/>
    <p:sldId id="292" r:id="rId26"/>
    <p:sldId id="294" r:id="rId27"/>
    <p:sldId id="297" r:id="rId28"/>
    <p:sldId id="301" r:id="rId29"/>
    <p:sldId id="296" r:id="rId30"/>
    <p:sldId id="298" r:id="rId31"/>
    <p:sldId id="289" r:id="rId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8" autoAdjust="0"/>
    <p:restoredTop sz="71407" autoAdjust="0"/>
  </p:normalViewPr>
  <p:slideViewPr>
    <p:cSldViewPr snapToGrid="0" snapToObjects="1">
      <p:cViewPr varScale="1">
        <p:scale>
          <a:sx n="90" d="100"/>
          <a:sy n="90" d="100"/>
        </p:scale>
        <p:origin x="1140" y="66"/>
      </p:cViewPr>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10/15/2018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eighborhoodindicators.org/library/catalog/nnips-resource-guide-data-governance-and-securi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introduce myself.  Welcome you on behalf of the Urban/NNIP team. </a:t>
            </a:r>
          </a:p>
          <a:p>
            <a:endParaRPr lang="en-US" dirty="0"/>
          </a:p>
          <a:p>
            <a:r>
              <a:rPr lang="en-US" dirty="0"/>
              <a:t>Start with logistics</a:t>
            </a:r>
          </a:p>
          <a:p>
            <a:endParaRPr lang="en-US" dirty="0"/>
          </a:p>
          <a:p>
            <a:pPr defTabSz="949141">
              <a:defRPr/>
            </a:pPr>
            <a:r>
              <a:rPr lang="en-US" sz="1300" dirty="0"/>
              <a:t>We’ll be tweeting using hashtag NNIP.</a:t>
            </a:r>
          </a:p>
          <a:p>
            <a:endParaRPr lang="en-US" dirty="0"/>
          </a:p>
          <a:p>
            <a:r>
              <a:rPr lang="en-US" dirty="0"/>
              <a:t>Few opening remarks</a:t>
            </a:r>
            <a:r>
              <a:rPr lang="en-US" baseline="0" dirty="0"/>
              <a:t> before introductions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207524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part of NNIP’s value is bringing outside expertise to the network**</a:t>
            </a:r>
          </a:p>
          <a:p>
            <a:endParaRPr lang="en-US" baseline="0" dirty="0"/>
          </a:p>
          <a:p>
            <a:r>
              <a:rPr lang="en-US" baseline="0" dirty="0"/>
              <a:t>Tomorrow – great funders panel, followed by Ellie and workshop on diversity.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Sarin Adhikari, Virginia Commonwealth University will participate in Friday’s ignite.</a:t>
            </a:r>
          </a:p>
          <a:p>
            <a:endParaRPr lang="en-US" baseline="0" dirty="0"/>
          </a:p>
          <a:p>
            <a:r>
              <a:rPr lang="en-US" baseline="0" dirty="0"/>
              <a:t>And be sure to thank your tour guides for tonight.</a:t>
            </a:r>
          </a:p>
          <a:p>
            <a:endParaRPr lang="en-US" baseline="0" dirty="0"/>
          </a:p>
          <a:p>
            <a:br>
              <a:rPr lang="en-US" dirty="0"/>
            </a:br>
            <a:endParaRPr lang="en-US" baseline="0" dirty="0"/>
          </a:p>
          <a:p>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10</a:t>
            </a:fld>
            <a:endParaRPr lang="en-US" dirty="0"/>
          </a:p>
        </p:txBody>
      </p:sp>
    </p:spTree>
    <p:extLst>
      <p:ext uri="{BB962C8B-B14F-4D97-AF65-F5344CB8AC3E}">
        <p14:creationId xmlns:p14="http://schemas.microsoft.com/office/powerpoint/2010/main" val="74883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Part of the network’s mission is to foster NNIP</a:t>
            </a:r>
            <a:r>
              <a:rPr lang="en-US" baseline="0" dirty="0"/>
              <a:t> capacities in new cities – various stages of interest in the NNIP model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there are descriptions of some of the organizations in the back of your packet.</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welcome them – answer questions  - ask about their work….</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103803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134869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Mention DLF – ask Jie, Bob, Eleanor</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386186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423036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our work to provide technical assistance on integrated data systems,</a:t>
            </a:r>
            <a:r>
              <a:rPr lang="en-US" baseline="0" dirty="0"/>
              <a:t> we recently completed a number of products and website updates. </a:t>
            </a:r>
          </a:p>
          <a:p>
            <a:endParaRPr lang="en-US" baseline="0" dirty="0"/>
          </a:p>
          <a:p>
            <a:r>
              <a:rPr lang="en-US" dirty="0">
                <a:hlinkClick r:id="rId3"/>
              </a:rPr>
              <a:t>NNIP’s Resource Guide on Data Governance and Security</a:t>
            </a:r>
            <a:r>
              <a:rPr lang="en-US" dirty="0"/>
              <a:t> provides a curated set of resources to help organizations develop robust data governance programs to protect privacy and human subjects, increase data security, and improve data management.</a:t>
            </a:r>
          </a:p>
          <a:p>
            <a:endParaRPr lang="en-US" dirty="0"/>
          </a:p>
          <a:p>
            <a:r>
              <a:rPr lang="en-US" dirty="0"/>
              <a:t>In partnership with </a:t>
            </a:r>
            <a:r>
              <a:rPr lang="en-US" dirty="0" err="1"/>
              <a:t>MetroLab</a:t>
            </a:r>
            <a:r>
              <a:rPr lang="en-US" dirty="0"/>
              <a:t> Network and Actionable Intelligence for Social Policy we released a new report on “Technology for Civic Data Integration” that helps readers understand the information architecture and tradeoffs for integrated data systems.</a:t>
            </a:r>
          </a:p>
          <a:p>
            <a:endParaRPr lang="en-US" dirty="0"/>
          </a:p>
          <a:p>
            <a:r>
              <a:rPr lang="en-US" dirty="0"/>
              <a:t>Ne</a:t>
            </a:r>
            <a:r>
              <a:rPr lang="en-US" baseline="0" dirty="0"/>
              <a:t>w page incorporating lessons learned from our experience with IDS </a:t>
            </a:r>
          </a:p>
          <a:p>
            <a:endParaRPr lang="en-US" baseline="0" dirty="0"/>
          </a:p>
          <a:p>
            <a:r>
              <a:rPr lang="en-US" baseline="0" dirty="0"/>
              <a:t>2 new issue areas – IDS and Data Governance, management and security.  Please make sure to use these tags as you upload your publications and activities!</a:t>
            </a:r>
          </a:p>
          <a:p>
            <a:endParaRPr lang="en-US" baseline="0" dirty="0"/>
          </a:p>
          <a:p>
            <a:r>
              <a:rPr lang="en-US" dirty="0"/>
              <a:t>Thank</a:t>
            </a:r>
            <a:r>
              <a:rPr lang="en-US" baseline="0" dirty="0"/>
              <a:t> so much to everyone who shared data sharing agreements with us – we now have around 50 examples posted or linked to our website, organized by topic area. You can find them on the data governance and security issue area page.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a:p>
        </p:txBody>
      </p:sp>
    </p:spTree>
    <p:extLst>
      <p:ext uri="{BB962C8B-B14F-4D97-AF65-F5344CB8AC3E}">
        <p14:creationId xmlns:p14="http://schemas.microsoft.com/office/powerpoint/2010/main" val="16312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have sessions/camp opportunities.</a:t>
            </a:r>
          </a:p>
          <a:p>
            <a:r>
              <a:rPr lang="en-US" dirty="0"/>
              <a:t>- Mention Casey and Microsoft </a:t>
            </a:r>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113195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people go around with name and org?</a:t>
            </a:r>
          </a:p>
          <a:p>
            <a:r>
              <a:rPr lang="en-US" dirty="0"/>
              <a:t>What are the </a:t>
            </a:r>
            <a:r>
              <a:rPr lang="en-US" dirty="0" err="1"/>
              <a:t>menti</a:t>
            </a:r>
            <a:r>
              <a:rPr lang="en-US" dirty="0"/>
              <a:t> questions?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379039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Note code of conduct.</a:t>
            </a:r>
          </a:p>
          <a:p>
            <a:pPr lvl="0"/>
            <a:endParaRPr lang="en-US" dirty="0"/>
          </a:p>
          <a:p>
            <a:pPr defTabSz="931637">
              <a:defRPr/>
            </a:pPr>
            <a:r>
              <a:rPr lang="en-US" dirty="0"/>
              <a:t>Note framing pages explaining the motivations behind each session. Walk through agenda, mentioning points below..</a:t>
            </a:r>
          </a:p>
          <a:p>
            <a:pPr defTabSz="931637">
              <a:defRPr/>
            </a:pPr>
            <a:r>
              <a:rPr lang="en-US" dirty="0">
                <a:highlight>
                  <a:srgbClr val="FFFF00"/>
                </a:highlight>
              </a:rPr>
              <a:t>[TO BE UPDATED]</a:t>
            </a:r>
          </a:p>
          <a:p>
            <a:endParaRPr lang="en-US" dirty="0">
              <a:highlight>
                <a:srgbClr val="FFFF00"/>
              </a:highlight>
            </a:endParaRPr>
          </a:p>
          <a:p>
            <a:r>
              <a:rPr lang="en-US" dirty="0">
                <a:highlight>
                  <a:srgbClr val="FFFF00"/>
                </a:highlight>
              </a:rPr>
              <a:t>TODAY</a:t>
            </a:r>
          </a:p>
          <a:p>
            <a:pPr marL="291136" indent="-291136">
              <a:buFont typeface="Arial" panose="020B0604020202020204" pitchFamily="34" charset="0"/>
              <a:buChar char="•"/>
            </a:pPr>
            <a:r>
              <a:rPr lang="en-US" dirty="0"/>
              <a:t>Transportation – a topic that we haven’t explored together much</a:t>
            </a:r>
          </a:p>
          <a:p>
            <a:pPr marL="291136" indent="-291136">
              <a:buFont typeface="Arial" panose="020B0604020202020204" pitchFamily="34" charset="0"/>
              <a:buChar char="•"/>
            </a:pPr>
            <a:r>
              <a:rPr lang="en-US" dirty="0"/>
              <a:t>Lunch and ignite</a:t>
            </a:r>
          </a:p>
          <a:p>
            <a:pPr marL="174682" indent="-174682">
              <a:buFont typeface="Arial" panose="020B0604020202020204" pitchFamily="34" charset="0"/>
              <a:buChar char="•"/>
            </a:pPr>
            <a:r>
              <a:rPr lang="en-US" dirty="0"/>
              <a:t> Local session on housing/homelessness</a:t>
            </a:r>
          </a:p>
          <a:p>
            <a:pPr marL="174682" indent="-174682" defTabSz="931774">
              <a:buFont typeface="Arial" panose="020B0604020202020204" pitchFamily="34" charset="0"/>
              <a:buChar char="•"/>
              <a:defRPr/>
            </a:pPr>
            <a:r>
              <a:rPr lang="en-US" dirty="0"/>
              <a:t>Note we are experimenting with a new schedule in moving tours to Thursday – definitely want your feedback afterwards</a:t>
            </a:r>
          </a:p>
          <a:p>
            <a:pPr marL="174682" indent="-174682" defTabSz="931774">
              <a:buFont typeface="Arial" panose="020B0604020202020204" pitchFamily="34" charset="0"/>
              <a:buChar char="•"/>
              <a:defRPr/>
            </a:pPr>
            <a:r>
              <a:rPr lang="en-US" dirty="0"/>
              <a:t>CAMP – please vote at lunch time- Break out rooms logistics</a:t>
            </a:r>
          </a:p>
          <a:p>
            <a:pPr marL="174682" indent="-174682" defTabSz="931774">
              <a:buFont typeface="Arial" panose="020B0604020202020204" pitchFamily="34" charset="0"/>
              <a:buChar char="•"/>
              <a:defRPr/>
            </a:pPr>
            <a:endParaRPr lang="en-US" dirty="0"/>
          </a:p>
          <a:p>
            <a:pPr marL="174682" indent="-174682">
              <a:buFont typeface="Arial" panose="020B0604020202020204" pitchFamily="34" charset="0"/>
              <a:buChar char="•"/>
            </a:pPr>
            <a:endParaRPr lang="en-US" dirty="0"/>
          </a:p>
          <a:p>
            <a:r>
              <a:rPr lang="en-US" dirty="0"/>
              <a:t>TOMORROW</a:t>
            </a:r>
          </a:p>
          <a:p>
            <a:pPr marL="174682" indent="-174682">
              <a:buFont typeface="Arial" panose="020B0604020202020204" pitchFamily="34" charset="0"/>
              <a:buChar char="•"/>
            </a:pPr>
            <a:r>
              <a:rPr lang="en-US" dirty="0"/>
              <a:t>2020 Census  – Kathy will give a short update</a:t>
            </a:r>
          </a:p>
          <a:p>
            <a:pPr marL="174682" indent="-174682">
              <a:buFont typeface="Arial" panose="020B0604020202020204" pitchFamily="34" charset="0"/>
              <a:buChar char="•"/>
            </a:pPr>
            <a:r>
              <a:rPr lang="en-US" dirty="0"/>
              <a:t>Panel of local and national funders – really fortunate to have three friends of the NNIP family to share their insights</a:t>
            </a:r>
          </a:p>
          <a:p>
            <a:pPr marL="174682" indent="-174682">
              <a:buFont typeface="Arial" panose="020B0604020202020204" pitchFamily="34" charset="0"/>
              <a:buChar char="•"/>
            </a:pPr>
            <a:r>
              <a:rPr lang="en-US" dirty="0">
                <a:solidFill>
                  <a:srgbClr val="FF0000"/>
                </a:solidFill>
              </a:rPr>
              <a:t>Workshop on diversifying staff, boards, and networks – we’ll report</a:t>
            </a:r>
            <a:r>
              <a:rPr lang="en-US" baseline="0" dirty="0">
                <a:solidFill>
                  <a:srgbClr val="FF0000"/>
                </a:solidFill>
              </a:rPr>
              <a:t> out on our recent data collection efforts on this topic and we’ve brought an expert consultant to guide us through the workshop which will include an activity to analyze and rewrite job descriptions. We have a follow-up camp session posted to take advantage of the consultants time to ask more questions and continue the discussion. </a:t>
            </a:r>
            <a:endParaRPr lang="en-US" dirty="0">
              <a:solidFill>
                <a:srgbClr val="FF0000"/>
              </a:solidFill>
            </a:endParaRPr>
          </a:p>
          <a:p>
            <a:pPr marL="174682" indent="-174682">
              <a:buFont typeface="Arial" panose="020B0604020202020204" pitchFamily="34" charset="0"/>
              <a:buChar char="•"/>
            </a:pPr>
            <a:r>
              <a:rPr lang="en-US" dirty="0"/>
              <a:t>Lunch and special themed Ignite on criminal justice projects</a:t>
            </a:r>
          </a:p>
          <a:p>
            <a:pPr marL="174682" indent="-174682" defTabSz="931637">
              <a:buFont typeface="Arial" panose="020B0604020202020204" pitchFamily="34" charset="0"/>
              <a:buChar char="•"/>
              <a:defRPr/>
            </a:pPr>
            <a:r>
              <a:rPr lang="en-US" dirty="0"/>
              <a:t>Camp  -Break out rooms logistics</a:t>
            </a:r>
          </a:p>
          <a:p>
            <a:pPr marL="174682" indent="-174682" defTabSz="931637">
              <a:buFont typeface="Arial" panose="020B0604020202020204" pitchFamily="34" charset="0"/>
              <a:buChar char="•"/>
              <a:defRPr/>
            </a:pPr>
            <a:r>
              <a:rPr lang="en-US" dirty="0"/>
              <a:t>Tours – talk about in a minute</a:t>
            </a:r>
          </a:p>
          <a:p>
            <a:pPr marL="174682" indent="-174682">
              <a:buFont typeface="Arial" panose="020B0604020202020204" pitchFamily="34" charset="0"/>
              <a:buChar char="•"/>
            </a:pPr>
            <a:endParaRPr lang="en-US" dirty="0"/>
          </a:p>
          <a:p>
            <a:r>
              <a:rPr lang="en-US" dirty="0"/>
              <a:t>END ON FRIDAY</a:t>
            </a:r>
          </a:p>
          <a:p>
            <a:pPr marL="174682" indent="-174682">
              <a:buFont typeface="Arial" panose="020B0604020202020204" pitchFamily="34" charset="0"/>
              <a:buChar char="•"/>
            </a:pPr>
            <a:r>
              <a:rPr lang="en-US" dirty="0"/>
              <a:t>Social Media – Rapidly shifting field – get different perspectives on the strategies from New Orleans and Detroit.</a:t>
            </a:r>
          </a:p>
          <a:p>
            <a:pPr marL="174682" indent="-174682">
              <a:buFont typeface="Arial" panose="020B0604020202020204" pitchFamily="34" charset="0"/>
              <a:buChar char="•"/>
            </a:pPr>
            <a:r>
              <a:rPr lang="en-US" dirty="0"/>
              <a:t>Camp and Ignite</a:t>
            </a:r>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395359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olidFill>
                <a:srgbClr val="FF0000"/>
              </a:solidFill>
            </a:endParaRPr>
          </a:p>
          <a:p>
            <a:pPr lvl="0"/>
            <a:r>
              <a:rPr lang="en-US" dirty="0">
                <a:solidFill>
                  <a:srgbClr val="FF0000"/>
                </a:solidFill>
              </a:rPr>
              <a:t>Reception is 3 miles from the hotel – NOT walkable</a:t>
            </a:r>
          </a:p>
          <a:p>
            <a:pPr lvl="0"/>
            <a:endParaRPr lang="en-US" dirty="0">
              <a:solidFill>
                <a:srgbClr val="FF0000"/>
              </a:solidFill>
            </a:endParaRPr>
          </a:p>
          <a:p>
            <a:pPr lvl="0"/>
            <a:r>
              <a:rPr lang="en-US" dirty="0">
                <a:solidFill>
                  <a:srgbClr val="FF0000"/>
                </a:solidFill>
              </a:rPr>
              <a:t>Note descriptions in packet</a:t>
            </a:r>
          </a:p>
          <a:p>
            <a:pPr lvl="0"/>
            <a:endParaRPr lang="en-US" dirty="0">
              <a:solidFill>
                <a:srgbClr val="FF0000"/>
              </a:solidFill>
            </a:endParaRPr>
          </a:p>
          <a:p>
            <a:pPr defTabSz="931774">
              <a:defRPr/>
            </a:pPr>
            <a:r>
              <a:rPr lang="en-US" dirty="0">
                <a:solidFill>
                  <a:srgbClr val="FF0000"/>
                </a:solidFill>
              </a:rPr>
              <a:t>Describe tours -– about 2 hours</a:t>
            </a:r>
          </a:p>
          <a:p>
            <a:pPr marL="174708" indent="-174708">
              <a:buFont typeface="Arial" panose="020B0604020202020204" pitchFamily="34" charset="0"/>
              <a:buChar char="•"/>
            </a:pPr>
            <a:r>
              <a:rPr lang="en-US" dirty="0" err="1">
                <a:solidFill>
                  <a:srgbClr val="FF0000"/>
                </a:solidFill>
              </a:rPr>
              <a:t>HomeBoy</a:t>
            </a:r>
            <a:r>
              <a:rPr lang="en-US" dirty="0">
                <a:solidFill>
                  <a:srgbClr val="FF0000"/>
                </a:solidFill>
              </a:rPr>
              <a:t> Tour – limited to 25 people – first come, first served </a:t>
            </a:r>
            <a:endParaRPr lang="en-US" dirty="0"/>
          </a:p>
          <a:p>
            <a:pPr marL="174708" indent="-174708">
              <a:buFont typeface="Arial" panose="020B0604020202020204" pitchFamily="34" charset="0"/>
              <a:buChar char="•"/>
            </a:pPr>
            <a:r>
              <a:rPr lang="en-US" dirty="0"/>
              <a:t>Note walking requirements on each</a:t>
            </a:r>
          </a:p>
          <a:p>
            <a:pPr marL="174708" indent="-174708">
              <a:buFont typeface="Arial" panose="020B0604020202020204" pitchFamily="34" charset="0"/>
              <a:buChar char="•"/>
            </a:pPr>
            <a:r>
              <a:rPr lang="en-US" dirty="0"/>
              <a:t>People can choose to stay out where-ever they are, but buses are coming back</a:t>
            </a:r>
          </a:p>
        </p:txBody>
      </p:sp>
      <p:sp>
        <p:nvSpPr>
          <p:cNvPr id="4" name="Slide Number Placeholder 3"/>
          <p:cNvSpPr>
            <a:spLocks noGrp="1"/>
          </p:cNvSpPr>
          <p:nvPr>
            <p:ph type="sldNum" sz="quarter" idx="10"/>
          </p:nvPr>
        </p:nvSpPr>
        <p:spPr/>
        <p:txBody>
          <a:bodyPr/>
          <a:lstStyle/>
          <a:p>
            <a:fld id="{91C0A19E-F03E-4439-8473-00B692EFD32E}" type="slidenum">
              <a:rPr lang="en-US" smtClean="0"/>
              <a:t>19</a:t>
            </a:fld>
            <a:endParaRPr lang="en-US" dirty="0"/>
          </a:p>
        </p:txBody>
      </p:sp>
    </p:spTree>
    <p:extLst>
      <p:ext uri="{BB962C8B-B14F-4D97-AF65-F5344CB8AC3E}">
        <p14:creationId xmlns:p14="http://schemas.microsoft.com/office/powerpoint/2010/main" val="280017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attended the intro session, but</a:t>
            </a:r>
            <a:r>
              <a:rPr lang="en-US" baseline="0" dirty="0"/>
              <a:t> we always start out by reminding ourselves of what we have in common.</a:t>
            </a:r>
          </a:p>
          <a:p>
            <a:r>
              <a:rPr lang="en-US" baseline="0" dirty="0"/>
              <a:t> - assemble and collect ngh data</a:t>
            </a:r>
          </a:p>
          <a:p>
            <a:r>
              <a:rPr lang="en-US" baseline="0" dirty="0"/>
              <a:t> - work with local groups to USE the data</a:t>
            </a:r>
          </a:p>
          <a:p>
            <a:r>
              <a:rPr lang="en-US" baseline="0" dirty="0"/>
              <a:t> - make sure everyone has access – esp communities under stress that have traditionally not had access to data.</a:t>
            </a:r>
          </a:p>
          <a:p>
            <a:endParaRPr lang="en-US" dirty="0"/>
          </a:p>
          <a:p>
            <a:r>
              <a:rPr lang="en-US" dirty="0"/>
              <a:t>First,</a:t>
            </a:r>
            <a:r>
              <a:rPr lang="en-US" baseline="0" dirty="0"/>
              <a:t> t</a:t>
            </a:r>
            <a:r>
              <a:rPr lang="en-US" dirty="0"/>
              <a:t>hanks</a:t>
            </a:r>
            <a:r>
              <a:rPr lang="en-US" baseline="0" dirty="0"/>
              <a:t> to all the partners attending –</a:t>
            </a:r>
            <a:r>
              <a:rPr lang="en-US" baseline="0" dirty="0">
                <a:solidFill>
                  <a:srgbClr val="FF0000"/>
                </a:solidFill>
              </a:rPr>
              <a:t>50 </a:t>
            </a:r>
            <a:r>
              <a:rPr lang="en-US" baseline="0" dirty="0"/>
              <a:t>staff from 31</a:t>
            </a:r>
            <a:r>
              <a:rPr lang="en-US" dirty="0"/>
              <a:t> cities and about 30%</a:t>
            </a:r>
            <a:r>
              <a:rPr lang="en-US" baseline="0" dirty="0"/>
              <a:t> </a:t>
            </a:r>
            <a:r>
              <a:rPr lang="en-US" dirty="0"/>
              <a:t>them here</a:t>
            </a:r>
            <a:r>
              <a:rPr lang="en-US" baseline="0" dirty="0"/>
              <a:t> for the first time (15)</a:t>
            </a:r>
          </a:p>
          <a:p>
            <a:r>
              <a:rPr lang="en-US" b="1" baseline="0" dirty="0"/>
              <a:t>SUGGESTION FROM EVAL – HAVE GROUPS STAND UP – ALUMNI, FIRST-TIME GUESTS, POTENTIALS</a:t>
            </a:r>
          </a:p>
          <a:p>
            <a:endParaRPr lang="en-US" dirty="0"/>
          </a:p>
          <a:p>
            <a:r>
              <a:rPr lang="en-US" baseline="0" dirty="0"/>
              <a:t>And 5 </a:t>
            </a:r>
            <a:r>
              <a:rPr lang="en-US" dirty="0"/>
              <a:t>alumni</a:t>
            </a:r>
          </a:p>
          <a:p>
            <a:pPr marL="177963" indent="-177963" defTabSz="897874">
              <a:buFont typeface="Arial" panose="020B0604020202020204" pitchFamily="34" charset="0"/>
              <a:buChar char="•"/>
              <a:defRPr/>
            </a:pPr>
            <a:r>
              <a:rPr lang="en-US" dirty="0"/>
              <a:t>Eleanor Tutt, Jake, Devon, Aaron, Josh</a:t>
            </a:r>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156481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Please remember that everyone who has downloaded the app can see what you write in the chat</a:t>
            </a:r>
          </a:p>
          <a:p>
            <a:endParaRPr lang="en-US" dirty="0"/>
          </a:p>
          <a:p>
            <a:pPr defTabSz="931637">
              <a:defRPr/>
            </a:pPr>
            <a:r>
              <a:rPr lang="en-US" dirty="0"/>
              <a:t>List of Attendees – please note that Participant list is also in back of the packet</a:t>
            </a:r>
          </a:p>
          <a:p>
            <a:pPr defTabSz="931637">
              <a:defRPr/>
            </a:pPr>
            <a:endParaRPr lang="en-US" dirty="0"/>
          </a:p>
          <a:p>
            <a:pPr marL="177963" indent="-177963">
              <a:buFont typeface="Arial" panose="020B0604020202020204" pitchFamily="34" charset="0"/>
              <a:buChar char="•"/>
            </a:pPr>
            <a:r>
              <a:rPr lang="en-US" dirty="0"/>
              <a:t>Stay up to date on new </a:t>
            </a:r>
            <a:r>
              <a:rPr lang="en-US" dirty="0" err="1"/>
              <a:t>NNIPCamp</a:t>
            </a:r>
            <a:r>
              <a:rPr lang="en-US" dirty="0"/>
              <a:t> unconference sessions </a:t>
            </a:r>
          </a:p>
          <a:p>
            <a:pPr marL="177963" indent="-177963">
              <a:buFont typeface="Arial" panose="020B0604020202020204" pitchFamily="34" charset="0"/>
              <a:buChar char="•"/>
            </a:pPr>
            <a:r>
              <a:rPr lang="en-US" dirty="0"/>
              <a:t>Post announcements to all meeting attendees</a:t>
            </a:r>
          </a:p>
          <a:p>
            <a:pPr marL="177963" indent="-177963">
              <a:buFont typeface="Arial" panose="020B0604020202020204" pitchFamily="34" charset="0"/>
              <a:buChar char="•"/>
            </a:pPr>
            <a:r>
              <a:rPr lang="en-US" dirty="0"/>
              <a:t>Post crowd pictures during (and after) each day’s events </a:t>
            </a:r>
          </a:p>
          <a:p>
            <a:pPr marL="177963" indent="-177963">
              <a:buFont typeface="Arial" panose="020B0604020202020204" pitchFamily="34" charset="0"/>
              <a:buChar char="•"/>
            </a:pPr>
            <a:r>
              <a:rPr lang="en-US" dirty="0"/>
              <a:t>Answer daily polls</a:t>
            </a:r>
          </a:p>
          <a:p>
            <a:pPr marL="177963" indent="-177963">
              <a:buFont typeface="Arial" panose="020B0604020202020204" pitchFamily="34" charset="0"/>
              <a:buChar char="•"/>
            </a:pPr>
            <a:endParaRPr lang="en-US" dirty="0"/>
          </a:p>
          <a:p>
            <a:pPr marL="177963" indent="-177963">
              <a:buFont typeface="Arial" panose="020B0604020202020204" pitchFamily="34" charset="0"/>
              <a:buChar char="•"/>
            </a:pPr>
            <a:r>
              <a:rPr lang="en-US" dirty="0"/>
              <a:t>CHECKING</a:t>
            </a:r>
          </a:p>
          <a:p>
            <a:r>
              <a:rPr lang="en-US" dirty="0"/>
              <a:t>•Post crowd pictures during (and after) each day’s events</a:t>
            </a:r>
          </a:p>
          <a:p>
            <a:r>
              <a:rPr lang="en-US" dirty="0"/>
              <a:t>•Answer daily polls</a:t>
            </a:r>
          </a:p>
          <a:p>
            <a:pPr marL="177963" indent="-177963">
              <a:buFont typeface="Arial" panose="020B0604020202020204" pitchFamily="34" charset="0"/>
              <a:buChar char="•"/>
            </a:pPr>
            <a:endParaRPr lang="en-US" dirty="0"/>
          </a:p>
          <a:p>
            <a:pPr defTabSz="931637">
              <a:defRPr/>
            </a:pP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48665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If you don’t want push notifications, here’s how you disable them.</a:t>
            </a:r>
          </a:p>
          <a:p>
            <a:endParaRPr lang="en-US" dirty="0"/>
          </a:p>
          <a:p>
            <a:r>
              <a:rPr lang="en-US" dirty="0"/>
              <a:t>I strongly suggest keeping at</a:t>
            </a:r>
            <a:r>
              <a:rPr lang="en-US" baseline="0" dirty="0"/>
              <a:t> least “Creator Broadcasts Only” so that you can still receive alerts from NNIP HQ.</a:t>
            </a:r>
          </a:p>
          <a:p>
            <a:endParaRPr lang="en-US" baseline="0" dirty="0"/>
          </a:p>
          <a:p>
            <a:r>
              <a:rPr lang="en-US" baseline="0" dirty="0"/>
              <a:t>If you have trouble with this, please ask Olivia or me and we will help you.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3133320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22</a:t>
            </a:fld>
            <a:endParaRPr lang="en-US" dirty="0"/>
          </a:p>
        </p:txBody>
      </p:sp>
    </p:spTree>
    <p:extLst>
      <p:ext uri="{BB962C8B-B14F-4D97-AF65-F5344CB8AC3E}">
        <p14:creationId xmlns:p14="http://schemas.microsoft.com/office/powerpoint/2010/main" val="159845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41">
              <a:defRPr/>
            </a:pPr>
            <a:r>
              <a:rPr lang="en-US" sz="1300" u="sng" dirty="0">
                <a:hlinkClick r:id="" action="ppaction://noaction"/>
              </a:rPr>
              <a:t>Go over schedule/timing</a:t>
            </a:r>
          </a:p>
          <a:p>
            <a:pPr defTabSz="949141">
              <a:defRPr/>
            </a:pPr>
            <a:endParaRPr lang="en-US" sz="1300" u="sng" dirty="0">
              <a:hlinkClick r:id="" action="ppaction://noaction"/>
            </a:endParaRPr>
          </a:p>
          <a:p>
            <a:pPr defTabSz="949141">
              <a:defRPr/>
            </a:pPr>
            <a:r>
              <a:rPr lang="en-US" sz="1300" u="sng" dirty="0">
                <a:hlinkClick r:id="" action="ppaction://noaction"/>
              </a:rPr>
              <a:t>Rules are posted on cards?</a:t>
            </a:r>
          </a:p>
          <a:p>
            <a:pPr defTabSz="949141">
              <a:defRPr/>
            </a:pPr>
            <a:endParaRPr lang="en-US" sz="1300" u="sng" dirty="0">
              <a:hlinkClick r:id="" action="ppaction://noaction"/>
            </a:endParaRPr>
          </a:p>
          <a:p>
            <a:pPr defTabSz="949141">
              <a:defRPr/>
            </a:pPr>
            <a:endParaRPr lang="en-US" sz="1300" u="sng" dirty="0">
              <a:hlinkClick r:id="" action="ppaction://noaction"/>
            </a:endParaRPr>
          </a:p>
          <a:p>
            <a:pPr defTabSz="949141">
              <a:defRPr/>
            </a:pPr>
            <a:endParaRPr lang="en-US" sz="1300" u="sng" dirty="0">
              <a:hlinkClick r:id="" action="ppaction://noaction"/>
            </a:endParaRPr>
          </a:p>
          <a:p>
            <a:pPr defTabSz="949141">
              <a:defRPr/>
            </a:pPr>
            <a:r>
              <a:rPr lang="en-US" sz="1300" b="1" dirty="0">
                <a:hlinkClick r:id="rId3"/>
              </a:rPr>
              <a:t>UNCONFERENCE 101 – Sunlight Foundation</a:t>
            </a:r>
            <a:endParaRPr lang="en-US" sz="1300" b="1" dirty="0"/>
          </a:p>
          <a:p>
            <a:r>
              <a:rPr lang="en-US" dirty="0"/>
              <a:t>https://www.youtube.com/watch?v=iUEt0xOysr4</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23</a:t>
            </a:fld>
            <a:endParaRPr lang="en-US" dirty="0"/>
          </a:p>
        </p:txBody>
      </p:sp>
    </p:spTree>
    <p:extLst>
      <p:ext uri="{BB962C8B-B14F-4D97-AF65-F5344CB8AC3E}">
        <p14:creationId xmlns:p14="http://schemas.microsoft.com/office/powerpoint/2010/main" val="287246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24</a:t>
            </a:fld>
            <a:endParaRPr lang="en-US" dirty="0"/>
          </a:p>
        </p:txBody>
      </p:sp>
    </p:spTree>
    <p:extLst>
      <p:ext uri="{BB962C8B-B14F-4D97-AF65-F5344CB8AC3E}">
        <p14:creationId xmlns:p14="http://schemas.microsoft.com/office/powerpoint/2010/main" val="298772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dirty="0"/>
              <a:t>Note we are trying something different with a camp session on Wed</a:t>
            </a:r>
            <a:endParaRPr lang="en-US" u="sng" dirty="0">
              <a:hlinkClick r:id="" action="ppaction://noaction"/>
            </a:endParaRPr>
          </a:p>
          <a:p>
            <a:pPr defTabSz="931774">
              <a:defRPr/>
            </a:pPr>
            <a:r>
              <a:rPr lang="en-US" u="sng" dirty="0">
                <a:hlinkClick r:id="" action="ppaction://noaction"/>
              </a:rPr>
              <a:t>Go over schedule/timing</a:t>
            </a:r>
          </a:p>
          <a:p>
            <a:endParaRPr lang="en-US" dirty="0"/>
          </a:p>
          <a:p>
            <a:r>
              <a:rPr lang="en-US" dirty="0"/>
              <a:t>Stress voting during</a:t>
            </a:r>
            <a:r>
              <a:rPr lang="en-US" baseline="0" dirty="0"/>
              <a:t> lunch on Wednesday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25</a:t>
            </a:fld>
            <a:endParaRPr lang="en-US" dirty="0"/>
          </a:p>
        </p:txBody>
      </p:sp>
    </p:spTree>
    <p:extLst>
      <p:ext uri="{BB962C8B-B14F-4D97-AF65-F5344CB8AC3E}">
        <p14:creationId xmlns:p14="http://schemas.microsoft.com/office/powerpoint/2010/main" val="215439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41">
              <a:defRPr/>
            </a:pPr>
            <a:endParaRPr lang="en-US" sz="1300" u="sng" dirty="0">
              <a:hlinkClick r:id="" action="ppaction://noaction"/>
            </a:endParaRPr>
          </a:p>
          <a:p>
            <a:pPr defTabSz="949141">
              <a:defRPr/>
            </a:pPr>
            <a:r>
              <a:rPr lang="en-US" sz="1300" u="sng" dirty="0">
                <a:hlinkClick r:id="" action="ppaction://noaction"/>
              </a:rPr>
              <a:t>Rules are posted everywhere…</a:t>
            </a:r>
          </a:p>
          <a:p>
            <a:pPr defTabSz="949141">
              <a:defRPr/>
            </a:pPr>
            <a:endParaRPr lang="en-US" sz="1300" u="sng" dirty="0">
              <a:hlinkClick r:id="" action="ppaction://noaction"/>
            </a:endParaRPr>
          </a:p>
          <a:p>
            <a:pPr defTabSz="949141">
              <a:defRPr/>
            </a:pPr>
            <a:endParaRPr lang="en-US" sz="1300" u="sng" dirty="0">
              <a:hlinkClick r:id="" action="ppaction://noaction"/>
            </a:endParaRPr>
          </a:p>
          <a:p>
            <a:pPr defTabSz="949141">
              <a:defRPr/>
            </a:pPr>
            <a:r>
              <a:rPr lang="en-US" sz="1300" b="1" dirty="0">
                <a:hlinkClick r:id="rId3"/>
              </a:rPr>
              <a:t>UNCONFERENCE 101 – Sunlight Foundation</a:t>
            </a:r>
            <a:endParaRPr lang="en-US" sz="1300" b="1" dirty="0"/>
          </a:p>
          <a:p>
            <a:r>
              <a:rPr lang="en-US" dirty="0"/>
              <a:t>https://www.youtube.com/watch?v=iUEt0xOysr4</a:t>
            </a:r>
          </a:p>
          <a:p>
            <a:endParaRPr lang="en-US" dirty="0"/>
          </a:p>
          <a:p>
            <a:r>
              <a:rPr lang="en-US" dirty="0"/>
              <a:t>Determine the twitter rules for the session with the group</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26</a:t>
            </a:fld>
            <a:endParaRPr lang="en-US" dirty="0"/>
          </a:p>
        </p:txBody>
      </p:sp>
    </p:spTree>
    <p:extLst>
      <p:ext uri="{BB962C8B-B14F-4D97-AF65-F5344CB8AC3E}">
        <p14:creationId xmlns:p14="http://schemas.microsoft.com/office/powerpoint/2010/main" val="3296627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27</a:t>
            </a:fld>
            <a:endParaRPr lang="en-US" dirty="0"/>
          </a:p>
        </p:txBody>
      </p:sp>
    </p:spTree>
    <p:extLst>
      <p:ext uri="{BB962C8B-B14F-4D97-AF65-F5344CB8AC3E}">
        <p14:creationId xmlns:p14="http://schemas.microsoft.com/office/powerpoint/2010/main" val="2360377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28</a:t>
            </a:fld>
            <a:endParaRPr lang="en-US" dirty="0"/>
          </a:p>
        </p:txBody>
      </p:sp>
    </p:spTree>
    <p:extLst>
      <p:ext uri="{BB962C8B-B14F-4D97-AF65-F5344CB8AC3E}">
        <p14:creationId xmlns:p14="http://schemas.microsoft.com/office/powerpoint/2010/main" val="278252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a:t>
            </a:r>
            <a:r>
              <a:rPr lang="en-US" baseline="0" dirty="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dirty="0"/>
          </a:p>
        </p:txBody>
      </p:sp>
    </p:spTree>
    <p:extLst>
      <p:ext uri="{BB962C8B-B14F-4D97-AF65-F5344CB8AC3E}">
        <p14:creationId xmlns:p14="http://schemas.microsoft.com/office/powerpoint/2010/main" val="32195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None of this would be possible without dedicated</a:t>
            </a:r>
            <a:r>
              <a:rPr lang="en-US" baseline="0" dirty="0"/>
              <a:t> funders - </a:t>
            </a:r>
            <a:r>
              <a:rPr lang="en-US" dirty="0"/>
              <a:t>(can’t be here this time)</a:t>
            </a:r>
            <a:endParaRPr lang="en-US" baseline="0" dirty="0"/>
          </a:p>
          <a:p>
            <a:endParaRPr lang="en-US" baseline="0" dirty="0"/>
          </a:p>
          <a:p>
            <a:pPr marL="174682" indent="-174682">
              <a:buFont typeface="Arial" panose="020B0604020202020204" pitchFamily="34" charset="0"/>
              <a:buChar char="•"/>
            </a:pPr>
            <a:r>
              <a:rPr lang="en-US" dirty="0"/>
              <a:t>Cindy</a:t>
            </a:r>
            <a:r>
              <a:rPr lang="en-US" baseline="0" dirty="0"/>
              <a:t> Guy– really partners in thinking about directions.  Note Chris K</a:t>
            </a:r>
            <a:endParaRPr lang="en-US" dirty="0"/>
          </a:p>
          <a:p>
            <a:pPr marL="174682" indent="-174682">
              <a:buFont typeface="Arial" panose="020B0604020202020204" pitchFamily="34" charset="0"/>
              <a:buChar char="•"/>
            </a:pPr>
            <a:r>
              <a:rPr lang="en-US" dirty="0"/>
              <a:t>Craig Howard  - program officer for NNIP and CTDC</a:t>
            </a:r>
            <a:endParaRPr lang="en-US" baseline="0" dirty="0"/>
          </a:p>
          <a:p>
            <a:pPr marL="174682" indent="-174682">
              <a:buFont typeface="Arial" panose="020B0604020202020204" pitchFamily="34" charset="0"/>
              <a:buChar char="•"/>
            </a:pPr>
            <a:r>
              <a:rPr lang="en-US" baseline="0" dirty="0"/>
              <a:t>Kresge – funder of Turning the Corner project</a:t>
            </a:r>
          </a:p>
          <a:p>
            <a:endParaRPr lang="en-US" baseline="0" dirty="0"/>
          </a:p>
          <a:p>
            <a:endParaRPr lang="en-US" dirty="0"/>
          </a:p>
          <a:p>
            <a:pPr marL="174682" indent="-174682" defTabSz="931637">
              <a:buFont typeface="Arial" panose="020B0604020202020204" pitchFamily="34" charset="0"/>
              <a:buChar char="•"/>
              <a:defRPr/>
            </a:pPr>
            <a:r>
              <a:rPr lang="en-US" baseline="0" dirty="0"/>
              <a:t>Introduce MS project – note Elizabeth Grossman and </a:t>
            </a:r>
            <a:r>
              <a:rPr lang="en-US" dirty="0"/>
              <a:t>Kevin Miller  </a:t>
            </a:r>
          </a:p>
          <a:p>
            <a:pPr marL="640594" lvl="1" indent="-174708">
              <a:buFont typeface="Arial" panose="020B0604020202020204" pitchFamily="34" charset="0"/>
              <a:buChar char="•"/>
            </a:pPr>
            <a:r>
              <a:rPr lang="en-US" dirty="0"/>
              <a:t> this builds off the relationship from our last successful partnership with MS around training </a:t>
            </a:r>
          </a:p>
          <a:p>
            <a:pPr marL="640594" lvl="1" indent="-174708">
              <a:buFont typeface="Arial" panose="020B0604020202020204" pitchFamily="34" charset="0"/>
              <a:buChar char="•"/>
            </a:pPr>
            <a:r>
              <a:rPr lang="en-US" dirty="0"/>
              <a:t>it is a planning grant to assess partners current involvement/interest in crimson justice reform, with special attention to disparate impacts on people and neighborhood of color.  </a:t>
            </a:r>
          </a:p>
          <a:p>
            <a:pPr marL="640594" lvl="1" indent="-174708">
              <a:buFont typeface="Arial" panose="020B0604020202020204" pitchFamily="34" charset="0"/>
              <a:buChar char="•"/>
            </a:pPr>
            <a:r>
              <a:rPr lang="en-US" dirty="0"/>
              <a:t>we will be exploring a second stage of a pilot in-depth analysis in a MS city to advance advocacy and engagement in that city and serve as an example for others. </a:t>
            </a:r>
          </a:p>
          <a:p>
            <a:pPr marL="640594" lvl="1" indent="-174708">
              <a:buFont typeface="Arial" panose="020B0604020202020204" pitchFamily="34" charset="0"/>
              <a:buChar char="•"/>
            </a:pPr>
            <a:r>
              <a:rPr lang="en-US" dirty="0"/>
              <a:t>introduce Dean and plug camp session for them to give input.  </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65858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recognize our local partners at USC Price Center</a:t>
            </a:r>
            <a:endParaRPr lang="en-US" baseline="0" dirty="0"/>
          </a:p>
          <a:p>
            <a:endParaRPr lang="en-US" baseline="0" dirty="0"/>
          </a:p>
          <a:p>
            <a:r>
              <a:rPr lang="en-US" baseline="0" dirty="0"/>
              <a:t>Caroline &amp; Megan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338804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Leah and co-director</a:t>
            </a:r>
          </a:p>
        </p:txBody>
      </p:sp>
      <p:sp>
        <p:nvSpPr>
          <p:cNvPr id="4" name="Slide Number Placeholder 3"/>
          <p:cNvSpPr>
            <a:spLocks noGrp="1"/>
          </p:cNvSpPr>
          <p:nvPr>
            <p:ph type="sldNum" sz="quarter" idx="10"/>
          </p:nvPr>
        </p:nvSpPr>
        <p:spPr/>
        <p:txBody>
          <a:bodyPr/>
          <a:lstStyle/>
          <a:p>
            <a:fld id="{30B69BFE-14B3-4640-8300-3FE75FA1B323}" type="slidenum">
              <a:rPr lang="en-US" smtClean="0"/>
              <a:t>6</a:t>
            </a:fld>
            <a:endParaRPr lang="en-US" dirty="0"/>
          </a:p>
        </p:txBody>
      </p:sp>
    </p:spTree>
    <p:extLst>
      <p:ext uri="{BB962C8B-B14F-4D97-AF65-F5344CB8AC3E}">
        <p14:creationId xmlns:p14="http://schemas.microsoft.com/office/powerpoint/2010/main" val="179362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 all the names]</a:t>
            </a:r>
            <a:r>
              <a:rPr lang="en-US" baseline="0" dirty="0"/>
              <a:t> </a:t>
            </a:r>
            <a:r>
              <a:rPr lang="en-US" dirty="0"/>
              <a:t>Would the Exec Comm</a:t>
            </a:r>
            <a:r>
              <a:rPr lang="en-US" baseline="0" dirty="0"/>
              <a:t> please stand…. These are your representatives – they </a:t>
            </a:r>
            <a:r>
              <a:rPr lang="en-US" dirty="0"/>
              <a:t>meet</a:t>
            </a:r>
            <a:r>
              <a:rPr lang="en-US" baseline="0" dirty="0"/>
              <a:t> with us monthly and helped a lot with putting the program together.  </a:t>
            </a:r>
          </a:p>
          <a:p>
            <a:endParaRPr lang="en-US" dirty="0"/>
          </a:p>
          <a:p>
            <a:r>
              <a:rPr lang="en-US" baseline="0" dirty="0"/>
              <a:t>Leah and I are also part of the Executive Committee.   </a:t>
            </a:r>
          </a:p>
          <a:p>
            <a:endParaRPr lang="en-US" baseline="0" dirty="0"/>
          </a:p>
          <a:p>
            <a:r>
              <a:rPr lang="en-US" b="0" dirty="0"/>
              <a:t>Laura and April cycle off at the end of the year.  NOTE ELECTIONS</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305506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Our lives are made easier and the wealth of expertise in the network and generosity of sharing.  Here’s the partners and alumni that you’ll hear from over the next 3 days.</a:t>
            </a:r>
          </a:p>
          <a:p>
            <a:r>
              <a:rPr lang="en-US" baseline="0" dirty="0"/>
              <a:t>Encourage you to thank them in person while we’re together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245714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afternoon – lucky to hear about the great work in Los Angeles – bios in your packet</a:t>
            </a:r>
          </a:p>
          <a:p>
            <a:endParaRPr lang="en-US" baseline="0" dirty="0"/>
          </a:p>
          <a:p>
            <a:r>
              <a:rPr lang="en-US" baseline="0" dirty="0"/>
              <a:t>And be sure to thank your tour guides for tonight.</a:t>
            </a:r>
          </a:p>
          <a:p>
            <a:endParaRPr lang="en-US" baseline="0" dirty="0"/>
          </a:p>
          <a:p>
            <a:r>
              <a:rPr lang="en-US" baseline="0" dirty="0"/>
              <a:t>Erich Yost, US Department of Housing &amp; Urban Development</a:t>
            </a:r>
          </a:p>
          <a:p>
            <a:r>
              <a:rPr lang="en-US" baseline="0" dirty="0"/>
              <a:t>Ben Winter, City of LA, Office of Mayor Eric </a:t>
            </a:r>
            <a:r>
              <a:rPr lang="en-US" baseline="0" dirty="0" err="1"/>
              <a:t>Garcetti</a:t>
            </a:r>
            <a:endParaRPr lang="en-US" baseline="0" dirty="0"/>
          </a:p>
          <a:p>
            <a:r>
              <a:rPr lang="en-US" baseline="0" dirty="0"/>
              <a:t>Jessica </a:t>
            </a:r>
            <a:r>
              <a:rPr lang="en-US" baseline="0" dirty="0" err="1"/>
              <a:t>Monge</a:t>
            </a:r>
            <a:r>
              <a:rPr lang="en-US" baseline="0" dirty="0"/>
              <a:t> Coria, Senior Program Manager at CSH</a:t>
            </a:r>
          </a:p>
          <a:p>
            <a:r>
              <a:rPr lang="en-US" baseline="0" dirty="0"/>
              <a:t>Gary Painter, USC</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789190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val="0"/>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val="0"/>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dirty="0"/>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ighborhoodindicators.org/nnip-id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neighborhoodindicators.org/issue-area/29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8.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g"/><Relationship Id="rId19" Type="http://schemas.openxmlformats.org/officeDocument/2006/relationships/image" Target="../media/image35.jpeg"/><Relationship Id="rId4" Type="http://schemas.openxmlformats.org/officeDocument/2006/relationships/image" Target="../media/image20.png"/><Relationship Id="rId9" Type="http://schemas.openxmlformats.org/officeDocument/2006/relationships/image" Target="../media/image25.jpg"/><Relationship Id="rId14" Type="http://schemas.openxmlformats.org/officeDocument/2006/relationships/image" Target="../media/image30.jpeg"/><Relationship Id="rId22"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1.jpg"/><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 </a:t>
            </a:r>
            <a:br>
              <a:rPr lang="en-US" dirty="0"/>
            </a:br>
            <a:r>
              <a:rPr lang="en-US" dirty="0"/>
              <a:t>#NNIP Los Angeles Meeting!</a:t>
            </a:r>
          </a:p>
        </p:txBody>
      </p:sp>
      <p:sp>
        <p:nvSpPr>
          <p:cNvPr id="7" name="Text Placeholder 6"/>
          <p:cNvSpPr>
            <a:spLocks noGrp="1"/>
          </p:cNvSpPr>
          <p:nvPr>
            <p:ph type="body" sz="quarter" idx="10"/>
          </p:nvPr>
        </p:nvSpPr>
        <p:spPr/>
        <p:txBody>
          <a:bodyPr/>
          <a:lstStyle/>
          <a:p>
            <a:r>
              <a:rPr lang="en-US" altLang="en-US" dirty="0"/>
              <a:t>May 9, 2018</a:t>
            </a:r>
          </a:p>
          <a:p>
            <a:endParaRPr lang="en-US" dirty="0"/>
          </a:p>
        </p:txBody>
      </p:sp>
    </p:spTree>
    <p:extLst>
      <p:ext uri="{BB962C8B-B14F-4D97-AF65-F5344CB8AC3E}">
        <p14:creationId xmlns:p14="http://schemas.microsoft.com/office/powerpoint/2010/main" val="310577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Guest Speakers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 name="TextBox 2"/>
          <p:cNvSpPr txBox="1"/>
          <p:nvPr/>
        </p:nvSpPr>
        <p:spPr>
          <a:xfrm>
            <a:off x="2658416" y="2597270"/>
            <a:ext cx="2035573" cy="507831"/>
          </a:xfrm>
          <a:prstGeom prst="rect">
            <a:avLst/>
          </a:prstGeom>
          <a:noFill/>
        </p:spPr>
        <p:txBody>
          <a:bodyPr wrap="square" rtlCol="0">
            <a:spAutoFit/>
          </a:bodyPr>
          <a:lstStyle/>
          <a:p>
            <a:r>
              <a:rPr lang="en-US" sz="1350" dirty="0"/>
              <a:t>Elizabeth Love</a:t>
            </a:r>
          </a:p>
          <a:p>
            <a:r>
              <a:rPr lang="en-US" sz="1350" dirty="0"/>
              <a:t>Houston Endowment</a:t>
            </a:r>
          </a:p>
        </p:txBody>
      </p:sp>
      <p:sp>
        <p:nvSpPr>
          <p:cNvPr id="4" name="TextBox 3"/>
          <p:cNvSpPr txBox="1"/>
          <p:nvPr/>
        </p:nvSpPr>
        <p:spPr>
          <a:xfrm>
            <a:off x="433503" y="2546827"/>
            <a:ext cx="2115355" cy="507831"/>
          </a:xfrm>
          <a:prstGeom prst="rect">
            <a:avLst/>
          </a:prstGeom>
          <a:noFill/>
        </p:spPr>
        <p:txBody>
          <a:bodyPr wrap="square" rtlCol="0">
            <a:spAutoFit/>
          </a:bodyPr>
          <a:lstStyle/>
          <a:p>
            <a:r>
              <a:rPr lang="en-US" sz="1350" dirty="0"/>
              <a:t>Elizabeth Grossman</a:t>
            </a:r>
          </a:p>
          <a:p>
            <a:r>
              <a:rPr lang="en-US" sz="1350" dirty="0"/>
              <a:t>Microsoft Corporation</a:t>
            </a:r>
          </a:p>
        </p:txBody>
      </p:sp>
      <p:sp>
        <p:nvSpPr>
          <p:cNvPr id="5" name="TextBox 4"/>
          <p:cNvSpPr txBox="1"/>
          <p:nvPr/>
        </p:nvSpPr>
        <p:spPr>
          <a:xfrm>
            <a:off x="4880447" y="2571750"/>
            <a:ext cx="1720624" cy="507831"/>
          </a:xfrm>
          <a:prstGeom prst="rect">
            <a:avLst/>
          </a:prstGeom>
          <a:noFill/>
        </p:spPr>
        <p:txBody>
          <a:bodyPr wrap="square" rtlCol="0">
            <a:spAutoFit/>
          </a:bodyPr>
          <a:lstStyle/>
          <a:p>
            <a:r>
              <a:rPr lang="en-US" sz="1350" dirty="0"/>
              <a:t>Ali Tarzi</a:t>
            </a:r>
          </a:p>
          <a:p>
            <a:r>
              <a:rPr lang="en-US" sz="1350" dirty="0"/>
              <a:t>Chase Mortgage</a:t>
            </a:r>
          </a:p>
        </p:txBody>
      </p:sp>
      <p:pic>
        <p:nvPicPr>
          <p:cNvPr id="1026" name="Picture 2" descr="Elizabeth Grossman">
            <a:extLst>
              <a:ext uri="{FF2B5EF4-FFF2-40B4-BE49-F238E27FC236}">
                <a16:creationId xmlns:a16="http://schemas.microsoft.com/office/drawing/2014/main" id="{0EEA26A3-F38B-47CE-A90C-E61E608AD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48" y="1317879"/>
            <a:ext cx="1102436" cy="1102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izabeth Graves Love">
            <a:extLst>
              <a:ext uri="{FF2B5EF4-FFF2-40B4-BE49-F238E27FC236}">
                <a16:creationId xmlns:a16="http://schemas.microsoft.com/office/drawing/2014/main" id="{1844792A-1EBA-4384-AA61-B8FF57704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119" y="1317880"/>
            <a:ext cx="1102435" cy="1102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i Tarzi">
            <a:extLst>
              <a:ext uri="{FF2B5EF4-FFF2-40B4-BE49-F238E27FC236}">
                <a16:creationId xmlns:a16="http://schemas.microsoft.com/office/drawing/2014/main" id="{7C9D42CF-1398-49E6-898B-69BD76A66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923" y="1317879"/>
            <a:ext cx="1102436" cy="1102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lie Tumbuan">
            <a:extLst>
              <a:ext uri="{FF2B5EF4-FFF2-40B4-BE49-F238E27FC236}">
                <a16:creationId xmlns:a16="http://schemas.microsoft.com/office/drawing/2014/main" id="{61F6DAC7-A755-4828-898F-7EB9EB8C6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174" y="3353337"/>
            <a:ext cx="1234928" cy="12349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7319043-EB99-4E80-8853-AC04E81B4A3A}"/>
              </a:ext>
            </a:extLst>
          </p:cNvPr>
          <p:cNvSpPr txBox="1"/>
          <p:nvPr/>
        </p:nvSpPr>
        <p:spPr>
          <a:xfrm>
            <a:off x="2346002" y="3750025"/>
            <a:ext cx="2035573" cy="507831"/>
          </a:xfrm>
          <a:prstGeom prst="rect">
            <a:avLst/>
          </a:prstGeom>
          <a:noFill/>
        </p:spPr>
        <p:txBody>
          <a:bodyPr wrap="square" rtlCol="0">
            <a:spAutoFit/>
          </a:bodyPr>
          <a:lstStyle/>
          <a:p>
            <a:r>
              <a:rPr lang="en-US" sz="1350" dirty="0"/>
              <a:t>Ellie Tumbuan</a:t>
            </a:r>
          </a:p>
          <a:p>
            <a:r>
              <a:rPr lang="en-US" sz="1350" dirty="0"/>
              <a:t>ET Consulting</a:t>
            </a:r>
          </a:p>
        </p:txBody>
      </p:sp>
      <p:sp>
        <p:nvSpPr>
          <p:cNvPr id="16" name="TextBox 15">
            <a:extLst>
              <a:ext uri="{FF2B5EF4-FFF2-40B4-BE49-F238E27FC236}">
                <a16:creationId xmlns:a16="http://schemas.microsoft.com/office/drawing/2014/main" id="{56B067D0-7EE6-48EF-9693-6F04361B47A4}"/>
              </a:ext>
            </a:extLst>
          </p:cNvPr>
          <p:cNvSpPr txBox="1"/>
          <p:nvPr/>
        </p:nvSpPr>
        <p:spPr>
          <a:xfrm>
            <a:off x="6787529" y="2614204"/>
            <a:ext cx="1952557" cy="507831"/>
          </a:xfrm>
          <a:prstGeom prst="rect">
            <a:avLst/>
          </a:prstGeom>
          <a:noFill/>
        </p:spPr>
        <p:txBody>
          <a:bodyPr wrap="square" rtlCol="0">
            <a:spAutoFit/>
          </a:bodyPr>
          <a:lstStyle/>
          <a:p>
            <a:r>
              <a:rPr lang="en-US" sz="1350" dirty="0"/>
              <a:t>Chris Kingsley	</a:t>
            </a:r>
          </a:p>
          <a:p>
            <a:r>
              <a:rPr lang="en-US" sz="1350" dirty="0"/>
              <a:t>Annie E. Casey </a:t>
            </a:r>
            <a:r>
              <a:rPr lang="en-US" sz="1350" dirty="0" err="1"/>
              <a:t>Fndn</a:t>
            </a:r>
            <a:r>
              <a:rPr lang="en-US" sz="1350" dirty="0"/>
              <a:t>.</a:t>
            </a:r>
          </a:p>
        </p:txBody>
      </p:sp>
      <p:pic>
        <p:nvPicPr>
          <p:cNvPr id="1036" name="Picture 12" descr="Sarin Adhikari">
            <a:extLst>
              <a:ext uri="{FF2B5EF4-FFF2-40B4-BE49-F238E27FC236}">
                <a16:creationId xmlns:a16="http://schemas.microsoft.com/office/drawing/2014/main" id="{38BAF8CD-A35B-4F19-9671-9AFA5AB93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9470" y="3425473"/>
            <a:ext cx="1201344" cy="12013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0FBDAC-859F-4AAE-AABB-B71BF3839EDF}"/>
              </a:ext>
            </a:extLst>
          </p:cNvPr>
          <p:cNvSpPr txBox="1"/>
          <p:nvPr/>
        </p:nvSpPr>
        <p:spPr>
          <a:xfrm>
            <a:off x="5823869" y="3732975"/>
            <a:ext cx="2736858" cy="715581"/>
          </a:xfrm>
          <a:prstGeom prst="rect">
            <a:avLst/>
          </a:prstGeom>
          <a:noFill/>
        </p:spPr>
        <p:txBody>
          <a:bodyPr wrap="square" rtlCol="0">
            <a:spAutoFit/>
          </a:bodyPr>
          <a:lstStyle/>
          <a:p>
            <a:r>
              <a:rPr lang="en-US" sz="1350" dirty="0"/>
              <a:t>Sarin Adhikari</a:t>
            </a:r>
          </a:p>
          <a:p>
            <a:r>
              <a:rPr lang="en-US" sz="1350" dirty="0"/>
              <a:t>Virginia Commonwealth University </a:t>
            </a:r>
          </a:p>
        </p:txBody>
      </p:sp>
      <p:pic>
        <p:nvPicPr>
          <p:cNvPr id="1038" name="Picture 14" descr="Chris Kingsley">
            <a:extLst>
              <a:ext uri="{FF2B5EF4-FFF2-40B4-BE49-F238E27FC236}">
                <a16:creationId xmlns:a16="http://schemas.microsoft.com/office/drawing/2014/main" id="{13523972-4A31-42D1-9B7A-6372183A2F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8996" y="1317880"/>
            <a:ext cx="1179789" cy="117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0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6FDD8-0184-4F58-98FC-3F1EC02BBC67}"/>
              </a:ext>
            </a:extLst>
          </p:cNvPr>
          <p:cNvSpPr>
            <a:spLocks noGrp="1"/>
          </p:cNvSpPr>
          <p:nvPr>
            <p:ph idx="1"/>
          </p:nvPr>
        </p:nvSpPr>
        <p:spPr>
          <a:xfrm>
            <a:off x="641350" y="1590975"/>
            <a:ext cx="7760188" cy="3152680"/>
          </a:xfrm>
        </p:spPr>
        <p:txBody>
          <a:bodyPr/>
          <a:lstStyle/>
          <a:p>
            <a:pPr marL="260604" indent="-260604">
              <a:buSzPts val="2500"/>
              <a:buFont typeface="Arial" panose="020B0604020202020204" pitchFamily="34" charset="0"/>
              <a:buChar char="•"/>
            </a:pPr>
            <a:r>
              <a:rPr lang="en-US" sz="2400" dirty="0"/>
              <a:t>Albuquerque, NM</a:t>
            </a:r>
          </a:p>
          <a:p>
            <a:pPr marL="260604" indent="-260604">
              <a:buSzPts val="2500"/>
              <a:buFont typeface="Arial" panose="020B0604020202020204" pitchFamily="34" charset="0"/>
              <a:buChar char="•"/>
            </a:pPr>
            <a:r>
              <a:rPr lang="en-US" sz="2400" dirty="0">
                <a:solidFill>
                  <a:srgbClr val="000000"/>
                </a:solidFill>
                <a:latin typeface="Century Gothic" panose="020B0502020202020204" pitchFamily="34" charset="0"/>
              </a:rPr>
              <a:t>Chicago, IL</a:t>
            </a:r>
          </a:p>
          <a:p>
            <a:pPr marL="260604" indent="-260604"/>
            <a:r>
              <a:rPr lang="en-US" sz="2400" dirty="0">
                <a:solidFill>
                  <a:srgbClr val="000000"/>
                </a:solidFill>
                <a:latin typeface="Century Gothic" panose="020B0502020202020204" pitchFamily="34" charset="0"/>
              </a:rPr>
              <a:t>Hartford, CT</a:t>
            </a:r>
          </a:p>
          <a:p>
            <a:pPr marL="260604" indent="-260604"/>
            <a:endParaRPr lang="en-US" sz="2400" dirty="0">
              <a:solidFill>
                <a:srgbClr val="000000"/>
              </a:solidFill>
              <a:latin typeface="Century Gothic" panose="020B0502020202020204" pitchFamily="34" charset="0"/>
            </a:endParaRPr>
          </a:p>
          <a:p>
            <a:pPr marL="260604" indent="-260604"/>
            <a:endParaRPr lang="en-US" sz="2400" dirty="0">
              <a:solidFill>
                <a:srgbClr val="000000"/>
              </a:solidFill>
              <a:latin typeface="Century Gothic" panose="020B0502020202020204" pitchFamily="34" charset="0"/>
            </a:endParaRPr>
          </a:p>
          <a:p>
            <a:pPr marL="260604" indent="-260604"/>
            <a:endParaRPr lang="en-US" sz="2400" dirty="0">
              <a:solidFill>
                <a:srgbClr val="000000"/>
              </a:solidFill>
              <a:latin typeface="Century Gothic" panose="020B0502020202020204" pitchFamily="34" charset="0"/>
            </a:endParaRPr>
          </a:p>
          <a:p>
            <a:pPr marL="260604" indent="-260604"/>
            <a:r>
              <a:rPr lang="en-US" sz="2400" dirty="0">
                <a:solidFill>
                  <a:srgbClr val="000000"/>
                </a:solidFill>
                <a:latin typeface="Century Gothic" panose="020B0502020202020204" pitchFamily="34" charset="0"/>
              </a:rPr>
              <a:t>Honolulu, HI</a:t>
            </a:r>
            <a:endParaRPr lang="en-US" sz="2400" dirty="0"/>
          </a:p>
          <a:p>
            <a:pPr marL="260604" indent="-260604"/>
            <a:r>
              <a:rPr lang="en-US" sz="2400" dirty="0">
                <a:solidFill>
                  <a:srgbClr val="000000"/>
                </a:solidFill>
                <a:latin typeface="Century Gothic" panose="020B0502020202020204" pitchFamily="34" charset="0"/>
              </a:rPr>
              <a:t>Memphis, TN</a:t>
            </a:r>
          </a:p>
          <a:p>
            <a:pPr marL="260604" indent="-260604"/>
            <a:r>
              <a:rPr lang="en-US" sz="2400" dirty="0">
                <a:solidFill>
                  <a:srgbClr val="000000"/>
                </a:solidFill>
                <a:latin typeface="Century Gothic" panose="020B0502020202020204" pitchFamily="34" charset="0"/>
              </a:rPr>
              <a:t>Richmond, VA</a:t>
            </a:r>
          </a:p>
          <a:p>
            <a:pPr marL="0" indent="0">
              <a:buNone/>
            </a:pPr>
            <a:endParaRPr lang="en-US" sz="2100" dirty="0"/>
          </a:p>
        </p:txBody>
      </p:sp>
      <p:sp>
        <p:nvSpPr>
          <p:cNvPr id="2" name="Title 1"/>
          <p:cNvSpPr>
            <a:spLocks noGrp="1"/>
          </p:cNvSpPr>
          <p:nvPr>
            <p:ph type="title"/>
          </p:nvPr>
        </p:nvSpPr>
        <p:spPr/>
        <p:txBody>
          <a:bodyPr/>
          <a:lstStyle/>
          <a:p>
            <a:r>
              <a:rPr lang="en-US" dirty="0"/>
              <a:t>Welcome Guest Cities!</a:t>
            </a:r>
          </a:p>
        </p:txBody>
      </p:sp>
      <p:sp>
        <p:nvSpPr>
          <p:cNvPr id="4" name="Content Placeholder 2"/>
          <p:cNvSpPr txBox="1">
            <a:spLocks/>
          </p:cNvSpPr>
          <p:nvPr/>
        </p:nvSpPr>
        <p:spPr>
          <a:xfrm>
            <a:off x="1601025" y="1410866"/>
            <a:ext cx="3119438" cy="3152680"/>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
        <p:nvSpPr>
          <p:cNvPr id="5" name="Content Placeholder 2"/>
          <p:cNvSpPr txBox="1">
            <a:spLocks/>
          </p:cNvSpPr>
          <p:nvPr/>
        </p:nvSpPr>
        <p:spPr>
          <a:xfrm>
            <a:off x="4576674" y="1410866"/>
            <a:ext cx="3119438" cy="4138596"/>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187248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Activities</a:t>
            </a:r>
          </a:p>
        </p:txBody>
      </p:sp>
    </p:spTree>
    <p:extLst>
      <p:ext uri="{BB962C8B-B14F-4D97-AF65-F5344CB8AC3E}">
        <p14:creationId xmlns:p14="http://schemas.microsoft.com/office/powerpoint/2010/main" val="298158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6FDD8-0184-4F58-98FC-3F1EC02BBC67}"/>
              </a:ext>
            </a:extLst>
          </p:cNvPr>
          <p:cNvSpPr>
            <a:spLocks noGrp="1"/>
          </p:cNvSpPr>
          <p:nvPr>
            <p:ph idx="1"/>
          </p:nvPr>
        </p:nvSpPr>
        <p:spPr/>
        <p:txBody>
          <a:bodyPr/>
          <a:lstStyle/>
          <a:p>
            <a:r>
              <a:rPr lang="en-US" sz="2100" dirty="0"/>
              <a:t>Completed exchange at the Digital Library Federation</a:t>
            </a:r>
          </a:p>
          <a:p>
            <a:pPr lvl="1"/>
            <a:r>
              <a:rPr lang="en-US" sz="1875" dirty="0"/>
              <a:t>Houston, Indianapolis participated</a:t>
            </a:r>
          </a:p>
          <a:p>
            <a:r>
              <a:rPr lang="en-US" sz="2100" dirty="0"/>
              <a:t>Apply to Field Project awards - Deadline November 5</a:t>
            </a:r>
          </a:p>
          <a:p>
            <a:r>
              <a:rPr lang="en-US" sz="2100" dirty="0"/>
              <a:t>Check out guidebook in progress</a:t>
            </a:r>
          </a:p>
          <a:p>
            <a:r>
              <a:rPr lang="en-US" sz="2100" dirty="0"/>
              <a:t>Website: https://civic-switchboard.github.io/</a:t>
            </a:r>
          </a:p>
        </p:txBody>
      </p:sp>
      <p:sp>
        <p:nvSpPr>
          <p:cNvPr id="2" name="Title 1"/>
          <p:cNvSpPr>
            <a:spLocks noGrp="1"/>
          </p:cNvSpPr>
          <p:nvPr>
            <p:ph type="title"/>
          </p:nvPr>
        </p:nvSpPr>
        <p:spPr/>
        <p:txBody>
          <a:bodyPr>
            <a:normAutofit fontScale="90000"/>
          </a:bodyPr>
          <a:lstStyle/>
          <a:p>
            <a:r>
              <a:rPr lang="en-US" dirty="0"/>
              <a:t>Civic Switchboard: Connecting Library and Community Information Networks</a:t>
            </a:r>
          </a:p>
        </p:txBody>
      </p:sp>
      <p:sp>
        <p:nvSpPr>
          <p:cNvPr id="5" name="Content Placeholder 2"/>
          <p:cNvSpPr txBox="1">
            <a:spLocks/>
          </p:cNvSpPr>
          <p:nvPr/>
        </p:nvSpPr>
        <p:spPr>
          <a:xfrm>
            <a:off x="4576674" y="1410866"/>
            <a:ext cx="3119438" cy="4138596"/>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428374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6FDD8-0184-4F58-98FC-3F1EC02BBC67}"/>
              </a:ext>
            </a:extLst>
          </p:cNvPr>
          <p:cNvSpPr>
            <a:spLocks noGrp="1"/>
          </p:cNvSpPr>
          <p:nvPr>
            <p:ph idx="1"/>
          </p:nvPr>
        </p:nvSpPr>
        <p:spPr>
          <a:xfrm>
            <a:off x="641349" y="1397340"/>
            <a:ext cx="8069513" cy="3152680"/>
          </a:xfrm>
        </p:spPr>
        <p:txBody>
          <a:bodyPr/>
          <a:lstStyle/>
          <a:p>
            <a:r>
              <a:rPr lang="en-US" sz="2100" dirty="0"/>
              <a:t>Five cities: Buffalo, Detroit, Milwaukee, Phoenix, Twin Cities</a:t>
            </a:r>
          </a:p>
          <a:p>
            <a:r>
              <a:rPr lang="en-US" sz="2100" dirty="0"/>
              <a:t>Local reports to be published November/December</a:t>
            </a:r>
          </a:p>
          <a:p>
            <a:r>
              <a:rPr lang="en-US" sz="2100" dirty="0"/>
              <a:t>Final products in February</a:t>
            </a:r>
          </a:p>
          <a:p>
            <a:pPr lvl="1"/>
            <a:r>
              <a:rPr lang="en-US" sz="1875" dirty="0"/>
              <a:t>Cross-cutting lessons</a:t>
            </a:r>
          </a:p>
          <a:p>
            <a:pPr lvl="1"/>
            <a:r>
              <a:rPr lang="en-US" sz="1875" dirty="0"/>
              <a:t>Topical themes (small business, public safety, transit-oriented development)</a:t>
            </a:r>
          </a:p>
          <a:p>
            <a:pPr lvl="1"/>
            <a:r>
              <a:rPr lang="en-US" sz="1875" dirty="0"/>
              <a:t>Reference documents: data memo and literature directory</a:t>
            </a:r>
          </a:p>
        </p:txBody>
      </p:sp>
      <p:sp>
        <p:nvSpPr>
          <p:cNvPr id="2" name="Title 1"/>
          <p:cNvSpPr>
            <a:spLocks noGrp="1"/>
          </p:cNvSpPr>
          <p:nvPr>
            <p:ph type="title"/>
          </p:nvPr>
        </p:nvSpPr>
        <p:spPr/>
        <p:txBody>
          <a:bodyPr>
            <a:normAutofit fontScale="90000"/>
          </a:bodyPr>
          <a:lstStyle/>
          <a:p>
            <a:r>
              <a:rPr lang="en-US" dirty="0"/>
              <a:t>Turning the Corner: Monitoring Neighborhood Change for Action</a:t>
            </a:r>
          </a:p>
        </p:txBody>
      </p:sp>
      <p:sp>
        <p:nvSpPr>
          <p:cNvPr id="4" name="Content Placeholder 2"/>
          <p:cNvSpPr txBox="1">
            <a:spLocks/>
          </p:cNvSpPr>
          <p:nvPr/>
        </p:nvSpPr>
        <p:spPr>
          <a:xfrm>
            <a:off x="1601025" y="1410866"/>
            <a:ext cx="3119438" cy="3152680"/>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151345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NNIP’s Guide to Data Governance and Security</a:t>
            </a:r>
          </a:p>
          <a:p>
            <a:r>
              <a:rPr lang="en-US" dirty="0"/>
              <a:t>Technology for Civic Data Integration</a:t>
            </a:r>
          </a:p>
          <a:p>
            <a:r>
              <a:rPr lang="en-US" dirty="0"/>
              <a:t>Updated NNIP &amp; IDS page </a:t>
            </a:r>
            <a:r>
              <a:rPr lang="en-US" dirty="0">
                <a:hlinkClick r:id="rId3"/>
              </a:rPr>
              <a:t>https://www.neighborhoodindicators.org/nnip-ids</a:t>
            </a:r>
            <a:r>
              <a:rPr lang="en-US" dirty="0"/>
              <a:t> </a:t>
            </a:r>
          </a:p>
          <a:p>
            <a:r>
              <a:rPr lang="en-US" dirty="0"/>
              <a:t>New issue area on IDS </a:t>
            </a:r>
          </a:p>
          <a:p>
            <a:r>
              <a:rPr lang="en-US" dirty="0"/>
              <a:t>New issue area on </a:t>
            </a:r>
            <a:r>
              <a:rPr lang="en-US" dirty="0">
                <a:hlinkClick r:id="rId4"/>
              </a:rPr>
              <a:t>Data Governance and Security</a:t>
            </a:r>
            <a:endParaRPr lang="en-US" dirty="0"/>
          </a:p>
          <a:p>
            <a:r>
              <a:rPr lang="en-US" dirty="0"/>
              <a:t>Updated collection of data sharing agreements</a:t>
            </a:r>
          </a:p>
        </p:txBody>
      </p:sp>
      <p:sp>
        <p:nvSpPr>
          <p:cNvPr id="3" name="Title 2"/>
          <p:cNvSpPr>
            <a:spLocks noGrp="1"/>
          </p:cNvSpPr>
          <p:nvPr>
            <p:ph type="title"/>
          </p:nvPr>
        </p:nvSpPr>
        <p:spPr/>
        <p:txBody>
          <a:bodyPr/>
          <a:lstStyle/>
          <a:p>
            <a:r>
              <a:rPr lang="en-US" dirty="0"/>
              <a:t>Data Governance and Security </a:t>
            </a:r>
          </a:p>
        </p:txBody>
      </p:sp>
    </p:spTree>
    <p:extLst>
      <p:ext uri="{BB962C8B-B14F-4D97-AF65-F5344CB8AC3E}">
        <p14:creationId xmlns:p14="http://schemas.microsoft.com/office/powerpoint/2010/main" val="387156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6FDD8-0184-4F58-98FC-3F1EC02BBC67}"/>
              </a:ext>
            </a:extLst>
          </p:cNvPr>
          <p:cNvSpPr>
            <a:spLocks noGrp="1"/>
          </p:cNvSpPr>
          <p:nvPr>
            <p:ph idx="1"/>
          </p:nvPr>
        </p:nvSpPr>
        <p:spPr/>
        <p:txBody>
          <a:bodyPr/>
          <a:lstStyle/>
          <a:p>
            <a:r>
              <a:rPr lang="en-US" sz="2100" dirty="0"/>
              <a:t>Mobilizing Data-Driven Local Outreach for the 2020 Census</a:t>
            </a:r>
          </a:p>
          <a:p>
            <a:r>
              <a:rPr lang="en-US" sz="2100" dirty="0"/>
              <a:t>Catalyzing Community Criminal Justice Reform with Data</a:t>
            </a:r>
          </a:p>
        </p:txBody>
      </p:sp>
      <p:sp>
        <p:nvSpPr>
          <p:cNvPr id="2" name="Title 1"/>
          <p:cNvSpPr>
            <a:spLocks noGrp="1"/>
          </p:cNvSpPr>
          <p:nvPr>
            <p:ph type="title"/>
          </p:nvPr>
        </p:nvSpPr>
        <p:spPr/>
        <p:txBody>
          <a:bodyPr>
            <a:normAutofit fontScale="90000"/>
          </a:bodyPr>
          <a:lstStyle/>
          <a:p>
            <a:r>
              <a:rPr lang="en-US" dirty="0"/>
              <a:t>Cross-site projects – plenary and camp sessions</a:t>
            </a:r>
          </a:p>
        </p:txBody>
      </p:sp>
      <p:sp>
        <p:nvSpPr>
          <p:cNvPr id="4" name="Content Placeholder 2"/>
          <p:cNvSpPr txBox="1">
            <a:spLocks/>
          </p:cNvSpPr>
          <p:nvPr/>
        </p:nvSpPr>
        <p:spPr>
          <a:xfrm>
            <a:off x="1601025" y="1410866"/>
            <a:ext cx="3119438" cy="3152680"/>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
        <p:nvSpPr>
          <p:cNvPr id="5" name="Content Placeholder 2"/>
          <p:cNvSpPr txBox="1">
            <a:spLocks/>
          </p:cNvSpPr>
          <p:nvPr/>
        </p:nvSpPr>
        <p:spPr>
          <a:xfrm>
            <a:off x="4576674" y="1410866"/>
            <a:ext cx="3119438" cy="4138596"/>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129585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Text Placeholder 2"/>
          <p:cNvSpPr>
            <a:spLocks noGrp="1"/>
          </p:cNvSpPr>
          <p:nvPr>
            <p:ph type="body" sz="quarter" idx="10"/>
          </p:nvPr>
        </p:nvSpPr>
        <p:spPr>
          <a:xfrm>
            <a:off x="1714500" y="2949281"/>
            <a:ext cx="5943600" cy="790758"/>
          </a:xfrm>
        </p:spPr>
        <p:txBody>
          <a:bodyPr/>
          <a:lstStyle/>
          <a:p>
            <a:r>
              <a:rPr lang="en-US" dirty="0"/>
              <a:t>Rob Pitingolo</a:t>
            </a:r>
          </a:p>
        </p:txBody>
      </p:sp>
    </p:spTree>
    <p:extLst>
      <p:ext uri="{BB962C8B-B14F-4D97-AF65-F5344CB8AC3E}">
        <p14:creationId xmlns:p14="http://schemas.microsoft.com/office/powerpoint/2010/main" val="43775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r>
              <a:rPr lang="en-US"/>
              <a:t>and Logistics</a:t>
            </a:r>
            <a:endParaRPr lang="en-US" dirty="0"/>
          </a:p>
        </p:txBody>
      </p:sp>
    </p:spTree>
    <p:extLst>
      <p:ext uri="{BB962C8B-B14F-4D97-AF65-F5344CB8AC3E}">
        <p14:creationId xmlns:p14="http://schemas.microsoft.com/office/powerpoint/2010/main" val="280570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Reception and Tours</a:t>
            </a:r>
          </a:p>
        </p:txBody>
      </p:sp>
      <p:sp>
        <p:nvSpPr>
          <p:cNvPr id="4" name="Content Placeholder 2"/>
          <p:cNvSpPr txBox="1">
            <a:spLocks/>
          </p:cNvSpPr>
          <p:nvPr/>
        </p:nvSpPr>
        <p:spPr>
          <a:xfrm>
            <a:off x="419986" y="1214839"/>
            <a:ext cx="7482328" cy="341341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Wednesday Reception: Depart from lobby at </a:t>
            </a:r>
            <a:r>
              <a:rPr lang="en-US" sz="1800" b="1" dirty="0">
                <a:solidFill>
                  <a:srgbClr val="FF0000"/>
                </a:solidFill>
              </a:rPr>
              <a:t>5:15</a:t>
            </a:r>
          </a:p>
          <a:p>
            <a:pPr marL="457200" indent="-225425"/>
            <a:r>
              <a:rPr lang="en-US" sz="1500" dirty="0">
                <a:solidFill>
                  <a:srgbClr val="000000"/>
                </a:solidFill>
                <a:latin typeface="Century Gothic" panose="020B0502020202020204" pitchFamily="34" charset="0"/>
              </a:rPr>
              <a:t>USC Lewis Hall, 650 Childs Way (about 3 miles away)</a:t>
            </a:r>
          </a:p>
          <a:p>
            <a:pPr marL="457200" indent="-225425"/>
            <a:r>
              <a:rPr lang="en-US" sz="1500" dirty="0">
                <a:solidFill>
                  <a:srgbClr val="000000"/>
                </a:solidFill>
                <a:latin typeface="Century Gothic" panose="020B0502020202020204" pitchFamily="34" charset="0"/>
              </a:rPr>
              <a:t>Take Metro Expo Line</a:t>
            </a:r>
          </a:p>
          <a:p>
            <a:pPr marL="0" indent="0">
              <a:buNone/>
            </a:pPr>
            <a:r>
              <a:rPr lang="en-US" sz="1800" b="1" dirty="0">
                <a:solidFill>
                  <a:srgbClr val="000000"/>
                </a:solidFill>
                <a:latin typeface="Century Gothic" panose="020B0502020202020204" pitchFamily="34" charset="0"/>
              </a:rPr>
              <a:t>Thursday Tours: Depart from lobby at </a:t>
            </a:r>
            <a:r>
              <a:rPr lang="en-US" sz="1800" b="1" dirty="0">
                <a:solidFill>
                  <a:srgbClr val="FF0000"/>
                </a:solidFill>
                <a:latin typeface="Century Gothic" panose="020B0502020202020204" pitchFamily="34" charset="0"/>
              </a:rPr>
              <a:t>3:45</a:t>
            </a:r>
          </a:p>
          <a:p>
            <a:pPr marL="457200" lvl="1" indent="-225425">
              <a:spcAft>
                <a:spcPts val="300"/>
              </a:spcAft>
              <a:buSzPct val="100000"/>
              <a:buFont typeface="Arial" panose="020B0604020202020204" pitchFamily="34" charset="0"/>
              <a:buChar char="•"/>
            </a:pPr>
            <a:r>
              <a:rPr lang="en-US" sz="1500" dirty="0" err="1">
                <a:solidFill>
                  <a:srgbClr val="000000"/>
                </a:solidFill>
                <a:latin typeface="Century Gothic" panose="020B0502020202020204" pitchFamily="34" charset="0"/>
              </a:rPr>
              <a:t>HomeBoy</a:t>
            </a:r>
            <a:r>
              <a:rPr lang="en-US" sz="1500" dirty="0">
                <a:solidFill>
                  <a:srgbClr val="000000"/>
                </a:solidFill>
                <a:latin typeface="Century Gothic" panose="020B0502020202020204" pitchFamily="34" charset="0"/>
              </a:rPr>
              <a:t> Industries (travel by bus to location)</a:t>
            </a:r>
          </a:p>
          <a:p>
            <a:pPr marL="457200" lvl="1" indent="-225425">
              <a:spcAft>
                <a:spcPts val="300"/>
              </a:spcAft>
              <a:buSzPct val="100000"/>
              <a:buFont typeface="Arial" panose="020B0604020202020204" pitchFamily="34" charset="0"/>
              <a:buChar char="•"/>
            </a:pPr>
            <a:r>
              <a:rPr lang="en-US" sz="1500" dirty="0">
                <a:solidFill>
                  <a:srgbClr val="000000"/>
                </a:solidFill>
                <a:latin typeface="Century Gothic" panose="020B0502020202020204" pitchFamily="34" charset="0"/>
              </a:rPr>
              <a:t>Little </a:t>
            </a:r>
            <a:r>
              <a:rPr lang="en-US" sz="1500" dirty="0" err="1">
                <a:solidFill>
                  <a:srgbClr val="000000"/>
                </a:solidFill>
                <a:latin typeface="Century Gothic" panose="020B0502020202020204" pitchFamily="34" charset="0"/>
              </a:rPr>
              <a:t>Toyko</a:t>
            </a:r>
            <a:r>
              <a:rPr lang="en-US" sz="1500" dirty="0">
                <a:solidFill>
                  <a:srgbClr val="000000"/>
                </a:solidFill>
                <a:latin typeface="Century Gothic" panose="020B0502020202020204" pitchFamily="34" charset="0"/>
              </a:rPr>
              <a:t> (travel by bus to location, a little walking)</a:t>
            </a:r>
          </a:p>
          <a:p>
            <a:pPr marL="457200" lvl="1" indent="-225425">
              <a:spcAft>
                <a:spcPts val="300"/>
              </a:spcAft>
              <a:buSzPct val="100000"/>
              <a:buFont typeface="Arial" panose="020B0604020202020204" pitchFamily="34" charset="0"/>
              <a:buChar char="•"/>
            </a:pPr>
            <a:r>
              <a:rPr lang="en-US" sz="1500" dirty="0">
                <a:solidFill>
                  <a:srgbClr val="000000"/>
                </a:solidFill>
                <a:latin typeface="Century Gothic" panose="020B0502020202020204" pitchFamily="34" charset="0"/>
              </a:rPr>
              <a:t>Downtown (walking only)</a:t>
            </a:r>
            <a:endParaRPr lang="en-US" sz="450" dirty="0"/>
          </a:p>
          <a:p>
            <a:endParaRPr lang="en-US" sz="1800" dirty="0"/>
          </a:p>
        </p:txBody>
      </p:sp>
      <p:pic>
        <p:nvPicPr>
          <p:cNvPr id="1026" name="Picture 2" descr="Image result for metro expo line"/>
          <p:cNvPicPr>
            <a:picLocks noChangeAspect="1" noChangeArrowheads="1"/>
          </p:cNvPicPr>
          <p:nvPr/>
        </p:nvPicPr>
        <p:blipFill rotWithShape="1">
          <a:blip r:embed="rId3">
            <a:extLst>
              <a:ext uri="{28A0092B-C50C-407E-A947-70E740481C1C}">
                <a14:useLocalDpi xmlns:a14="http://schemas.microsoft.com/office/drawing/2010/main" val="0"/>
              </a:ext>
            </a:extLst>
          </a:blip>
          <a:srcRect t="26101" b="8253"/>
          <a:stretch/>
        </p:blipFill>
        <p:spPr bwMode="auto">
          <a:xfrm>
            <a:off x="6099702" y="1552354"/>
            <a:ext cx="2555201" cy="111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7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Defining Functions of NNIP Partners</a:t>
            </a:r>
            <a:endParaRPr lang="en-US" dirty="0"/>
          </a:p>
        </p:txBody>
      </p:sp>
      <p:sp>
        <p:nvSpPr>
          <p:cNvPr id="5" name="Content Placeholder 4"/>
          <p:cNvSpPr>
            <a:spLocks noGrp="1"/>
          </p:cNvSpPr>
          <p:nvPr>
            <p:ph idx="1"/>
          </p:nvPr>
        </p:nvSpPr>
        <p:spPr/>
        <p:txBody>
          <a:bodyPr/>
          <a:lstStyle/>
          <a:p>
            <a:r>
              <a:rPr lang="en-US" altLang="en-US" dirty="0"/>
              <a:t>Build and operate information systems with recurrently updated data on neighborhood conditions across topics</a:t>
            </a:r>
          </a:p>
          <a:p>
            <a:r>
              <a:rPr lang="en-US" altLang="en-US" dirty="0"/>
              <a:t>Facilitate the practical use of indicators for community building and local policy making</a:t>
            </a:r>
          </a:p>
          <a:p>
            <a:r>
              <a:rPr lang="en-US" altLang="en-US" dirty="0"/>
              <a:t>Emphasize the use of information to build the capacities of low-income neighborhoods</a:t>
            </a:r>
          </a:p>
          <a:p>
            <a:endParaRPr lang="en-US" dirty="0"/>
          </a:p>
        </p:txBody>
      </p:sp>
    </p:spTree>
    <p:extLst>
      <p:ext uri="{BB962C8B-B14F-4D97-AF65-F5344CB8AC3E}">
        <p14:creationId xmlns:p14="http://schemas.microsoft.com/office/powerpoint/2010/main" val="96404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Meeting App</a:t>
            </a:r>
          </a:p>
        </p:txBody>
      </p:sp>
      <p:sp>
        <p:nvSpPr>
          <p:cNvPr id="4" name="Content Placeholder 2"/>
          <p:cNvSpPr txBox="1">
            <a:spLocks/>
          </p:cNvSpPr>
          <p:nvPr/>
        </p:nvSpPr>
        <p:spPr>
          <a:xfrm>
            <a:off x="1898146" y="1881769"/>
            <a:ext cx="5536520" cy="274648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0604" indent="-260604">
              <a:buSzPts val="2500"/>
              <a:buFont typeface="Arial" panose="020B0604020202020204" pitchFamily="34" charset="0"/>
              <a:buChar char="•"/>
            </a:pPr>
            <a:r>
              <a:rPr lang="en-US" sz="1800" dirty="0">
                <a:solidFill>
                  <a:srgbClr val="000000"/>
                </a:solidFill>
                <a:latin typeface="Century Gothic" panose="020B0502020202020204" pitchFamily="34" charset="0"/>
              </a:rPr>
              <a:t>Schedule</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List of attendees</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NNIPCamp</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Restaurant list</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Follow #NNIP</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Social Feed</a:t>
            </a:r>
            <a:endParaRPr lang="en-US" altLang="en-US" sz="1650" dirty="0"/>
          </a:p>
          <a:p>
            <a:endParaRPr lang="en-US" sz="1875" dirty="0"/>
          </a:p>
        </p:txBody>
      </p:sp>
      <p:sp>
        <p:nvSpPr>
          <p:cNvPr id="3" name="TextBox 2"/>
          <p:cNvSpPr txBox="1"/>
          <p:nvPr/>
        </p:nvSpPr>
        <p:spPr>
          <a:xfrm>
            <a:off x="2678362" y="1153042"/>
            <a:ext cx="3858749" cy="553998"/>
          </a:xfrm>
          <a:prstGeom prst="rect">
            <a:avLst/>
          </a:prstGeom>
          <a:noFill/>
        </p:spPr>
        <p:txBody>
          <a:bodyPr wrap="none" rtlCol="0">
            <a:spAutoFit/>
          </a:bodyPr>
          <a:lstStyle/>
          <a:p>
            <a:r>
              <a:rPr lang="en-US" sz="3000" dirty="0"/>
              <a:t>my.yapp.us/NNIPLA</a:t>
            </a:r>
          </a:p>
        </p:txBody>
      </p:sp>
      <p:pic>
        <p:nvPicPr>
          <p:cNvPr id="3074" name="Picture 2" descr="https://lh4.ggpht.com/nDna0skS9NXfWC4RsLUFwg-ey1ON6ZasQ1HJTg2x4BqsPYPpRAd997NuJtYDu9EBsAAL=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138" y="19518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8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Meeting App</a:t>
            </a:r>
          </a:p>
        </p:txBody>
      </p:sp>
      <p:pic>
        <p:nvPicPr>
          <p:cNvPr id="6" name="Picture 5"/>
          <p:cNvPicPr>
            <a:picLocks noChangeAspect="1"/>
          </p:cNvPicPr>
          <p:nvPr/>
        </p:nvPicPr>
        <p:blipFill>
          <a:blip r:embed="rId3"/>
          <a:stretch>
            <a:fillRect/>
          </a:stretch>
        </p:blipFill>
        <p:spPr>
          <a:xfrm>
            <a:off x="5679329" y="1137425"/>
            <a:ext cx="2057400" cy="3657600"/>
          </a:xfrm>
          <a:prstGeom prst="rect">
            <a:avLst/>
          </a:prstGeom>
        </p:spPr>
      </p:pic>
      <p:pic>
        <p:nvPicPr>
          <p:cNvPr id="8" name="Picture 7"/>
          <p:cNvPicPr>
            <a:picLocks noChangeAspect="1"/>
          </p:cNvPicPr>
          <p:nvPr/>
        </p:nvPicPr>
        <p:blipFill>
          <a:blip r:embed="rId4"/>
          <a:stretch>
            <a:fillRect/>
          </a:stretch>
        </p:blipFill>
        <p:spPr>
          <a:xfrm>
            <a:off x="3483701" y="1137425"/>
            <a:ext cx="2057400" cy="3657600"/>
          </a:xfrm>
          <a:prstGeom prst="rect">
            <a:avLst/>
          </a:prstGeom>
        </p:spPr>
      </p:pic>
      <p:pic>
        <p:nvPicPr>
          <p:cNvPr id="10" name="Picture 9"/>
          <p:cNvPicPr>
            <a:picLocks noChangeAspect="1"/>
          </p:cNvPicPr>
          <p:nvPr/>
        </p:nvPicPr>
        <p:blipFill>
          <a:blip r:embed="rId5"/>
          <a:stretch>
            <a:fillRect/>
          </a:stretch>
        </p:blipFill>
        <p:spPr>
          <a:xfrm>
            <a:off x="1288073" y="1137425"/>
            <a:ext cx="2057400" cy="3657600"/>
          </a:xfrm>
          <a:prstGeom prst="rect">
            <a:avLst/>
          </a:prstGeom>
        </p:spPr>
      </p:pic>
      <p:sp>
        <p:nvSpPr>
          <p:cNvPr id="11" name="Rectangle 10"/>
          <p:cNvSpPr/>
          <p:nvPr/>
        </p:nvSpPr>
        <p:spPr>
          <a:xfrm>
            <a:off x="1288072" y="4795024"/>
            <a:ext cx="3451196" cy="34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Oval 11"/>
          <p:cNvSpPr/>
          <p:nvPr/>
        </p:nvSpPr>
        <p:spPr>
          <a:xfrm>
            <a:off x="1254618" y="1246148"/>
            <a:ext cx="373460" cy="35962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Oval 13"/>
          <p:cNvSpPr/>
          <p:nvPr/>
        </p:nvSpPr>
        <p:spPr>
          <a:xfrm>
            <a:off x="3466973" y="3719682"/>
            <a:ext cx="996303" cy="4620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Oval 14"/>
          <p:cNvSpPr/>
          <p:nvPr/>
        </p:nvSpPr>
        <p:spPr>
          <a:xfrm>
            <a:off x="7275994" y="1500590"/>
            <a:ext cx="589283" cy="8746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2002699" y="4826194"/>
            <a:ext cx="705642" cy="300082"/>
          </a:xfrm>
          <a:prstGeom prst="rect">
            <a:avLst/>
          </a:prstGeom>
          <a:noFill/>
        </p:spPr>
        <p:txBody>
          <a:bodyPr wrap="none" rtlCol="0">
            <a:spAutoFit/>
          </a:bodyPr>
          <a:lstStyle/>
          <a:p>
            <a:r>
              <a:rPr lang="en-US" sz="1350" dirty="0"/>
              <a:t>Step 1</a:t>
            </a:r>
          </a:p>
        </p:txBody>
      </p:sp>
      <p:sp>
        <p:nvSpPr>
          <p:cNvPr id="17" name="TextBox 16"/>
          <p:cNvSpPr txBox="1"/>
          <p:nvPr/>
        </p:nvSpPr>
        <p:spPr>
          <a:xfrm>
            <a:off x="4182862" y="4830763"/>
            <a:ext cx="705642" cy="300082"/>
          </a:xfrm>
          <a:prstGeom prst="rect">
            <a:avLst/>
          </a:prstGeom>
          <a:noFill/>
        </p:spPr>
        <p:txBody>
          <a:bodyPr wrap="none" rtlCol="0">
            <a:spAutoFit/>
          </a:bodyPr>
          <a:lstStyle/>
          <a:p>
            <a:r>
              <a:rPr lang="en-US" sz="1350" dirty="0"/>
              <a:t>Step 2</a:t>
            </a:r>
          </a:p>
        </p:txBody>
      </p:sp>
      <p:sp>
        <p:nvSpPr>
          <p:cNvPr id="18" name="TextBox 17"/>
          <p:cNvSpPr txBox="1"/>
          <p:nvPr/>
        </p:nvSpPr>
        <p:spPr>
          <a:xfrm>
            <a:off x="6378490" y="4826194"/>
            <a:ext cx="705642" cy="300082"/>
          </a:xfrm>
          <a:prstGeom prst="rect">
            <a:avLst/>
          </a:prstGeom>
          <a:noFill/>
        </p:spPr>
        <p:txBody>
          <a:bodyPr wrap="none" rtlCol="0">
            <a:spAutoFit/>
          </a:bodyPr>
          <a:lstStyle/>
          <a:p>
            <a:r>
              <a:rPr lang="en-US" sz="1350" dirty="0"/>
              <a:t>Step 3</a:t>
            </a:r>
          </a:p>
        </p:txBody>
      </p:sp>
    </p:spTree>
    <p:extLst>
      <p:ext uri="{BB962C8B-B14F-4D97-AF65-F5344CB8AC3E}">
        <p14:creationId xmlns:p14="http://schemas.microsoft.com/office/powerpoint/2010/main" val="240362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NNIPCamp Los Angeles</a:t>
            </a:r>
          </a:p>
        </p:txBody>
      </p:sp>
      <p:sp>
        <p:nvSpPr>
          <p:cNvPr id="3" name="Text Placeholder 2"/>
          <p:cNvSpPr>
            <a:spLocks noGrp="1"/>
          </p:cNvSpPr>
          <p:nvPr>
            <p:ph type="body" sz="quarter" idx="10"/>
          </p:nvPr>
        </p:nvSpPr>
        <p:spPr/>
        <p:txBody>
          <a:bodyPr/>
          <a:lstStyle/>
          <a:p>
            <a:r>
              <a:rPr lang="en-US" dirty="0"/>
              <a:t>Kelley Hanni </a:t>
            </a:r>
          </a:p>
        </p:txBody>
      </p:sp>
    </p:spTree>
    <p:extLst>
      <p:ext uri="{BB962C8B-B14F-4D97-AF65-F5344CB8AC3E}">
        <p14:creationId xmlns:p14="http://schemas.microsoft.com/office/powerpoint/2010/main" val="287221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1800" dirty="0"/>
              <a:t>Informal gathering of collaborators</a:t>
            </a:r>
          </a:p>
          <a:p>
            <a:pPr lvl="0"/>
            <a:r>
              <a:rPr lang="en-US" sz="1800" dirty="0"/>
              <a:t>Participants set the agenda</a:t>
            </a:r>
          </a:p>
          <a:p>
            <a:pPr lvl="0"/>
            <a:r>
              <a:rPr lang="en-US" sz="1800" dirty="0"/>
              <a:t>Focused on discussion</a:t>
            </a:r>
          </a:p>
          <a:p>
            <a:pPr marL="0" indent="0" algn="ctr">
              <a:spcBef>
                <a:spcPts val="0"/>
              </a:spcBef>
              <a:buNone/>
            </a:pPr>
            <a:endParaRPr lang="en-US" sz="1800" dirty="0"/>
          </a:p>
        </p:txBody>
      </p:sp>
      <p:sp>
        <p:nvSpPr>
          <p:cNvPr id="2" name="Title 1"/>
          <p:cNvSpPr>
            <a:spLocks noGrp="1"/>
          </p:cNvSpPr>
          <p:nvPr>
            <p:ph type="title"/>
          </p:nvPr>
        </p:nvSpPr>
        <p:spPr/>
        <p:txBody>
          <a:bodyPr/>
          <a:lstStyle/>
          <a:p>
            <a:r>
              <a:rPr lang="en-US" dirty="0"/>
              <a:t>What is an unconference?</a:t>
            </a:r>
          </a:p>
        </p:txBody>
      </p:sp>
    </p:spTree>
    <p:extLst>
      <p:ext uri="{BB962C8B-B14F-4D97-AF65-F5344CB8AC3E}">
        <p14:creationId xmlns:p14="http://schemas.microsoft.com/office/powerpoint/2010/main" val="327363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50" y="1397340"/>
            <a:ext cx="4737474" cy="3152680"/>
          </a:xfrm>
        </p:spPr>
        <p:txBody>
          <a:bodyPr/>
          <a:lstStyle/>
          <a:p>
            <a:r>
              <a:rPr lang="en-US" sz="1800" dirty="0"/>
              <a:t>Submit an idea</a:t>
            </a:r>
          </a:p>
          <a:p>
            <a:r>
              <a:rPr lang="en-US" sz="1800" dirty="0"/>
              <a:t>Vote on your favorites</a:t>
            </a:r>
          </a:p>
          <a:p>
            <a:r>
              <a:rPr lang="en-US" sz="1800" dirty="0"/>
              <a:t>Volunteer to lead if necessary</a:t>
            </a:r>
          </a:p>
          <a:p>
            <a:r>
              <a:rPr lang="en-US" sz="1800" dirty="0"/>
              <a:t>On Wednesday and Thursday we build our agenda</a:t>
            </a:r>
          </a:p>
          <a:p>
            <a:r>
              <a:rPr lang="en-US" sz="1800" dirty="0"/>
              <a:t>Check the app and #nnip for the schedule</a:t>
            </a:r>
          </a:p>
          <a:p>
            <a:pPr marL="0" indent="0">
              <a:buNone/>
            </a:pPr>
            <a:endParaRPr lang="en-US" dirty="0"/>
          </a:p>
        </p:txBody>
      </p:sp>
      <p:sp>
        <p:nvSpPr>
          <p:cNvPr id="2" name="Title 1"/>
          <p:cNvSpPr>
            <a:spLocks noGrp="1"/>
          </p:cNvSpPr>
          <p:nvPr>
            <p:ph type="title"/>
          </p:nvPr>
        </p:nvSpPr>
        <p:spPr/>
        <p:txBody>
          <a:bodyPr/>
          <a:lstStyle/>
          <a:p>
            <a:r>
              <a:rPr lang="en-US" dirty="0"/>
              <a:t>Together we build the agenda</a:t>
            </a:r>
          </a:p>
        </p:txBody>
      </p:sp>
      <p:pic>
        <p:nvPicPr>
          <p:cNvPr id="1026" name="Picture 2" descr="https://pbs.twimg.com/media/CEaqlcIWAAAHE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954" y="1609055"/>
            <a:ext cx="2729249" cy="272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a:t>
            </a:r>
          </a:p>
        </p:txBody>
      </p:sp>
      <p:sp>
        <p:nvSpPr>
          <p:cNvPr id="3" name="Content Placeholder 2"/>
          <p:cNvSpPr>
            <a:spLocks noGrp="1"/>
          </p:cNvSpPr>
          <p:nvPr>
            <p:ph idx="1"/>
          </p:nvPr>
        </p:nvSpPr>
        <p:spPr/>
        <p:txBody>
          <a:bodyPr/>
          <a:lstStyle/>
          <a:p>
            <a:r>
              <a:rPr lang="en-US" dirty="0"/>
              <a:t>Votes </a:t>
            </a:r>
            <a:r>
              <a:rPr lang="en-US" b="1" dirty="0"/>
              <a:t>on-site</a:t>
            </a:r>
            <a:r>
              <a:rPr lang="en-US" dirty="0"/>
              <a:t> are critical so we can make final choices</a:t>
            </a:r>
          </a:p>
          <a:p>
            <a:r>
              <a:rPr lang="en-US" dirty="0"/>
              <a:t>Make sure to visit the boards today and vote early to help finalize camp sessions</a:t>
            </a:r>
          </a:p>
          <a:p>
            <a:r>
              <a:rPr lang="en-US" dirty="0"/>
              <a:t>Voting Deadlines:</a:t>
            </a:r>
            <a:endParaRPr lang="en-US" dirty="0">
              <a:highlight>
                <a:srgbClr val="FFFF00"/>
              </a:highlight>
            </a:endParaRPr>
          </a:p>
          <a:p>
            <a:pPr lvl="1"/>
            <a:r>
              <a:rPr lang="en-US" dirty="0"/>
              <a:t>Wednesday, 1:00pm</a:t>
            </a:r>
          </a:p>
          <a:p>
            <a:pPr lvl="1"/>
            <a:r>
              <a:rPr lang="en-US" dirty="0"/>
              <a:t>Thursday, 1:00pm</a:t>
            </a:r>
          </a:p>
          <a:p>
            <a:pPr lvl="1"/>
            <a:r>
              <a:rPr lang="en-US" dirty="0"/>
              <a:t>Friday, 9:30am</a:t>
            </a:r>
          </a:p>
        </p:txBody>
      </p:sp>
    </p:spTree>
    <p:extLst>
      <p:ext uri="{BB962C8B-B14F-4D97-AF65-F5344CB8AC3E}">
        <p14:creationId xmlns:p14="http://schemas.microsoft.com/office/powerpoint/2010/main" val="3904025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1800" dirty="0"/>
              <a:t>Set your own agenda.</a:t>
            </a:r>
          </a:p>
          <a:p>
            <a:pPr lvl="0"/>
            <a:r>
              <a:rPr lang="en-US" sz="1800" dirty="0"/>
              <a:t>Introduce yourself.</a:t>
            </a:r>
          </a:p>
          <a:p>
            <a:pPr lvl="0"/>
            <a:r>
              <a:rPr lang="en-US" sz="1800" dirty="0"/>
              <a:t>Assign a note-taker.</a:t>
            </a:r>
          </a:p>
          <a:p>
            <a:pPr lvl="0"/>
            <a:r>
              <a:rPr lang="en-US" sz="1800" dirty="0"/>
              <a:t>Avoid planned speeches &amp; PPTs.</a:t>
            </a:r>
          </a:p>
          <a:p>
            <a:pPr lvl="0"/>
            <a:r>
              <a:rPr lang="en-US" sz="1800" dirty="0"/>
              <a:t>Contribute &amp; allow other to contribute.</a:t>
            </a:r>
          </a:p>
          <a:p>
            <a:pPr lvl="0"/>
            <a:r>
              <a:rPr lang="en-US" sz="1800" dirty="0"/>
              <a:t>Tweet! (if everyone agrees)</a:t>
            </a:r>
          </a:p>
          <a:p>
            <a:pPr lvl="0"/>
            <a:r>
              <a:rPr lang="en-US" sz="1800" dirty="0"/>
              <a:t>COME AND GO AS YOU PLEASE.</a:t>
            </a:r>
          </a:p>
          <a:p>
            <a:pPr marL="0" indent="0" algn="ctr">
              <a:spcBef>
                <a:spcPts val="0"/>
              </a:spcBef>
              <a:buNone/>
            </a:pPr>
            <a:endParaRPr lang="en-US" sz="1800" dirty="0"/>
          </a:p>
        </p:txBody>
      </p:sp>
      <p:sp>
        <p:nvSpPr>
          <p:cNvPr id="2" name="Title 1"/>
          <p:cNvSpPr>
            <a:spLocks noGrp="1"/>
          </p:cNvSpPr>
          <p:nvPr>
            <p:ph type="title"/>
          </p:nvPr>
        </p:nvSpPr>
        <p:spPr/>
        <p:txBody>
          <a:bodyPr/>
          <a:lstStyle/>
          <a:p>
            <a:r>
              <a:rPr lang="en-US" dirty="0"/>
              <a:t>NNIPCamp Rules</a:t>
            </a:r>
          </a:p>
        </p:txBody>
      </p:sp>
    </p:spTree>
    <p:extLst>
      <p:ext uri="{BB962C8B-B14F-4D97-AF65-F5344CB8AC3E}">
        <p14:creationId xmlns:p14="http://schemas.microsoft.com/office/powerpoint/2010/main" val="407098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Importantly</a:t>
            </a:r>
          </a:p>
        </p:txBody>
      </p:sp>
      <p:sp>
        <p:nvSpPr>
          <p:cNvPr id="3" name="Content Placeholder 2"/>
          <p:cNvSpPr>
            <a:spLocks noGrp="1"/>
          </p:cNvSpPr>
          <p:nvPr>
            <p:ph idx="1"/>
          </p:nvPr>
        </p:nvSpPr>
        <p:spPr/>
        <p:txBody>
          <a:bodyPr/>
          <a:lstStyle/>
          <a:p>
            <a:r>
              <a:rPr lang="en-US" dirty="0"/>
              <a:t>Be creative</a:t>
            </a:r>
          </a:p>
          <a:p>
            <a:r>
              <a:rPr lang="en-US" dirty="0"/>
              <a:t>Hallway conversations count</a:t>
            </a:r>
          </a:p>
          <a:p>
            <a:r>
              <a:rPr lang="en-US" dirty="0"/>
              <a:t>Have fun!</a:t>
            </a:r>
          </a:p>
          <a:p>
            <a:endParaRPr lang="en-US" dirty="0"/>
          </a:p>
        </p:txBody>
      </p:sp>
    </p:spTree>
    <p:extLst>
      <p:ext uri="{BB962C8B-B14F-4D97-AF65-F5344CB8AC3E}">
        <p14:creationId xmlns:p14="http://schemas.microsoft.com/office/powerpoint/2010/main" val="1764186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a:t>
            </a:r>
            <a:br>
              <a:rPr lang="en-US" dirty="0"/>
            </a:br>
            <a:r>
              <a:rPr lang="en-US" dirty="0"/>
              <a:t>#NNIP Los Angeles Meeting!</a:t>
            </a:r>
          </a:p>
        </p:txBody>
      </p:sp>
      <p:sp>
        <p:nvSpPr>
          <p:cNvPr id="7" name="Text Placeholder 6"/>
          <p:cNvSpPr>
            <a:spLocks noGrp="1"/>
          </p:cNvSpPr>
          <p:nvPr>
            <p:ph type="body" sz="quarter" idx="10"/>
          </p:nvPr>
        </p:nvSpPr>
        <p:spPr/>
        <p:txBody>
          <a:bodyPr/>
          <a:lstStyle/>
          <a:p>
            <a:r>
              <a:rPr lang="en-US" altLang="en-US" dirty="0"/>
              <a:t>May 9, 2018</a:t>
            </a:r>
          </a:p>
          <a:p>
            <a:endParaRPr lang="en-US" dirty="0"/>
          </a:p>
        </p:txBody>
      </p:sp>
    </p:spTree>
    <p:extLst>
      <p:ext uri="{BB962C8B-B14F-4D97-AF65-F5344CB8AC3E}">
        <p14:creationId xmlns:p14="http://schemas.microsoft.com/office/powerpoint/2010/main" val="3996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Urban Institute</a:t>
            </a:r>
          </a:p>
        </p:txBody>
      </p:sp>
      <p:sp>
        <p:nvSpPr>
          <p:cNvPr id="3" name="Content Placeholder 2"/>
          <p:cNvSpPr>
            <a:spLocks noGrp="1"/>
          </p:cNvSpPr>
          <p:nvPr>
            <p:ph idx="1"/>
          </p:nvPr>
        </p:nvSpPr>
        <p:spPr/>
        <p:txBody>
          <a:bodyPr/>
          <a:lstStyle/>
          <a:p>
            <a:pPr marL="0" indent="0" algn="ctr">
              <a:spcAft>
                <a:spcPts val="0"/>
              </a:spcAft>
              <a:buNone/>
            </a:pPr>
            <a:r>
              <a:rPr lang="en-US" i="1" dirty="0"/>
              <a:t>Urban is dedicated 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350"/>
              </a:spcAft>
              <a:buNone/>
            </a:pPr>
            <a:r>
              <a:rPr lang="en-US" i="1" dirty="0"/>
              <a:t>rigorous research and engagement.</a:t>
            </a:r>
          </a:p>
          <a:p>
            <a:r>
              <a:rPr lang="en-US" dirty="0"/>
              <a:t>We believe in the power of evidence to improve lives by</a:t>
            </a:r>
          </a:p>
          <a:p>
            <a:pPr marL="423863" lvl="1"/>
            <a:r>
              <a:rPr lang="en-US" dirty="0"/>
              <a:t>Reducing hardship amongst the most vulnerable</a:t>
            </a:r>
          </a:p>
          <a:p>
            <a:pPr marL="423863" lvl="1"/>
            <a:r>
              <a:rPr lang="en-US" dirty="0"/>
              <a:t>Expanding opportunities for all people</a:t>
            </a:r>
          </a:p>
          <a:p>
            <a:pPr marL="423863" lvl="1"/>
            <a:r>
              <a:rPr lang="en-US" dirty="0"/>
              <a:t>Strengthening the effectiveness of the public sector</a:t>
            </a:r>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80" y="95251"/>
            <a:ext cx="1325323" cy="79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8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 Network Supporters</a:t>
            </a:r>
            <a:endParaRPr lang="en-US"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5458" y="1307338"/>
            <a:ext cx="5885927" cy="84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04841"/>
            <a:ext cx="4861887" cy="41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kresge.org/sites/default/files/uploaded/kresge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391" y="2969712"/>
            <a:ext cx="4772363" cy="477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520030" y="3659582"/>
            <a:ext cx="2713827" cy="655366"/>
          </a:xfrm>
          <a:prstGeom prst="rect">
            <a:avLst/>
          </a:prstGeom>
        </p:spPr>
      </p:pic>
      <p:pic>
        <p:nvPicPr>
          <p:cNvPr id="1026" name="Picture 2" descr="Image result for imls logo">
            <a:extLst>
              <a:ext uri="{FF2B5EF4-FFF2-40B4-BE49-F238E27FC236}">
                <a16:creationId xmlns:a16="http://schemas.microsoft.com/office/drawing/2014/main" id="{7FFD1397-6B6E-4B33-A0F8-82E25E69CB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522" y="3446948"/>
            <a:ext cx="2375448" cy="108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3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50" dirty="0"/>
              <a:t>Thanks to USC Price Center for Social Innovation </a:t>
            </a:r>
          </a:p>
        </p:txBody>
      </p:sp>
      <p:sp>
        <p:nvSpPr>
          <p:cNvPr id="7" name="Rectangle 9"/>
          <p:cNvSpPr>
            <a:spLocks noChangeArrowheads="1"/>
          </p:cNvSpPr>
          <p:nvPr/>
        </p:nvSpPr>
        <p:spPr bwMode="auto">
          <a:xfrm>
            <a:off x="1143001" y="455494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dirty="0">
              <a:latin typeface="Arial" pitchFamily="34" charset="0"/>
              <a:cs typeface="Arial" pitchFamily="34" charset="0"/>
            </a:endParaRPr>
          </a:p>
        </p:txBody>
      </p:sp>
      <p:sp>
        <p:nvSpPr>
          <p:cNvPr id="8" name="Rectangle 10"/>
          <p:cNvSpPr>
            <a:spLocks noChangeArrowheads="1"/>
          </p:cNvSpPr>
          <p:nvPr/>
        </p:nvSpPr>
        <p:spPr bwMode="auto">
          <a:xfrm>
            <a:off x="1143001" y="58408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dirty="0">
              <a:latin typeface="Arial" pitchFamily="34" charset="0"/>
              <a:cs typeface="Arial" pitchFamily="34" charset="0"/>
            </a:endParaRPr>
          </a:p>
        </p:txBody>
      </p:sp>
      <p:sp>
        <p:nvSpPr>
          <p:cNvPr id="9" name="Rectangle 8"/>
          <p:cNvSpPr/>
          <p:nvPr/>
        </p:nvSpPr>
        <p:spPr>
          <a:xfrm>
            <a:off x="5162055" y="6017492"/>
            <a:ext cx="3429000" cy="715581"/>
          </a:xfrm>
          <a:prstGeom prst="rect">
            <a:avLst/>
          </a:prstGeom>
        </p:spPr>
        <p:txBody>
          <a:bodyPr>
            <a:spAutoFit/>
          </a:bodyPr>
          <a:lstStyle/>
          <a:p>
            <a:br>
              <a:rPr lang="en-US" sz="1350" dirty="0"/>
            </a:br>
            <a:r>
              <a:rPr lang="en-US" sz="1350" dirty="0">
                <a:solidFill>
                  <a:srgbClr val="3B4045"/>
                </a:solidFill>
                <a:latin typeface="crocodoc-bWssaL-inv-f9"/>
              </a:rPr>
              <a:t>Photo Credit: Tim Thompson</a:t>
            </a:r>
            <a:br>
              <a:rPr lang="en-US" sz="1350" dirty="0"/>
            </a:br>
            <a:endParaRPr lang="en-US" sz="1350" dirty="0"/>
          </a:p>
        </p:txBody>
      </p:sp>
      <p:pic>
        <p:nvPicPr>
          <p:cNvPr id="5" name="Picture 4"/>
          <p:cNvPicPr>
            <a:picLocks noChangeAspect="1"/>
          </p:cNvPicPr>
          <p:nvPr/>
        </p:nvPicPr>
        <p:blipFill>
          <a:blip r:embed="rId3"/>
          <a:stretch>
            <a:fillRect/>
          </a:stretch>
        </p:blipFill>
        <p:spPr>
          <a:xfrm>
            <a:off x="1867167" y="1308904"/>
            <a:ext cx="4934178" cy="3261183"/>
          </a:xfrm>
          <a:prstGeom prst="rect">
            <a:avLst/>
          </a:prstGeom>
        </p:spPr>
      </p:pic>
    </p:spTree>
    <p:extLst>
      <p:ext uri="{BB962C8B-B14F-4D97-AF65-F5344CB8AC3E}">
        <p14:creationId xmlns:p14="http://schemas.microsoft.com/office/powerpoint/2010/main" val="189153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Institute NNIPHQ Staff</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835"/>
          <a:stretch/>
        </p:blipFill>
        <p:spPr>
          <a:xfrm>
            <a:off x="3013506" y="1391023"/>
            <a:ext cx="742117" cy="859130"/>
          </a:xfrm>
          <a:prstGeom prst="rect">
            <a:avLst/>
          </a:prstGeom>
        </p:spPr>
      </p:pic>
      <p:sp>
        <p:nvSpPr>
          <p:cNvPr id="4" name="TextBox 3"/>
          <p:cNvSpPr txBox="1"/>
          <p:nvPr/>
        </p:nvSpPr>
        <p:spPr>
          <a:xfrm>
            <a:off x="2839223" y="2293792"/>
            <a:ext cx="1140056" cy="300082"/>
          </a:xfrm>
          <a:prstGeom prst="rect">
            <a:avLst/>
          </a:prstGeom>
          <a:noFill/>
        </p:spPr>
        <p:txBody>
          <a:bodyPr wrap="none" rtlCol="0">
            <a:spAutoFit/>
          </a:bodyPr>
          <a:lstStyle/>
          <a:p>
            <a:r>
              <a:rPr lang="en-US" sz="1350" dirty="0"/>
              <a:t>Kathy Pettit</a:t>
            </a:r>
          </a:p>
        </p:txBody>
      </p:sp>
      <p:sp>
        <p:nvSpPr>
          <p:cNvPr id="8" name="TextBox 7"/>
          <p:cNvSpPr txBox="1"/>
          <p:nvPr/>
        </p:nvSpPr>
        <p:spPr>
          <a:xfrm>
            <a:off x="5117900" y="2324909"/>
            <a:ext cx="1309974" cy="300082"/>
          </a:xfrm>
          <a:prstGeom prst="rect">
            <a:avLst/>
          </a:prstGeom>
          <a:noFill/>
        </p:spPr>
        <p:txBody>
          <a:bodyPr wrap="none" rtlCol="0">
            <a:spAutoFit/>
          </a:bodyPr>
          <a:lstStyle/>
          <a:p>
            <a:r>
              <a:rPr lang="en-US" sz="1350" dirty="0"/>
              <a:t>Leah Hendey</a:t>
            </a:r>
          </a:p>
        </p:txBody>
      </p:sp>
      <p:sp>
        <p:nvSpPr>
          <p:cNvPr id="9" name="TextBox 8"/>
          <p:cNvSpPr txBox="1"/>
          <p:nvPr/>
        </p:nvSpPr>
        <p:spPr>
          <a:xfrm>
            <a:off x="1906151" y="3899080"/>
            <a:ext cx="1289135" cy="300082"/>
          </a:xfrm>
          <a:prstGeom prst="rect">
            <a:avLst/>
          </a:prstGeom>
          <a:noFill/>
        </p:spPr>
        <p:txBody>
          <a:bodyPr wrap="none" rtlCol="0">
            <a:spAutoFit/>
          </a:bodyPr>
          <a:lstStyle/>
          <a:p>
            <a:r>
              <a:rPr lang="en-US" sz="1350" dirty="0"/>
              <a:t>Rob Pitingolo</a:t>
            </a:r>
          </a:p>
        </p:txBody>
      </p:sp>
      <p:pic>
        <p:nvPicPr>
          <p:cNvPr id="7" name="Picture 2" descr="D:\Users\LHendey\Desktop\0096.jpg"/>
          <p:cNvPicPr>
            <a:picLocks noChangeAspect="1" noChangeArrowheads="1"/>
          </p:cNvPicPr>
          <p:nvPr/>
        </p:nvPicPr>
        <p:blipFill rotWithShape="1">
          <a:blip r:embed="rId4">
            <a:extLst>
              <a:ext uri="{28A0092B-C50C-407E-A947-70E740481C1C}">
                <a14:useLocalDpi xmlns:a14="http://schemas.microsoft.com/office/drawing/2010/main" val="0"/>
              </a:ext>
            </a:extLst>
          </a:blip>
          <a:srcRect b="21455"/>
          <a:stretch/>
        </p:blipFill>
        <p:spPr bwMode="auto">
          <a:xfrm>
            <a:off x="5379348" y="1371354"/>
            <a:ext cx="742117" cy="8919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35396" y="3864725"/>
            <a:ext cx="1243099" cy="300082"/>
          </a:xfrm>
          <a:prstGeom prst="rect">
            <a:avLst/>
          </a:prstGeom>
          <a:noFill/>
        </p:spPr>
        <p:txBody>
          <a:bodyPr wrap="square" rtlCol="0">
            <a:spAutoFit/>
          </a:bodyPr>
          <a:lstStyle/>
          <a:p>
            <a:r>
              <a:rPr lang="en-US" sz="1350" dirty="0"/>
              <a:t>Olivia Arena</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583" y="2858536"/>
            <a:ext cx="793291" cy="872619"/>
          </a:xfrm>
          <a:prstGeom prst="rect">
            <a:avLst/>
          </a:prstGeom>
        </p:spPr>
      </p:pic>
      <p:pic>
        <p:nvPicPr>
          <p:cNvPr id="6" name="Picture 5"/>
          <p:cNvPicPr>
            <a:picLocks noChangeAspect="1"/>
          </p:cNvPicPr>
          <p:nvPr/>
        </p:nvPicPr>
        <p:blipFill>
          <a:blip r:embed="rId6"/>
          <a:stretch>
            <a:fillRect/>
          </a:stretch>
        </p:blipFill>
        <p:spPr>
          <a:xfrm>
            <a:off x="3468307" y="2857075"/>
            <a:ext cx="781697" cy="859867"/>
          </a:xfrm>
          <a:prstGeom prst="rect">
            <a:avLst/>
          </a:prstGeom>
        </p:spPr>
      </p:pic>
      <p:pic>
        <p:nvPicPr>
          <p:cNvPr id="11" name="Picture 10"/>
          <p:cNvPicPr>
            <a:picLocks noChangeAspect="1"/>
          </p:cNvPicPr>
          <p:nvPr/>
        </p:nvPicPr>
        <p:blipFill>
          <a:blip r:embed="rId7"/>
          <a:stretch>
            <a:fillRect/>
          </a:stretch>
        </p:blipFill>
        <p:spPr>
          <a:xfrm>
            <a:off x="6382911" y="2857075"/>
            <a:ext cx="823769" cy="906146"/>
          </a:xfrm>
          <a:prstGeom prst="rect">
            <a:avLst/>
          </a:prstGeom>
        </p:spPr>
      </p:pic>
      <p:sp>
        <p:nvSpPr>
          <p:cNvPr id="22" name="TextBox 21"/>
          <p:cNvSpPr txBox="1"/>
          <p:nvPr/>
        </p:nvSpPr>
        <p:spPr>
          <a:xfrm>
            <a:off x="6320212" y="3899080"/>
            <a:ext cx="1243099" cy="300082"/>
          </a:xfrm>
          <a:prstGeom prst="rect">
            <a:avLst/>
          </a:prstGeom>
          <a:noFill/>
        </p:spPr>
        <p:txBody>
          <a:bodyPr wrap="square" rtlCol="0">
            <a:spAutoFit/>
          </a:bodyPr>
          <a:lstStyle/>
          <a:p>
            <a:r>
              <a:rPr lang="en-US" sz="1350" dirty="0"/>
              <a:t>Kelley Hanni </a:t>
            </a:r>
          </a:p>
        </p:txBody>
      </p:sp>
      <p:pic>
        <p:nvPicPr>
          <p:cNvPr id="1026" name="Picture 2" descr="Dean Obermark">
            <a:extLst>
              <a:ext uri="{FF2B5EF4-FFF2-40B4-BE49-F238E27FC236}">
                <a16:creationId xmlns:a16="http://schemas.microsoft.com/office/drawing/2014/main" id="{5CC00337-735F-44DC-968D-2E09C39A9C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2714" y="2858536"/>
            <a:ext cx="810848" cy="8919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698E963-75C4-4ED5-BD41-8B8F2FF05F0B}"/>
              </a:ext>
            </a:extLst>
          </p:cNvPr>
          <p:cNvSpPr txBox="1"/>
          <p:nvPr/>
        </p:nvSpPr>
        <p:spPr>
          <a:xfrm>
            <a:off x="4578495" y="3864928"/>
            <a:ext cx="1731247" cy="300082"/>
          </a:xfrm>
          <a:prstGeom prst="rect">
            <a:avLst/>
          </a:prstGeom>
          <a:noFill/>
        </p:spPr>
        <p:txBody>
          <a:bodyPr wrap="square" rtlCol="0">
            <a:spAutoFit/>
          </a:bodyPr>
          <a:lstStyle/>
          <a:p>
            <a:r>
              <a:rPr lang="en-US" sz="1350" dirty="0"/>
              <a:t>Dean Obermark</a:t>
            </a:r>
          </a:p>
        </p:txBody>
      </p:sp>
    </p:spTree>
    <p:extLst>
      <p:ext uri="{BB962C8B-B14F-4D97-AF65-F5344CB8AC3E}">
        <p14:creationId xmlns:p14="http://schemas.microsoft.com/office/powerpoint/2010/main" val="419757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spcBef>
                <a:spcPts val="396"/>
              </a:spcBef>
              <a:buNone/>
            </a:pPr>
            <a:r>
              <a:rPr lang="en-US" altLang="en-US" sz="1800" u="sng" dirty="0"/>
              <a:t>Executive Committee 2018</a:t>
            </a:r>
          </a:p>
          <a:p>
            <a:pPr marL="0" indent="0">
              <a:spcAft>
                <a:spcPts val="0"/>
              </a:spcAft>
              <a:buNone/>
            </a:pPr>
            <a:r>
              <a:rPr lang="en-US" altLang="en-US" sz="1800" dirty="0"/>
              <a:t>John Cruz, St. Louis</a:t>
            </a:r>
          </a:p>
          <a:p>
            <a:pPr marL="0" indent="0">
              <a:spcAft>
                <a:spcPts val="0"/>
              </a:spcAft>
              <a:buNone/>
            </a:pPr>
            <a:r>
              <a:rPr lang="en-US" altLang="en-US" sz="1800" dirty="0"/>
              <a:t>Seema Iyer, Baltimore</a:t>
            </a:r>
          </a:p>
          <a:p>
            <a:pPr marL="0" indent="0">
              <a:spcAft>
                <a:spcPts val="0"/>
              </a:spcAft>
              <a:buNone/>
            </a:pPr>
            <a:r>
              <a:rPr lang="en-US" altLang="en-US" sz="1800" dirty="0"/>
              <a:t>Laura McKieran, San Antonio</a:t>
            </a:r>
          </a:p>
          <a:p>
            <a:pPr marL="0" indent="0">
              <a:spcAft>
                <a:spcPts val="0"/>
              </a:spcAft>
              <a:buNone/>
            </a:pPr>
            <a:r>
              <a:rPr lang="en-US" altLang="en-US" sz="1800" dirty="0"/>
              <a:t>Bernita Smith, Atlanta</a:t>
            </a:r>
          </a:p>
          <a:p>
            <a:pPr marL="0" indent="0">
              <a:spcAft>
                <a:spcPts val="0"/>
              </a:spcAft>
              <a:buNone/>
            </a:pPr>
            <a:r>
              <a:rPr lang="en-US" altLang="en-US" sz="1800" dirty="0"/>
              <a:t>April Urban, Cleveland</a:t>
            </a:r>
          </a:p>
          <a:p>
            <a:pPr marL="0" indent="0">
              <a:spcAft>
                <a:spcPts val="0"/>
              </a:spcAft>
              <a:buNone/>
            </a:pPr>
            <a:r>
              <a:rPr lang="en-US" altLang="en-US" sz="1800" dirty="0"/>
              <a:t>Noah Urban, Detroit</a:t>
            </a:r>
          </a:p>
          <a:p>
            <a:pPr>
              <a:lnSpc>
                <a:spcPct val="150000"/>
              </a:lnSpc>
              <a:spcBef>
                <a:spcPct val="20000"/>
              </a:spcBef>
              <a:buNone/>
            </a:pPr>
            <a:endParaRPr lang="en-US" altLang="en-US" sz="1800" u="sng" dirty="0"/>
          </a:p>
          <a:p>
            <a:pPr>
              <a:lnSpc>
                <a:spcPct val="150000"/>
              </a:lnSpc>
              <a:spcBef>
                <a:spcPct val="20000"/>
              </a:spcBef>
              <a:buNone/>
            </a:pPr>
            <a:r>
              <a:rPr lang="en-US" altLang="en-US" sz="1800" u="sng" dirty="0"/>
              <a:t>Recent Members, 2014-17</a:t>
            </a:r>
          </a:p>
          <a:p>
            <a:pPr marL="0" indent="0">
              <a:spcAft>
                <a:spcPts val="0"/>
              </a:spcAft>
              <a:buNone/>
            </a:pPr>
            <a:r>
              <a:rPr lang="en-US" altLang="en-US" sz="1800" dirty="0"/>
              <a:t>Mark Abraham, New Haven</a:t>
            </a:r>
          </a:p>
          <a:p>
            <a:pPr marL="0" indent="0">
              <a:spcAft>
                <a:spcPts val="0"/>
              </a:spcAft>
              <a:buNone/>
            </a:pPr>
            <a:r>
              <a:rPr lang="en-US" altLang="en-US" sz="1800" dirty="0"/>
              <a:t>Bob Gradeck, Pittsburgh</a:t>
            </a:r>
          </a:p>
          <a:p>
            <a:pPr>
              <a:spcBef>
                <a:spcPct val="20000"/>
              </a:spcBef>
              <a:spcAft>
                <a:spcPts val="0"/>
              </a:spcAft>
              <a:buNone/>
            </a:pPr>
            <a:r>
              <a:rPr lang="en-US" altLang="en-US" sz="1800" dirty="0"/>
              <a:t>Jeff Matson, Twin Cities</a:t>
            </a:r>
          </a:p>
          <a:p>
            <a:pPr>
              <a:spcBef>
                <a:spcPct val="20000"/>
              </a:spcBef>
              <a:spcAft>
                <a:spcPts val="0"/>
              </a:spcAft>
              <a:buNone/>
            </a:pPr>
            <a:r>
              <a:rPr lang="en-US" altLang="en-US" sz="1800" dirty="0"/>
              <a:t>Sheila Martin, Portland</a:t>
            </a:r>
          </a:p>
          <a:p>
            <a:pPr marL="0" indent="0">
              <a:spcAft>
                <a:spcPts val="0"/>
              </a:spcAft>
              <a:buNone/>
            </a:pPr>
            <a:endParaRPr lang="en-US" altLang="en-US" sz="1800" u="sng" dirty="0"/>
          </a:p>
          <a:p>
            <a:endParaRPr lang="en-US" sz="1800" dirty="0"/>
          </a:p>
        </p:txBody>
      </p:sp>
      <p:sp>
        <p:nvSpPr>
          <p:cNvPr id="2" name="Title 1"/>
          <p:cNvSpPr>
            <a:spLocks noGrp="1"/>
          </p:cNvSpPr>
          <p:nvPr>
            <p:ph type="title"/>
          </p:nvPr>
        </p:nvSpPr>
        <p:spPr/>
        <p:txBody>
          <a:bodyPr/>
          <a:lstStyle/>
          <a:p>
            <a:r>
              <a:rPr lang="en-US" altLang="en-US" dirty="0"/>
              <a:t>NNIP Leadership: Guiding the Agenda</a:t>
            </a:r>
            <a:endParaRPr lang="en-US" dirty="0"/>
          </a:p>
        </p:txBody>
      </p:sp>
      <p:sp>
        <p:nvSpPr>
          <p:cNvPr id="7" name="Content Placeholder 2"/>
          <p:cNvSpPr txBox="1">
            <a:spLocks/>
          </p:cNvSpPr>
          <p:nvPr/>
        </p:nvSpPr>
        <p:spPr>
          <a:xfrm>
            <a:off x="4572001" y="1334475"/>
            <a:ext cx="3011441" cy="3152680"/>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20000"/>
              </a:spcBef>
              <a:spcAft>
                <a:spcPts val="0"/>
              </a:spcAft>
              <a:buNone/>
            </a:pPr>
            <a:endParaRPr lang="en-US" altLang="en-US" sz="1650" dirty="0"/>
          </a:p>
          <a:p>
            <a:pPr marL="0" indent="0">
              <a:buNone/>
            </a:pPr>
            <a:endParaRPr lang="en-US" sz="1875" dirty="0"/>
          </a:p>
        </p:txBody>
      </p:sp>
    </p:spTree>
    <p:extLst>
      <p:ext uri="{BB962C8B-B14F-4D97-AF65-F5344CB8AC3E}">
        <p14:creationId xmlns:p14="http://schemas.microsoft.com/office/powerpoint/2010/main" val="165872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Mark Abraham">
            <a:extLst>
              <a:ext uri="{FF2B5EF4-FFF2-40B4-BE49-F238E27FC236}">
                <a16:creationId xmlns:a16="http://schemas.microsoft.com/office/drawing/2014/main" id="{B0891E42-92F0-4991-8610-37218E8D8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27" y="1997751"/>
            <a:ext cx="662064" cy="66206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6563A8B1-9F04-4712-9EA0-522341BB0F3B}"/>
              </a:ext>
            </a:extLst>
          </p:cNvPr>
          <p:cNvPicPr>
            <a:picLocks noChangeAspect="1"/>
          </p:cNvPicPr>
          <p:nvPr/>
        </p:nvPicPr>
        <p:blipFill>
          <a:blip r:embed="rId4"/>
          <a:stretch>
            <a:fillRect/>
          </a:stretch>
        </p:blipFill>
        <p:spPr>
          <a:xfrm>
            <a:off x="437301" y="830462"/>
            <a:ext cx="7300125" cy="4289764"/>
          </a:xfrm>
          <a:prstGeom prst="rect">
            <a:avLst/>
          </a:prstGeom>
        </p:spPr>
      </p:pic>
      <p:sp>
        <p:nvSpPr>
          <p:cNvPr id="5" name="Rectangle 4"/>
          <p:cNvSpPr/>
          <p:nvPr/>
        </p:nvSpPr>
        <p:spPr>
          <a:xfrm>
            <a:off x="1143001" y="4600334"/>
            <a:ext cx="3879923" cy="543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dirty="0"/>
              <a:t>Thanks to Partner Speakers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AutoShape 4" descr="Image result for laura mckieran photo"/>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2" name="AutoShape 6" descr="Image result for laura mckieran photo"/>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AutoShape 5" descr="https://urbanorg.app.box.com/representation/file_version_101038688849/image_2048_jpg/1.jpg"/>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8" name="AutoShape 7" descr="https://urbanorg.app.box.com/representation/file_version_101038688849/image_2048_jpg/1.jpg"/>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4102" name="Picture 6" descr="Jie Wu">
            <a:extLst>
              <a:ext uri="{FF2B5EF4-FFF2-40B4-BE49-F238E27FC236}">
                <a16:creationId xmlns:a16="http://schemas.microsoft.com/office/drawing/2014/main" id="{1A56AD22-875B-434F-9152-B877EC5BA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141" y="4112972"/>
            <a:ext cx="576832" cy="576832"/>
          </a:xfrm>
          <a:prstGeom prst="rect">
            <a:avLst/>
          </a:prstGeom>
          <a:noFill/>
          <a:extLst>
            <a:ext uri="{909E8E84-426E-40DD-AFC4-6F175D3DCCD1}">
              <a14:hiddenFill xmlns:a14="http://schemas.microsoft.com/office/drawing/2010/main">
                <a:solidFill>
                  <a:srgbClr val="FFFFFF"/>
                </a:solidFill>
              </a14:hiddenFill>
            </a:ext>
          </a:extLst>
        </p:spPr>
      </p:pic>
      <p:sp>
        <p:nvSpPr>
          <p:cNvPr id="80" name="Oval 79">
            <a:extLst>
              <a:ext uri="{FF2B5EF4-FFF2-40B4-BE49-F238E27FC236}">
                <a16:creationId xmlns:a16="http://schemas.microsoft.com/office/drawing/2014/main" id="{192FBF75-F798-486E-A6C4-0A8947CFE9D6}"/>
              </a:ext>
            </a:extLst>
          </p:cNvPr>
          <p:cNvSpPr/>
          <p:nvPr/>
        </p:nvSpPr>
        <p:spPr>
          <a:xfrm>
            <a:off x="4053075" y="841388"/>
            <a:ext cx="34289" cy="34289"/>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6"/>
          <a:stretch>
            <a:fillRect/>
          </a:stretch>
        </p:blipFill>
        <p:spPr>
          <a:xfrm>
            <a:off x="5925901" y="2928630"/>
            <a:ext cx="649225" cy="576780"/>
          </a:xfrm>
          <a:prstGeom prst="rect">
            <a:avLst/>
          </a:prstGeom>
        </p:spPr>
      </p:pic>
      <p:pic>
        <p:nvPicPr>
          <p:cNvPr id="33" name="Picture 32" descr="A person smiling for the camera&#10;&#10;Description generated with very high confidence">
            <a:extLst>
              <a:ext uri="{FF2B5EF4-FFF2-40B4-BE49-F238E27FC236}">
                <a16:creationId xmlns:a16="http://schemas.microsoft.com/office/drawing/2014/main" id="{2482124C-124D-4B44-9AD8-26A885FB6D4D}"/>
              </a:ext>
            </a:extLst>
          </p:cNvPr>
          <p:cNvPicPr>
            <a:picLocks noChangeAspect="1"/>
          </p:cNvPicPr>
          <p:nvPr/>
        </p:nvPicPr>
        <p:blipFill>
          <a:blip r:embed="rId7"/>
          <a:stretch>
            <a:fillRect/>
          </a:stretch>
        </p:blipFill>
        <p:spPr>
          <a:xfrm>
            <a:off x="3044337" y="1489952"/>
            <a:ext cx="576780" cy="572935"/>
          </a:xfrm>
          <a:prstGeom prst="rect">
            <a:avLst/>
          </a:prstGeom>
        </p:spPr>
      </p:pic>
      <p:pic>
        <p:nvPicPr>
          <p:cNvPr id="3" name="Picture 2">
            <a:extLst>
              <a:ext uri="{FF2B5EF4-FFF2-40B4-BE49-F238E27FC236}">
                <a16:creationId xmlns:a16="http://schemas.microsoft.com/office/drawing/2014/main" id="{A253B88F-A5C0-4F49-98C3-33BC68EC0180}"/>
              </a:ext>
            </a:extLst>
          </p:cNvPr>
          <p:cNvPicPr>
            <a:picLocks noChangeAspect="1"/>
          </p:cNvPicPr>
          <p:nvPr/>
        </p:nvPicPr>
        <p:blipFill>
          <a:blip r:embed="rId8"/>
          <a:stretch>
            <a:fillRect/>
          </a:stretch>
        </p:blipFill>
        <p:spPr>
          <a:xfrm>
            <a:off x="345180" y="1792990"/>
            <a:ext cx="681239" cy="681239"/>
          </a:xfrm>
          <a:prstGeom prst="rect">
            <a:avLst/>
          </a:prstGeom>
        </p:spPr>
      </p:pic>
      <p:pic>
        <p:nvPicPr>
          <p:cNvPr id="6" name="Picture 5">
            <a:extLst>
              <a:ext uri="{FF2B5EF4-FFF2-40B4-BE49-F238E27FC236}">
                <a16:creationId xmlns:a16="http://schemas.microsoft.com/office/drawing/2014/main" id="{333A3CB6-D28E-4A76-A134-C671F3CDFB7B}"/>
              </a:ext>
            </a:extLst>
          </p:cNvPr>
          <p:cNvPicPr>
            <a:picLocks noChangeAspect="1"/>
          </p:cNvPicPr>
          <p:nvPr/>
        </p:nvPicPr>
        <p:blipFill>
          <a:blip r:embed="rId9"/>
          <a:stretch>
            <a:fillRect/>
          </a:stretch>
        </p:blipFill>
        <p:spPr>
          <a:xfrm>
            <a:off x="606847" y="3459721"/>
            <a:ext cx="548640" cy="822960"/>
          </a:xfrm>
          <a:prstGeom prst="rect">
            <a:avLst/>
          </a:prstGeom>
        </p:spPr>
      </p:pic>
      <p:pic>
        <p:nvPicPr>
          <p:cNvPr id="9" name="Picture 8">
            <a:extLst>
              <a:ext uri="{FF2B5EF4-FFF2-40B4-BE49-F238E27FC236}">
                <a16:creationId xmlns:a16="http://schemas.microsoft.com/office/drawing/2014/main" id="{DFC9478E-F682-4847-8CA6-AABBADCCCE5E}"/>
              </a:ext>
            </a:extLst>
          </p:cNvPr>
          <p:cNvPicPr>
            <a:picLocks noChangeAspect="1"/>
          </p:cNvPicPr>
          <p:nvPr/>
        </p:nvPicPr>
        <p:blipFill>
          <a:blip r:embed="rId10"/>
          <a:stretch>
            <a:fillRect/>
          </a:stretch>
        </p:blipFill>
        <p:spPr>
          <a:xfrm>
            <a:off x="6806132" y="2925116"/>
            <a:ext cx="527828" cy="750466"/>
          </a:xfrm>
          <a:prstGeom prst="rect">
            <a:avLst/>
          </a:prstGeom>
        </p:spPr>
      </p:pic>
      <p:pic>
        <p:nvPicPr>
          <p:cNvPr id="1026" name="Picture 2" descr="Sara Jaye Sanford">
            <a:extLst>
              <a:ext uri="{FF2B5EF4-FFF2-40B4-BE49-F238E27FC236}">
                <a16:creationId xmlns:a16="http://schemas.microsoft.com/office/drawing/2014/main" id="{BDA93A65-3E0B-4A69-9EAD-0114751EDE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7812" y="1173362"/>
            <a:ext cx="576780" cy="576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nnifer Newcomer">
            <a:extLst>
              <a:ext uri="{FF2B5EF4-FFF2-40B4-BE49-F238E27FC236}">
                <a16:creationId xmlns:a16="http://schemas.microsoft.com/office/drawing/2014/main" id="{9FA7B1CC-C8C9-40D5-9A39-541BC803C4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1594" y="1795542"/>
            <a:ext cx="649225" cy="649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lly Davila">
            <a:extLst>
              <a:ext uri="{FF2B5EF4-FFF2-40B4-BE49-F238E27FC236}">
                <a16:creationId xmlns:a16="http://schemas.microsoft.com/office/drawing/2014/main" id="{78E50787-C19C-4400-8E54-447AFA85F9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4866" y="1376959"/>
            <a:ext cx="576780" cy="576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essie Partridge Guerrero">
            <a:extLst>
              <a:ext uri="{FF2B5EF4-FFF2-40B4-BE49-F238E27FC236}">
                <a16:creationId xmlns:a16="http://schemas.microsoft.com/office/drawing/2014/main" id="{CA21E7DA-997B-4376-B48D-7792A1E6A9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6657178" y="1598144"/>
            <a:ext cx="630351" cy="630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eremy Pyne">
            <a:extLst>
              <a:ext uri="{FF2B5EF4-FFF2-40B4-BE49-F238E27FC236}">
                <a16:creationId xmlns:a16="http://schemas.microsoft.com/office/drawing/2014/main" id="{E658EF3E-DEF0-410A-A0C3-190E644150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0180" y="1237068"/>
            <a:ext cx="630351" cy="6303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ephanie Quesnelle">
            <a:extLst>
              <a:ext uri="{FF2B5EF4-FFF2-40B4-BE49-F238E27FC236}">
                <a16:creationId xmlns:a16="http://schemas.microsoft.com/office/drawing/2014/main" id="{CA3E0532-2795-4F37-949A-99DC844A62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7236" y="1574385"/>
            <a:ext cx="517624" cy="5379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abne Whitemore">
            <a:extLst>
              <a:ext uri="{FF2B5EF4-FFF2-40B4-BE49-F238E27FC236}">
                <a16:creationId xmlns:a16="http://schemas.microsoft.com/office/drawing/2014/main" id="{2E26A9E0-9A73-4995-B9DE-D078992244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32768" y="4276051"/>
            <a:ext cx="735211" cy="7352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nthony Galvan">
            <a:extLst>
              <a:ext uri="{FF2B5EF4-FFF2-40B4-BE49-F238E27FC236}">
                <a16:creationId xmlns:a16="http://schemas.microsoft.com/office/drawing/2014/main" id="{69C3CD16-214F-4E2F-A1D6-703C051BE78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68067" y="4328750"/>
            <a:ext cx="576832" cy="5768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lly Schoen">
            <a:extLst>
              <a:ext uri="{FF2B5EF4-FFF2-40B4-BE49-F238E27FC236}">
                <a16:creationId xmlns:a16="http://schemas.microsoft.com/office/drawing/2014/main" id="{E787754E-045A-464A-80EA-C2C7AAA05E7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24889" y="3454499"/>
            <a:ext cx="821552" cy="8215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ania R. Ahmed">
            <a:extLst>
              <a:ext uri="{FF2B5EF4-FFF2-40B4-BE49-F238E27FC236}">
                <a16:creationId xmlns:a16="http://schemas.microsoft.com/office/drawing/2014/main" id="{004634F5-5236-4795-B4FE-6D271940715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563" y="2573915"/>
            <a:ext cx="636079" cy="63607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laire Slesinski">
            <a:extLst>
              <a:ext uri="{FF2B5EF4-FFF2-40B4-BE49-F238E27FC236}">
                <a16:creationId xmlns:a16="http://schemas.microsoft.com/office/drawing/2014/main" id="{661F82B2-D059-4EF2-971E-E39BB75DE77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6279686" y="3524350"/>
            <a:ext cx="681849" cy="68184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driana Paz Santos">
            <a:extLst>
              <a:ext uri="{FF2B5EF4-FFF2-40B4-BE49-F238E27FC236}">
                <a16:creationId xmlns:a16="http://schemas.microsoft.com/office/drawing/2014/main" id="{3DEBB541-D2CA-4855-8444-72F29B757FC0}"/>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17098" b="5516"/>
          <a:stretch/>
        </p:blipFill>
        <p:spPr bwMode="auto">
          <a:xfrm>
            <a:off x="4262512" y="1241809"/>
            <a:ext cx="670256" cy="50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Los Angeles Panel Speakers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 name="TextBox 2"/>
          <p:cNvSpPr txBox="1"/>
          <p:nvPr/>
        </p:nvSpPr>
        <p:spPr>
          <a:xfrm>
            <a:off x="6702027" y="1519489"/>
            <a:ext cx="1816480" cy="923330"/>
          </a:xfrm>
          <a:prstGeom prst="rect">
            <a:avLst/>
          </a:prstGeom>
          <a:noFill/>
        </p:spPr>
        <p:txBody>
          <a:bodyPr wrap="square" rtlCol="0">
            <a:spAutoFit/>
          </a:bodyPr>
          <a:lstStyle/>
          <a:p>
            <a:r>
              <a:rPr lang="en-US" sz="1350" dirty="0"/>
              <a:t>Ben Winter,</a:t>
            </a:r>
          </a:p>
          <a:p>
            <a:r>
              <a:rPr lang="en-US" sz="1350" dirty="0"/>
              <a:t>City of Los Angeles, Office of Mayor Eric </a:t>
            </a:r>
            <a:r>
              <a:rPr lang="en-US" sz="1350" dirty="0" err="1"/>
              <a:t>Garcetti</a:t>
            </a:r>
            <a:endParaRPr lang="en-US" sz="1350" dirty="0"/>
          </a:p>
        </p:txBody>
      </p:sp>
      <p:sp>
        <p:nvSpPr>
          <p:cNvPr id="4" name="TextBox 3"/>
          <p:cNvSpPr txBox="1"/>
          <p:nvPr/>
        </p:nvSpPr>
        <p:spPr>
          <a:xfrm>
            <a:off x="2707682" y="1589502"/>
            <a:ext cx="2115355" cy="923330"/>
          </a:xfrm>
          <a:prstGeom prst="rect">
            <a:avLst/>
          </a:prstGeom>
          <a:noFill/>
        </p:spPr>
        <p:txBody>
          <a:bodyPr wrap="square" rtlCol="0">
            <a:spAutoFit/>
          </a:bodyPr>
          <a:lstStyle/>
          <a:p>
            <a:r>
              <a:rPr lang="en-US" sz="1350" dirty="0"/>
              <a:t>Erich Yost,</a:t>
            </a:r>
          </a:p>
          <a:p>
            <a:r>
              <a:rPr lang="en-US" sz="1350" dirty="0"/>
              <a:t>US Department of Housing &amp; Urban Development</a:t>
            </a:r>
          </a:p>
        </p:txBody>
      </p:sp>
      <p:sp>
        <p:nvSpPr>
          <p:cNvPr id="5" name="TextBox 4"/>
          <p:cNvSpPr txBox="1"/>
          <p:nvPr/>
        </p:nvSpPr>
        <p:spPr>
          <a:xfrm>
            <a:off x="4565504" y="3445825"/>
            <a:ext cx="2115354" cy="507831"/>
          </a:xfrm>
          <a:prstGeom prst="rect">
            <a:avLst/>
          </a:prstGeom>
          <a:noFill/>
        </p:spPr>
        <p:txBody>
          <a:bodyPr wrap="square" rtlCol="0">
            <a:spAutoFit/>
          </a:bodyPr>
          <a:lstStyle/>
          <a:p>
            <a:r>
              <a:rPr lang="en-US" sz="1350" dirty="0"/>
              <a:t>Jessica Monge Coria</a:t>
            </a:r>
          </a:p>
          <a:p>
            <a:r>
              <a:rPr lang="en-US" sz="1350" dirty="0"/>
              <a:t>CSH</a:t>
            </a:r>
          </a:p>
        </p:txBody>
      </p:sp>
      <p:pic>
        <p:nvPicPr>
          <p:cNvPr id="8" name="Picture 7"/>
          <p:cNvPicPr>
            <a:picLocks noChangeAspect="1"/>
          </p:cNvPicPr>
          <p:nvPr/>
        </p:nvPicPr>
        <p:blipFill>
          <a:blip r:embed="rId3"/>
          <a:stretch>
            <a:fillRect/>
          </a:stretch>
        </p:blipFill>
        <p:spPr>
          <a:xfrm>
            <a:off x="1113509" y="1293249"/>
            <a:ext cx="1515836" cy="1515836"/>
          </a:xfrm>
          <a:prstGeom prst="rect">
            <a:avLst/>
          </a:prstGeom>
        </p:spPr>
      </p:pic>
      <p:pic>
        <p:nvPicPr>
          <p:cNvPr id="11" name="Picture 10"/>
          <p:cNvPicPr>
            <a:picLocks noChangeAspect="1"/>
          </p:cNvPicPr>
          <p:nvPr/>
        </p:nvPicPr>
        <p:blipFill rotWithShape="1">
          <a:blip r:embed="rId4"/>
          <a:srcRect t="20368"/>
          <a:stretch/>
        </p:blipFill>
        <p:spPr>
          <a:xfrm>
            <a:off x="5254171" y="1366229"/>
            <a:ext cx="1331742" cy="1412371"/>
          </a:xfrm>
          <a:prstGeom prst="rect">
            <a:avLst/>
          </a:prstGeom>
        </p:spPr>
      </p:pic>
      <p:pic>
        <p:nvPicPr>
          <p:cNvPr id="13" name="Picture 12"/>
          <p:cNvPicPr>
            <a:picLocks noChangeAspect="1"/>
          </p:cNvPicPr>
          <p:nvPr/>
        </p:nvPicPr>
        <p:blipFill>
          <a:blip r:embed="rId5"/>
          <a:stretch>
            <a:fillRect/>
          </a:stretch>
        </p:blipFill>
        <p:spPr>
          <a:xfrm>
            <a:off x="3046931" y="3066958"/>
            <a:ext cx="1473316" cy="1473316"/>
          </a:xfrm>
          <a:prstGeom prst="rect">
            <a:avLst/>
          </a:prstGeom>
        </p:spPr>
      </p:pic>
    </p:spTree>
    <p:extLst>
      <p:ext uri="{BB962C8B-B14F-4D97-AF65-F5344CB8AC3E}">
        <p14:creationId xmlns:p14="http://schemas.microsoft.com/office/powerpoint/2010/main" val="3163168466"/>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1647</TotalTime>
  <Words>2051</Words>
  <Application>Microsoft Office PowerPoint</Application>
  <PresentationFormat>On-screen Show (16:9)</PresentationFormat>
  <Paragraphs>337</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crocodoc-bWssaL-inv-f9</vt:lpstr>
      <vt:lpstr>NNIP PPT Theme</vt:lpstr>
      <vt:lpstr>Welcome to the  #NNIP Los Angeles Meeting!</vt:lpstr>
      <vt:lpstr>Defining Functions of NNIP Partners</vt:lpstr>
      <vt:lpstr>    Urban Institute</vt:lpstr>
      <vt:lpstr>NNIP Network Supporters</vt:lpstr>
      <vt:lpstr>Thanks to USC Price Center for Social Innovation </vt:lpstr>
      <vt:lpstr>Urban Institute NNIPHQ Staff</vt:lpstr>
      <vt:lpstr>NNIP Leadership: Guiding the Agenda</vt:lpstr>
      <vt:lpstr>Thanks to Partner Speakers</vt:lpstr>
      <vt:lpstr>Thanks to Los Angeles Panel Speakers</vt:lpstr>
      <vt:lpstr>Thanks to Guest Speakers</vt:lpstr>
      <vt:lpstr>Welcome Guest Cities!</vt:lpstr>
      <vt:lpstr>Network Activities</vt:lpstr>
      <vt:lpstr>Civic Switchboard: Connecting Library and Community Information Networks</vt:lpstr>
      <vt:lpstr>Turning the Corner: Monitoring Neighborhood Change for Action</vt:lpstr>
      <vt:lpstr>Data Governance and Security </vt:lpstr>
      <vt:lpstr>Cross-site projects – plenary and camp sessions</vt:lpstr>
      <vt:lpstr>Introductions</vt:lpstr>
      <vt:lpstr>Agenda and Logistics</vt:lpstr>
      <vt:lpstr>Reception and Tours</vt:lpstr>
      <vt:lpstr>NNIP Meeting App</vt:lpstr>
      <vt:lpstr>NNIP Meeting App</vt:lpstr>
      <vt:lpstr>NNIPCamp Los Angeles</vt:lpstr>
      <vt:lpstr>What is an unconference?</vt:lpstr>
      <vt:lpstr>Together we build the agenda</vt:lpstr>
      <vt:lpstr>Voting</vt:lpstr>
      <vt:lpstr>NNIPCamp Rules</vt:lpstr>
      <vt:lpstr>Most Importantly</vt:lpstr>
      <vt:lpstr>Welcome to the #NNIP Los Angeles Meeting!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Pitingolo, Rob</cp:lastModifiedBy>
  <cp:revision>199</cp:revision>
  <cp:lastPrinted>2018-10-15T17:10:50Z</cp:lastPrinted>
  <dcterms:created xsi:type="dcterms:W3CDTF">2010-04-12T23:12:02Z</dcterms:created>
  <dcterms:modified xsi:type="dcterms:W3CDTF">2018-10-15T19:25:57Z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