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1.jpg" ContentType="image/png"/>
  <Override PartName="/ppt/media/image40.jpg" ContentType="image/png"/>
  <Override PartName="/ppt/media/image41.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8"/>
  </p:notesMasterIdLst>
  <p:sldIdLst>
    <p:sldId id="283" r:id="rId5"/>
    <p:sldId id="284" r:id="rId6"/>
    <p:sldId id="324" r:id="rId7"/>
    <p:sldId id="325" r:id="rId8"/>
    <p:sldId id="287" r:id="rId9"/>
    <p:sldId id="303" r:id="rId10"/>
    <p:sldId id="326" r:id="rId11"/>
    <p:sldId id="286" r:id="rId12"/>
    <p:sldId id="288" r:id="rId13"/>
    <p:sldId id="307" r:id="rId14"/>
    <p:sldId id="322" r:id="rId15"/>
    <p:sldId id="308" r:id="rId16"/>
    <p:sldId id="317" r:id="rId17"/>
    <p:sldId id="315" r:id="rId18"/>
    <p:sldId id="312" r:id="rId19"/>
    <p:sldId id="313" r:id="rId20"/>
    <p:sldId id="292" r:id="rId21"/>
    <p:sldId id="294" r:id="rId22"/>
    <p:sldId id="297" r:id="rId23"/>
    <p:sldId id="301" r:id="rId24"/>
    <p:sldId id="296" r:id="rId25"/>
    <p:sldId id="298" r:id="rId26"/>
    <p:sldId id="28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8" autoAdjust="0"/>
    <p:restoredTop sz="62319" autoAdjust="0"/>
  </p:normalViewPr>
  <p:slideViewPr>
    <p:cSldViewPr snapToGrid="0" snapToObjects="1">
      <p:cViewPr varScale="1">
        <p:scale>
          <a:sx n="73" d="100"/>
          <a:sy n="73" d="100"/>
        </p:scale>
        <p:origin x="1542" y="72"/>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4/30/2018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iUEt0xOysr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introduce myself.  Welcome you on behalf of the Urban/NNIP team.</a:t>
            </a:r>
          </a:p>
          <a:p>
            <a:endParaRPr lang="en-US" dirty="0"/>
          </a:p>
          <a:p>
            <a:r>
              <a:rPr lang="en-US" dirty="0"/>
              <a:t>Start with logistics</a:t>
            </a:r>
          </a:p>
          <a:p>
            <a:endParaRPr lang="en-US" dirty="0"/>
          </a:p>
          <a:p>
            <a:pPr defTabSz="931444">
              <a:defRPr/>
            </a:pPr>
            <a:r>
              <a:rPr lang="en-US" sz="1300" dirty="0"/>
              <a:t>Welcome live-stream audiences, cameras are rolling and videos will be posted afterwards. We’ll be tweeting using hashtag NNIP.</a:t>
            </a:r>
          </a:p>
          <a:p>
            <a:endParaRPr lang="en-US" dirty="0"/>
          </a:p>
          <a:p>
            <a:r>
              <a:rPr lang="en-US" dirty="0"/>
              <a:t>Few opening remarks</a:t>
            </a:r>
            <a:r>
              <a:rPr lang="en-US" baseline="0" dirty="0"/>
              <a:t> before introductions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207524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Part of the network’s mission is to foster NNIP</a:t>
            </a:r>
            <a:r>
              <a:rPr lang="en-US" baseline="0" dirty="0"/>
              <a:t> capacities in new cities – various stages of interest in the NNIP model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are descriptions of some of the organizations in the back of your packet.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welcome them – answer questions  - ask about their work….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Dominic from Phoenix as part of the Turning the Corner initiative</a:t>
            </a:r>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103803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333333"/>
                </a:solidFill>
                <a:ea typeface="Times New Roman" panose="02020603050405020304" pitchFamily="18" charset="0"/>
                <a:cs typeface="Helvetica" panose="020B0604020202020204" pitchFamily="34" charset="0"/>
              </a:rPr>
              <a:t>10 cities participated and a few of the librarian colleagues stayed on to learn from our meeting….  Hear more tomorrow.</a:t>
            </a:r>
            <a:endParaRPr lang="en-US" dirty="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94654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people go around with name and org?</a:t>
            </a:r>
          </a:p>
          <a:p>
            <a:r>
              <a:rPr lang="en-US" dirty="0"/>
              <a:t>What are the </a:t>
            </a:r>
            <a:r>
              <a:rPr lang="en-US" dirty="0" err="1"/>
              <a:t>menti</a:t>
            </a:r>
            <a:r>
              <a:rPr lang="en-US" dirty="0"/>
              <a:t> questions?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379039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Note code of conduct.</a:t>
            </a:r>
          </a:p>
          <a:p>
            <a:pPr lvl="0"/>
            <a:endParaRPr lang="en-US" dirty="0"/>
          </a:p>
          <a:p>
            <a:pPr defTabSz="914266">
              <a:defRPr/>
            </a:pPr>
            <a:r>
              <a:rPr lang="en-US" dirty="0"/>
              <a:t>Note framing pages explaining the motivations behind each session. We heard you - more interactive plenary sessions.  Walk through agenda, mentioning points below..</a:t>
            </a:r>
            <a:endParaRPr lang="en-US" dirty="0">
              <a:highlight>
                <a:srgbClr val="FFFF00"/>
              </a:highlight>
            </a:endParaRPr>
          </a:p>
          <a:p>
            <a:endParaRPr lang="en-US" dirty="0">
              <a:highlight>
                <a:srgbClr val="FFFF00"/>
              </a:highlight>
            </a:endParaRPr>
          </a:p>
          <a:p>
            <a:r>
              <a:rPr lang="en-US" dirty="0">
                <a:highlight>
                  <a:srgbClr val="FFFF00"/>
                </a:highlight>
              </a:rPr>
              <a:t>TODAY</a:t>
            </a:r>
          </a:p>
          <a:p>
            <a:pPr marL="285708" indent="-285708">
              <a:buFont typeface="Arial" panose="020B0604020202020204" pitchFamily="34" charset="0"/>
              <a:buChar char="•"/>
            </a:pPr>
            <a:r>
              <a:rPr lang="en-US" dirty="0"/>
              <a:t>Your Role in Fostering a Data-Driven Community – Kicking off the meeting with Inspired by work locally and through the Civic Tech and Data Collaborative </a:t>
            </a:r>
          </a:p>
          <a:p>
            <a:pPr marL="285708" indent="-285708">
              <a:buFont typeface="Arial" panose="020B0604020202020204" pitchFamily="34" charset="0"/>
              <a:buChar char="•"/>
            </a:pPr>
            <a:r>
              <a:rPr lang="en-US" dirty="0"/>
              <a:t>Lunch and ignite</a:t>
            </a:r>
          </a:p>
          <a:p>
            <a:pPr marL="171425" indent="-171425">
              <a:buFont typeface="Arial" panose="020B0604020202020204" pitchFamily="34" charset="0"/>
              <a:buChar char="•"/>
            </a:pPr>
            <a:r>
              <a:rPr lang="en-US" dirty="0"/>
              <a:t>Building a Culture of Data Use: Innovations in Program Planning and Evaluation in Indianapolis – our local session</a:t>
            </a:r>
          </a:p>
          <a:p>
            <a:pPr marL="171425" indent="-171425">
              <a:buFont typeface="Arial" panose="020B0604020202020204" pitchFamily="34" charset="0"/>
              <a:buChar char="•"/>
            </a:pPr>
            <a:endParaRPr lang="en-US" dirty="0"/>
          </a:p>
          <a:p>
            <a:r>
              <a:rPr lang="en-US" dirty="0"/>
              <a:t>TOMORROW</a:t>
            </a:r>
          </a:p>
          <a:p>
            <a:pPr marL="171425" indent="-171425">
              <a:buFont typeface="Arial" panose="020B0604020202020204" pitchFamily="34" charset="0"/>
              <a:buChar char="•"/>
            </a:pPr>
            <a:r>
              <a:rPr lang="en-US" dirty="0"/>
              <a:t>Make the NNIP Network Work for You – Leah will give a short update, but we want to use most of the time to get your ideas. </a:t>
            </a:r>
          </a:p>
          <a:p>
            <a:pPr marL="171425" indent="-171425">
              <a:buFont typeface="Arial" panose="020B0604020202020204" pitchFamily="34" charset="0"/>
              <a:buChar char="•"/>
            </a:pPr>
            <a:r>
              <a:rPr lang="en-US" dirty="0"/>
              <a:t>The Role of Data in Times of Crisis and Recovery – many of you have asked about the wellbeing and response-work of our Houston partner, so we’re excited </a:t>
            </a:r>
            <a:r>
              <a:rPr lang="en-US" dirty="0" err="1"/>
              <a:t>Jie’s</a:t>
            </a:r>
            <a:r>
              <a:rPr lang="en-US" dirty="0"/>
              <a:t> here to share their journey so far.  Also really fortunate to have Denice Ross here, formerly with the Data Center in NOLA, to bring some perspective. (maybe start with Seema video if that comes through</a:t>
            </a:r>
          </a:p>
          <a:p>
            <a:pPr marL="171425" indent="-171425">
              <a:buFont typeface="Arial" panose="020B0604020202020204" pitchFamily="34" charset="0"/>
              <a:buChar char="•"/>
            </a:pPr>
            <a:r>
              <a:rPr lang="en-US" dirty="0"/>
              <a:t>Ignite and lunch</a:t>
            </a:r>
          </a:p>
          <a:p>
            <a:pPr marL="171425" indent="-171425">
              <a:buFont typeface="Arial" panose="020B0604020202020204" pitchFamily="34" charset="0"/>
              <a:buChar char="•"/>
            </a:pPr>
            <a:r>
              <a:rPr lang="en-US" dirty="0"/>
              <a:t>Hands-On Workshop on User-Centered Design – spurred by interest in some related ignites and panels – new format that we hope you’ll enjoy</a:t>
            </a:r>
          </a:p>
          <a:p>
            <a:pPr marL="171425" indent="-171425" defTabSz="914266">
              <a:buFont typeface="Arial" panose="020B0604020202020204" pitchFamily="34" charset="0"/>
              <a:buChar char="•"/>
              <a:defRPr/>
            </a:pPr>
            <a:r>
              <a:rPr lang="en-US" dirty="0"/>
              <a:t>Camp  -Break out rooms logistics</a:t>
            </a:r>
          </a:p>
          <a:p>
            <a:pPr marL="171425" indent="-171425">
              <a:buFont typeface="Arial" panose="020B0604020202020204" pitchFamily="34" charset="0"/>
              <a:buChar char="•"/>
            </a:pPr>
            <a:endParaRPr lang="en-US" dirty="0"/>
          </a:p>
          <a:p>
            <a:r>
              <a:rPr lang="en-US" dirty="0"/>
              <a:t>END ON FRIDAY</a:t>
            </a:r>
          </a:p>
          <a:p>
            <a:pPr marL="171425" indent="-171425">
              <a:buFont typeface="Arial" panose="020B0604020202020204" pitchFamily="34" charset="0"/>
              <a:buChar char="•"/>
            </a:pPr>
            <a:r>
              <a:rPr lang="en-US" dirty="0"/>
              <a:t>Involving Students in Data Services – inspired by how rich the Camp session was in Baltimore – wanted to share with the whole group….</a:t>
            </a:r>
          </a:p>
          <a:p>
            <a:pPr marL="171425" indent="-171425">
              <a:buFont typeface="Arial" panose="020B0604020202020204" pitchFamily="34" charset="0"/>
              <a:buChar char="•"/>
            </a:pPr>
            <a:r>
              <a:rPr lang="en-US" dirty="0"/>
              <a:t>Camp and Ignite</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395359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Please remember that everyone who has downloaded the app can see what you write in the chat</a:t>
            </a:r>
          </a:p>
          <a:p>
            <a:endParaRPr lang="en-US" dirty="0"/>
          </a:p>
          <a:p>
            <a:pPr defTabSz="914266">
              <a:defRPr/>
            </a:pPr>
            <a:r>
              <a:rPr lang="en-US" dirty="0"/>
              <a:t>List of Attendees – please note that Participant list is also in back of the packet</a:t>
            </a:r>
          </a:p>
          <a:p>
            <a:pPr defTabSz="914266">
              <a:defRPr/>
            </a:pPr>
            <a:endParaRPr lang="en-US" dirty="0"/>
          </a:p>
          <a:p>
            <a:pPr marL="174645" indent="-174645">
              <a:buFont typeface="Arial" panose="020B0604020202020204" pitchFamily="34" charset="0"/>
              <a:buChar char="•"/>
            </a:pPr>
            <a:r>
              <a:rPr lang="en-US" dirty="0"/>
              <a:t>Stay up to date on new </a:t>
            </a:r>
            <a:r>
              <a:rPr lang="en-US" dirty="0" err="1"/>
              <a:t>NNIPCamp</a:t>
            </a:r>
            <a:r>
              <a:rPr lang="en-US" dirty="0"/>
              <a:t> unconference sessions </a:t>
            </a:r>
          </a:p>
          <a:p>
            <a:pPr marL="174645" indent="-174645">
              <a:buFont typeface="Arial" panose="020B0604020202020204" pitchFamily="34" charset="0"/>
              <a:buChar char="•"/>
            </a:pPr>
            <a:r>
              <a:rPr lang="en-US" dirty="0"/>
              <a:t>Post announcements to all meeting attendees</a:t>
            </a:r>
          </a:p>
          <a:p>
            <a:pPr marL="174645" indent="-174645">
              <a:buFont typeface="Arial" panose="020B0604020202020204" pitchFamily="34" charset="0"/>
              <a:buChar char="•"/>
            </a:pPr>
            <a:r>
              <a:rPr lang="en-US" dirty="0"/>
              <a:t>Post crowd pictures during (and after) each day’s events </a:t>
            </a:r>
          </a:p>
          <a:p>
            <a:pPr marL="174645" indent="-174645">
              <a:buFont typeface="Arial" panose="020B0604020202020204" pitchFamily="34" charset="0"/>
              <a:buChar char="•"/>
            </a:pPr>
            <a:r>
              <a:rPr lang="en-US" dirty="0"/>
              <a:t>Answer daily polls</a:t>
            </a:r>
          </a:p>
          <a:p>
            <a:pPr marL="174645" indent="-174645">
              <a:buFont typeface="Arial" panose="020B0604020202020204" pitchFamily="34" charset="0"/>
              <a:buChar char="•"/>
            </a:pPr>
            <a:endParaRPr lang="en-US" dirty="0"/>
          </a:p>
          <a:p>
            <a:pPr marL="174645" indent="-174645">
              <a:buFont typeface="Arial" panose="020B0604020202020204" pitchFamily="34" charset="0"/>
              <a:buChar char="•"/>
            </a:pPr>
            <a:r>
              <a:rPr lang="en-US" dirty="0"/>
              <a:t>CHECKING</a:t>
            </a:r>
          </a:p>
          <a:p>
            <a:r>
              <a:rPr lang="en-US" dirty="0"/>
              <a:t>•Post crowd pictures during (and after) each day’s events</a:t>
            </a:r>
          </a:p>
          <a:p>
            <a:r>
              <a:rPr lang="en-US" dirty="0"/>
              <a:t>•Answer daily polls</a:t>
            </a:r>
          </a:p>
          <a:p>
            <a:pPr marL="174645" indent="-174645">
              <a:buFont typeface="Arial" panose="020B0604020202020204" pitchFamily="34" charset="0"/>
              <a:buChar char="•"/>
            </a:pPr>
            <a:endParaRPr lang="en-US" dirty="0"/>
          </a:p>
          <a:p>
            <a:pPr defTabSz="914266">
              <a:defRPr/>
            </a:pP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486654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 don’t want push notifications, here’s how you disable them.</a:t>
            </a:r>
          </a:p>
          <a:p>
            <a:endParaRPr lang="en-US" dirty="0"/>
          </a:p>
          <a:p>
            <a:r>
              <a:rPr lang="en-US" dirty="0"/>
              <a:t>I strongly suggest keeping at</a:t>
            </a:r>
            <a:r>
              <a:rPr lang="en-US" baseline="0" dirty="0"/>
              <a:t> least “Creator Broadcasts Only” so that you can still receive alerts from NNIP HQ.</a:t>
            </a:r>
          </a:p>
          <a:p>
            <a:endParaRPr lang="en-US" baseline="0" dirty="0"/>
          </a:p>
          <a:p>
            <a:r>
              <a:rPr lang="en-US" baseline="0" dirty="0"/>
              <a:t>If you have trouble with this, please ask Olivia or me and we will help you. </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313332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FF0000"/>
                </a:solidFill>
              </a:rPr>
              <a:t>Reception is 3 miles from the hotel – NOT walkable</a:t>
            </a:r>
          </a:p>
          <a:p>
            <a:endParaRPr lang="en-US" dirty="0"/>
          </a:p>
          <a:p>
            <a:r>
              <a:rPr lang="en-US" dirty="0"/>
              <a:t>The East Beltline tour is a walking tour so if you’re not comfortable walking please pick one of the other two. </a:t>
            </a:r>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280017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159845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44">
              <a:defRPr/>
            </a:pPr>
            <a:r>
              <a:rPr lang="en-US" sz="1300" u="sng" dirty="0">
                <a:hlinkClick r:id="" action="ppaction://noaction"/>
              </a:rPr>
              <a:t>Go over schedule/timing</a:t>
            </a:r>
          </a:p>
          <a:p>
            <a:pPr defTabSz="931444">
              <a:defRPr/>
            </a:pPr>
            <a:endParaRPr lang="en-US" sz="1300" u="sng" dirty="0">
              <a:hlinkClick r:id="" action="ppaction://noaction"/>
            </a:endParaRPr>
          </a:p>
          <a:p>
            <a:pPr defTabSz="931444">
              <a:defRPr/>
            </a:pPr>
            <a:r>
              <a:rPr lang="en-US" sz="1300" u="sng" dirty="0">
                <a:hlinkClick r:id="" action="ppaction://noaction"/>
              </a:rPr>
              <a:t>Rules are posted on cards?</a:t>
            </a:r>
          </a:p>
          <a:p>
            <a:pPr defTabSz="931444">
              <a:defRPr/>
            </a:pPr>
            <a:endParaRPr lang="en-US" sz="1300" u="sng" dirty="0">
              <a:hlinkClick r:id="" action="ppaction://noaction"/>
            </a:endParaRPr>
          </a:p>
          <a:p>
            <a:pPr defTabSz="931444">
              <a:defRPr/>
            </a:pPr>
            <a:endParaRPr lang="en-US" sz="1300" u="sng" dirty="0">
              <a:hlinkClick r:id="" action="ppaction://noaction"/>
            </a:endParaRPr>
          </a:p>
          <a:p>
            <a:pPr defTabSz="931444">
              <a:defRPr/>
            </a:pPr>
            <a:endParaRPr lang="en-US" sz="1300" u="sng" dirty="0">
              <a:hlinkClick r:id="" action="ppaction://noaction"/>
            </a:endParaRPr>
          </a:p>
          <a:p>
            <a:pPr defTabSz="931444">
              <a:defRPr/>
            </a:pPr>
            <a:r>
              <a:rPr lang="en-US" sz="1300" b="1" dirty="0">
                <a:hlinkClick r:id="rId3"/>
              </a:rPr>
              <a:t>UNCONFERENCE 101 – Sunlight Foundation</a:t>
            </a:r>
            <a:endParaRPr lang="en-US" sz="1300" b="1" dirty="0"/>
          </a:p>
          <a:p>
            <a:r>
              <a:rPr lang="en-US" dirty="0"/>
              <a:t>https://www.youtube.com/watch?v=iUEt0xOysr4</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18</a:t>
            </a:fld>
            <a:endParaRPr lang="en-US" dirty="0"/>
          </a:p>
        </p:txBody>
      </p:sp>
    </p:spTree>
    <p:extLst>
      <p:ext uri="{BB962C8B-B14F-4D97-AF65-F5344CB8AC3E}">
        <p14:creationId xmlns:p14="http://schemas.microsoft.com/office/powerpoint/2010/main" val="2872467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29877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attended the intro session, but</a:t>
            </a:r>
            <a:r>
              <a:rPr lang="en-US" baseline="0" dirty="0"/>
              <a:t> we always start out by reminding ourselves of what we have in common.</a:t>
            </a:r>
          </a:p>
          <a:p>
            <a:r>
              <a:rPr lang="en-US" baseline="0" dirty="0"/>
              <a:t> - assemble and collect ngh data</a:t>
            </a:r>
          </a:p>
          <a:p>
            <a:r>
              <a:rPr lang="en-US" baseline="0" dirty="0"/>
              <a:t> - work with local groups to USE the data</a:t>
            </a:r>
          </a:p>
          <a:p>
            <a:r>
              <a:rPr lang="en-US" baseline="0" dirty="0"/>
              <a:t> - make sure everyone has access – esp communities under stress that have traditionally not had access to data.</a:t>
            </a:r>
          </a:p>
          <a:p>
            <a:endParaRPr lang="en-US" dirty="0"/>
          </a:p>
          <a:p>
            <a:r>
              <a:rPr lang="en-US" dirty="0"/>
              <a:t>TO DO – UPDATE - First,</a:t>
            </a:r>
            <a:r>
              <a:rPr lang="en-US" baseline="0" dirty="0"/>
              <a:t> t</a:t>
            </a:r>
            <a:r>
              <a:rPr lang="en-US" dirty="0"/>
              <a:t>hanks</a:t>
            </a:r>
            <a:r>
              <a:rPr lang="en-US" baseline="0" dirty="0"/>
              <a:t> to all the partners attending –</a:t>
            </a:r>
            <a:r>
              <a:rPr lang="en-US" baseline="0" dirty="0">
                <a:solidFill>
                  <a:srgbClr val="FF0000"/>
                </a:solidFill>
              </a:rPr>
              <a:t>60 </a:t>
            </a:r>
            <a:r>
              <a:rPr lang="en-US" baseline="0" dirty="0"/>
              <a:t>staff from 31</a:t>
            </a:r>
            <a:r>
              <a:rPr lang="en-US" dirty="0"/>
              <a:t> cities and about 1/4 of them here</a:t>
            </a:r>
            <a:r>
              <a:rPr lang="en-US" baseline="0" dirty="0"/>
              <a:t> for the first time (17).   (missing Miami)</a:t>
            </a:r>
          </a:p>
          <a:p>
            <a:endParaRPr lang="en-US" dirty="0"/>
          </a:p>
          <a:p>
            <a:r>
              <a:rPr lang="en-US" baseline="0" dirty="0"/>
              <a:t>And 6 </a:t>
            </a:r>
            <a:r>
              <a:rPr lang="en-US" dirty="0"/>
              <a:t>alumni</a:t>
            </a:r>
          </a:p>
          <a:p>
            <a:pPr marL="174645" indent="-174645" defTabSz="881132">
              <a:buFont typeface="Arial" panose="020B0604020202020204" pitchFamily="34" charset="0"/>
              <a:buChar char="•"/>
              <a:defRPr/>
            </a:pPr>
            <a:r>
              <a:rPr lang="en-US" dirty="0"/>
              <a:t>Amy Hawn-Nelson</a:t>
            </a:r>
          </a:p>
          <a:p>
            <a:pPr marL="174645" indent="-174645" defTabSz="881132">
              <a:buFont typeface="Arial" panose="020B0604020202020204" pitchFamily="34" charset="0"/>
              <a:buChar char="•"/>
              <a:defRPr/>
            </a:pPr>
            <a:r>
              <a:rPr lang="en-US" dirty="0"/>
              <a:t>Charlotte-Anne Lucas</a:t>
            </a:r>
          </a:p>
          <a:p>
            <a:pPr marL="174645" indent="-174645" defTabSz="881132">
              <a:buFont typeface="Arial" panose="020B0604020202020204" pitchFamily="34" charset="0"/>
              <a:buChar char="•"/>
              <a:defRPr/>
            </a:pPr>
            <a:r>
              <a:rPr lang="en-US" dirty="0"/>
              <a:t>Randy Rosso</a:t>
            </a:r>
          </a:p>
          <a:p>
            <a:pPr marL="174645" indent="-174645" defTabSz="881132">
              <a:buFont typeface="Arial" panose="020B0604020202020204" pitchFamily="34" charset="0"/>
              <a:buChar char="•"/>
              <a:defRPr/>
            </a:pPr>
            <a:r>
              <a:rPr lang="en-US" dirty="0"/>
              <a:t>Eleanor Tutt</a:t>
            </a:r>
          </a:p>
          <a:p>
            <a:pPr marL="174645" indent="-174645" defTabSz="881132">
              <a:buFont typeface="Arial" panose="020B0604020202020204" pitchFamily="34" charset="0"/>
              <a:buChar char="•"/>
              <a:defRPr/>
            </a:pPr>
            <a:r>
              <a:rPr lang="en-US" dirty="0"/>
              <a:t>Maia</a:t>
            </a:r>
            <a:r>
              <a:rPr lang="en-US" baseline="0" dirty="0"/>
              <a:t> Woluchem</a:t>
            </a:r>
          </a:p>
          <a:p>
            <a:pPr marL="174645" indent="-174645" defTabSz="881132">
              <a:buFont typeface="Arial" panose="020B0604020202020204" pitchFamily="34" charset="0"/>
              <a:buChar char="•"/>
              <a:defRPr/>
            </a:pPr>
            <a:r>
              <a:rPr lang="en-US" baseline="0" dirty="0"/>
              <a:t>Michael Rich</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156481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215439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44">
              <a:defRPr/>
            </a:pPr>
            <a:r>
              <a:rPr lang="en-US" sz="1300" u="sng" dirty="0">
                <a:hlinkClick r:id="" action="ppaction://noaction"/>
              </a:rPr>
              <a:t>Go over schedule/timing</a:t>
            </a:r>
          </a:p>
          <a:p>
            <a:pPr defTabSz="931444">
              <a:defRPr/>
            </a:pPr>
            <a:endParaRPr lang="en-US" sz="1300" u="sng" dirty="0">
              <a:hlinkClick r:id="" action="ppaction://noaction"/>
            </a:endParaRPr>
          </a:p>
          <a:p>
            <a:pPr defTabSz="931444">
              <a:defRPr/>
            </a:pPr>
            <a:r>
              <a:rPr lang="en-US" sz="1300" u="sng" dirty="0">
                <a:hlinkClick r:id="" action="ppaction://noaction"/>
              </a:rPr>
              <a:t>Rules are posted everywhere…</a:t>
            </a:r>
          </a:p>
          <a:p>
            <a:pPr defTabSz="931444">
              <a:defRPr/>
            </a:pPr>
            <a:endParaRPr lang="en-US" sz="1300" u="sng" dirty="0">
              <a:hlinkClick r:id="" action="ppaction://noaction"/>
            </a:endParaRPr>
          </a:p>
          <a:p>
            <a:pPr defTabSz="931444">
              <a:defRPr/>
            </a:pPr>
            <a:endParaRPr lang="en-US" sz="1300" u="sng" dirty="0">
              <a:hlinkClick r:id="" action="ppaction://noaction"/>
            </a:endParaRPr>
          </a:p>
          <a:p>
            <a:pPr defTabSz="931444">
              <a:defRPr/>
            </a:pPr>
            <a:r>
              <a:rPr lang="en-US" sz="1300" b="1" dirty="0">
                <a:hlinkClick r:id="rId3"/>
              </a:rPr>
              <a:t>UNCONFERENCE 101 – Sunlight Foundation</a:t>
            </a:r>
            <a:endParaRPr lang="en-US" sz="1300" b="1" dirty="0"/>
          </a:p>
          <a:p>
            <a:r>
              <a:rPr lang="en-US" dirty="0"/>
              <a:t>https://www.youtube.com/watch?v=iUEt0xOysr4</a:t>
            </a:r>
          </a:p>
          <a:p>
            <a:endParaRPr lang="en-US" dirty="0"/>
          </a:p>
          <a:p>
            <a:r>
              <a:rPr lang="en-US" dirty="0"/>
              <a:t>Determine the twitter rules for the session with the group</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329662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22</a:t>
            </a:fld>
            <a:endParaRPr lang="en-US" dirty="0"/>
          </a:p>
        </p:txBody>
      </p:sp>
    </p:spTree>
    <p:extLst>
      <p:ext uri="{BB962C8B-B14F-4D97-AF65-F5344CB8AC3E}">
        <p14:creationId xmlns:p14="http://schemas.microsoft.com/office/powerpoint/2010/main" val="2360377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23</a:t>
            </a:fld>
            <a:endParaRPr lang="en-US" dirty="0"/>
          </a:p>
        </p:txBody>
      </p:sp>
    </p:spTree>
    <p:extLst>
      <p:ext uri="{BB962C8B-B14F-4D97-AF65-F5344CB8AC3E}">
        <p14:creationId xmlns:p14="http://schemas.microsoft.com/office/powerpoint/2010/main" val="278252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a:t>
            </a:r>
            <a:r>
              <a:rPr lang="en-US" baseline="0" dirty="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32195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None of this would be possible without dedicated</a:t>
            </a:r>
            <a:r>
              <a:rPr lang="en-US" baseline="0" dirty="0"/>
              <a:t> funders - </a:t>
            </a:r>
            <a:r>
              <a:rPr lang="en-US" dirty="0"/>
              <a:t>(can’t be here this time)</a:t>
            </a:r>
            <a:endParaRPr lang="en-US" baseline="0" dirty="0"/>
          </a:p>
          <a:p>
            <a:endParaRPr lang="en-US" baseline="0" dirty="0"/>
          </a:p>
          <a:p>
            <a:pPr marL="171425" indent="-171425">
              <a:buFont typeface="Arial" panose="020B0604020202020204" pitchFamily="34" charset="0"/>
              <a:buChar char="•"/>
            </a:pPr>
            <a:r>
              <a:rPr lang="en-US" dirty="0"/>
              <a:t>Cindy</a:t>
            </a:r>
            <a:r>
              <a:rPr lang="en-US" baseline="0" dirty="0"/>
              <a:t> Guy and Chris Kingsley– really partners in thinking about directions</a:t>
            </a:r>
            <a:endParaRPr lang="en-US" dirty="0"/>
          </a:p>
          <a:p>
            <a:pPr marL="171425" indent="-171425">
              <a:buFont typeface="Arial" panose="020B0604020202020204" pitchFamily="34" charset="0"/>
              <a:buChar char="•"/>
            </a:pPr>
            <a:r>
              <a:rPr lang="en-US" dirty="0"/>
              <a:t>Craig Howard  - program officer for NNIP and CTDC</a:t>
            </a:r>
            <a:endParaRPr lang="en-US" baseline="0" dirty="0"/>
          </a:p>
          <a:p>
            <a:pPr marL="171425" indent="-171425">
              <a:buFont typeface="Arial" panose="020B0604020202020204" pitchFamily="34" charset="0"/>
              <a:buChar char="•"/>
            </a:pPr>
            <a:r>
              <a:rPr lang="en-US" baseline="0" dirty="0"/>
              <a:t>Kresge – funder of Turning the Corner project</a:t>
            </a:r>
          </a:p>
          <a:p>
            <a:endParaRPr lang="en-US" baseline="0" dirty="0"/>
          </a:p>
          <a:p>
            <a:endParaRPr lang="en-US" dirty="0"/>
          </a:p>
          <a:p>
            <a:pPr marL="171425" indent="-171425" defTabSz="914266">
              <a:buFont typeface="Arial" panose="020B0604020202020204" pitchFamily="34" charset="0"/>
              <a:buChar char="•"/>
              <a:defRPr/>
            </a:pPr>
            <a:r>
              <a:rPr lang="en-US" baseline="0" dirty="0"/>
              <a:t>Introduce MS project – Elizabeth Grossman and </a:t>
            </a:r>
            <a:r>
              <a:rPr lang="en-US" dirty="0"/>
              <a:t>Kevin Miller  </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65858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recognize our local partners at Neighborhood</a:t>
            </a:r>
            <a:r>
              <a:rPr lang="en-US" baseline="0" dirty="0"/>
              <a:t> Nexus and the Atlanta Regional Council</a:t>
            </a:r>
          </a:p>
          <a:p>
            <a:endParaRPr lang="en-US" baseline="0" dirty="0"/>
          </a:p>
          <a:p>
            <a:r>
              <a:rPr lang="en-US" baseline="0" dirty="0"/>
              <a:t>Bernita, Jim, Mike and David (board member)</a:t>
            </a:r>
          </a:p>
          <a:p>
            <a:endParaRPr lang="en-US" baseline="0" dirty="0"/>
          </a:p>
          <a:p>
            <a:pPr defTabSz="914266">
              <a:defRPr/>
            </a:pPr>
            <a:r>
              <a:rPr lang="en-US" dirty="0"/>
              <a:t>A sincere thank you goes to Davina Law for wrangling vendors, hotel staff and the Neighborhood Nexus team.</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338804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64514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read all the names]</a:t>
            </a:r>
            <a:r>
              <a:rPr lang="en-US" baseline="0" dirty="0"/>
              <a:t> </a:t>
            </a:r>
            <a:r>
              <a:rPr lang="en-US" dirty="0"/>
              <a:t>Would the Exec Comm</a:t>
            </a:r>
            <a:r>
              <a:rPr lang="en-US" baseline="0" dirty="0"/>
              <a:t> please stand…. These are your representatives – they </a:t>
            </a:r>
            <a:r>
              <a:rPr lang="en-US" dirty="0"/>
              <a:t>meet</a:t>
            </a:r>
            <a:r>
              <a:rPr lang="en-US" baseline="0" dirty="0"/>
              <a:t> with us monthly and helped a lot with putting the program together.  </a:t>
            </a:r>
          </a:p>
          <a:p>
            <a:endParaRPr lang="en-US" dirty="0"/>
          </a:p>
          <a:p>
            <a:r>
              <a:rPr lang="en-US" dirty="0"/>
              <a:t>Tom Kingsley,</a:t>
            </a:r>
            <a:r>
              <a:rPr lang="en-US" baseline="0" dirty="0"/>
              <a:t> Leah and I are also part of the Executive Committee.   Tom couldn’t make it this time</a:t>
            </a:r>
          </a:p>
          <a:p>
            <a:endParaRPr lang="en-US" baseline="0" dirty="0"/>
          </a:p>
          <a:p>
            <a:r>
              <a:rPr lang="en-US" b="0" dirty="0"/>
              <a:t>Bob and Mark cycle off at the end of the year.  </a:t>
            </a:r>
          </a:p>
          <a:p>
            <a:endParaRPr lang="en-US" baseline="0"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305506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lives are made easier and the wealth of expertise in the network and generosity of sharing.  Here’s the partners and alumni that you’ll hear from over the next 3 days.</a:t>
            </a:r>
          </a:p>
          <a:p>
            <a:endParaRPr lang="en-US" baseline="0" dirty="0"/>
          </a:p>
          <a:p>
            <a:r>
              <a:rPr lang="en-US" baseline="0" dirty="0"/>
              <a:t>Encourage you to thank them in person while we’re together</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dirty="0"/>
          </a:p>
        </p:txBody>
      </p:sp>
    </p:spTree>
    <p:extLst>
      <p:ext uri="{BB962C8B-B14F-4D97-AF65-F5344CB8AC3E}">
        <p14:creationId xmlns:p14="http://schemas.microsoft.com/office/powerpoint/2010/main" val="245714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afternoon – lucky to hear about the great work in Indianapolis – bios in your packet</a:t>
            </a:r>
          </a:p>
          <a:p>
            <a:endParaRPr lang="en-US" baseline="0" dirty="0"/>
          </a:p>
          <a:p>
            <a:r>
              <a:rPr lang="en-US" baseline="0" dirty="0"/>
              <a:t>And be sure to thank your tour guides for tonight.</a:t>
            </a:r>
          </a:p>
          <a:p>
            <a:endParaRPr lang="en-US" baseline="0" dirty="0"/>
          </a:p>
          <a:p>
            <a:r>
              <a:rPr lang="en-US" dirty="0"/>
              <a:t>Frank Fernandez, Arthur Blank Foundation</a:t>
            </a:r>
          </a:p>
          <a:p>
            <a:r>
              <a:rPr lang="en-US" dirty="0"/>
              <a:t>Rodney Milton, Jr., Atlanta Department of City Planning</a:t>
            </a:r>
          </a:p>
          <a:p>
            <a:r>
              <a:rPr lang="en-US" dirty="0"/>
              <a:t>Julia Lankford, </a:t>
            </a:r>
            <a:r>
              <a:rPr lang="en-US" dirty="0" err="1"/>
              <a:t>Laureus</a:t>
            </a:r>
            <a:r>
              <a:rPr lang="en-US" dirty="0"/>
              <a:t> Sports Foundation</a:t>
            </a:r>
          </a:p>
          <a:p>
            <a:r>
              <a:rPr lang="en-US" dirty="0"/>
              <a:t>David Jackson, Atlanta </a:t>
            </a:r>
            <a:r>
              <a:rPr lang="en-US" dirty="0" err="1"/>
              <a:t>BeltLine</a:t>
            </a:r>
            <a:r>
              <a:rPr lang="en-US" dirty="0"/>
              <a:t> Partnership</a:t>
            </a:r>
          </a:p>
          <a:p>
            <a:r>
              <a:rPr lang="en-US" dirty="0"/>
              <a:t>Mike Carnathan, Neighborhood Nexus</a:t>
            </a:r>
          </a:p>
          <a:p>
            <a:endParaRPr lang="en-US" baseline="0" dirty="0"/>
          </a:p>
          <a:p>
            <a:endParaRPr lang="en-US" baseline="0" dirty="0"/>
          </a:p>
          <a:p>
            <a:r>
              <a:rPr lang="en-US" baseline="0" dirty="0"/>
              <a:t>**Another part of NNIP’s value is bringing outside expertise to the network.</a:t>
            </a:r>
          </a:p>
          <a:p>
            <a:r>
              <a:rPr lang="en-US" baseline="0" dirty="0"/>
              <a:t>Geoff Smith</a:t>
            </a:r>
          </a:p>
          <a:p>
            <a:r>
              <a:rPr lang="en-US" baseline="0" dirty="0"/>
              <a:t>James Neal</a:t>
            </a:r>
          </a:p>
          <a:p>
            <a:r>
              <a:rPr lang="en-US" baseline="0" dirty="0"/>
              <a:t>Julie Nelson</a:t>
            </a:r>
          </a:p>
          <a:p>
            <a:r>
              <a:rPr lang="en-US" baseline="0" dirty="0"/>
              <a:t>Aaron Brenner</a:t>
            </a:r>
          </a:p>
          <a:p>
            <a:endParaRPr lang="en-US" baseline="0" dirty="0"/>
          </a:p>
          <a:p>
            <a:r>
              <a:rPr lang="en-US" baseline="0" dirty="0"/>
              <a:t>Other guests</a:t>
            </a:r>
          </a:p>
          <a:p>
            <a:endParaRPr lang="en-US" baseline="0" dirty="0"/>
          </a:p>
          <a:p>
            <a:pPr>
              <a:spcAft>
                <a:spcPts val="400"/>
              </a:spcAft>
            </a:pPr>
            <a:r>
              <a:rPr lang="en-US" dirty="0"/>
              <a:t>Ash Center at Harvard Kennedy School</a:t>
            </a:r>
          </a:p>
          <a:p>
            <a:pPr>
              <a:spcAft>
                <a:spcPts val="400"/>
              </a:spcAft>
            </a:pPr>
            <a:r>
              <a:rPr lang="en-US" dirty="0"/>
              <a:t>Federal Reserve Banks of </a:t>
            </a:r>
            <a:r>
              <a:rPr lang="en-US" dirty="0" err="1"/>
              <a:t>Atl</a:t>
            </a:r>
            <a:endParaRPr lang="en-US" dirty="0"/>
          </a:p>
          <a:p>
            <a:pPr>
              <a:spcAft>
                <a:spcPts val="400"/>
              </a:spcAft>
            </a:pPr>
            <a:r>
              <a:rPr lang="en-US" dirty="0"/>
              <a:t>Code</a:t>
            </a:r>
            <a:r>
              <a:rPr lang="en-US" baseline="0" dirty="0"/>
              <a:t> for America</a:t>
            </a:r>
          </a:p>
          <a:p>
            <a:pPr>
              <a:spcAft>
                <a:spcPts val="400"/>
              </a:spcAft>
            </a:pPr>
            <a:r>
              <a:rPr lang="en-US" baseline="0" dirty="0"/>
              <a:t>Peter E</a:t>
            </a:r>
            <a:endParaRPr lang="en-US" dirty="0"/>
          </a:p>
          <a:p>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dirty="0"/>
          </a:p>
        </p:txBody>
      </p:sp>
    </p:spTree>
    <p:extLst>
      <p:ext uri="{BB962C8B-B14F-4D97-AF65-F5344CB8AC3E}">
        <p14:creationId xmlns:p14="http://schemas.microsoft.com/office/powerpoint/2010/main" val="789190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jp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jp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jpg"/><Relationship Id="rId25" Type="http://schemas.openxmlformats.org/officeDocument/2006/relationships/image" Target="../media/image41.jpg"/><Relationship Id="rId2" Type="http://schemas.openxmlformats.org/officeDocument/2006/relationships/notesSlide" Target="../notesSlides/notesSlide8.xml"/><Relationship Id="rId16" Type="http://schemas.openxmlformats.org/officeDocument/2006/relationships/image" Target="../media/image32.jpg"/><Relationship Id="rId20" Type="http://schemas.openxmlformats.org/officeDocument/2006/relationships/image" Target="../media/image36.jpg"/><Relationship Id="rId1" Type="http://schemas.openxmlformats.org/officeDocument/2006/relationships/slideLayout" Target="../slideLayouts/slideLayout10.xml"/><Relationship Id="rId6" Type="http://schemas.openxmlformats.org/officeDocument/2006/relationships/image" Target="../media/image22.jpg"/><Relationship Id="rId11" Type="http://schemas.openxmlformats.org/officeDocument/2006/relationships/image" Target="../media/image27.jpeg"/><Relationship Id="rId24" Type="http://schemas.openxmlformats.org/officeDocument/2006/relationships/image" Target="../media/image40.jpg"/><Relationship Id="rId5" Type="http://schemas.openxmlformats.org/officeDocument/2006/relationships/image" Target="../media/image21.jpg"/><Relationship Id="rId15" Type="http://schemas.openxmlformats.org/officeDocument/2006/relationships/image" Target="../media/image31.jpg"/><Relationship Id="rId23" Type="http://schemas.openxmlformats.org/officeDocument/2006/relationships/image" Target="../media/image39.jpg"/><Relationship Id="rId10" Type="http://schemas.openxmlformats.org/officeDocument/2006/relationships/image" Target="../media/image26.jpeg"/><Relationship Id="rId19" Type="http://schemas.openxmlformats.org/officeDocument/2006/relationships/image" Target="../media/image35.jp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g"/><Relationship Id="rId22"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 </a:t>
            </a:r>
            <a:br>
              <a:rPr lang="en-US" dirty="0"/>
            </a:br>
            <a:r>
              <a:rPr lang="en-US" dirty="0"/>
              <a:t>#NNIP Atlanta Meeting!</a:t>
            </a:r>
          </a:p>
        </p:txBody>
      </p:sp>
      <p:sp>
        <p:nvSpPr>
          <p:cNvPr id="7" name="Text Placeholder 6"/>
          <p:cNvSpPr>
            <a:spLocks noGrp="1"/>
          </p:cNvSpPr>
          <p:nvPr>
            <p:ph type="body" sz="quarter" idx="10"/>
          </p:nvPr>
        </p:nvSpPr>
        <p:spPr/>
        <p:txBody>
          <a:bodyPr/>
          <a:lstStyle/>
          <a:p>
            <a:r>
              <a:rPr lang="en-US" altLang="en-US" dirty="0"/>
              <a:t>May 9, 2018</a:t>
            </a:r>
          </a:p>
          <a:p>
            <a:endParaRPr lang="en-US" dirty="0"/>
          </a:p>
        </p:txBody>
      </p:sp>
    </p:spTree>
    <p:extLst>
      <p:ext uri="{BB962C8B-B14F-4D97-AF65-F5344CB8AC3E}">
        <p14:creationId xmlns:p14="http://schemas.microsoft.com/office/powerpoint/2010/main" val="310577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6FDD8-0184-4F58-98FC-3F1EC02BBC67}"/>
              </a:ext>
            </a:extLst>
          </p:cNvPr>
          <p:cNvSpPr>
            <a:spLocks noGrp="1"/>
          </p:cNvSpPr>
          <p:nvPr>
            <p:ph idx="1"/>
          </p:nvPr>
        </p:nvSpPr>
        <p:spPr/>
        <p:txBody>
          <a:bodyPr/>
          <a:lstStyle/>
          <a:p>
            <a:pPr marL="260604" indent="-260604">
              <a:buSzPts val="2500"/>
              <a:buFont typeface="Arial" panose="020B0604020202020204" pitchFamily="34" charset="0"/>
              <a:buChar char="•"/>
            </a:pPr>
            <a:r>
              <a:rPr lang="en-US" sz="2100" dirty="0"/>
              <a:t>Albuquerque, NM</a:t>
            </a:r>
          </a:p>
          <a:p>
            <a:pPr marL="260604" indent="-260604">
              <a:buSzPts val="2500"/>
              <a:buFont typeface="Arial" panose="020B0604020202020204" pitchFamily="34" charset="0"/>
              <a:buChar char="•"/>
            </a:pPr>
            <a:r>
              <a:rPr lang="en-US" sz="2100" dirty="0">
                <a:solidFill>
                  <a:srgbClr val="000000"/>
                </a:solidFill>
                <a:latin typeface="Century Gothic" panose="020B0502020202020204" pitchFamily="34" charset="0"/>
              </a:rPr>
              <a:t>Chicago, IL</a:t>
            </a:r>
          </a:p>
          <a:p>
            <a:pPr marL="260604" indent="-260604">
              <a:buSzPts val="2500"/>
              <a:buFont typeface="Arial" panose="020B0604020202020204" pitchFamily="34" charset="0"/>
              <a:buChar char="•"/>
            </a:pPr>
            <a:r>
              <a:rPr lang="en-US" sz="2100" dirty="0">
                <a:solidFill>
                  <a:srgbClr val="000000"/>
                </a:solidFill>
                <a:latin typeface="Century Gothic" panose="020B0502020202020204" pitchFamily="34" charset="0"/>
              </a:rPr>
              <a:t>Flint, MI</a:t>
            </a:r>
          </a:p>
          <a:p>
            <a:pPr marL="260604" indent="-260604">
              <a:buSzPts val="2500"/>
              <a:buFont typeface="Arial" panose="020B0604020202020204" pitchFamily="34" charset="0"/>
              <a:buChar char="•"/>
            </a:pPr>
            <a:r>
              <a:rPr lang="en-US" sz="2100" dirty="0">
                <a:solidFill>
                  <a:srgbClr val="000000"/>
                </a:solidFill>
                <a:latin typeface="Century Gothic" panose="020B0502020202020204" pitchFamily="34" charset="0"/>
              </a:rPr>
              <a:t>Greensboro, NC</a:t>
            </a:r>
            <a:endParaRPr lang="en-US" sz="2100" dirty="0"/>
          </a:p>
          <a:p>
            <a:pPr marL="260604" indent="-260604"/>
            <a:r>
              <a:rPr lang="en-US" sz="2100" dirty="0">
                <a:solidFill>
                  <a:srgbClr val="000000"/>
                </a:solidFill>
                <a:latin typeface="Century Gothic" panose="020B0502020202020204" pitchFamily="34" charset="0"/>
              </a:rPr>
              <a:t>Hartford, CT</a:t>
            </a:r>
          </a:p>
          <a:p>
            <a:pPr marL="0" indent="0">
              <a:buNone/>
            </a:pPr>
            <a:endParaRPr lang="en-US" sz="2100" dirty="0"/>
          </a:p>
          <a:p>
            <a:pPr marL="260604" indent="-260604"/>
            <a:r>
              <a:rPr lang="en-US" sz="2100" dirty="0">
                <a:solidFill>
                  <a:srgbClr val="000000"/>
                </a:solidFill>
                <a:latin typeface="Century Gothic" panose="020B0502020202020204" pitchFamily="34" charset="0"/>
              </a:rPr>
              <a:t>Memphis, TN</a:t>
            </a:r>
          </a:p>
          <a:p>
            <a:pPr marL="260604" indent="-260604"/>
            <a:r>
              <a:rPr lang="en-US" sz="2100" dirty="0">
                <a:solidFill>
                  <a:srgbClr val="000000"/>
                </a:solidFill>
                <a:latin typeface="Century Gothic" panose="020B0502020202020204" pitchFamily="34" charset="0"/>
              </a:rPr>
              <a:t>Phoenix, AZ</a:t>
            </a:r>
            <a:endParaRPr lang="en-US" sz="2100" dirty="0"/>
          </a:p>
          <a:p>
            <a:pPr marL="260604" indent="-260604"/>
            <a:r>
              <a:rPr lang="en-US" sz="2100" dirty="0">
                <a:solidFill>
                  <a:srgbClr val="000000"/>
                </a:solidFill>
                <a:latin typeface="Century Gothic" panose="020B0502020202020204" pitchFamily="34" charset="0"/>
              </a:rPr>
              <a:t>Richmond, VA</a:t>
            </a:r>
          </a:p>
          <a:p>
            <a:pPr marL="260604" indent="-260604"/>
            <a:r>
              <a:rPr lang="en-US" altLang="en-US" sz="2100" dirty="0">
                <a:solidFill>
                  <a:srgbClr val="000000"/>
                </a:solidFill>
                <a:latin typeface="Century Gothic" panose="020B0502020202020204" pitchFamily="34" charset="0"/>
              </a:rPr>
              <a:t>South Bend, IN</a:t>
            </a:r>
            <a:endParaRPr lang="en-US" altLang="en-US" sz="2100" dirty="0"/>
          </a:p>
          <a:p>
            <a:endParaRPr lang="en-US" sz="2100" dirty="0"/>
          </a:p>
        </p:txBody>
      </p:sp>
      <p:sp>
        <p:nvSpPr>
          <p:cNvPr id="2" name="Title 1"/>
          <p:cNvSpPr>
            <a:spLocks noGrp="1"/>
          </p:cNvSpPr>
          <p:nvPr>
            <p:ph type="title"/>
          </p:nvPr>
        </p:nvSpPr>
        <p:spPr/>
        <p:txBody>
          <a:bodyPr/>
          <a:lstStyle/>
          <a:p>
            <a:r>
              <a:rPr lang="en-US" dirty="0"/>
              <a:t>Welcome Guest Cities!</a:t>
            </a:r>
          </a:p>
        </p:txBody>
      </p:sp>
      <p:sp>
        <p:nvSpPr>
          <p:cNvPr id="4" name="Content Placeholder 2"/>
          <p:cNvSpPr txBox="1">
            <a:spLocks/>
          </p:cNvSpPr>
          <p:nvPr/>
        </p:nvSpPr>
        <p:spPr>
          <a:xfrm>
            <a:off x="1601025" y="1410866"/>
            <a:ext cx="3119438"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
        <p:nvSpPr>
          <p:cNvPr id="5" name="Content Placeholder 2"/>
          <p:cNvSpPr txBox="1">
            <a:spLocks/>
          </p:cNvSpPr>
          <p:nvPr/>
        </p:nvSpPr>
        <p:spPr>
          <a:xfrm>
            <a:off x="4576674" y="1410866"/>
            <a:ext cx="3119438" cy="4138596"/>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187248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1350" y="1272749"/>
            <a:ext cx="7760188" cy="3152680"/>
          </a:xfrm>
        </p:spPr>
        <p:txBody>
          <a:bodyPr/>
          <a:lstStyle/>
          <a:p>
            <a:pPr>
              <a:lnSpc>
                <a:spcPct val="115000"/>
              </a:lnSpc>
            </a:pPr>
            <a:r>
              <a:rPr lang="en-US" sz="2100" dirty="0">
                <a:solidFill>
                  <a:srgbClr val="333333"/>
                </a:solidFill>
                <a:latin typeface="+mj-lt"/>
                <a:ea typeface="Times New Roman" panose="02020603050405020304" pitchFamily="18" charset="0"/>
                <a:cs typeface="Helvetica" panose="020B0604020202020204" pitchFamily="34" charset="0"/>
              </a:rPr>
              <a:t>Charlotte, NC</a:t>
            </a:r>
            <a:endParaRPr lang="en-US" sz="2100" dirty="0">
              <a:latin typeface="+mj-lt"/>
              <a:ea typeface="Calibri" panose="020F0502020204030204" pitchFamily="34" charset="0"/>
              <a:cs typeface="Times New Roman" panose="02020603050405020304" pitchFamily="18" charset="0"/>
            </a:endParaRPr>
          </a:p>
          <a:p>
            <a:pPr>
              <a:lnSpc>
                <a:spcPct val="115000"/>
              </a:lnSpc>
            </a:pPr>
            <a:r>
              <a:rPr lang="en-US" sz="2100" dirty="0">
                <a:solidFill>
                  <a:srgbClr val="333333"/>
                </a:solidFill>
                <a:latin typeface="+mj-lt"/>
                <a:ea typeface="Times New Roman" panose="02020603050405020304" pitchFamily="18" charset="0"/>
                <a:cs typeface="Helvetica" panose="020B0604020202020204" pitchFamily="34" charset="0"/>
              </a:rPr>
              <a:t>Chicago, IL</a:t>
            </a:r>
            <a:endParaRPr lang="en-US" sz="2100" dirty="0">
              <a:latin typeface="+mj-lt"/>
              <a:ea typeface="Calibri" panose="020F0502020204030204" pitchFamily="34" charset="0"/>
              <a:cs typeface="Times New Roman" panose="02020603050405020304" pitchFamily="18" charset="0"/>
            </a:endParaRPr>
          </a:p>
          <a:p>
            <a:pPr>
              <a:lnSpc>
                <a:spcPct val="115000"/>
              </a:lnSpc>
            </a:pPr>
            <a:r>
              <a:rPr lang="en-US" sz="2100" dirty="0">
                <a:solidFill>
                  <a:srgbClr val="333333"/>
                </a:solidFill>
                <a:latin typeface="+mj-lt"/>
                <a:ea typeface="Times New Roman" panose="02020603050405020304" pitchFamily="18" charset="0"/>
                <a:cs typeface="Helvetica" panose="020B0604020202020204" pitchFamily="34" charset="0"/>
              </a:rPr>
              <a:t>Cleveland, OH</a:t>
            </a:r>
          </a:p>
          <a:p>
            <a:pPr>
              <a:lnSpc>
                <a:spcPct val="115000"/>
              </a:lnSpc>
            </a:pPr>
            <a:r>
              <a:rPr lang="en-US" sz="2100" dirty="0">
                <a:solidFill>
                  <a:srgbClr val="333333"/>
                </a:solidFill>
                <a:latin typeface="+mj-lt"/>
                <a:ea typeface="Times New Roman" panose="02020603050405020304" pitchFamily="18" charset="0"/>
                <a:cs typeface="Helvetica" panose="020B0604020202020204" pitchFamily="34" charset="0"/>
              </a:rPr>
              <a:t>Denver, CO</a:t>
            </a:r>
            <a:endParaRPr lang="en-US" sz="2100" dirty="0">
              <a:latin typeface="+mj-lt"/>
              <a:ea typeface="Calibri" panose="020F0502020204030204" pitchFamily="34" charset="0"/>
              <a:cs typeface="Times New Roman" panose="02020603050405020304" pitchFamily="18" charset="0"/>
            </a:endParaRPr>
          </a:p>
          <a:p>
            <a:pPr>
              <a:lnSpc>
                <a:spcPct val="115000"/>
              </a:lnSpc>
            </a:pPr>
            <a:r>
              <a:rPr lang="en-US" sz="2100" dirty="0">
                <a:solidFill>
                  <a:srgbClr val="333333"/>
                </a:solidFill>
                <a:latin typeface="+mj-lt"/>
                <a:ea typeface="Times New Roman" panose="02020603050405020304" pitchFamily="18" charset="0"/>
                <a:cs typeface="Helvetica" panose="020B0604020202020204" pitchFamily="34" charset="0"/>
              </a:rPr>
              <a:t>Oakland, CA</a:t>
            </a:r>
          </a:p>
          <a:p>
            <a:pPr>
              <a:lnSpc>
                <a:spcPct val="115000"/>
              </a:lnSpc>
            </a:pPr>
            <a:r>
              <a:rPr lang="en-US" sz="2100" dirty="0">
                <a:solidFill>
                  <a:srgbClr val="333333"/>
                </a:solidFill>
                <a:latin typeface="+mj-lt"/>
                <a:cs typeface="Helvetica" panose="020B0604020202020204" pitchFamily="34" charset="0"/>
              </a:rPr>
              <a:t>Pittsburgh, PA</a:t>
            </a:r>
          </a:p>
          <a:p>
            <a:pPr>
              <a:lnSpc>
                <a:spcPct val="115000"/>
              </a:lnSpc>
            </a:pPr>
            <a:r>
              <a:rPr lang="en-US" sz="2100" dirty="0">
                <a:solidFill>
                  <a:srgbClr val="333333"/>
                </a:solidFill>
                <a:latin typeface="+mj-lt"/>
                <a:cs typeface="Helvetica" panose="020B0604020202020204" pitchFamily="34" charset="0"/>
              </a:rPr>
              <a:t>South Bend, IN</a:t>
            </a:r>
          </a:p>
          <a:p>
            <a:pPr>
              <a:lnSpc>
                <a:spcPct val="115000"/>
              </a:lnSpc>
            </a:pPr>
            <a:endParaRPr lang="en-US" sz="2100" dirty="0">
              <a:solidFill>
                <a:srgbClr val="333333"/>
              </a:solidFill>
              <a:latin typeface="+mj-lt"/>
              <a:cs typeface="Helvetica" panose="020B0604020202020204" pitchFamily="34" charset="0"/>
            </a:endParaRPr>
          </a:p>
          <a:p>
            <a:pPr>
              <a:lnSpc>
                <a:spcPct val="115000"/>
              </a:lnSpc>
            </a:pPr>
            <a:endParaRPr lang="en-US" sz="2100" dirty="0">
              <a:latin typeface="+mj-lt"/>
            </a:endParaRPr>
          </a:p>
        </p:txBody>
      </p:sp>
      <p:sp>
        <p:nvSpPr>
          <p:cNvPr id="3" name="Title 2"/>
          <p:cNvSpPr>
            <a:spLocks noGrp="1"/>
          </p:cNvSpPr>
          <p:nvPr>
            <p:ph type="title"/>
          </p:nvPr>
        </p:nvSpPr>
        <p:spPr/>
        <p:txBody>
          <a:bodyPr/>
          <a:lstStyle/>
          <a:p>
            <a:r>
              <a:rPr lang="en-US" dirty="0"/>
              <a:t>Welcome Civic Switchboard!</a:t>
            </a:r>
          </a:p>
        </p:txBody>
      </p:sp>
      <p:pic>
        <p:nvPicPr>
          <p:cNvPr id="4"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78" y="3495091"/>
            <a:ext cx="2567095" cy="952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witchboard"/>
          <p:cNvPicPr/>
          <p:nvPr/>
        </p:nvPicPr>
        <p:blipFill>
          <a:blip r:embed="rId4">
            <a:extLst>
              <a:ext uri="{28A0092B-C50C-407E-A947-70E740481C1C}">
                <a14:useLocalDpi xmlns:a14="http://schemas.microsoft.com/office/drawing/2010/main" val="0"/>
              </a:ext>
            </a:extLst>
          </a:blip>
          <a:srcRect/>
          <a:stretch>
            <a:fillRect/>
          </a:stretch>
        </p:blipFill>
        <p:spPr bwMode="auto">
          <a:xfrm>
            <a:off x="4678424" y="1493525"/>
            <a:ext cx="2516249" cy="1546892"/>
          </a:xfrm>
          <a:prstGeom prst="rect">
            <a:avLst/>
          </a:prstGeom>
          <a:noFill/>
          <a:ln>
            <a:noFill/>
          </a:ln>
        </p:spPr>
      </p:pic>
    </p:spTree>
    <p:extLst>
      <p:ext uri="{BB962C8B-B14F-4D97-AF65-F5344CB8AC3E}">
        <p14:creationId xmlns:p14="http://schemas.microsoft.com/office/powerpoint/2010/main" val="10639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Text Placeholder 2"/>
          <p:cNvSpPr>
            <a:spLocks noGrp="1"/>
          </p:cNvSpPr>
          <p:nvPr>
            <p:ph type="body" sz="quarter" idx="10"/>
          </p:nvPr>
        </p:nvSpPr>
        <p:spPr>
          <a:xfrm>
            <a:off x="1714500" y="2949281"/>
            <a:ext cx="5943600" cy="790758"/>
          </a:xfrm>
        </p:spPr>
        <p:txBody>
          <a:bodyPr/>
          <a:lstStyle/>
          <a:p>
            <a:r>
              <a:rPr lang="en-US" dirty="0"/>
              <a:t>Rob Pitingolo</a:t>
            </a:r>
          </a:p>
        </p:txBody>
      </p:sp>
    </p:spTree>
    <p:extLst>
      <p:ext uri="{BB962C8B-B14F-4D97-AF65-F5344CB8AC3E}">
        <p14:creationId xmlns:p14="http://schemas.microsoft.com/office/powerpoint/2010/main" val="43775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r>
              <a:rPr lang="en-US"/>
              <a:t>and Logistics</a:t>
            </a:r>
            <a:endParaRPr lang="en-US" dirty="0"/>
          </a:p>
        </p:txBody>
      </p:sp>
    </p:spTree>
    <p:extLst>
      <p:ext uri="{BB962C8B-B14F-4D97-AF65-F5344CB8AC3E}">
        <p14:creationId xmlns:p14="http://schemas.microsoft.com/office/powerpoint/2010/main" val="280570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sp>
        <p:nvSpPr>
          <p:cNvPr id="4" name="Content Placeholder 2"/>
          <p:cNvSpPr txBox="1">
            <a:spLocks/>
          </p:cNvSpPr>
          <p:nvPr/>
        </p:nvSpPr>
        <p:spPr>
          <a:xfrm>
            <a:off x="1898146" y="1881769"/>
            <a:ext cx="5536520" cy="274648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0604" indent="-260604">
              <a:buSzPts val="2500"/>
              <a:buFont typeface="Arial" panose="020B0604020202020204" pitchFamily="34" charset="0"/>
              <a:buChar char="•"/>
            </a:pPr>
            <a:r>
              <a:rPr lang="en-US" sz="1800" dirty="0">
                <a:solidFill>
                  <a:srgbClr val="000000"/>
                </a:solidFill>
                <a:latin typeface="Century Gothic" panose="020B0502020202020204" pitchFamily="34" charset="0"/>
              </a:rPr>
              <a:t>Schedule</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List of attendees</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NNIPCamp</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Restaurant list</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Follow #NNIP</a:t>
            </a:r>
          </a:p>
          <a:p>
            <a:pPr marL="260604" indent="-260604">
              <a:buSzPts val="2500"/>
              <a:buFont typeface="Arial" panose="020B0604020202020204" pitchFamily="34" charset="0"/>
              <a:buChar char="•"/>
            </a:pPr>
            <a:r>
              <a:rPr lang="en-US" altLang="en-US" sz="1800" dirty="0">
                <a:solidFill>
                  <a:srgbClr val="000000"/>
                </a:solidFill>
                <a:latin typeface="Century Gothic" panose="020B0502020202020204" pitchFamily="34" charset="0"/>
              </a:rPr>
              <a:t>Chat</a:t>
            </a:r>
            <a:endParaRPr lang="en-US" altLang="en-US" sz="1650" dirty="0"/>
          </a:p>
          <a:p>
            <a:endParaRPr lang="en-US" sz="1875" dirty="0"/>
          </a:p>
        </p:txBody>
      </p:sp>
      <p:sp>
        <p:nvSpPr>
          <p:cNvPr id="3" name="TextBox 2"/>
          <p:cNvSpPr txBox="1"/>
          <p:nvPr/>
        </p:nvSpPr>
        <p:spPr>
          <a:xfrm>
            <a:off x="2678362" y="1153042"/>
            <a:ext cx="4022255" cy="553998"/>
          </a:xfrm>
          <a:prstGeom prst="rect">
            <a:avLst/>
          </a:prstGeom>
          <a:noFill/>
        </p:spPr>
        <p:txBody>
          <a:bodyPr wrap="none" rtlCol="0">
            <a:spAutoFit/>
          </a:bodyPr>
          <a:lstStyle/>
          <a:p>
            <a:r>
              <a:rPr lang="en-US" sz="3000" dirty="0"/>
              <a:t>my.yapp.us/NNIPATL</a:t>
            </a:r>
          </a:p>
        </p:txBody>
      </p:sp>
      <p:pic>
        <p:nvPicPr>
          <p:cNvPr id="3074" name="Picture 2" descr="https://lh4.ggpht.com/nDna0skS9NXfWC4RsLUFwg-ey1ON6ZasQ1HJTg2x4BqsPYPpRAd997NuJtYDu9EBsAAL=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138" y="19518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8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 Meeting App</a:t>
            </a:r>
          </a:p>
        </p:txBody>
      </p:sp>
      <p:pic>
        <p:nvPicPr>
          <p:cNvPr id="6" name="Picture 5"/>
          <p:cNvPicPr>
            <a:picLocks noChangeAspect="1"/>
          </p:cNvPicPr>
          <p:nvPr/>
        </p:nvPicPr>
        <p:blipFill>
          <a:blip r:embed="rId3"/>
          <a:stretch>
            <a:fillRect/>
          </a:stretch>
        </p:blipFill>
        <p:spPr>
          <a:xfrm>
            <a:off x="5679329" y="1137425"/>
            <a:ext cx="2057400" cy="3657600"/>
          </a:xfrm>
          <a:prstGeom prst="rect">
            <a:avLst/>
          </a:prstGeom>
        </p:spPr>
      </p:pic>
      <p:pic>
        <p:nvPicPr>
          <p:cNvPr id="8" name="Picture 7"/>
          <p:cNvPicPr>
            <a:picLocks noChangeAspect="1"/>
          </p:cNvPicPr>
          <p:nvPr/>
        </p:nvPicPr>
        <p:blipFill>
          <a:blip r:embed="rId4"/>
          <a:stretch>
            <a:fillRect/>
          </a:stretch>
        </p:blipFill>
        <p:spPr>
          <a:xfrm>
            <a:off x="3483701" y="1137425"/>
            <a:ext cx="2057400" cy="3657600"/>
          </a:xfrm>
          <a:prstGeom prst="rect">
            <a:avLst/>
          </a:prstGeom>
        </p:spPr>
      </p:pic>
      <p:pic>
        <p:nvPicPr>
          <p:cNvPr id="10" name="Picture 9"/>
          <p:cNvPicPr>
            <a:picLocks noChangeAspect="1"/>
          </p:cNvPicPr>
          <p:nvPr/>
        </p:nvPicPr>
        <p:blipFill>
          <a:blip r:embed="rId5"/>
          <a:stretch>
            <a:fillRect/>
          </a:stretch>
        </p:blipFill>
        <p:spPr>
          <a:xfrm>
            <a:off x="1288073" y="1137425"/>
            <a:ext cx="2057400" cy="3657600"/>
          </a:xfrm>
          <a:prstGeom prst="rect">
            <a:avLst/>
          </a:prstGeom>
        </p:spPr>
      </p:pic>
      <p:sp>
        <p:nvSpPr>
          <p:cNvPr id="11" name="Rectangle 10"/>
          <p:cNvSpPr/>
          <p:nvPr/>
        </p:nvSpPr>
        <p:spPr>
          <a:xfrm>
            <a:off x="1288072" y="4795024"/>
            <a:ext cx="3451196" cy="348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Oval 11"/>
          <p:cNvSpPr/>
          <p:nvPr/>
        </p:nvSpPr>
        <p:spPr>
          <a:xfrm>
            <a:off x="1254618" y="1246148"/>
            <a:ext cx="373460" cy="35962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Oval 13"/>
          <p:cNvSpPr/>
          <p:nvPr/>
        </p:nvSpPr>
        <p:spPr>
          <a:xfrm>
            <a:off x="3466973" y="3719682"/>
            <a:ext cx="996303" cy="4620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Oval 14"/>
          <p:cNvSpPr/>
          <p:nvPr/>
        </p:nvSpPr>
        <p:spPr>
          <a:xfrm>
            <a:off x="7275994" y="1500590"/>
            <a:ext cx="589283" cy="8746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TextBox 12"/>
          <p:cNvSpPr txBox="1"/>
          <p:nvPr/>
        </p:nvSpPr>
        <p:spPr>
          <a:xfrm>
            <a:off x="2002699" y="4826194"/>
            <a:ext cx="705642" cy="300082"/>
          </a:xfrm>
          <a:prstGeom prst="rect">
            <a:avLst/>
          </a:prstGeom>
          <a:noFill/>
        </p:spPr>
        <p:txBody>
          <a:bodyPr wrap="none" rtlCol="0">
            <a:spAutoFit/>
          </a:bodyPr>
          <a:lstStyle/>
          <a:p>
            <a:r>
              <a:rPr lang="en-US" sz="1350" dirty="0"/>
              <a:t>Step 1</a:t>
            </a:r>
          </a:p>
        </p:txBody>
      </p:sp>
      <p:sp>
        <p:nvSpPr>
          <p:cNvPr id="17" name="TextBox 16"/>
          <p:cNvSpPr txBox="1"/>
          <p:nvPr/>
        </p:nvSpPr>
        <p:spPr>
          <a:xfrm>
            <a:off x="4182862" y="4830763"/>
            <a:ext cx="705642" cy="300082"/>
          </a:xfrm>
          <a:prstGeom prst="rect">
            <a:avLst/>
          </a:prstGeom>
          <a:noFill/>
        </p:spPr>
        <p:txBody>
          <a:bodyPr wrap="none" rtlCol="0">
            <a:spAutoFit/>
          </a:bodyPr>
          <a:lstStyle/>
          <a:p>
            <a:r>
              <a:rPr lang="en-US" sz="1350" dirty="0"/>
              <a:t>Step 2</a:t>
            </a:r>
          </a:p>
        </p:txBody>
      </p:sp>
      <p:sp>
        <p:nvSpPr>
          <p:cNvPr id="18" name="TextBox 17"/>
          <p:cNvSpPr txBox="1"/>
          <p:nvPr/>
        </p:nvSpPr>
        <p:spPr>
          <a:xfrm>
            <a:off x="6378490" y="4826194"/>
            <a:ext cx="705642" cy="300082"/>
          </a:xfrm>
          <a:prstGeom prst="rect">
            <a:avLst/>
          </a:prstGeom>
          <a:noFill/>
        </p:spPr>
        <p:txBody>
          <a:bodyPr wrap="none" rtlCol="0">
            <a:spAutoFit/>
          </a:bodyPr>
          <a:lstStyle/>
          <a:p>
            <a:r>
              <a:rPr lang="en-US" sz="1350" dirty="0"/>
              <a:t>Step 3</a:t>
            </a:r>
          </a:p>
        </p:txBody>
      </p:sp>
    </p:spTree>
    <p:extLst>
      <p:ext uri="{BB962C8B-B14F-4D97-AF65-F5344CB8AC3E}">
        <p14:creationId xmlns:p14="http://schemas.microsoft.com/office/powerpoint/2010/main" val="2403621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Reception and Tours</a:t>
            </a:r>
          </a:p>
        </p:txBody>
      </p:sp>
      <p:sp>
        <p:nvSpPr>
          <p:cNvPr id="4" name="Content Placeholder 2"/>
          <p:cNvSpPr txBox="1">
            <a:spLocks/>
          </p:cNvSpPr>
          <p:nvPr/>
        </p:nvSpPr>
        <p:spPr>
          <a:xfrm>
            <a:off x="685800" y="1214839"/>
            <a:ext cx="7482328" cy="341341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SzPts val="2500"/>
              <a:buNone/>
            </a:pPr>
            <a:r>
              <a:rPr lang="en-US" sz="1800" b="1" dirty="0">
                <a:solidFill>
                  <a:srgbClr val="000000"/>
                </a:solidFill>
                <a:latin typeface="Century Gothic" panose="020B0502020202020204" pitchFamily="34" charset="0"/>
              </a:rPr>
              <a:t>Tours</a:t>
            </a:r>
          </a:p>
          <a:p>
            <a:pPr marL="260604" indent="-260604">
              <a:spcAft>
                <a:spcPts val="300"/>
              </a:spcAft>
              <a:buSzPts val="2500"/>
              <a:buFont typeface="Arial" panose="020B0604020202020204" pitchFamily="34" charset="0"/>
              <a:buChar char="•"/>
            </a:pPr>
            <a:r>
              <a:rPr lang="en-US" sz="1800" dirty="0">
                <a:solidFill>
                  <a:srgbClr val="000000"/>
                </a:solidFill>
                <a:latin typeface="Century Gothic" panose="020B0502020202020204" pitchFamily="34" charset="0"/>
              </a:rPr>
              <a:t>Depart from lobby at 4:30</a:t>
            </a:r>
          </a:p>
          <a:p>
            <a:pPr marL="260604" indent="-260604">
              <a:spcAft>
                <a:spcPts val="300"/>
              </a:spcAft>
            </a:pPr>
            <a:r>
              <a:rPr lang="en-US" altLang="en-US" sz="1800" dirty="0">
                <a:solidFill>
                  <a:srgbClr val="000000"/>
                </a:solidFill>
                <a:latin typeface="Century Gothic" panose="020B0502020202020204" pitchFamily="34" charset="0"/>
              </a:rPr>
              <a:t>Arrive at reception at 6:30</a:t>
            </a:r>
            <a:endParaRPr lang="en-US" sz="750" dirty="0"/>
          </a:p>
          <a:p>
            <a:pPr marL="0" indent="0">
              <a:buNone/>
            </a:pPr>
            <a:r>
              <a:rPr lang="en-US" sz="1800" b="1" dirty="0"/>
              <a:t>Reception</a:t>
            </a:r>
          </a:p>
          <a:p>
            <a:r>
              <a:rPr lang="en-US" sz="1800" dirty="0"/>
              <a:t>Trees Atlanta (225 Chester Avenue SE)</a:t>
            </a:r>
          </a:p>
          <a:p>
            <a:r>
              <a:rPr lang="en-US" sz="1800" dirty="0"/>
              <a:t>NOT walkable from the hotel</a:t>
            </a:r>
          </a:p>
          <a:p>
            <a:r>
              <a:rPr lang="en-US" sz="1800" dirty="0"/>
              <a:t>Plan to use taxi or Uber if not attending tours</a:t>
            </a:r>
          </a:p>
          <a:p>
            <a:r>
              <a:rPr lang="en-US" sz="1800" dirty="0"/>
              <a:t>Buses back to hotel at 7:30, 8:00, and 8:30</a:t>
            </a:r>
          </a:p>
        </p:txBody>
      </p:sp>
      <p:pic>
        <p:nvPicPr>
          <p:cNvPr id="6" name="Picture 5"/>
          <p:cNvPicPr>
            <a:picLocks noChangeAspect="1"/>
          </p:cNvPicPr>
          <p:nvPr/>
        </p:nvPicPr>
        <p:blipFill rotWithShape="1">
          <a:blip r:embed="rId3"/>
          <a:srcRect t="12891" b="28451"/>
          <a:stretch/>
        </p:blipFill>
        <p:spPr>
          <a:xfrm>
            <a:off x="5278108" y="1371600"/>
            <a:ext cx="1879799" cy="1102659"/>
          </a:xfrm>
          <a:prstGeom prst="rect">
            <a:avLst/>
          </a:prstGeom>
        </p:spPr>
      </p:pic>
    </p:spTree>
    <p:extLst>
      <p:ext uri="{BB962C8B-B14F-4D97-AF65-F5344CB8AC3E}">
        <p14:creationId xmlns:p14="http://schemas.microsoft.com/office/powerpoint/2010/main" val="809476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NNIPCamp Atlanta</a:t>
            </a:r>
          </a:p>
        </p:txBody>
      </p:sp>
      <p:sp>
        <p:nvSpPr>
          <p:cNvPr id="3" name="Text Placeholder 2"/>
          <p:cNvSpPr>
            <a:spLocks noGrp="1"/>
          </p:cNvSpPr>
          <p:nvPr>
            <p:ph type="body" sz="quarter" idx="10"/>
          </p:nvPr>
        </p:nvSpPr>
        <p:spPr/>
        <p:txBody>
          <a:bodyPr/>
          <a:lstStyle/>
          <a:p>
            <a:r>
              <a:rPr lang="en-US" dirty="0"/>
              <a:t>Olivia Arena</a:t>
            </a:r>
          </a:p>
        </p:txBody>
      </p:sp>
    </p:spTree>
    <p:extLst>
      <p:ext uri="{BB962C8B-B14F-4D97-AF65-F5344CB8AC3E}">
        <p14:creationId xmlns:p14="http://schemas.microsoft.com/office/powerpoint/2010/main" val="287221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1800" dirty="0"/>
              <a:t>Informal gathering of collaborators</a:t>
            </a:r>
          </a:p>
          <a:p>
            <a:pPr lvl="0"/>
            <a:r>
              <a:rPr lang="en-US" sz="1800" dirty="0"/>
              <a:t>Participants set the agenda</a:t>
            </a:r>
          </a:p>
          <a:p>
            <a:pPr lvl="0"/>
            <a:r>
              <a:rPr lang="en-US" sz="1800" dirty="0"/>
              <a:t>Focused on discussion</a:t>
            </a:r>
          </a:p>
          <a:p>
            <a:pPr marL="0" indent="0" algn="ctr">
              <a:spcBef>
                <a:spcPts val="0"/>
              </a:spcBef>
              <a:buNone/>
            </a:pPr>
            <a:endParaRPr lang="en-US" sz="1800" dirty="0"/>
          </a:p>
        </p:txBody>
      </p:sp>
      <p:sp>
        <p:nvSpPr>
          <p:cNvPr id="2" name="Title 1"/>
          <p:cNvSpPr>
            <a:spLocks noGrp="1"/>
          </p:cNvSpPr>
          <p:nvPr>
            <p:ph type="title"/>
          </p:nvPr>
        </p:nvSpPr>
        <p:spPr/>
        <p:txBody>
          <a:bodyPr/>
          <a:lstStyle/>
          <a:p>
            <a:r>
              <a:rPr lang="en-US" dirty="0"/>
              <a:t>What is an unconference?</a:t>
            </a:r>
          </a:p>
        </p:txBody>
      </p:sp>
    </p:spTree>
    <p:extLst>
      <p:ext uri="{BB962C8B-B14F-4D97-AF65-F5344CB8AC3E}">
        <p14:creationId xmlns:p14="http://schemas.microsoft.com/office/powerpoint/2010/main" val="327363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50" y="1397340"/>
            <a:ext cx="4737474" cy="3152680"/>
          </a:xfrm>
        </p:spPr>
        <p:txBody>
          <a:bodyPr/>
          <a:lstStyle/>
          <a:p>
            <a:r>
              <a:rPr lang="en-US" sz="1800" dirty="0"/>
              <a:t>Submit an idea</a:t>
            </a:r>
          </a:p>
          <a:p>
            <a:r>
              <a:rPr lang="en-US" sz="1800" dirty="0"/>
              <a:t>Vote on your favorites</a:t>
            </a:r>
          </a:p>
          <a:p>
            <a:r>
              <a:rPr lang="en-US" sz="1800" dirty="0"/>
              <a:t>Volunteer to lead if necessary</a:t>
            </a:r>
          </a:p>
          <a:p>
            <a:r>
              <a:rPr lang="en-US" sz="1800" dirty="0"/>
              <a:t>On Wednesday and Thursday we build our agenda</a:t>
            </a:r>
          </a:p>
          <a:p>
            <a:r>
              <a:rPr lang="en-US" sz="1800" dirty="0"/>
              <a:t>Check the app and #nnip for the schedule</a:t>
            </a:r>
          </a:p>
          <a:p>
            <a:pPr marL="0" indent="0">
              <a:buNone/>
            </a:pPr>
            <a:endParaRPr lang="en-US" dirty="0"/>
          </a:p>
        </p:txBody>
      </p:sp>
      <p:sp>
        <p:nvSpPr>
          <p:cNvPr id="2" name="Title 1"/>
          <p:cNvSpPr>
            <a:spLocks noGrp="1"/>
          </p:cNvSpPr>
          <p:nvPr>
            <p:ph type="title"/>
          </p:nvPr>
        </p:nvSpPr>
        <p:spPr/>
        <p:txBody>
          <a:bodyPr/>
          <a:lstStyle/>
          <a:p>
            <a:r>
              <a:rPr lang="en-US" dirty="0"/>
              <a:t>Together we build the agenda</a:t>
            </a:r>
          </a:p>
        </p:txBody>
      </p:sp>
      <p:pic>
        <p:nvPicPr>
          <p:cNvPr id="1026" name="Picture 2" descr="https://pbs.twimg.com/media/CEaqlcIWAAAHE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954" y="1609055"/>
            <a:ext cx="2729249" cy="272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Defining Functions of NNIP Partners</a:t>
            </a:r>
            <a:endParaRPr lang="en-US" dirty="0"/>
          </a:p>
        </p:txBody>
      </p:sp>
      <p:sp>
        <p:nvSpPr>
          <p:cNvPr id="5" name="Content Placeholder 4"/>
          <p:cNvSpPr>
            <a:spLocks noGrp="1"/>
          </p:cNvSpPr>
          <p:nvPr>
            <p:ph idx="1"/>
          </p:nvPr>
        </p:nvSpPr>
        <p:spPr/>
        <p:txBody>
          <a:bodyPr/>
          <a:lstStyle/>
          <a:p>
            <a:r>
              <a:rPr lang="en-US" altLang="en-US" dirty="0"/>
              <a:t>Build and operate information systems with recurrently updated data on neighborhood conditions across topics</a:t>
            </a:r>
          </a:p>
          <a:p>
            <a:r>
              <a:rPr lang="en-US" altLang="en-US" dirty="0"/>
              <a:t>Facilitate the practical use of indicators for community building and local policy making</a:t>
            </a:r>
          </a:p>
          <a:p>
            <a:r>
              <a:rPr lang="en-US" altLang="en-US" dirty="0"/>
              <a:t>Emphasize the use of information to build the capacities of low-income neighborhoods</a:t>
            </a:r>
          </a:p>
          <a:p>
            <a:endParaRPr lang="en-US" dirty="0"/>
          </a:p>
        </p:txBody>
      </p:sp>
    </p:spTree>
    <p:extLst>
      <p:ext uri="{BB962C8B-B14F-4D97-AF65-F5344CB8AC3E}">
        <p14:creationId xmlns:p14="http://schemas.microsoft.com/office/powerpoint/2010/main" val="96404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a:t>
            </a:r>
          </a:p>
        </p:txBody>
      </p:sp>
      <p:sp>
        <p:nvSpPr>
          <p:cNvPr id="3" name="Content Placeholder 2"/>
          <p:cNvSpPr>
            <a:spLocks noGrp="1"/>
          </p:cNvSpPr>
          <p:nvPr>
            <p:ph idx="1"/>
          </p:nvPr>
        </p:nvSpPr>
        <p:spPr/>
        <p:txBody>
          <a:bodyPr/>
          <a:lstStyle/>
          <a:p>
            <a:r>
              <a:rPr lang="en-US" dirty="0"/>
              <a:t>Votes </a:t>
            </a:r>
            <a:r>
              <a:rPr lang="en-US" b="1" dirty="0"/>
              <a:t>on-site</a:t>
            </a:r>
            <a:r>
              <a:rPr lang="en-US" dirty="0"/>
              <a:t> are critical so we can make final choices</a:t>
            </a:r>
          </a:p>
          <a:p>
            <a:r>
              <a:rPr lang="en-US" dirty="0"/>
              <a:t>Make sure to visit the boards today and tomorrow and vote to help finalize camp sessions</a:t>
            </a:r>
          </a:p>
        </p:txBody>
      </p:sp>
    </p:spTree>
    <p:extLst>
      <p:ext uri="{BB962C8B-B14F-4D97-AF65-F5344CB8AC3E}">
        <p14:creationId xmlns:p14="http://schemas.microsoft.com/office/powerpoint/2010/main" val="390402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1800" dirty="0"/>
              <a:t>Set your own agenda.</a:t>
            </a:r>
          </a:p>
          <a:p>
            <a:pPr lvl="0"/>
            <a:r>
              <a:rPr lang="en-US" sz="1800" dirty="0"/>
              <a:t>Introduce yourself.</a:t>
            </a:r>
          </a:p>
          <a:p>
            <a:pPr lvl="0"/>
            <a:r>
              <a:rPr lang="en-US" sz="1800" dirty="0"/>
              <a:t>Assign a note-taker.</a:t>
            </a:r>
          </a:p>
          <a:p>
            <a:pPr lvl="0"/>
            <a:r>
              <a:rPr lang="en-US" sz="1800" dirty="0"/>
              <a:t>Avoid planned speeches &amp; PPTs.</a:t>
            </a:r>
          </a:p>
          <a:p>
            <a:pPr lvl="0"/>
            <a:r>
              <a:rPr lang="en-US" sz="1800" dirty="0"/>
              <a:t>Contribute &amp; allow other to contribute.</a:t>
            </a:r>
          </a:p>
          <a:p>
            <a:pPr lvl="0"/>
            <a:r>
              <a:rPr lang="en-US" sz="1800" dirty="0"/>
              <a:t>Tweet! (if everyone agrees)</a:t>
            </a:r>
          </a:p>
          <a:p>
            <a:pPr lvl="0"/>
            <a:r>
              <a:rPr lang="en-US" sz="1800" dirty="0"/>
              <a:t>COME AND GO AS YOU PLEASE.</a:t>
            </a:r>
          </a:p>
          <a:p>
            <a:pPr marL="0" indent="0" algn="ctr">
              <a:spcBef>
                <a:spcPts val="0"/>
              </a:spcBef>
              <a:buNone/>
            </a:pPr>
            <a:endParaRPr lang="en-US" sz="1800" dirty="0"/>
          </a:p>
        </p:txBody>
      </p:sp>
      <p:sp>
        <p:nvSpPr>
          <p:cNvPr id="2" name="Title 1"/>
          <p:cNvSpPr>
            <a:spLocks noGrp="1"/>
          </p:cNvSpPr>
          <p:nvPr>
            <p:ph type="title"/>
          </p:nvPr>
        </p:nvSpPr>
        <p:spPr/>
        <p:txBody>
          <a:bodyPr/>
          <a:lstStyle/>
          <a:p>
            <a:r>
              <a:rPr lang="en-US" dirty="0"/>
              <a:t>NNIPCamp Rules</a:t>
            </a:r>
          </a:p>
        </p:txBody>
      </p:sp>
    </p:spTree>
    <p:extLst>
      <p:ext uri="{BB962C8B-B14F-4D97-AF65-F5344CB8AC3E}">
        <p14:creationId xmlns:p14="http://schemas.microsoft.com/office/powerpoint/2010/main" val="4070981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Importantly</a:t>
            </a:r>
          </a:p>
        </p:txBody>
      </p:sp>
      <p:sp>
        <p:nvSpPr>
          <p:cNvPr id="3" name="Content Placeholder 2"/>
          <p:cNvSpPr>
            <a:spLocks noGrp="1"/>
          </p:cNvSpPr>
          <p:nvPr>
            <p:ph idx="1"/>
          </p:nvPr>
        </p:nvSpPr>
        <p:spPr/>
        <p:txBody>
          <a:bodyPr/>
          <a:lstStyle/>
          <a:p>
            <a:r>
              <a:rPr lang="en-US" dirty="0"/>
              <a:t>Be creative</a:t>
            </a:r>
          </a:p>
          <a:p>
            <a:r>
              <a:rPr lang="en-US" dirty="0"/>
              <a:t>Hallway conversations count</a:t>
            </a:r>
          </a:p>
          <a:p>
            <a:r>
              <a:rPr lang="en-US" dirty="0"/>
              <a:t>Have fun!</a:t>
            </a:r>
          </a:p>
          <a:p>
            <a:endParaRPr lang="en-US" dirty="0"/>
          </a:p>
        </p:txBody>
      </p:sp>
    </p:spTree>
    <p:extLst>
      <p:ext uri="{BB962C8B-B14F-4D97-AF65-F5344CB8AC3E}">
        <p14:creationId xmlns:p14="http://schemas.microsoft.com/office/powerpoint/2010/main" val="176418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Welcome to the</a:t>
            </a:r>
            <a:br>
              <a:rPr lang="en-US" dirty="0"/>
            </a:br>
            <a:r>
              <a:rPr lang="en-US" dirty="0"/>
              <a:t>#NNIP Atlanta Meeting!</a:t>
            </a:r>
          </a:p>
        </p:txBody>
      </p:sp>
      <p:sp>
        <p:nvSpPr>
          <p:cNvPr id="7" name="Text Placeholder 6"/>
          <p:cNvSpPr>
            <a:spLocks noGrp="1"/>
          </p:cNvSpPr>
          <p:nvPr>
            <p:ph type="body" sz="quarter" idx="10"/>
          </p:nvPr>
        </p:nvSpPr>
        <p:spPr/>
        <p:txBody>
          <a:bodyPr/>
          <a:lstStyle/>
          <a:p>
            <a:r>
              <a:rPr lang="en-US" altLang="en-US" dirty="0"/>
              <a:t>May 9, 2018</a:t>
            </a:r>
          </a:p>
          <a:p>
            <a:endParaRPr lang="en-US" dirty="0"/>
          </a:p>
        </p:txBody>
      </p:sp>
    </p:spTree>
    <p:extLst>
      <p:ext uri="{BB962C8B-B14F-4D97-AF65-F5344CB8AC3E}">
        <p14:creationId xmlns:p14="http://schemas.microsoft.com/office/powerpoint/2010/main" val="3996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Urban Institute</a:t>
            </a:r>
          </a:p>
        </p:txBody>
      </p:sp>
      <p:sp>
        <p:nvSpPr>
          <p:cNvPr id="3" name="Content Placeholder 2"/>
          <p:cNvSpPr>
            <a:spLocks noGrp="1"/>
          </p:cNvSpPr>
          <p:nvPr>
            <p:ph idx="1"/>
          </p:nvPr>
        </p:nvSpPr>
        <p:spPr/>
        <p:txBody>
          <a:bodyPr/>
          <a:lstStyle/>
          <a:p>
            <a:pPr marL="0" indent="0" algn="ctr">
              <a:spcAft>
                <a:spcPts val="0"/>
              </a:spcAft>
              <a:buNone/>
            </a:pPr>
            <a:r>
              <a:rPr lang="en-US" i="1" dirty="0"/>
              <a:t>Urban is dedicated 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350"/>
              </a:spcAft>
              <a:buNone/>
            </a:pPr>
            <a:r>
              <a:rPr lang="en-US" i="1" dirty="0"/>
              <a:t>rigorous research and engagement.</a:t>
            </a:r>
          </a:p>
          <a:p>
            <a:r>
              <a:rPr lang="en-US" dirty="0"/>
              <a:t>We believe in the power of evidence to improve lives by</a:t>
            </a:r>
          </a:p>
          <a:p>
            <a:pPr marL="423863" lvl="1"/>
            <a:r>
              <a:rPr lang="en-US" dirty="0"/>
              <a:t>Reducing hardship amongst the most vulnerable</a:t>
            </a:r>
          </a:p>
          <a:p>
            <a:pPr marL="423863" lvl="1"/>
            <a:r>
              <a:rPr lang="en-US" dirty="0"/>
              <a:t>Expanding opportunities for all people</a:t>
            </a:r>
          </a:p>
          <a:p>
            <a:pPr marL="423863" lvl="1"/>
            <a:r>
              <a:rPr lang="en-US" dirty="0"/>
              <a:t>Strengthening the effectiveness of the public sector</a:t>
            </a:r>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80" y="95251"/>
            <a:ext cx="1325323" cy="795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Network Supporters</a:t>
            </a:r>
            <a:endParaRPr lang="en-US"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5458" y="1307338"/>
            <a:ext cx="5885927" cy="84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640" y="2291225"/>
            <a:ext cx="502324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kresge.org/sites/default/files/uploaded/kresge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5391" y="2969712"/>
            <a:ext cx="4772363" cy="477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3174659" y="3701571"/>
            <a:ext cx="2713827" cy="655366"/>
          </a:xfrm>
          <a:prstGeom prst="rect">
            <a:avLst/>
          </a:prstGeom>
        </p:spPr>
      </p:pic>
    </p:spTree>
    <p:extLst>
      <p:ext uri="{BB962C8B-B14F-4D97-AF65-F5344CB8AC3E}">
        <p14:creationId xmlns:p14="http://schemas.microsoft.com/office/powerpoint/2010/main" val="130573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50" dirty="0"/>
              <a:t>Thanks to Neighborhood Nexus and </a:t>
            </a:r>
            <a:br>
              <a:rPr lang="en-US" sz="2250" dirty="0"/>
            </a:br>
            <a:r>
              <a:rPr lang="en-US" sz="2250" dirty="0"/>
              <a:t>the Atlanta Regional Commission</a:t>
            </a:r>
          </a:p>
        </p:txBody>
      </p:sp>
      <p:sp>
        <p:nvSpPr>
          <p:cNvPr id="7" name="Rectangle 9"/>
          <p:cNvSpPr>
            <a:spLocks noChangeArrowheads="1"/>
          </p:cNvSpPr>
          <p:nvPr/>
        </p:nvSpPr>
        <p:spPr bwMode="auto">
          <a:xfrm>
            <a:off x="1143001" y="4554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dirty="0">
              <a:latin typeface="Arial" pitchFamily="34" charset="0"/>
              <a:cs typeface="Arial" pitchFamily="34" charset="0"/>
            </a:endParaRPr>
          </a:p>
        </p:txBody>
      </p:sp>
      <p:sp>
        <p:nvSpPr>
          <p:cNvPr id="8" name="Rectangle 10"/>
          <p:cNvSpPr>
            <a:spLocks noChangeArrowheads="1"/>
          </p:cNvSpPr>
          <p:nvPr/>
        </p:nvSpPr>
        <p:spPr bwMode="auto">
          <a:xfrm>
            <a:off x="1143001" y="58408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dirty="0">
              <a:latin typeface="Arial" pitchFamily="34" charset="0"/>
              <a:cs typeface="Arial" pitchFamily="34" charset="0"/>
            </a:endParaRPr>
          </a:p>
        </p:txBody>
      </p:sp>
      <p:sp>
        <p:nvSpPr>
          <p:cNvPr id="9" name="Rectangle 8"/>
          <p:cNvSpPr/>
          <p:nvPr/>
        </p:nvSpPr>
        <p:spPr>
          <a:xfrm>
            <a:off x="5162055" y="6017492"/>
            <a:ext cx="3429000" cy="715581"/>
          </a:xfrm>
          <a:prstGeom prst="rect">
            <a:avLst/>
          </a:prstGeom>
        </p:spPr>
        <p:txBody>
          <a:bodyPr>
            <a:spAutoFit/>
          </a:bodyPr>
          <a:lstStyle/>
          <a:p>
            <a:br>
              <a:rPr lang="en-US" sz="1350" dirty="0"/>
            </a:br>
            <a:r>
              <a:rPr lang="en-US" sz="1350" dirty="0">
                <a:solidFill>
                  <a:srgbClr val="3B4045"/>
                </a:solidFill>
                <a:latin typeface="crocodoc-bWssaL-inv-f9"/>
              </a:rPr>
              <a:t>Photo Credit: Tim Thompson</a:t>
            </a:r>
            <a:br>
              <a:rPr lang="en-US" sz="1350" dirty="0"/>
            </a:br>
            <a:endParaRPr lang="en-US" sz="1350" dirty="0"/>
          </a:p>
        </p:txBody>
      </p:sp>
      <p:pic>
        <p:nvPicPr>
          <p:cNvPr id="4" name="Picture 3"/>
          <p:cNvPicPr>
            <a:picLocks noChangeAspect="1"/>
          </p:cNvPicPr>
          <p:nvPr/>
        </p:nvPicPr>
        <p:blipFill>
          <a:blip r:embed="rId3"/>
          <a:stretch>
            <a:fillRect/>
          </a:stretch>
        </p:blipFill>
        <p:spPr>
          <a:xfrm>
            <a:off x="2070243" y="1231848"/>
            <a:ext cx="4934178" cy="3290146"/>
          </a:xfrm>
          <a:prstGeom prst="rect">
            <a:avLst/>
          </a:prstGeom>
        </p:spPr>
      </p:pic>
    </p:spTree>
    <p:extLst>
      <p:ext uri="{BB962C8B-B14F-4D97-AF65-F5344CB8AC3E}">
        <p14:creationId xmlns:p14="http://schemas.microsoft.com/office/powerpoint/2010/main" val="189153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our local sponsors!</a:t>
            </a:r>
          </a:p>
        </p:txBody>
      </p:sp>
      <p:pic>
        <p:nvPicPr>
          <p:cNvPr id="1026" name="Picture 2" descr="http://cookerly.net/demo/cookerly2017/wp-content/uploads/2016/04/LexisNexis-Risk-Solutions-logo-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544" y="1475860"/>
            <a:ext cx="2447982" cy="580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lantaregional.org/wp-content/uploads/arc-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389" y="1114691"/>
            <a:ext cx="1481039" cy="14810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licensing.gatech.edu/sites/licensing1.gatech.edu/files/images/georgia-tech-logos.jpg"/>
          <p:cNvPicPr>
            <a:picLocks noChangeAspect="1" noChangeArrowheads="1"/>
          </p:cNvPicPr>
          <p:nvPr/>
        </p:nvPicPr>
        <p:blipFill rotWithShape="1">
          <a:blip r:embed="rId5">
            <a:extLst>
              <a:ext uri="{28A0092B-C50C-407E-A947-70E740481C1C}">
                <a14:useLocalDpi xmlns:a14="http://schemas.microsoft.com/office/drawing/2010/main" val="0"/>
              </a:ext>
            </a:extLst>
          </a:blip>
          <a:srcRect l="16621" t="45207" r="16076" b="5142"/>
          <a:stretch/>
        </p:blipFill>
        <p:spPr bwMode="auto">
          <a:xfrm>
            <a:off x="2317024" y="3754898"/>
            <a:ext cx="1970354" cy="9069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fgreateratlanta.org/wp-content/uploads/2016/07/LogoN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7887" y="3606133"/>
            <a:ext cx="2374015" cy="1055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entral atlanta progr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8073" y="2432188"/>
            <a:ext cx="3634925" cy="11441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dn.evbuc.com/eventlogos/193022519/investatlanta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1703" y="2389886"/>
            <a:ext cx="1968590" cy="11887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PS-Foundat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511" y="2623237"/>
            <a:ext cx="722042" cy="72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9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spcBef>
                <a:spcPts val="396"/>
              </a:spcBef>
              <a:buNone/>
            </a:pPr>
            <a:r>
              <a:rPr lang="en-US" altLang="en-US" sz="1800" u="sng" dirty="0"/>
              <a:t>Executive Committee 2017</a:t>
            </a:r>
          </a:p>
          <a:p>
            <a:pPr marL="0" indent="0">
              <a:spcAft>
                <a:spcPts val="0"/>
              </a:spcAft>
              <a:buNone/>
            </a:pPr>
            <a:r>
              <a:rPr lang="en-US" altLang="en-US" sz="1800" dirty="0"/>
              <a:t>John Cruz, St. Louis</a:t>
            </a:r>
          </a:p>
          <a:p>
            <a:pPr marL="0" indent="0">
              <a:spcAft>
                <a:spcPts val="0"/>
              </a:spcAft>
              <a:buNone/>
            </a:pPr>
            <a:r>
              <a:rPr lang="en-US" altLang="en-US" sz="1800" dirty="0"/>
              <a:t>Seema Iyer, Baltimore</a:t>
            </a:r>
          </a:p>
          <a:p>
            <a:pPr marL="0" indent="0">
              <a:spcAft>
                <a:spcPts val="0"/>
              </a:spcAft>
              <a:buNone/>
            </a:pPr>
            <a:r>
              <a:rPr lang="en-US" altLang="en-US" sz="1800" dirty="0"/>
              <a:t>Laura McKieran, San Antonio</a:t>
            </a:r>
          </a:p>
          <a:p>
            <a:pPr marL="0" indent="0">
              <a:spcAft>
                <a:spcPts val="0"/>
              </a:spcAft>
              <a:buNone/>
            </a:pPr>
            <a:r>
              <a:rPr lang="en-US" altLang="en-US" sz="1800" dirty="0"/>
              <a:t>Bernita Smith, Atlanta</a:t>
            </a:r>
          </a:p>
          <a:p>
            <a:pPr marL="0" indent="0">
              <a:spcAft>
                <a:spcPts val="0"/>
              </a:spcAft>
              <a:buNone/>
            </a:pPr>
            <a:r>
              <a:rPr lang="en-US" altLang="en-US" sz="1800" dirty="0"/>
              <a:t>April Urban, Cleveland</a:t>
            </a:r>
          </a:p>
          <a:p>
            <a:pPr marL="0" indent="0">
              <a:spcAft>
                <a:spcPts val="0"/>
              </a:spcAft>
              <a:buNone/>
            </a:pPr>
            <a:r>
              <a:rPr lang="en-US" altLang="en-US" sz="1800" dirty="0"/>
              <a:t>Noah Urban, Detroit</a:t>
            </a:r>
          </a:p>
          <a:p>
            <a:pPr>
              <a:lnSpc>
                <a:spcPct val="150000"/>
              </a:lnSpc>
              <a:spcBef>
                <a:spcPct val="20000"/>
              </a:spcBef>
              <a:buNone/>
            </a:pPr>
            <a:endParaRPr lang="en-US" altLang="en-US" sz="1800" u="sng" dirty="0"/>
          </a:p>
          <a:p>
            <a:pPr>
              <a:lnSpc>
                <a:spcPct val="150000"/>
              </a:lnSpc>
              <a:spcBef>
                <a:spcPct val="20000"/>
              </a:spcBef>
              <a:buNone/>
            </a:pPr>
            <a:r>
              <a:rPr lang="en-US" altLang="en-US" sz="1800" u="sng" dirty="0"/>
              <a:t>Recent Members, 2014-17</a:t>
            </a:r>
          </a:p>
          <a:p>
            <a:pPr marL="0" indent="0">
              <a:spcAft>
                <a:spcPts val="0"/>
              </a:spcAft>
              <a:buNone/>
            </a:pPr>
            <a:r>
              <a:rPr lang="en-US" altLang="en-US" sz="1800" dirty="0"/>
              <a:t>Mark Abraham, New Haven</a:t>
            </a:r>
          </a:p>
          <a:p>
            <a:pPr marL="0" indent="0">
              <a:spcAft>
                <a:spcPts val="0"/>
              </a:spcAft>
              <a:buNone/>
            </a:pPr>
            <a:r>
              <a:rPr lang="en-US" altLang="en-US" sz="1800" dirty="0"/>
              <a:t>Bob Gradeck, Pittsburgh</a:t>
            </a:r>
          </a:p>
          <a:p>
            <a:pPr>
              <a:spcBef>
                <a:spcPct val="20000"/>
              </a:spcBef>
              <a:spcAft>
                <a:spcPts val="0"/>
              </a:spcAft>
              <a:buNone/>
            </a:pPr>
            <a:r>
              <a:rPr lang="en-US" altLang="en-US" sz="1800" dirty="0"/>
              <a:t>Jeff Matson, Twin Cities</a:t>
            </a:r>
          </a:p>
          <a:p>
            <a:pPr>
              <a:spcBef>
                <a:spcPct val="20000"/>
              </a:spcBef>
              <a:spcAft>
                <a:spcPts val="0"/>
              </a:spcAft>
              <a:buNone/>
            </a:pPr>
            <a:r>
              <a:rPr lang="en-US" altLang="en-US" sz="1800" dirty="0"/>
              <a:t>Sheila Martin, Portland</a:t>
            </a:r>
          </a:p>
          <a:p>
            <a:pPr marL="0" indent="0">
              <a:spcAft>
                <a:spcPts val="0"/>
              </a:spcAft>
              <a:buNone/>
            </a:pPr>
            <a:endParaRPr lang="en-US" altLang="en-US" sz="1800" u="sng" dirty="0"/>
          </a:p>
          <a:p>
            <a:endParaRPr lang="en-US" sz="1800" dirty="0"/>
          </a:p>
        </p:txBody>
      </p:sp>
      <p:sp>
        <p:nvSpPr>
          <p:cNvPr id="2" name="Title 1"/>
          <p:cNvSpPr>
            <a:spLocks noGrp="1"/>
          </p:cNvSpPr>
          <p:nvPr>
            <p:ph type="title"/>
          </p:nvPr>
        </p:nvSpPr>
        <p:spPr/>
        <p:txBody>
          <a:bodyPr/>
          <a:lstStyle/>
          <a:p>
            <a:r>
              <a:rPr lang="en-US" altLang="en-US" dirty="0"/>
              <a:t>NNIP Leadership: Guiding the Agenda</a:t>
            </a:r>
            <a:endParaRPr lang="en-US" dirty="0"/>
          </a:p>
        </p:txBody>
      </p:sp>
      <p:sp>
        <p:nvSpPr>
          <p:cNvPr id="7" name="Content Placeholder 2"/>
          <p:cNvSpPr txBox="1">
            <a:spLocks/>
          </p:cNvSpPr>
          <p:nvPr/>
        </p:nvSpPr>
        <p:spPr>
          <a:xfrm>
            <a:off x="4572001" y="1334475"/>
            <a:ext cx="3011441" cy="3152680"/>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20000"/>
              </a:spcBef>
              <a:spcAft>
                <a:spcPts val="0"/>
              </a:spcAft>
              <a:buNone/>
            </a:pPr>
            <a:endParaRPr lang="en-US" altLang="en-US" sz="1650" dirty="0"/>
          </a:p>
          <a:p>
            <a:pPr marL="0" indent="0">
              <a:buNone/>
            </a:pPr>
            <a:endParaRPr lang="en-US" sz="1875" dirty="0"/>
          </a:p>
        </p:txBody>
      </p:sp>
    </p:spTree>
    <p:extLst>
      <p:ext uri="{BB962C8B-B14F-4D97-AF65-F5344CB8AC3E}">
        <p14:creationId xmlns:p14="http://schemas.microsoft.com/office/powerpoint/2010/main" val="165872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6563A8B1-9F04-4712-9EA0-522341BB0F3B}"/>
              </a:ext>
            </a:extLst>
          </p:cNvPr>
          <p:cNvPicPr>
            <a:picLocks noChangeAspect="1"/>
          </p:cNvPicPr>
          <p:nvPr/>
        </p:nvPicPr>
        <p:blipFill>
          <a:blip r:embed="rId3"/>
          <a:stretch>
            <a:fillRect/>
          </a:stretch>
        </p:blipFill>
        <p:spPr>
          <a:xfrm>
            <a:off x="598012" y="760337"/>
            <a:ext cx="7300125" cy="4289764"/>
          </a:xfrm>
          <a:prstGeom prst="rect">
            <a:avLst/>
          </a:prstGeom>
        </p:spPr>
      </p:pic>
      <p:sp>
        <p:nvSpPr>
          <p:cNvPr id="5" name="Rectangle 4"/>
          <p:cNvSpPr/>
          <p:nvPr/>
        </p:nvSpPr>
        <p:spPr>
          <a:xfrm>
            <a:off x="1143001" y="4600334"/>
            <a:ext cx="3879923" cy="5431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dirty="0"/>
              <a:t>Thanks to Partner and Alumni Speakers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1" name="AutoShape 4" descr="Image result for laura mckieran photo"/>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2" name="AutoShape 6" descr="Image result for laura mckieran photo"/>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77" name="Picture 76" descr="D:\nnip\photos\apr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7989" y="1666880"/>
            <a:ext cx="482061" cy="48206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77188" y="1872130"/>
            <a:ext cx="508118" cy="48206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 descr="https://urbanorg.app.box.com/representation/file_version_101038688849/image_2048_jpg/1.jpg"/>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8" name="AutoShape 7" descr="https://urbanorg.app.box.com/representation/file_version_101038688849/image_2048_jpg/1.jpg"/>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448" y="2799606"/>
            <a:ext cx="453618" cy="453618"/>
          </a:xfrm>
          <a:prstGeom prst="rect">
            <a:avLst/>
          </a:prstGeom>
        </p:spPr>
      </p:pic>
      <p:pic>
        <p:nvPicPr>
          <p:cNvPr id="4098" name="Picture 2" descr="Rob Pitingolo">
            <a:extLst>
              <a:ext uri="{FF2B5EF4-FFF2-40B4-BE49-F238E27FC236}">
                <a16:creationId xmlns:a16="http://schemas.microsoft.com/office/drawing/2014/main" id="{9ECF17EF-FA3C-4945-93D5-2E1FD830F2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842" y="2799607"/>
            <a:ext cx="428593" cy="47145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ie Wu">
            <a:extLst>
              <a:ext uri="{FF2B5EF4-FFF2-40B4-BE49-F238E27FC236}">
                <a16:creationId xmlns:a16="http://schemas.microsoft.com/office/drawing/2014/main" id="{1A56AD22-875B-434F-9152-B877EC5BA9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2141" y="4112972"/>
            <a:ext cx="507302" cy="5073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shley Williams Clark">
            <a:extLst>
              <a:ext uri="{FF2B5EF4-FFF2-40B4-BE49-F238E27FC236}">
                <a16:creationId xmlns:a16="http://schemas.microsoft.com/office/drawing/2014/main" id="{CC07E6D6-1FA2-4186-80A7-9867D1FD11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4929" y="3396551"/>
            <a:ext cx="509352" cy="50935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aroline Bhalla">
            <a:extLst>
              <a:ext uri="{FF2B5EF4-FFF2-40B4-BE49-F238E27FC236}">
                <a16:creationId xmlns:a16="http://schemas.microsoft.com/office/drawing/2014/main" id="{3D40DA45-CD24-4D67-B9F7-0E49EF86D6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0961" y="3222676"/>
            <a:ext cx="543240" cy="543240"/>
          </a:xfrm>
          <a:prstGeom prst="rect">
            <a:avLst/>
          </a:prstGeom>
          <a:noFill/>
          <a:extLst>
            <a:ext uri="{909E8E84-426E-40DD-AFC4-6F175D3DCCD1}">
              <a14:hiddenFill xmlns:a14="http://schemas.microsoft.com/office/drawing/2010/main">
                <a:solidFill>
                  <a:srgbClr val="FFFFFF"/>
                </a:solidFill>
              </a14:hiddenFill>
            </a:ext>
          </a:extLst>
        </p:spPr>
      </p:pic>
      <p:sp>
        <p:nvSpPr>
          <p:cNvPr id="80" name="Oval 79">
            <a:extLst>
              <a:ext uri="{FF2B5EF4-FFF2-40B4-BE49-F238E27FC236}">
                <a16:creationId xmlns:a16="http://schemas.microsoft.com/office/drawing/2014/main" id="{192FBF75-F798-486E-A6C4-0A8947CFE9D6}"/>
              </a:ext>
            </a:extLst>
          </p:cNvPr>
          <p:cNvSpPr/>
          <p:nvPr/>
        </p:nvSpPr>
        <p:spPr>
          <a:xfrm>
            <a:off x="4053075" y="841388"/>
            <a:ext cx="34289" cy="34289"/>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084" name="Picture 12" descr="http://polis.iupui.edu/wp-content/uploads/2017/02/matt_nowlin.jpg">
            <a:extLst>
              <a:ext uri="{FF2B5EF4-FFF2-40B4-BE49-F238E27FC236}">
                <a16:creationId xmlns:a16="http://schemas.microsoft.com/office/drawing/2014/main" id="{A413D2F7-EE24-4008-9EA0-6EB8F2FE83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3426" y="2877352"/>
            <a:ext cx="339789" cy="4536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a:stretch>
            <a:fillRect/>
          </a:stretch>
        </p:blipFill>
        <p:spPr>
          <a:xfrm>
            <a:off x="5924015" y="3419650"/>
            <a:ext cx="473183" cy="420382"/>
          </a:xfrm>
          <a:prstGeom prst="rect">
            <a:avLst/>
          </a:prstGeom>
        </p:spPr>
      </p:pic>
      <p:pic>
        <p:nvPicPr>
          <p:cNvPr id="10" name="Picture 9" descr="A person standing in front of a book shelf&#10;&#10;Description generated with high confidence">
            <a:extLst>
              <a:ext uri="{FF2B5EF4-FFF2-40B4-BE49-F238E27FC236}">
                <a16:creationId xmlns:a16="http://schemas.microsoft.com/office/drawing/2014/main" id="{06E54CD3-CD2E-4DCE-8D9A-44928EC4E286}"/>
              </a:ext>
            </a:extLst>
          </p:cNvPr>
          <p:cNvPicPr>
            <a:picLocks noChangeAspect="1"/>
          </p:cNvPicPr>
          <p:nvPr/>
        </p:nvPicPr>
        <p:blipFill>
          <a:blip r:embed="rId13"/>
          <a:stretch>
            <a:fillRect/>
          </a:stretch>
        </p:blipFill>
        <p:spPr>
          <a:xfrm>
            <a:off x="1307210" y="1265823"/>
            <a:ext cx="457163" cy="457163"/>
          </a:xfrm>
          <a:prstGeom prst="rect">
            <a:avLst/>
          </a:prstGeom>
        </p:spPr>
      </p:pic>
      <p:pic>
        <p:nvPicPr>
          <p:cNvPr id="12" name="Picture 11" descr="A person wearing glasses and smiling at the camera&#10;&#10;Description generated with very high confidence">
            <a:extLst>
              <a:ext uri="{FF2B5EF4-FFF2-40B4-BE49-F238E27FC236}">
                <a16:creationId xmlns:a16="http://schemas.microsoft.com/office/drawing/2014/main" id="{D6A77B24-243F-463C-90AE-EB9C5D2E9DD9}"/>
              </a:ext>
            </a:extLst>
          </p:cNvPr>
          <p:cNvPicPr>
            <a:picLocks noChangeAspect="1"/>
          </p:cNvPicPr>
          <p:nvPr/>
        </p:nvPicPr>
        <p:blipFill>
          <a:blip r:embed="rId14"/>
          <a:stretch>
            <a:fillRect/>
          </a:stretch>
        </p:blipFill>
        <p:spPr>
          <a:xfrm>
            <a:off x="2075414" y="1666880"/>
            <a:ext cx="461813" cy="461813"/>
          </a:xfrm>
          <a:prstGeom prst="rect">
            <a:avLst/>
          </a:prstGeom>
        </p:spPr>
      </p:pic>
      <p:pic>
        <p:nvPicPr>
          <p:cNvPr id="19" name="Picture 18" descr="A person wearing glasses and looking at the camera&#10;&#10;Description generated with very high confidence">
            <a:extLst>
              <a:ext uri="{FF2B5EF4-FFF2-40B4-BE49-F238E27FC236}">
                <a16:creationId xmlns:a16="http://schemas.microsoft.com/office/drawing/2014/main" id="{78B78660-3EDC-4C96-904E-AE142C70A6A2}"/>
              </a:ext>
            </a:extLst>
          </p:cNvPr>
          <p:cNvPicPr>
            <a:picLocks noChangeAspect="1"/>
          </p:cNvPicPr>
          <p:nvPr/>
        </p:nvPicPr>
        <p:blipFill>
          <a:blip r:embed="rId15"/>
          <a:stretch>
            <a:fillRect/>
          </a:stretch>
        </p:blipFill>
        <p:spPr>
          <a:xfrm>
            <a:off x="6802337" y="4078239"/>
            <a:ext cx="566037" cy="566037"/>
          </a:xfrm>
          <a:prstGeom prst="rect">
            <a:avLst/>
          </a:prstGeom>
        </p:spPr>
      </p:pic>
      <p:pic>
        <p:nvPicPr>
          <p:cNvPr id="22" name="Picture 21" descr="A person smiling for the camera&#10;&#10;Description generated with very high confidence">
            <a:extLst>
              <a:ext uri="{FF2B5EF4-FFF2-40B4-BE49-F238E27FC236}">
                <a16:creationId xmlns:a16="http://schemas.microsoft.com/office/drawing/2014/main" id="{552924D2-697D-49DC-A019-74B3BA755F4A}"/>
              </a:ext>
            </a:extLst>
          </p:cNvPr>
          <p:cNvPicPr>
            <a:picLocks noChangeAspect="1"/>
          </p:cNvPicPr>
          <p:nvPr/>
        </p:nvPicPr>
        <p:blipFill>
          <a:blip r:embed="rId16"/>
          <a:stretch>
            <a:fillRect/>
          </a:stretch>
        </p:blipFill>
        <p:spPr>
          <a:xfrm>
            <a:off x="5183816" y="3670518"/>
            <a:ext cx="392000" cy="521766"/>
          </a:xfrm>
          <a:prstGeom prst="rect">
            <a:avLst/>
          </a:prstGeom>
        </p:spPr>
      </p:pic>
      <p:pic>
        <p:nvPicPr>
          <p:cNvPr id="24" name="Picture 23" descr="A person wearing glasses and smiling at the camera&#10;&#10;Description generated with very high confidence">
            <a:extLst>
              <a:ext uri="{FF2B5EF4-FFF2-40B4-BE49-F238E27FC236}">
                <a16:creationId xmlns:a16="http://schemas.microsoft.com/office/drawing/2014/main" id="{DAFDE661-942C-4E16-9266-AB2BDEED56FB}"/>
              </a:ext>
            </a:extLst>
          </p:cNvPr>
          <p:cNvPicPr>
            <a:picLocks noChangeAspect="1"/>
          </p:cNvPicPr>
          <p:nvPr/>
        </p:nvPicPr>
        <p:blipFill>
          <a:blip r:embed="rId17"/>
          <a:stretch>
            <a:fillRect/>
          </a:stretch>
        </p:blipFill>
        <p:spPr>
          <a:xfrm>
            <a:off x="6177995" y="4045499"/>
            <a:ext cx="566037" cy="566037"/>
          </a:xfrm>
          <a:prstGeom prst="rect">
            <a:avLst/>
          </a:prstGeom>
        </p:spPr>
      </p:pic>
      <p:pic>
        <p:nvPicPr>
          <p:cNvPr id="26" name="Picture 25" descr="A person wearing a red shirt looking at the camera&#10;&#10;Description generated with very high confidence">
            <a:extLst>
              <a:ext uri="{FF2B5EF4-FFF2-40B4-BE49-F238E27FC236}">
                <a16:creationId xmlns:a16="http://schemas.microsoft.com/office/drawing/2014/main" id="{30A5F003-CC6C-4018-BDF8-5F7E617730BB}"/>
              </a:ext>
            </a:extLst>
          </p:cNvPr>
          <p:cNvPicPr>
            <a:picLocks noChangeAspect="1"/>
          </p:cNvPicPr>
          <p:nvPr/>
        </p:nvPicPr>
        <p:blipFill>
          <a:blip r:embed="rId18"/>
          <a:stretch>
            <a:fillRect/>
          </a:stretch>
        </p:blipFill>
        <p:spPr>
          <a:xfrm>
            <a:off x="4585792" y="3057164"/>
            <a:ext cx="437132" cy="437132"/>
          </a:xfrm>
          <a:prstGeom prst="rect">
            <a:avLst/>
          </a:prstGeom>
        </p:spPr>
      </p:pic>
      <p:pic>
        <p:nvPicPr>
          <p:cNvPr id="28" name="Picture 27" descr="A person smiling for the camera&#10;&#10;Description generated with very high confidence">
            <a:extLst>
              <a:ext uri="{FF2B5EF4-FFF2-40B4-BE49-F238E27FC236}">
                <a16:creationId xmlns:a16="http://schemas.microsoft.com/office/drawing/2014/main" id="{C87B8E3A-000F-44BF-8C8C-4ACF4CE2D6DA}"/>
              </a:ext>
            </a:extLst>
          </p:cNvPr>
          <p:cNvPicPr>
            <a:picLocks noChangeAspect="1"/>
          </p:cNvPicPr>
          <p:nvPr/>
        </p:nvPicPr>
        <p:blipFill>
          <a:blip r:embed="rId19"/>
          <a:stretch>
            <a:fillRect/>
          </a:stretch>
        </p:blipFill>
        <p:spPr>
          <a:xfrm>
            <a:off x="7474717" y="3388234"/>
            <a:ext cx="543167" cy="543167"/>
          </a:xfrm>
          <a:prstGeom prst="rect">
            <a:avLst/>
          </a:prstGeom>
        </p:spPr>
      </p:pic>
      <p:pic>
        <p:nvPicPr>
          <p:cNvPr id="33" name="Picture 32" descr="A person smiling for the camera&#10;&#10;Description generated with very high confidence">
            <a:extLst>
              <a:ext uri="{FF2B5EF4-FFF2-40B4-BE49-F238E27FC236}">
                <a16:creationId xmlns:a16="http://schemas.microsoft.com/office/drawing/2014/main" id="{2482124C-124D-4B44-9AD8-26A885FB6D4D}"/>
              </a:ext>
            </a:extLst>
          </p:cNvPr>
          <p:cNvPicPr>
            <a:picLocks noChangeAspect="1"/>
          </p:cNvPicPr>
          <p:nvPr/>
        </p:nvPicPr>
        <p:blipFill>
          <a:blip r:embed="rId20"/>
          <a:stretch>
            <a:fillRect/>
          </a:stretch>
        </p:blipFill>
        <p:spPr>
          <a:xfrm>
            <a:off x="4437930" y="2262214"/>
            <a:ext cx="440066" cy="437132"/>
          </a:xfrm>
          <a:prstGeom prst="rect">
            <a:avLst/>
          </a:prstGeom>
        </p:spPr>
      </p:pic>
      <p:pic>
        <p:nvPicPr>
          <p:cNvPr id="35" name="Picture 34" descr="A person standing in front of a book shelf&#10;&#10;Description generated with high confidence">
            <a:extLst>
              <a:ext uri="{FF2B5EF4-FFF2-40B4-BE49-F238E27FC236}">
                <a16:creationId xmlns:a16="http://schemas.microsoft.com/office/drawing/2014/main" id="{69CC6466-C1FC-4420-963A-1137FFA383D0}"/>
              </a:ext>
            </a:extLst>
          </p:cNvPr>
          <p:cNvPicPr>
            <a:picLocks noChangeAspect="1"/>
          </p:cNvPicPr>
          <p:nvPr/>
        </p:nvPicPr>
        <p:blipFill>
          <a:blip r:embed="rId21"/>
          <a:stretch>
            <a:fillRect/>
          </a:stretch>
        </p:blipFill>
        <p:spPr>
          <a:xfrm>
            <a:off x="5215746" y="4298036"/>
            <a:ext cx="467591" cy="467591"/>
          </a:xfrm>
          <a:prstGeom prst="rect">
            <a:avLst/>
          </a:prstGeom>
        </p:spPr>
      </p:pic>
      <p:pic>
        <p:nvPicPr>
          <p:cNvPr id="37" name="Picture 36" descr="A person in a suit standing in front of a book shelf&#10;&#10;Description generated with very high confidence">
            <a:extLst>
              <a:ext uri="{FF2B5EF4-FFF2-40B4-BE49-F238E27FC236}">
                <a16:creationId xmlns:a16="http://schemas.microsoft.com/office/drawing/2014/main" id="{E8551D15-E774-401E-A4E6-F75AA45772C1}"/>
              </a:ext>
            </a:extLst>
          </p:cNvPr>
          <p:cNvPicPr>
            <a:picLocks noChangeAspect="1"/>
          </p:cNvPicPr>
          <p:nvPr/>
        </p:nvPicPr>
        <p:blipFill>
          <a:blip r:embed="rId22"/>
          <a:stretch>
            <a:fillRect/>
          </a:stretch>
        </p:blipFill>
        <p:spPr>
          <a:xfrm>
            <a:off x="9585926" y="2306892"/>
            <a:ext cx="261262" cy="261262"/>
          </a:xfrm>
          <a:prstGeom prst="rect">
            <a:avLst/>
          </a:prstGeom>
        </p:spPr>
      </p:pic>
      <p:pic>
        <p:nvPicPr>
          <p:cNvPr id="40" name="Picture 39" descr="A person wearing a suit and tie walking on a city street&#10;&#10;Description generated with very high confidence">
            <a:extLst>
              <a:ext uri="{FF2B5EF4-FFF2-40B4-BE49-F238E27FC236}">
                <a16:creationId xmlns:a16="http://schemas.microsoft.com/office/drawing/2014/main" id="{AC813409-893E-45CB-99C6-8F407A47E7A1}"/>
              </a:ext>
            </a:extLst>
          </p:cNvPr>
          <p:cNvPicPr>
            <a:picLocks noChangeAspect="1"/>
          </p:cNvPicPr>
          <p:nvPr/>
        </p:nvPicPr>
        <p:blipFill>
          <a:blip r:embed="rId23"/>
          <a:stretch>
            <a:fillRect/>
          </a:stretch>
        </p:blipFill>
        <p:spPr>
          <a:xfrm>
            <a:off x="6613836" y="1872130"/>
            <a:ext cx="518168" cy="518168"/>
          </a:xfrm>
          <a:prstGeom prst="rect">
            <a:avLst/>
          </a:prstGeom>
        </p:spPr>
      </p:pic>
      <p:pic>
        <p:nvPicPr>
          <p:cNvPr id="42" name="Picture 41" descr="A person posing for the camera&#10;&#10;Description generated with very high confidence">
            <a:extLst>
              <a:ext uri="{FF2B5EF4-FFF2-40B4-BE49-F238E27FC236}">
                <a16:creationId xmlns:a16="http://schemas.microsoft.com/office/drawing/2014/main" id="{2D2C518C-91FC-4F17-942E-4240B4F0FEB2}"/>
              </a:ext>
            </a:extLst>
          </p:cNvPr>
          <p:cNvPicPr>
            <a:picLocks noChangeAspect="1"/>
          </p:cNvPicPr>
          <p:nvPr/>
        </p:nvPicPr>
        <p:blipFill>
          <a:blip r:embed="rId24"/>
          <a:stretch>
            <a:fillRect/>
          </a:stretch>
        </p:blipFill>
        <p:spPr>
          <a:xfrm>
            <a:off x="3436584" y="3423175"/>
            <a:ext cx="508821" cy="482728"/>
          </a:xfrm>
          <a:prstGeom prst="rect">
            <a:avLst/>
          </a:prstGeom>
        </p:spPr>
      </p:pic>
      <p:pic>
        <p:nvPicPr>
          <p:cNvPr id="44" name="Picture 43" descr="A person wearing a suit and tie smiling at the camera&#10;&#10;Description generated with very high confidence">
            <a:extLst>
              <a:ext uri="{FF2B5EF4-FFF2-40B4-BE49-F238E27FC236}">
                <a16:creationId xmlns:a16="http://schemas.microsoft.com/office/drawing/2014/main" id="{3309789F-BA05-4B40-95F7-7EBA824DC034}"/>
              </a:ext>
            </a:extLst>
          </p:cNvPr>
          <p:cNvPicPr>
            <a:picLocks noChangeAspect="1"/>
          </p:cNvPicPr>
          <p:nvPr/>
        </p:nvPicPr>
        <p:blipFill>
          <a:blip r:embed="rId25"/>
          <a:stretch>
            <a:fillRect/>
          </a:stretch>
        </p:blipFill>
        <p:spPr>
          <a:xfrm>
            <a:off x="7359421" y="2793859"/>
            <a:ext cx="453618" cy="430356"/>
          </a:xfrm>
          <a:prstGeom prst="rect">
            <a:avLst/>
          </a:prstGeom>
        </p:spPr>
      </p:pic>
      <p:pic>
        <p:nvPicPr>
          <p:cNvPr id="1026" name="Picture 2" descr="https://www.neighborhoodindicators.org/sites/default/files/styles/117x111/public/picture-104.jpg?itok=6GiGQkmD">
            <a:extLst>
              <a:ext uri="{FF2B5EF4-FFF2-40B4-BE49-F238E27FC236}">
                <a16:creationId xmlns:a16="http://schemas.microsoft.com/office/drawing/2014/main" id="{6269AF28-194A-4092-8C90-03844C7692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50823" y="3402100"/>
            <a:ext cx="471895" cy="447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in a suit standing in front of a book shelf&#10;&#10;Description generated with very high confidence">
            <a:extLst>
              <a:ext uri="{FF2B5EF4-FFF2-40B4-BE49-F238E27FC236}">
                <a16:creationId xmlns:a16="http://schemas.microsoft.com/office/drawing/2014/main" id="{27D51D61-9BD2-4A75-B003-C416B9BB68EB}"/>
              </a:ext>
            </a:extLst>
          </p:cNvPr>
          <p:cNvPicPr>
            <a:picLocks noChangeAspect="1"/>
          </p:cNvPicPr>
          <p:nvPr/>
        </p:nvPicPr>
        <p:blipFill>
          <a:blip r:embed="rId22"/>
          <a:stretch>
            <a:fillRect/>
          </a:stretch>
        </p:blipFill>
        <p:spPr>
          <a:xfrm>
            <a:off x="5254062" y="1324106"/>
            <a:ext cx="509352" cy="509352"/>
          </a:xfrm>
          <a:prstGeom prst="rect">
            <a:avLst/>
          </a:prstGeom>
        </p:spPr>
      </p:pic>
    </p:spTree>
    <p:extLst>
      <p:ext uri="{BB962C8B-B14F-4D97-AF65-F5344CB8AC3E}">
        <p14:creationId xmlns:p14="http://schemas.microsoft.com/office/powerpoint/2010/main" val="19005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Atlanta Speakers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 name="TextBox 2"/>
          <p:cNvSpPr txBox="1"/>
          <p:nvPr/>
        </p:nvSpPr>
        <p:spPr>
          <a:xfrm>
            <a:off x="6048797" y="1483907"/>
            <a:ext cx="1816480" cy="715581"/>
          </a:xfrm>
          <a:prstGeom prst="rect">
            <a:avLst/>
          </a:prstGeom>
          <a:noFill/>
        </p:spPr>
        <p:txBody>
          <a:bodyPr wrap="square" rtlCol="0">
            <a:spAutoFit/>
          </a:bodyPr>
          <a:lstStyle/>
          <a:p>
            <a:r>
              <a:rPr lang="en-US" sz="1350" dirty="0"/>
              <a:t>Julia Lankford, </a:t>
            </a:r>
            <a:r>
              <a:rPr lang="en-US" sz="1350" dirty="0" err="1"/>
              <a:t>Laureus</a:t>
            </a:r>
            <a:r>
              <a:rPr lang="en-US" sz="1350" dirty="0"/>
              <a:t> Sports Foundation</a:t>
            </a:r>
          </a:p>
        </p:txBody>
      </p:sp>
      <p:sp>
        <p:nvSpPr>
          <p:cNvPr id="4" name="TextBox 3"/>
          <p:cNvSpPr txBox="1"/>
          <p:nvPr/>
        </p:nvSpPr>
        <p:spPr>
          <a:xfrm>
            <a:off x="2662425" y="1596115"/>
            <a:ext cx="2115355" cy="715581"/>
          </a:xfrm>
          <a:prstGeom prst="rect">
            <a:avLst/>
          </a:prstGeom>
          <a:noFill/>
        </p:spPr>
        <p:txBody>
          <a:bodyPr wrap="square" rtlCol="0">
            <a:spAutoFit/>
          </a:bodyPr>
          <a:lstStyle/>
          <a:p>
            <a:r>
              <a:rPr lang="en-US" sz="1350" dirty="0"/>
              <a:t>Frank Fernandez</a:t>
            </a:r>
          </a:p>
          <a:p>
            <a:r>
              <a:rPr lang="en-US" sz="1350" dirty="0"/>
              <a:t>Arthur Blank Foundation</a:t>
            </a:r>
          </a:p>
        </p:txBody>
      </p:sp>
      <p:sp>
        <p:nvSpPr>
          <p:cNvPr id="5" name="TextBox 4"/>
          <p:cNvSpPr txBox="1"/>
          <p:nvPr/>
        </p:nvSpPr>
        <p:spPr>
          <a:xfrm>
            <a:off x="2629345" y="3002210"/>
            <a:ext cx="2115354" cy="715581"/>
          </a:xfrm>
          <a:prstGeom prst="rect">
            <a:avLst/>
          </a:prstGeom>
          <a:noFill/>
        </p:spPr>
        <p:txBody>
          <a:bodyPr wrap="square" rtlCol="0">
            <a:spAutoFit/>
          </a:bodyPr>
          <a:lstStyle/>
          <a:p>
            <a:r>
              <a:rPr lang="en-US" sz="1350" dirty="0"/>
              <a:t>Rodney Milton, Jr., Atlanta Department</a:t>
            </a:r>
          </a:p>
          <a:p>
            <a:r>
              <a:rPr lang="en-US" sz="1350" dirty="0"/>
              <a:t>of City Planning</a:t>
            </a:r>
          </a:p>
        </p:txBody>
      </p:sp>
      <p:sp>
        <p:nvSpPr>
          <p:cNvPr id="6" name="TextBox 5"/>
          <p:cNvSpPr txBox="1"/>
          <p:nvPr/>
        </p:nvSpPr>
        <p:spPr>
          <a:xfrm>
            <a:off x="6048797" y="2920576"/>
            <a:ext cx="1922731" cy="715581"/>
          </a:xfrm>
          <a:prstGeom prst="rect">
            <a:avLst/>
          </a:prstGeom>
          <a:noFill/>
        </p:spPr>
        <p:txBody>
          <a:bodyPr wrap="square" rtlCol="0">
            <a:spAutoFit/>
          </a:bodyPr>
          <a:lstStyle/>
          <a:p>
            <a:r>
              <a:rPr lang="en-US" sz="1350" dirty="0"/>
              <a:t>David Jackson, Atlanta </a:t>
            </a:r>
            <a:r>
              <a:rPr lang="en-US" sz="1350" dirty="0" err="1"/>
              <a:t>BeltLine</a:t>
            </a:r>
            <a:r>
              <a:rPr lang="en-US" sz="1350" dirty="0"/>
              <a:t> Partnership</a:t>
            </a:r>
          </a:p>
        </p:txBody>
      </p:sp>
      <p:pic>
        <p:nvPicPr>
          <p:cNvPr id="2050" name="Picture 2" descr="Frank Fernande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503" y="1293050"/>
            <a:ext cx="1270841" cy="12708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rotWithShape="1">
          <a:blip r:embed="rId4"/>
          <a:srcRect l="11058"/>
          <a:stretch/>
        </p:blipFill>
        <p:spPr>
          <a:xfrm>
            <a:off x="4601824" y="1251800"/>
            <a:ext cx="1385321" cy="1286054"/>
          </a:xfrm>
          <a:prstGeom prst="rect">
            <a:avLst/>
          </a:prstGeom>
        </p:spPr>
      </p:pic>
      <p:pic>
        <p:nvPicPr>
          <p:cNvPr id="2054" name="Picture 6" descr="daj-headshot-2012-org"/>
          <p:cNvPicPr>
            <a:picLocks noChangeAspect="1" noChangeArrowheads="1"/>
          </p:cNvPicPr>
          <p:nvPr/>
        </p:nvPicPr>
        <p:blipFill rotWithShape="1">
          <a:blip r:embed="rId5">
            <a:extLst>
              <a:ext uri="{28A0092B-C50C-407E-A947-70E740481C1C}">
                <a14:useLocalDpi xmlns:a14="http://schemas.microsoft.com/office/drawing/2010/main" val="0"/>
              </a:ext>
            </a:extLst>
          </a:blip>
          <a:srcRect b="22937"/>
          <a:stretch/>
        </p:blipFill>
        <p:spPr bwMode="auto">
          <a:xfrm>
            <a:off x="4597683" y="2882169"/>
            <a:ext cx="1288767" cy="14897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80C89A6D-A05A-4AF9-A1B9-DC63234E8C52" descr="80C89A6D-A05A-4AF9-A1B9-DC63234E8C52"/>
          <p:cNvPicPr>
            <a:picLocks noChangeAspect="1" noChangeArrowheads="1"/>
          </p:cNvPicPr>
          <p:nvPr/>
        </p:nvPicPr>
        <p:blipFill rotWithShape="1">
          <a:blip r:embed="rId6">
            <a:extLst>
              <a:ext uri="{28A0092B-C50C-407E-A947-70E740481C1C}">
                <a14:useLocalDpi xmlns:a14="http://schemas.microsoft.com/office/drawing/2010/main" val="0"/>
              </a:ext>
            </a:extLst>
          </a:blip>
          <a:srcRect t="11571"/>
          <a:stretch/>
        </p:blipFill>
        <p:spPr bwMode="auto">
          <a:xfrm>
            <a:off x="1573225" y="2836940"/>
            <a:ext cx="893774" cy="146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168466"/>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1264</TotalTime>
  <Words>1589</Words>
  <Application>Microsoft Office PowerPoint</Application>
  <PresentationFormat>On-screen Show (16:9)</PresentationFormat>
  <Paragraphs>278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crocodoc-bWssaL-inv-f9</vt:lpstr>
      <vt:lpstr>Helvetica</vt:lpstr>
      <vt:lpstr>Times New Roman</vt:lpstr>
      <vt:lpstr>NNIP PPT Theme</vt:lpstr>
      <vt:lpstr>Welcome to the  #NNIP Atlanta Meeting!</vt:lpstr>
      <vt:lpstr>Defining Functions of NNIP Partners</vt:lpstr>
      <vt:lpstr>    Urban Institute</vt:lpstr>
      <vt:lpstr>NNIP Network Supporters</vt:lpstr>
      <vt:lpstr>Thanks to Neighborhood Nexus and  the Atlanta Regional Commission</vt:lpstr>
      <vt:lpstr>Thank you to our local sponsors!</vt:lpstr>
      <vt:lpstr>NNIP Leadership: Guiding the Agenda</vt:lpstr>
      <vt:lpstr>Thanks to Partner and Alumni Speakers</vt:lpstr>
      <vt:lpstr>Thanks to Atlanta Speakers</vt:lpstr>
      <vt:lpstr>Welcome Guest Cities!</vt:lpstr>
      <vt:lpstr>Welcome Civic Switchboard!</vt:lpstr>
      <vt:lpstr>Introductions</vt:lpstr>
      <vt:lpstr>Agenda and Logistics</vt:lpstr>
      <vt:lpstr>NNIP Meeting App</vt:lpstr>
      <vt:lpstr>NNIP Meeting App</vt:lpstr>
      <vt:lpstr>Reception and Tours</vt:lpstr>
      <vt:lpstr>NNIPCamp Atlanta</vt:lpstr>
      <vt:lpstr>What is an unconference?</vt:lpstr>
      <vt:lpstr>Together we build the agenda</vt:lpstr>
      <vt:lpstr>Voting?</vt:lpstr>
      <vt:lpstr>NNIPCamp Rules</vt:lpstr>
      <vt:lpstr>Most Importantly</vt:lpstr>
      <vt:lpstr>Welcome to the #NNIP Atlanta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Hendey, Leah</cp:lastModifiedBy>
  <cp:revision>153</cp:revision>
  <dcterms:created xsi:type="dcterms:W3CDTF">2010-04-12T23:12:02Z</dcterms:created>
  <dcterms:modified xsi:type="dcterms:W3CDTF">2018-04-30T21:41:33Z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