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1.jpg" ContentType="image/png"/>
  <Override PartName="/ppt/media/image24.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8"/>
  </p:notesMasterIdLst>
  <p:handoutMasterIdLst>
    <p:handoutMasterId r:id="rId29"/>
  </p:handoutMasterIdLst>
  <p:sldIdLst>
    <p:sldId id="256" r:id="rId5"/>
    <p:sldId id="274" r:id="rId6"/>
    <p:sldId id="282" r:id="rId7"/>
    <p:sldId id="287" r:id="rId8"/>
    <p:sldId id="303" r:id="rId9"/>
    <p:sldId id="275" r:id="rId10"/>
    <p:sldId id="286" r:id="rId11"/>
    <p:sldId id="288" r:id="rId12"/>
    <p:sldId id="302" r:id="rId13"/>
    <p:sldId id="307" r:id="rId14"/>
    <p:sldId id="308" r:id="rId15"/>
    <p:sldId id="317" r:id="rId16"/>
    <p:sldId id="315" r:id="rId17"/>
    <p:sldId id="312" r:id="rId18"/>
    <p:sldId id="313" r:id="rId19"/>
    <p:sldId id="309" r:id="rId20"/>
    <p:sldId id="292" r:id="rId21"/>
    <p:sldId id="294" r:id="rId22"/>
    <p:sldId id="297" r:id="rId23"/>
    <p:sldId id="301" r:id="rId24"/>
    <p:sldId id="296" r:id="rId25"/>
    <p:sldId id="298" r:id="rId26"/>
    <p:sldId id="289"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p15:clr>
            <a:srgbClr val="A4A3A4"/>
          </p15:clr>
        </p15:guide>
        <p15:guide id="2" pos="11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ngsley, Thomas" initials="KT" lastIdx="1" clrIdx="0"/>
  <p:cmAuthor id="1" name="Hendey, Leah" initials="HL" lastIdx="2" clrIdx="1">
    <p:extLst>
      <p:ext uri="{19B8F6BF-5375-455C-9EA6-DF929625EA0E}">
        <p15:presenceInfo xmlns:p15="http://schemas.microsoft.com/office/powerpoint/2012/main" userId="S-1-5-21-1053119219-327446729-612134452-4425" providerId="AD"/>
      </p:ext>
    </p:extLst>
  </p:cmAuthor>
  <p:cmAuthor id="2" name="Kathy Pettit" initials="KP" lastIdx="1" clrIdx="2">
    <p:extLst>
      <p:ext uri="{19B8F6BF-5375-455C-9EA6-DF929625EA0E}">
        <p15:presenceInfo xmlns:p15="http://schemas.microsoft.com/office/powerpoint/2012/main" userId="2d1efab8c4634a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6" autoAdjust="0"/>
    <p:restoredTop sz="65700" autoAdjust="0"/>
  </p:normalViewPr>
  <p:slideViewPr>
    <p:cSldViewPr snapToGrid="0" snapToObjects="1">
      <p:cViewPr varScale="1">
        <p:scale>
          <a:sx n="66" d="100"/>
          <a:sy n="66" d="100"/>
        </p:scale>
        <p:origin x="1672" y="32"/>
      </p:cViewPr>
      <p:guideLst>
        <p:guide orient="horz" pos="72"/>
        <p:guide pos="115"/>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3612"/>
    </p:cViewPr>
  </p:sorterViewPr>
  <p:notesViewPr>
    <p:cSldViewPr snapToGrid="0" snapToObjects="1">
      <p:cViewPr>
        <p:scale>
          <a:sx n="98" d="100"/>
          <a:sy n="98" d="100"/>
        </p:scale>
        <p:origin x="-2148" y="4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3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58" tIns="46580" rIns="93158" bIns="46580" rtlCol="0"/>
          <a:lstStyle>
            <a:lvl1pPr algn="r">
              <a:defRPr sz="1300"/>
            </a:lvl1pPr>
          </a:lstStyle>
          <a:p>
            <a:fld id="{DDF77D87-C30E-4FAE-9B77-A5B29BDF9C41}" type="datetimeFigureOut">
              <a:rPr lang="en-US" smtClean="0"/>
              <a:t>10/6/2017</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58" tIns="46580" rIns="93158" bIns="46580"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58" tIns="46580" rIns="93158" bIns="46580" rtlCol="0" anchor="b"/>
          <a:lstStyle>
            <a:lvl1pPr algn="r">
              <a:defRPr sz="1300"/>
            </a:lvl1pPr>
          </a:lstStyle>
          <a:p>
            <a:fld id="{8DD3EA5C-B564-43F6-A854-66CF5CD0CC76}" type="slidenum">
              <a:rPr lang="en-US" smtClean="0"/>
              <a:t>‹#›</a:t>
            </a:fld>
            <a:endParaRPr lang="en-US" dirty="0"/>
          </a:p>
        </p:txBody>
      </p:sp>
    </p:spTree>
    <p:extLst>
      <p:ext uri="{BB962C8B-B14F-4D97-AF65-F5344CB8AC3E}">
        <p14:creationId xmlns:p14="http://schemas.microsoft.com/office/powerpoint/2010/main" val="1692307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300"/>
            </a:lvl1pPr>
          </a:lstStyle>
          <a:p>
            <a:fld id="{6F5ED001-8E4F-41BA-B339-E1E7E3327FC9}" type="datetimeFigureOut">
              <a:rPr lang="en-US" smtClean="0"/>
              <a:t>10/6/2017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80" rIns="93158" bIns="4658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3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iUEt0xOysr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iUEt0xOysr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introduce myself.  Welcome you on behalf of the Urban/NNIP team.</a:t>
            </a:r>
          </a:p>
          <a:p>
            <a:endParaRPr lang="en-US" dirty="0"/>
          </a:p>
          <a:p>
            <a:r>
              <a:rPr lang="en-US" dirty="0"/>
              <a:t>Start with logistics</a:t>
            </a:r>
          </a:p>
          <a:p>
            <a:endParaRPr lang="en-US" dirty="0"/>
          </a:p>
          <a:p>
            <a:pPr defTabSz="931580">
              <a:defRPr/>
            </a:pPr>
            <a:r>
              <a:rPr lang="en-US" sz="1300" dirty="0"/>
              <a:t>Welcome live-stream audiences, cameras are rolling and videos will be posted afterwards. We’ll be tweeting using hashtag NNIP.</a:t>
            </a:r>
          </a:p>
          <a:p>
            <a:endParaRPr lang="en-US" dirty="0"/>
          </a:p>
          <a:p>
            <a:r>
              <a:rPr lang="en-US" dirty="0"/>
              <a:t>Few opening remarks</a:t>
            </a:r>
            <a:r>
              <a:rPr lang="en-US" baseline="0" dirty="0"/>
              <a:t> before introductions</a:t>
            </a:r>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3409235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network’s mission is to foster NNIP</a:t>
            </a:r>
            <a:r>
              <a:rPr lang="en-US" baseline="0" dirty="0"/>
              <a:t> capacities in new cities – there are descriptions of their organizations in the back of your packet.</a:t>
            </a:r>
          </a:p>
          <a:p>
            <a:endParaRPr lang="en-US" baseline="0" dirty="0"/>
          </a:p>
          <a:p>
            <a:r>
              <a:rPr lang="en-US" baseline="0" dirty="0"/>
              <a:t>welcome them – answer questions  - ask about their work….</a:t>
            </a:r>
          </a:p>
          <a:p>
            <a:endParaRPr lang="en-US" baseline="0" dirty="0"/>
          </a:p>
          <a:p>
            <a:r>
              <a:rPr lang="en-US" baseline="0" dirty="0"/>
              <a:t>Greg from Phoenix here for the first time as part of the Turning the Corner initiative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378443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people go around with name and org?</a:t>
            </a:r>
          </a:p>
          <a:p>
            <a:r>
              <a:rPr lang="en-US" dirty="0"/>
              <a:t>What are the </a:t>
            </a:r>
            <a:r>
              <a:rPr lang="en-US" dirty="0" err="1"/>
              <a:t>menti</a:t>
            </a:r>
            <a:r>
              <a:rPr lang="en-US" dirty="0"/>
              <a:t> questions?</a:t>
            </a:r>
          </a:p>
        </p:txBody>
      </p:sp>
      <p:sp>
        <p:nvSpPr>
          <p:cNvPr id="4" name="Slide Number Placeholder 3"/>
          <p:cNvSpPr>
            <a:spLocks noGrp="1"/>
          </p:cNvSpPr>
          <p:nvPr>
            <p:ph type="sldNum" sz="quarter" idx="10"/>
          </p:nvPr>
        </p:nvSpPr>
        <p:spPr/>
        <p:txBody>
          <a:bodyPr/>
          <a:lstStyle/>
          <a:p>
            <a:fld id="{91C0A19E-F03E-4439-8473-00B692EFD32E}" type="slidenum">
              <a:rPr lang="en-US" smtClean="0"/>
              <a:t>11</a:t>
            </a:fld>
            <a:endParaRPr lang="en-US" dirty="0"/>
          </a:p>
        </p:txBody>
      </p:sp>
    </p:spTree>
    <p:extLst>
      <p:ext uri="{BB962C8B-B14F-4D97-AF65-F5344CB8AC3E}">
        <p14:creationId xmlns:p14="http://schemas.microsoft.com/office/powerpoint/2010/main" val="1939480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mn-lt"/>
              </a:rPr>
              <a:t>Note code of conduct.</a:t>
            </a:r>
          </a:p>
          <a:p>
            <a:pPr lvl="0"/>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Note framing pages explaining the motivations behind each session. We heard you - more interactive plenary sessions.  Walk through agenda, mentioning points below..</a:t>
            </a:r>
            <a:endParaRPr lang="en-US" sz="1200" dirty="0">
              <a:highlight>
                <a:srgbClr val="FFFF00"/>
              </a:highlight>
              <a:latin typeface="+mn-lt"/>
            </a:endParaRPr>
          </a:p>
          <a:p>
            <a:pPr marL="0" lvl="0" indent="0">
              <a:buFont typeface="Arial" panose="020B0604020202020204" pitchFamily="34" charset="0"/>
              <a:buNone/>
            </a:pPr>
            <a:endParaRPr lang="en-US" sz="1200" dirty="0">
              <a:highlight>
                <a:srgbClr val="FFFF00"/>
              </a:highlight>
              <a:latin typeface="+mn-lt"/>
            </a:endParaRPr>
          </a:p>
          <a:p>
            <a:pPr marL="0" lvl="0" indent="0">
              <a:buFont typeface="Arial" panose="020B0604020202020204" pitchFamily="34" charset="0"/>
              <a:buNone/>
            </a:pPr>
            <a:r>
              <a:rPr lang="en-US" sz="1200" dirty="0">
                <a:highlight>
                  <a:srgbClr val="FFFF00"/>
                </a:highlight>
                <a:latin typeface="+mn-lt"/>
              </a:rPr>
              <a:t>TODAY</a:t>
            </a:r>
          </a:p>
          <a:p>
            <a:pPr marL="285750" indent="-285750">
              <a:buFont typeface="Arial" panose="020B0604020202020204" pitchFamily="34" charset="0"/>
              <a:buChar char="•"/>
            </a:pPr>
            <a:r>
              <a:rPr lang="en-US" sz="1200" dirty="0">
                <a:latin typeface="+mn-lt"/>
              </a:rPr>
              <a:t>Your Role in Fostering a Data-Driven Community – Kicking off the meeting with Inspired by work locally and through the Civic Tech and Data Collaborative </a:t>
            </a:r>
          </a:p>
          <a:p>
            <a:pPr marL="285750" indent="-285750">
              <a:buFont typeface="Arial" panose="020B0604020202020204" pitchFamily="34" charset="0"/>
              <a:buChar char="•"/>
            </a:pPr>
            <a:r>
              <a:rPr lang="en-US" sz="1200" dirty="0">
                <a:latin typeface="+mn-lt"/>
              </a:rPr>
              <a:t>Lunch and ignite</a:t>
            </a:r>
          </a:p>
          <a:p>
            <a:pPr marL="171450" indent="-171450">
              <a:buFont typeface="Arial" panose="020B0604020202020204" pitchFamily="34" charset="0"/>
              <a:buChar char="•"/>
            </a:pPr>
            <a:r>
              <a:rPr lang="en-US" sz="1200" dirty="0">
                <a:latin typeface="+mn-lt"/>
              </a:rPr>
              <a:t>Building a Culture of Data Use: Innovations in Program Planning and Evaluation in Indianapolis – our local session</a:t>
            </a:r>
          </a:p>
          <a:p>
            <a:pPr marL="171450" indent="-171450">
              <a:buFont typeface="Arial" panose="020B0604020202020204" pitchFamily="34" charset="0"/>
              <a:buChar char="•"/>
            </a:pPr>
            <a:endParaRPr lang="en-US" sz="1200" dirty="0">
              <a:latin typeface="+mn-lt"/>
            </a:endParaRPr>
          </a:p>
          <a:p>
            <a:pPr marL="0" indent="0">
              <a:buFont typeface="Arial" panose="020B0604020202020204" pitchFamily="34" charset="0"/>
              <a:buNone/>
            </a:pPr>
            <a:r>
              <a:rPr lang="en-US" sz="1200" dirty="0">
                <a:latin typeface="+mn-lt"/>
              </a:rPr>
              <a:t>TOMORROW</a:t>
            </a:r>
          </a:p>
          <a:p>
            <a:pPr marL="171450" indent="-171450">
              <a:buFont typeface="Arial" panose="020B0604020202020204" pitchFamily="34" charset="0"/>
              <a:buChar char="•"/>
            </a:pPr>
            <a:r>
              <a:rPr lang="en-US" sz="1200" dirty="0">
                <a:latin typeface="+mn-lt"/>
              </a:rPr>
              <a:t>Make the NNIP Network Work for You – Leah will give a short update, but we want to use most of the time to get your ideas. </a:t>
            </a:r>
          </a:p>
          <a:p>
            <a:pPr marL="171450" indent="-171450">
              <a:buFont typeface="Arial" panose="020B0604020202020204" pitchFamily="34" charset="0"/>
              <a:buChar char="•"/>
            </a:pPr>
            <a:r>
              <a:rPr lang="en-US" sz="1200" dirty="0">
                <a:latin typeface="+mn-lt"/>
              </a:rPr>
              <a:t>The Role of Data in Times of Crisis and Recovery – many of you have asked about the wellbeing and response-work of our Houston partner, so we’re excited </a:t>
            </a:r>
            <a:r>
              <a:rPr lang="en-US" sz="1200" dirty="0" err="1">
                <a:latin typeface="+mn-lt"/>
              </a:rPr>
              <a:t>Jie’s</a:t>
            </a:r>
            <a:r>
              <a:rPr lang="en-US" sz="1200" dirty="0">
                <a:latin typeface="+mn-lt"/>
              </a:rPr>
              <a:t> here to share their journey so far.  Also really fortunate to have Denice Ross here, formerly with the Data Center in NOLA, to bring some perspective. (maybe start with Seema video if that comes through</a:t>
            </a:r>
          </a:p>
          <a:p>
            <a:pPr marL="171450" indent="-171450">
              <a:buFont typeface="Arial" panose="020B0604020202020204" pitchFamily="34" charset="0"/>
              <a:buChar char="•"/>
            </a:pPr>
            <a:r>
              <a:rPr lang="en-US" sz="1200" dirty="0">
                <a:latin typeface="+mn-lt"/>
              </a:rPr>
              <a:t>Ignite and lunch</a:t>
            </a:r>
          </a:p>
          <a:p>
            <a:pPr marL="171450" indent="-171450">
              <a:buFont typeface="Arial" panose="020B0604020202020204" pitchFamily="34" charset="0"/>
              <a:buChar char="•"/>
            </a:pPr>
            <a:r>
              <a:rPr lang="en-US" sz="1200" dirty="0">
                <a:latin typeface="+mn-lt"/>
              </a:rPr>
              <a:t>Hands-On Workshop on User-Centered Design – spurred by interest in some related ignites and panels – new format that we hope you’ll enjoy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Camp  -Break out rooms logistics</a:t>
            </a:r>
          </a:p>
          <a:p>
            <a:pPr marL="171450" indent="-171450">
              <a:buFont typeface="Arial" panose="020B0604020202020204" pitchFamily="34" charset="0"/>
              <a:buChar char="•"/>
            </a:pPr>
            <a:endParaRPr lang="en-US" sz="1200" dirty="0">
              <a:latin typeface="+mn-lt"/>
            </a:endParaRPr>
          </a:p>
          <a:p>
            <a:pPr marL="0" indent="0">
              <a:buFont typeface="Arial" panose="020B0604020202020204" pitchFamily="34" charset="0"/>
              <a:buNone/>
            </a:pPr>
            <a:r>
              <a:rPr lang="en-US" sz="1200" dirty="0">
                <a:latin typeface="+mn-lt"/>
              </a:rPr>
              <a:t>END ON FRIDAY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Involving Students in Data Services – inspired by how rich the Camp session was in Baltimore – wanted to share with the whole group….</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Camp and Ignite</a:t>
            </a:r>
          </a:p>
          <a:p>
            <a:pPr lvl="0"/>
            <a:endParaRPr lang="en-US" sz="1200" dirty="0">
              <a:latin typeface="+mn-lt"/>
            </a:endParaRPr>
          </a:p>
          <a:p>
            <a:endParaRPr lang="en-US" sz="1200" dirty="0">
              <a:latin typeface="+mn-lt"/>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91C0A19E-F03E-4439-8473-00B692EFD32E}" type="slidenum">
              <a:rPr lang="en-US" smtClean="0"/>
              <a:t>12</a:t>
            </a:fld>
            <a:endParaRPr lang="en-US" dirty="0"/>
          </a:p>
        </p:txBody>
      </p:sp>
    </p:spTree>
    <p:extLst>
      <p:ext uri="{BB962C8B-B14F-4D97-AF65-F5344CB8AC3E}">
        <p14:creationId xmlns:p14="http://schemas.microsoft.com/office/powerpoint/2010/main" val="3219258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Please remember that everyone who has downloaded the app can see what you write in the chat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List of Attendees – please note that Participant list is also in back of the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4671" indent="-174671">
              <a:buFont typeface="Arial" panose="020B0604020202020204" pitchFamily="34" charset="0"/>
              <a:buChar char="•"/>
            </a:pPr>
            <a:r>
              <a:rPr lang="en-US" sz="1200" dirty="0"/>
              <a:t>Stay up to date on new </a:t>
            </a:r>
            <a:r>
              <a:rPr lang="en-US" sz="1200" dirty="0" err="1"/>
              <a:t>NNIPCamp</a:t>
            </a:r>
            <a:r>
              <a:rPr lang="en-US" sz="1200" dirty="0"/>
              <a:t> unconference sessions </a:t>
            </a:r>
          </a:p>
          <a:p>
            <a:pPr marL="174671" indent="-174671">
              <a:buFont typeface="Arial" panose="020B0604020202020204" pitchFamily="34" charset="0"/>
              <a:buChar char="•"/>
            </a:pPr>
            <a:r>
              <a:rPr lang="en-US" sz="1200" dirty="0"/>
              <a:t>Post announcements to all meeting attendees</a:t>
            </a:r>
          </a:p>
          <a:p>
            <a:pPr marL="174671" indent="-174671">
              <a:buFont typeface="Arial" panose="020B0604020202020204" pitchFamily="34" charset="0"/>
              <a:buChar char="•"/>
            </a:pPr>
            <a:r>
              <a:rPr lang="en-US" sz="1200" dirty="0"/>
              <a:t>Post crowd pictures during (and after) each day’s events </a:t>
            </a:r>
          </a:p>
          <a:p>
            <a:pPr marL="174671" indent="-174671">
              <a:buFont typeface="Arial" panose="020B0604020202020204" pitchFamily="34" charset="0"/>
              <a:buChar char="•"/>
            </a:pPr>
            <a:r>
              <a:rPr lang="en-US" sz="1200" dirty="0"/>
              <a:t>Answer daily polls</a:t>
            </a:r>
          </a:p>
          <a:p>
            <a:pPr marL="174671" indent="-174671">
              <a:buFont typeface="Arial" panose="020B0604020202020204" pitchFamily="34" charset="0"/>
              <a:buChar char="•"/>
            </a:pPr>
            <a:endParaRPr lang="en-US" sz="1200" dirty="0"/>
          </a:p>
          <a:p>
            <a:pPr marL="174671" indent="-174671">
              <a:buFont typeface="Arial" panose="020B0604020202020204" pitchFamily="34" charset="0"/>
              <a:buChar char="•"/>
            </a:pPr>
            <a:r>
              <a:rPr lang="en-US" sz="1200" dirty="0"/>
              <a:t>CHECKING</a:t>
            </a:r>
          </a:p>
          <a:p>
            <a:r>
              <a:rPr lang="en-US" sz="1200" kern="1200" dirty="0">
                <a:solidFill>
                  <a:schemeClr val="tx1"/>
                </a:solidFill>
                <a:effectLst/>
                <a:latin typeface="+mn-lt"/>
                <a:ea typeface="+mn-ea"/>
                <a:cs typeface="+mn-cs"/>
              </a:rPr>
              <a:t>•Post crowd pictures during (and after) each day’s events</a:t>
            </a:r>
          </a:p>
          <a:p>
            <a:r>
              <a:rPr lang="en-US" sz="1200" kern="1200" dirty="0">
                <a:solidFill>
                  <a:schemeClr val="tx1"/>
                </a:solidFill>
                <a:effectLst/>
                <a:latin typeface="+mn-lt"/>
                <a:ea typeface="+mn-ea"/>
                <a:cs typeface="+mn-cs"/>
              </a:rPr>
              <a:t>•Answer daily polls</a:t>
            </a:r>
          </a:p>
          <a:p>
            <a:pPr marL="174671" indent="-174671">
              <a:buFont typeface="Arial" panose="020B0604020202020204" pitchFamily="34" charset="0"/>
              <a:buChar cha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13</a:t>
            </a:fld>
            <a:endParaRPr lang="en-US" dirty="0"/>
          </a:p>
        </p:txBody>
      </p:sp>
    </p:spTree>
    <p:extLst>
      <p:ext uri="{BB962C8B-B14F-4D97-AF65-F5344CB8AC3E}">
        <p14:creationId xmlns:p14="http://schemas.microsoft.com/office/powerpoint/2010/main" val="2694154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If you don’t want push notifications, here’s how you disable them.</a:t>
            </a:r>
          </a:p>
          <a:p>
            <a:endParaRPr lang="en-US" dirty="0"/>
          </a:p>
          <a:p>
            <a:r>
              <a:rPr lang="en-US" dirty="0"/>
              <a:t>I strongly suggest keeping at</a:t>
            </a:r>
            <a:r>
              <a:rPr lang="en-US" baseline="0" dirty="0"/>
              <a:t> least “Creator Broadcasts Only” so that you can still receive alerts from NNIP HQ.</a:t>
            </a:r>
          </a:p>
          <a:p>
            <a:endParaRPr lang="en-US" baseline="0" dirty="0"/>
          </a:p>
          <a:p>
            <a:r>
              <a:rPr lang="en-US" baseline="0" dirty="0"/>
              <a:t>If you have trouble with this, please ask Olivia or me and we will help you. </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14</a:t>
            </a:fld>
            <a:endParaRPr lang="en-US" dirty="0"/>
          </a:p>
        </p:txBody>
      </p:sp>
    </p:spTree>
    <p:extLst>
      <p:ext uri="{BB962C8B-B14F-4D97-AF65-F5344CB8AC3E}">
        <p14:creationId xmlns:p14="http://schemas.microsoft.com/office/powerpoint/2010/main" val="2169415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solidFill>
                  <a:srgbClr val="FF0000"/>
                </a:solidFill>
              </a:rPr>
              <a:t>Tours – FIND OUT mobility requirements</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15</a:t>
            </a:fld>
            <a:endParaRPr lang="en-US" dirty="0"/>
          </a:p>
        </p:txBody>
      </p:sp>
    </p:spTree>
    <p:extLst>
      <p:ext uri="{BB962C8B-B14F-4D97-AF65-F5344CB8AC3E}">
        <p14:creationId xmlns:p14="http://schemas.microsoft.com/office/powerpoint/2010/main" val="1828507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You may bring your plate to the ballroom if you don’t finish your breakfast by 9am,</a:t>
            </a:r>
            <a:r>
              <a:rPr lang="en-US" baseline="0" dirty="0"/>
              <a:t> but please be on time for the 9am session so we don’t fall behind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Take Food From the  “Nourishment Hub”  - We</a:t>
            </a:r>
            <a:r>
              <a:rPr lang="en-US" baseline="0" dirty="0"/>
              <a:t> didn’t purchase this and the hotel has asked that we don’t take food from it.</a:t>
            </a:r>
            <a:endParaRPr lang="en-US" dirty="0"/>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NNIPHQ staff - please stand up – we’re here to make your next 3 days go smoothly , so just let us know if you need anything.</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16</a:t>
            </a:fld>
            <a:endParaRPr lang="en-US" dirty="0"/>
          </a:p>
        </p:txBody>
      </p:sp>
    </p:spTree>
    <p:extLst>
      <p:ext uri="{BB962C8B-B14F-4D97-AF65-F5344CB8AC3E}">
        <p14:creationId xmlns:p14="http://schemas.microsoft.com/office/powerpoint/2010/main" val="3084214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17</a:t>
            </a:fld>
            <a:endParaRPr lang="en-US" dirty="0"/>
          </a:p>
        </p:txBody>
      </p:sp>
    </p:spTree>
    <p:extLst>
      <p:ext uri="{BB962C8B-B14F-4D97-AF65-F5344CB8AC3E}">
        <p14:creationId xmlns:p14="http://schemas.microsoft.com/office/powerpoint/2010/main" val="1373744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1300" u="sng" dirty="0">
                <a:hlinkClick r:id="rId3"/>
              </a:rPr>
              <a:t>Go over schedule/timing</a:t>
            </a:r>
          </a:p>
          <a:p>
            <a:pPr defTabSz="931580">
              <a:defRPr/>
            </a:pPr>
            <a:endParaRPr lang="en-US" sz="1300" u="sng" dirty="0">
              <a:hlinkClick r:id="rId3"/>
            </a:endParaRPr>
          </a:p>
          <a:p>
            <a:pPr defTabSz="931580">
              <a:defRPr/>
            </a:pPr>
            <a:r>
              <a:rPr lang="en-US" sz="1300" u="sng" dirty="0">
                <a:hlinkClick r:id="rId3"/>
              </a:rPr>
              <a:t>Rules are posted on cards?</a:t>
            </a:r>
          </a:p>
          <a:p>
            <a:pPr defTabSz="931580">
              <a:defRPr/>
            </a:pPr>
            <a:endParaRPr lang="en-US" sz="1300" u="sng" dirty="0">
              <a:hlinkClick r:id="rId3"/>
            </a:endParaRPr>
          </a:p>
          <a:p>
            <a:pPr defTabSz="931580">
              <a:defRPr/>
            </a:pPr>
            <a:endParaRPr lang="en-US" sz="1300" u="sng" dirty="0">
              <a:hlinkClick r:id="rId3"/>
            </a:endParaRPr>
          </a:p>
          <a:p>
            <a:pPr defTabSz="931580">
              <a:defRPr/>
            </a:pPr>
            <a:endParaRPr lang="en-US" sz="1300" u="sng" dirty="0">
              <a:hlinkClick r:id="rId3"/>
            </a:endParaRPr>
          </a:p>
          <a:p>
            <a:pPr defTabSz="931580">
              <a:defRPr/>
            </a:pPr>
            <a:r>
              <a:rPr lang="en-US" sz="1300" b="1" dirty="0">
                <a:hlinkClick r:id="rId3"/>
              </a:rPr>
              <a:t>UNCONFERENCE 101 – Sunlight Foundation</a:t>
            </a:r>
            <a:endParaRPr lang="en-US" sz="1300" b="1" dirty="0"/>
          </a:p>
          <a:p>
            <a:r>
              <a:rPr lang="en-US" dirty="0"/>
              <a:t>https://www.youtube.com/watch?v=iUEt0xOysr4</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18</a:t>
            </a:fld>
            <a:endParaRPr lang="en-US" dirty="0"/>
          </a:p>
        </p:txBody>
      </p:sp>
    </p:spTree>
    <p:extLst>
      <p:ext uri="{BB962C8B-B14F-4D97-AF65-F5344CB8AC3E}">
        <p14:creationId xmlns:p14="http://schemas.microsoft.com/office/powerpoint/2010/main" val="3640059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19</a:t>
            </a:fld>
            <a:endParaRPr lang="en-US" dirty="0"/>
          </a:p>
        </p:txBody>
      </p:sp>
    </p:spTree>
    <p:extLst>
      <p:ext uri="{BB962C8B-B14F-4D97-AF65-F5344CB8AC3E}">
        <p14:creationId xmlns:p14="http://schemas.microsoft.com/office/powerpoint/2010/main" val="150842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attended the intro session, but</a:t>
            </a:r>
            <a:r>
              <a:rPr lang="en-US" baseline="0" dirty="0"/>
              <a:t> we always start out by reminding ourselves of what we have in common.</a:t>
            </a:r>
          </a:p>
          <a:p>
            <a:r>
              <a:rPr lang="en-US" baseline="0" dirty="0"/>
              <a:t> - assemble and collect ngh data</a:t>
            </a:r>
          </a:p>
          <a:p>
            <a:r>
              <a:rPr lang="en-US" baseline="0" dirty="0"/>
              <a:t> - work with local groups to USE the data</a:t>
            </a:r>
          </a:p>
          <a:p>
            <a:r>
              <a:rPr lang="en-US" baseline="0" dirty="0"/>
              <a:t> - make sure everyone has access – esp communities under stress that have traditionally not had access to data.</a:t>
            </a:r>
          </a:p>
          <a:p>
            <a:endParaRPr lang="en-US" dirty="0"/>
          </a:p>
          <a:p>
            <a:r>
              <a:rPr lang="en-US" dirty="0"/>
              <a:t>TO DO – UPDATE - First,</a:t>
            </a:r>
            <a:r>
              <a:rPr lang="en-US" baseline="0" dirty="0"/>
              <a:t> t</a:t>
            </a:r>
            <a:r>
              <a:rPr lang="en-US" dirty="0"/>
              <a:t>hanks</a:t>
            </a:r>
            <a:r>
              <a:rPr lang="en-US" baseline="0" dirty="0"/>
              <a:t> to all the partners attending – more than </a:t>
            </a:r>
            <a:r>
              <a:rPr lang="en-US" baseline="0" dirty="0">
                <a:solidFill>
                  <a:srgbClr val="FF0000"/>
                </a:solidFill>
              </a:rPr>
              <a:t>50 </a:t>
            </a:r>
            <a:r>
              <a:rPr lang="en-US" baseline="0" dirty="0"/>
              <a:t>staff from 28</a:t>
            </a:r>
            <a:r>
              <a:rPr lang="en-US" dirty="0"/>
              <a:t> cities and about 20% of them here</a:t>
            </a:r>
            <a:r>
              <a:rPr lang="en-US" baseline="0" dirty="0"/>
              <a:t> for the first time (1</a:t>
            </a:r>
          </a:p>
          <a:p>
            <a:r>
              <a:rPr lang="en-US" baseline="0" dirty="0"/>
              <a:t>2).   (missing KC, </a:t>
            </a:r>
            <a:r>
              <a:rPr lang="en-US" baseline="0" dirty="0" err="1"/>
              <a:t>Prov</a:t>
            </a:r>
            <a:r>
              <a:rPr lang="en-US" baseline="0" dirty="0"/>
              <a:t>, Miami)</a:t>
            </a:r>
          </a:p>
          <a:p>
            <a:endParaRPr lang="en-US" dirty="0"/>
          </a:p>
          <a:p>
            <a:r>
              <a:rPr lang="en-US" baseline="0" dirty="0"/>
              <a:t>And</a:t>
            </a:r>
            <a:r>
              <a:rPr lang="en-US" dirty="0"/>
              <a:t> 5 alumni</a:t>
            </a:r>
          </a:p>
          <a:p>
            <a:pPr marL="174671" indent="-174671" defTabSz="881261">
              <a:buFont typeface="Arial" panose="020B0604020202020204" pitchFamily="34" charset="0"/>
              <a:buChar char="•"/>
              <a:defRPr/>
            </a:pPr>
            <a:r>
              <a:rPr lang="en-US" dirty="0"/>
              <a:t>Jake Cowan</a:t>
            </a:r>
          </a:p>
          <a:p>
            <a:pPr marL="174671" indent="-174671" defTabSz="881261">
              <a:buFont typeface="Arial" panose="020B0604020202020204" pitchFamily="34" charset="0"/>
              <a:buChar char="•"/>
              <a:defRPr/>
            </a:pPr>
            <a:r>
              <a:rPr lang="en-US" dirty="0"/>
              <a:t>Charlotte-Anne Lucas</a:t>
            </a:r>
          </a:p>
          <a:p>
            <a:pPr marL="174671" indent="-174671" defTabSz="881261">
              <a:buFont typeface="Arial" panose="020B0604020202020204" pitchFamily="34" charset="0"/>
              <a:buChar char="•"/>
              <a:defRPr/>
            </a:pPr>
            <a:r>
              <a:rPr lang="en-US" dirty="0"/>
              <a:t>Denice Ross</a:t>
            </a:r>
          </a:p>
          <a:p>
            <a:pPr marL="174671" indent="-174671" defTabSz="881261">
              <a:buFont typeface="Arial" panose="020B0604020202020204" pitchFamily="34" charset="0"/>
              <a:buChar char="•"/>
              <a:defRPr/>
            </a:pPr>
            <a:r>
              <a:rPr lang="en-US" dirty="0"/>
              <a:t>Eleanor Tutt</a:t>
            </a:r>
          </a:p>
          <a:p>
            <a:pPr marL="174671" indent="-174671" defTabSz="881261">
              <a:buFont typeface="Arial" panose="020B0604020202020204" pitchFamily="34" charset="0"/>
              <a:buChar char="•"/>
              <a:defRPr/>
            </a:pPr>
            <a:r>
              <a:rPr lang="en-US" dirty="0"/>
              <a:t>Greg Sanders</a:t>
            </a:r>
          </a:p>
          <a:p>
            <a:pPr marL="174671" indent="-17467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dirty="0"/>
          </a:p>
        </p:txBody>
      </p:sp>
    </p:spTree>
    <p:extLst>
      <p:ext uri="{BB962C8B-B14F-4D97-AF65-F5344CB8AC3E}">
        <p14:creationId xmlns:p14="http://schemas.microsoft.com/office/powerpoint/2010/main" val="3883503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20</a:t>
            </a:fld>
            <a:endParaRPr lang="en-US" dirty="0"/>
          </a:p>
        </p:txBody>
      </p:sp>
    </p:spTree>
    <p:extLst>
      <p:ext uri="{BB962C8B-B14F-4D97-AF65-F5344CB8AC3E}">
        <p14:creationId xmlns:p14="http://schemas.microsoft.com/office/powerpoint/2010/main" val="2685995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1300" u="sng" dirty="0">
                <a:hlinkClick r:id="rId3"/>
              </a:rPr>
              <a:t>Go over schedule/timing</a:t>
            </a:r>
          </a:p>
          <a:p>
            <a:pPr defTabSz="931580">
              <a:defRPr/>
            </a:pPr>
            <a:endParaRPr lang="en-US" sz="1300" u="sng" dirty="0">
              <a:hlinkClick r:id="rId3"/>
            </a:endParaRPr>
          </a:p>
          <a:p>
            <a:pPr defTabSz="931580">
              <a:defRPr/>
            </a:pPr>
            <a:r>
              <a:rPr lang="en-US" sz="1300" u="sng" dirty="0">
                <a:hlinkClick r:id="rId3"/>
              </a:rPr>
              <a:t>Rules are posted everywhere…</a:t>
            </a:r>
          </a:p>
          <a:p>
            <a:pPr defTabSz="931580">
              <a:defRPr/>
            </a:pPr>
            <a:endParaRPr lang="en-US" sz="1300" u="sng" dirty="0">
              <a:hlinkClick r:id="rId3"/>
            </a:endParaRPr>
          </a:p>
          <a:p>
            <a:pPr defTabSz="931580">
              <a:defRPr/>
            </a:pPr>
            <a:endParaRPr lang="en-US" sz="1300" u="sng" dirty="0">
              <a:hlinkClick r:id="rId3"/>
            </a:endParaRPr>
          </a:p>
          <a:p>
            <a:pPr defTabSz="931580">
              <a:defRPr/>
            </a:pPr>
            <a:r>
              <a:rPr lang="en-US" sz="1300" b="1" dirty="0">
                <a:hlinkClick r:id="rId3"/>
              </a:rPr>
              <a:t>UNCONFERENCE 101 – Sunlight Foundation</a:t>
            </a:r>
            <a:endParaRPr lang="en-US" sz="1300" b="1" dirty="0"/>
          </a:p>
          <a:p>
            <a:r>
              <a:rPr lang="en-US" dirty="0"/>
              <a:t>https://www.youtube.com/watch?v=iUEt0xOysr4</a:t>
            </a:r>
          </a:p>
          <a:p>
            <a:endParaRPr lang="en-US" dirty="0"/>
          </a:p>
          <a:p>
            <a:r>
              <a:rPr lang="en-US" dirty="0"/>
              <a:t>Determine the twitter rules for the session with the group</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21</a:t>
            </a:fld>
            <a:endParaRPr lang="en-US" dirty="0"/>
          </a:p>
        </p:txBody>
      </p:sp>
    </p:spTree>
    <p:extLst>
      <p:ext uri="{BB962C8B-B14F-4D97-AF65-F5344CB8AC3E}">
        <p14:creationId xmlns:p14="http://schemas.microsoft.com/office/powerpoint/2010/main" val="3640059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22</a:t>
            </a:fld>
            <a:endParaRPr lang="en-US" dirty="0"/>
          </a:p>
        </p:txBody>
      </p:sp>
    </p:spTree>
    <p:extLst>
      <p:ext uri="{BB962C8B-B14F-4D97-AF65-F5344CB8AC3E}">
        <p14:creationId xmlns:p14="http://schemas.microsoft.com/office/powerpoint/2010/main" val="4162650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23</a:t>
            </a:fld>
            <a:endParaRPr lang="en-US" dirty="0"/>
          </a:p>
        </p:txBody>
      </p:sp>
    </p:spTree>
    <p:extLst>
      <p:ext uri="{BB962C8B-B14F-4D97-AF65-F5344CB8AC3E}">
        <p14:creationId xmlns:p14="http://schemas.microsoft.com/office/powerpoint/2010/main" val="340923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None of this would be possible without dedicated</a:t>
            </a:r>
            <a:r>
              <a:rPr lang="en-US" baseline="0" dirty="0"/>
              <a:t> funders - </a:t>
            </a:r>
            <a:r>
              <a:rPr lang="en-US" dirty="0"/>
              <a:t>(can’t be here this time)</a:t>
            </a:r>
            <a:endParaRPr lang="en-US" baseline="0" dirty="0"/>
          </a:p>
          <a:p>
            <a:endParaRPr lang="en-US" baseline="0" dirty="0"/>
          </a:p>
          <a:p>
            <a:pPr marL="171450" indent="-171450">
              <a:buFont typeface="Arial" panose="020B0604020202020204" pitchFamily="34" charset="0"/>
              <a:buChar char="•"/>
            </a:pPr>
            <a:r>
              <a:rPr lang="en-US" dirty="0"/>
              <a:t>Cindy</a:t>
            </a:r>
            <a:r>
              <a:rPr lang="en-US" baseline="0" dirty="0"/>
              <a:t> Guy– really partners in thinking about directions – conflict with internal meetings</a:t>
            </a:r>
            <a:endParaRPr lang="en-US" dirty="0"/>
          </a:p>
          <a:p>
            <a:pPr marL="171450" indent="-171450">
              <a:buFont typeface="Arial" panose="020B0604020202020204" pitchFamily="34" charset="0"/>
              <a:buChar char="•"/>
            </a:pPr>
            <a:r>
              <a:rPr lang="en-US" dirty="0"/>
              <a:t>Craig Howard  - program officer for NNIP and CTDC</a:t>
            </a:r>
            <a:endParaRPr lang="en-US" baseline="0" dirty="0"/>
          </a:p>
          <a:p>
            <a:pPr marL="171450" indent="-171450">
              <a:buFont typeface="Arial" panose="020B0604020202020204" pitchFamily="34" charset="0"/>
              <a:buChar char="•"/>
            </a:pPr>
            <a:r>
              <a:rPr lang="en-US" baseline="0" dirty="0"/>
              <a:t>Kresge – funder of Turning the Corner project</a:t>
            </a:r>
          </a:p>
          <a:p>
            <a:endParaRPr lang="en-US" baseline="0" dirty="0"/>
          </a:p>
          <a:p>
            <a:r>
              <a:rPr lang="en-US" baseline="0" dirty="0"/>
              <a:t>Two projects we recently wrapped up since that last meeting</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Office</a:t>
            </a:r>
            <a:r>
              <a:rPr lang="en-US" baseline="0" dirty="0"/>
              <a:t> of Minority Health &amp; </a:t>
            </a:r>
            <a:r>
              <a:rPr lang="en-US" dirty="0"/>
              <a:t>Microsoft </a:t>
            </a:r>
            <a:r>
              <a:rPr lang="en-US" baseline="0" dirty="0"/>
              <a:t> - </a:t>
            </a:r>
            <a:r>
              <a:rPr lang="en-US" dirty="0"/>
              <a:t>Kevin Miller  </a:t>
            </a:r>
          </a:p>
          <a:p>
            <a:endParaRPr lang="en-US" baseline="0" dirty="0"/>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dirty="0"/>
          </a:p>
        </p:txBody>
      </p:sp>
    </p:spTree>
    <p:extLst>
      <p:ext uri="{BB962C8B-B14F-4D97-AF65-F5344CB8AC3E}">
        <p14:creationId xmlns:p14="http://schemas.microsoft.com/office/powerpoint/2010/main" val="336766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want to recognize our local partners at the Polis Center</a:t>
            </a:r>
            <a:r>
              <a:rPr lang="en-US" baseline="0" dirty="0"/>
              <a:t>, Sharon, Kelly, Ryan, and Matt. </a:t>
            </a:r>
          </a:p>
          <a:p>
            <a:endParaRPr lang="en-US" baseline="0" dirty="0"/>
          </a:p>
          <a:p>
            <a:pPr lvl="1"/>
            <a:r>
              <a:rPr lang="en-US" baseline="0" dirty="0"/>
              <a:t>*Who are the additional people to add aside from those three?</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2101814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a:t>
            </a:r>
            <a:r>
              <a:rPr lang="en-US" baseline="0" dirty="0"/>
              <a:t> IN</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296634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read all the names]</a:t>
            </a:r>
            <a:r>
              <a:rPr lang="en-US" baseline="0" dirty="0"/>
              <a:t> </a:t>
            </a:r>
            <a:r>
              <a:rPr lang="en-US" dirty="0"/>
              <a:t>Would the Exec Comm</a:t>
            </a:r>
            <a:r>
              <a:rPr lang="en-US" baseline="0" dirty="0"/>
              <a:t> please stand…. These are your representatives – they </a:t>
            </a:r>
            <a:r>
              <a:rPr lang="en-US" dirty="0"/>
              <a:t>meet</a:t>
            </a:r>
            <a:r>
              <a:rPr lang="en-US" baseline="0" dirty="0"/>
              <a:t> with us monthly and helped a lot with putting the program together.  </a:t>
            </a:r>
          </a:p>
          <a:p>
            <a:endParaRPr lang="en-US" dirty="0"/>
          </a:p>
          <a:p>
            <a:r>
              <a:rPr lang="en-US" dirty="0"/>
              <a:t>Tom Kingsley,</a:t>
            </a:r>
            <a:r>
              <a:rPr lang="en-US" baseline="0" dirty="0"/>
              <a:t> Leah and I are also part of the Executive Committee.   Tom couldn’t make it this time</a:t>
            </a:r>
          </a:p>
          <a:p>
            <a:endParaRPr lang="en-US" baseline="0" dirty="0"/>
          </a:p>
          <a:p>
            <a:r>
              <a:rPr lang="en-US" b="0" dirty="0"/>
              <a:t>Bob and Mark cycle off at the end of the year.  </a:t>
            </a:r>
          </a:p>
          <a:p>
            <a:r>
              <a:rPr lang="en-US" b="1" dirty="0"/>
              <a:t>PLUG</a:t>
            </a:r>
            <a:r>
              <a:rPr lang="en-US" b="1" baseline="0" dirty="0"/>
              <a:t> for running – call for nominees next month</a:t>
            </a:r>
          </a:p>
          <a:p>
            <a:endParaRPr lang="en-US" baseline="0"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360698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Our lives are made easier and the wealth of expertise in the network and generosity of sharing.  Here’s the partners that you’ll hear from over the next 3 days.</a:t>
            </a:r>
          </a:p>
          <a:p>
            <a:endParaRPr lang="en-US" baseline="0" dirty="0"/>
          </a:p>
          <a:p>
            <a:r>
              <a:rPr lang="en-US" baseline="0" dirty="0"/>
              <a:t>Encourage you to thank them in person while we’re together</a:t>
            </a:r>
          </a:p>
        </p:txBody>
      </p:sp>
      <p:sp>
        <p:nvSpPr>
          <p:cNvPr id="4" name="Slide Number Placeholder 3"/>
          <p:cNvSpPr>
            <a:spLocks noGrp="1"/>
          </p:cNvSpPr>
          <p:nvPr>
            <p:ph type="sldNum" sz="quarter" idx="10"/>
          </p:nvPr>
        </p:nvSpPr>
        <p:spPr/>
        <p:txBody>
          <a:bodyPr/>
          <a:lstStyle/>
          <a:p>
            <a:fld id="{9509C1CF-0B05-42BA-A122-7F697B58632C}" type="slidenum">
              <a:rPr lang="en-US" smtClean="0"/>
              <a:t>7</a:t>
            </a:fld>
            <a:endParaRPr lang="en-US" dirty="0"/>
          </a:p>
        </p:txBody>
      </p:sp>
    </p:spTree>
    <p:extLst>
      <p:ext uri="{BB962C8B-B14F-4D97-AF65-F5344CB8AC3E}">
        <p14:creationId xmlns:p14="http://schemas.microsoft.com/office/powerpoint/2010/main" val="183964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This afternoon – lucky to hear about the great work in Indianapolis – bios in your packet</a:t>
            </a:r>
          </a:p>
          <a:p>
            <a:endParaRPr lang="en-US" baseline="0" dirty="0"/>
          </a:p>
          <a:p>
            <a:r>
              <a:rPr lang="en-US" baseline="0" dirty="0"/>
              <a:t>And be sure to thank your tour guides for tonight.</a:t>
            </a:r>
          </a:p>
          <a:p>
            <a:endParaRPr lang="en-US" baseline="0" dirty="0"/>
          </a:p>
        </p:txBody>
      </p:sp>
      <p:sp>
        <p:nvSpPr>
          <p:cNvPr id="4" name="Slide Number Placeholder 3"/>
          <p:cNvSpPr>
            <a:spLocks noGrp="1"/>
          </p:cNvSpPr>
          <p:nvPr>
            <p:ph type="sldNum" sz="quarter" idx="10"/>
          </p:nvPr>
        </p:nvSpPr>
        <p:spPr/>
        <p:txBody>
          <a:bodyPr/>
          <a:lstStyle/>
          <a:p>
            <a:fld id="{9509C1CF-0B05-42BA-A122-7F697B58632C}" type="slidenum">
              <a:rPr lang="en-US" smtClean="0"/>
              <a:t>8</a:t>
            </a:fld>
            <a:endParaRPr lang="en-US" dirty="0"/>
          </a:p>
        </p:txBody>
      </p:sp>
    </p:spTree>
    <p:extLst>
      <p:ext uri="{BB962C8B-B14F-4D97-AF65-F5344CB8AC3E}">
        <p14:creationId xmlns:p14="http://schemas.microsoft.com/office/powerpoint/2010/main" val="183964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Another part of NNIP’s value is bringing outside expertise to the network.</a:t>
            </a:r>
          </a:p>
          <a:p>
            <a:endParaRPr lang="en-US" baseline="0" dirty="0"/>
          </a:p>
          <a:p>
            <a:r>
              <a:rPr lang="en-US" baseline="0" dirty="0"/>
              <a:t>Other guests</a:t>
            </a:r>
          </a:p>
          <a:p>
            <a:endParaRPr lang="en-US" baseline="0" dirty="0"/>
          </a:p>
          <a:p>
            <a:pPr>
              <a:spcAft>
                <a:spcPts val="400"/>
              </a:spcAft>
            </a:pPr>
            <a:r>
              <a:rPr lang="en-US" dirty="0"/>
              <a:t>Ash Center at Harvard Kennedy School</a:t>
            </a:r>
          </a:p>
          <a:p>
            <a:pPr>
              <a:spcAft>
                <a:spcPts val="400"/>
              </a:spcAft>
            </a:pPr>
            <a:r>
              <a:rPr lang="en-US" dirty="0"/>
              <a:t>Federal Reserve Banks of Chicago</a:t>
            </a:r>
          </a:p>
          <a:p>
            <a:pPr>
              <a:spcAft>
                <a:spcPts val="400"/>
              </a:spcAft>
            </a:pPr>
            <a:r>
              <a:rPr lang="en-US" dirty="0"/>
              <a:t>Ford Foundation</a:t>
            </a:r>
          </a:p>
          <a:p>
            <a:pPr>
              <a:spcAft>
                <a:spcPts val="400"/>
              </a:spcAft>
            </a:pPr>
            <a:r>
              <a:rPr lang="en-US" dirty="0"/>
              <a:t>Living Cities</a:t>
            </a:r>
          </a:p>
          <a:p>
            <a:pPr>
              <a:spcAft>
                <a:spcPts val="400"/>
              </a:spcAft>
            </a:pPr>
            <a:r>
              <a:rPr lang="en-US"/>
              <a:t>Trinity College</a:t>
            </a:r>
            <a:endParaRPr lang="en-US" dirty="0"/>
          </a:p>
          <a:p>
            <a:pPr>
              <a:spcAft>
                <a:spcPts val="400"/>
              </a:spcAft>
            </a:pPr>
            <a:r>
              <a:rPr lang="en-US" dirty="0"/>
              <a:t>Sunlight Foundation</a:t>
            </a:r>
          </a:p>
          <a:p>
            <a:endParaRPr lang="en-US" baseline="0" dirty="0"/>
          </a:p>
        </p:txBody>
      </p:sp>
      <p:sp>
        <p:nvSpPr>
          <p:cNvPr id="4" name="Slide Number Placeholder 3"/>
          <p:cNvSpPr>
            <a:spLocks noGrp="1"/>
          </p:cNvSpPr>
          <p:nvPr>
            <p:ph type="sldNum" sz="quarter" idx="10"/>
          </p:nvPr>
        </p:nvSpPr>
        <p:spPr/>
        <p:txBody>
          <a:bodyPr/>
          <a:lstStyle/>
          <a:p>
            <a:fld id="{9509C1CF-0B05-42BA-A122-7F697B58632C}" type="slidenum">
              <a:rPr lang="en-US" smtClean="0"/>
              <a:t>9</a:t>
            </a:fld>
            <a:endParaRPr lang="en-US" dirty="0"/>
          </a:p>
        </p:txBody>
      </p:sp>
    </p:spTree>
    <p:extLst>
      <p:ext uri="{BB962C8B-B14F-4D97-AF65-F5344CB8AC3E}">
        <p14:creationId xmlns:p14="http://schemas.microsoft.com/office/powerpoint/2010/main" val="1839644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a:t>CLICK HERE TO EDIT SLIDE TITLE</a:t>
            </a:r>
            <a:br>
              <a:rPr lang="en-US" dirty="0"/>
            </a:br>
            <a:r>
              <a:rPr lang="en-US" dirty="0"/>
              <a:t>SECOND LINE IF NEEDED</a:t>
            </a:r>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a:t>CLICK HERE TO EDIT SLIDE TITLE</a:t>
            </a:r>
            <a:br>
              <a:rPr lang="en-US" dirty="0"/>
            </a:br>
            <a:r>
              <a:rPr lang="en-US" dirty="0"/>
              <a:t>SECOND LINE IF NEEDED</a:t>
            </a:r>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my.yapp.us/NNIPINDY"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emf"/><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e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18" Type="http://schemas.openxmlformats.org/officeDocument/2006/relationships/image" Target="../media/image32.jpg"/><Relationship Id="rId3" Type="http://schemas.openxmlformats.org/officeDocument/2006/relationships/image" Target="../media/image17.png"/><Relationship Id="rId21" Type="http://schemas.openxmlformats.org/officeDocument/2006/relationships/image" Target="../media/image35.jpeg"/><Relationship Id="rId7" Type="http://schemas.openxmlformats.org/officeDocument/2006/relationships/image" Target="../media/image21.jp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notesSlide" Target="../notesSlides/notesSlide7.xml"/><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slideLayout" Target="../slideLayouts/slideLayout10.xml"/><Relationship Id="rId6" Type="http://schemas.openxmlformats.org/officeDocument/2006/relationships/image" Target="../media/image20.jpeg"/><Relationship Id="rId11" Type="http://schemas.openxmlformats.org/officeDocument/2006/relationships/image" Target="../media/image25.jpg"/><Relationship Id="rId24" Type="http://schemas.openxmlformats.org/officeDocument/2006/relationships/image" Target="../media/image38.jpeg"/><Relationship Id="rId5" Type="http://schemas.openxmlformats.org/officeDocument/2006/relationships/image" Target="../media/image19.jpg"/><Relationship Id="rId15" Type="http://schemas.openxmlformats.org/officeDocument/2006/relationships/image" Target="../media/image29.jpeg"/><Relationship Id="rId23" Type="http://schemas.openxmlformats.org/officeDocument/2006/relationships/image" Target="../media/image37.jpeg"/><Relationship Id="rId10" Type="http://schemas.openxmlformats.org/officeDocument/2006/relationships/image" Target="../media/image24.jpg"/><Relationship Id="rId19" Type="http://schemas.openxmlformats.org/officeDocument/2006/relationships/image" Target="../media/image33.gif"/><Relationship Id="rId4" Type="http://schemas.openxmlformats.org/officeDocument/2006/relationships/image" Target="../media/image18.png"/><Relationship Id="rId9" Type="http://schemas.openxmlformats.org/officeDocument/2006/relationships/image" Target="../media/image23.jpg"/><Relationship Id="rId14" Type="http://schemas.openxmlformats.org/officeDocument/2006/relationships/image" Target="../media/image28.jpeg"/><Relationship Id="rId22"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Welcome to the </a:t>
            </a:r>
            <a:br>
              <a:rPr lang="en-US" dirty="0"/>
            </a:br>
            <a:r>
              <a:rPr lang="en-US" dirty="0"/>
              <a:t>#NNIP Indianapolis Meeting!</a:t>
            </a:r>
          </a:p>
        </p:txBody>
      </p:sp>
      <p:sp>
        <p:nvSpPr>
          <p:cNvPr id="7" name="Text Placeholder 6"/>
          <p:cNvSpPr>
            <a:spLocks noGrp="1"/>
          </p:cNvSpPr>
          <p:nvPr>
            <p:ph type="body" sz="quarter" idx="10"/>
          </p:nvPr>
        </p:nvSpPr>
        <p:spPr/>
        <p:txBody>
          <a:bodyPr/>
          <a:lstStyle/>
          <a:p>
            <a:r>
              <a:rPr lang="en-US" altLang="en-US" dirty="0"/>
              <a:t>October 11, 2017</a:t>
            </a:r>
          </a:p>
          <a:p>
            <a:endParaRPr lang="en-US" dirty="0"/>
          </a:p>
        </p:txBody>
      </p:sp>
    </p:spTree>
    <p:extLst>
      <p:ext uri="{BB962C8B-B14F-4D97-AF65-F5344CB8AC3E}">
        <p14:creationId xmlns:p14="http://schemas.microsoft.com/office/powerpoint/2010/main" val="368768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Guest Cities!</a:t>
            </a:r>
          </a:p>
        </p:txBody>
      </p:sp>
      <p:sp>
        <p:nvSpPr>
          <p:cNvPr id="4" name="Content Placeholder 2"/>
          <p:cNvSpPr txBox="1">
            <a:spLocks/>
          </p:cNvSpPr>
          <p:nvPr/>
        </p:nvSpPr>
        <p:spPr>
          <a:xfrm>
            <a:off x="637849" y="1802326"/>
            <a:ext cx="4159250"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472" indent="-347472">
              <a:buSzPts val="2500"/>
              <a:buFont typeface="Arial" panose="020B0604020202020204" pitchFamily="34" charset="0"/>
              <a:buChar char="•"/>
            </a:pPr>
            <a:r>
              <a:rPr lang="en-US" sz="2400" dirty="0">
                <a:solidFill>
                  <a:srgbClr val="000000"/>
                </a:solidFill>
                <a:latin typeface="Century Gothic" panose="020B0502020202020204" pitchFamily="34" charset="0"/>
              </a:rPr>
              <a:t>Chicago, IL</a:t>
            </a:r>
            <a:endParaRPr lang="en-US" sz="2400" dirty="0"/>
          </a:p>
          <a:p>
            <a:pPr marL="347472" indent="-347472"/>
            <a:r>
              <a:rPr lang="en-US" sz="2400" dirty="0">
                <a:solidFill>
                  <a:srgbClr val="000000"/>
                </a:solidFill>
                <a:latin typeface="Century Gothic" panose="020B0502020202020204" pitchFamily="34" charset="0"/>
              </a:rPr>
              <a:t>Durham, NC</a:t>
            </a:r>
            <a:endParaRPr lang="en-US" sz="2400" dirty="0"/>
          </a:p>
          <a:p>
            <a:pPr marL="347472" indent="-347472"/>
            <a:r>
              <a:rPr lang="en-US" sz="2400" dirty="0">
                <a:solidFill>
                  <a:srgbClr val="000000"/>
                </a:solidFill>
                <a:latin typeface="Century Gothic" panose="020B0502020202020204" pitchFamily="34" charset="0"/>
              </a:rPr>
              <a:t>Madison, WI</a:t>
            </a:r>
          </a:p>
          <a:p>
            <a:pPr marL="347472" indent="-347472"/>
            <a:r>
              <a:rPr lang="en-US" sz="2400" dirty="0">
                <a:solidFill>
                  <a:srgbClr val="000000"/>
                </a:solidFill>
                <a:latin typeface="Century Gothic" panose="020B0502020202020204" pitchFamily="34" charset="0"/>
              </a:rPr>
              <a:t>Memphis, TN</a:t>
            </a:r>
          </a:p>
          <a:p>
            <a:pPr marL="347472" indent="-347472"/>
            <a:r>
              <a:rPr lang="en-US" sz="2400" dirty="0">
                <a:solidFill>
                  <a:srgbClr val="000000"/>
                </a:solidFill>
                <a:latin typeface="Century Gothic" panose="020B0502020202020204" pitchFamily="34" charset="0"/>
              </a:rPr>
              <a:t>Phoenix, AZ</a:t>
            </a:r>
            <a:endParaRPr lang="en-US" sz="2400" dirty="0"/>
          </a:p>
          <a:p>
            <a:pPr marL="347472" indent="-347472"/>
            <a:r>
              <a:rPr lang="en-US" sz="2400" dirty="0">
                <a:solidFill>
                  <a:srgbClr val="000000"/>
                </a:solidFill>
                <a:latin typeface="Century Gothic" panose="020B0502020202020204" pitchFamily="34" charset="0"/>
              </a:rPr>
              <a:t>Richmond, VA</a:t>
            </a:r>
          </a:p>
          <a:p>
            <a:pPr marL="347472" indent="-347472"/>
            <a:r>
              <a:rPr lang="en-US" altLang="en-US" sz="2400" dirty="0">
                <a:solidFill>
                  <a:srgbClr val="000000"/>
                </a:solidFill>
                <a:latin typeface="Century Gothic" panose="020B0502020202020204" pitchFamily="34" charset="0"/>
              </a:rPr>
              <a:t>South Bend, IN</a:t>
            </a:r>
            <a:endParaRPr lang="en-US" altLang="en-US" sz="2200" dirty="0"/>
          </a:p>
          <a:p>
            <a:endParaRPr lang="en-US" dirty="0"/>
          </a:p>
        </p:txBody>
      </p:sp>
    </p:spTree>
    <p:extLst>
      <p:ext uri="{BB962C8B-B14F-4D97-AF65-F5344CB8AC3E}">
        <p14:creationId xmlns:p14="http://schemas.microsoft.com/office/powerpoint/2010/main" val="187248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Text Placeholder 2"/>
          <p:cNvSpPr>
            <a:spLocks noGrp="1"/>
          </p:cNvSpPr>
          <p:nvPr>
            <p:ph type="body" sz="quarter" idx="10"/>
          </p:nvPr>
        </p:nvSpPr>
        <p:spPr>
          <a:xfrm>
            <a:off x="762000" y="3932375"/>
            <a:ext cx="7924800" cy="1054344"/>
          </a:xfrm>
        </p:spPr>
        <p:txBody>
          <a:bodyPr/>
          <a:lstStyle/>
          <a:p>
            <a:r>
              <a:rPr lang="en-US" dirty="0"/>
              <a:t>Rob Pitingolo</a:t>
            </a:r>
          </a:p>
        </p:txBody>
      </p:sp>
    </p:spTree>
    <p:extLst>
      <p:ext uri="{BB962C8B-B14F-4D97-AF65-F5344CB8AC3E}">
        <p14:creationId xmlns:p14="http://schemas.microsoft.com/office/powerpoint/2010/main" val="43775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r>
              <a:rPr lang="en-US"/>
              <a:t>and Logistics</a:t>
            </a:r>
            <a:endParaRPr lang="en-US" dirty="0"/>
          </a:p>
        </p:txBody>
      </p:sp>
    </p:spTree>
    <p:extLst>
      <p:ext uri="{BB962C8B-B14F-4D97-AF65-F5344CB8AC3E}">
        <p14:creationId xmlns:p14="http://schemas.microsoft.com/office/powerpoint/2010/main" val="2805707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NNIP Meeting App</a:t>
            </a:r>
          </a:p>
        </p:txBody>
      </p:sp>
      <p:sp>
        <p:nvSpPr>
          <p:cNvPr id="4" name="Content Placeholder 2"/>
          <p:cNvSpPr txBox="1">
            <a:spLocks/>
          </p:cNvSpPr>
          <p:nvPr/>
        </p:nvSpPr>
        <p:spPr>
          <a:xfrm>
            <a:off x="1006862" y="2509024"/>
            <a:ext cx="7382026" cy="366197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472" indent="-347472">
              <a:buSzPts val="2500"/>
              <a:buFont typeface="Arial" panose="020B0604020202020204" pitchFamily="34" charset="0"/>
              <a:buChar char="•"/>
            </a:pPr>
            <a:r>
              <a:rPr lang="en-US" sz="2400" dirty="0">
                <a:solidFill>
                  <a:srgbClr val="000000"/>
                </a:solidFill>
                <a:latin typeface="Century Gothic" panose="020B0502020202020204" pitchFamily="34" charset="0"/>
              </a:rPr>
              <a:t>Schedule</a:t>
            </a:r>
          </a:p>
          <a:p>
            <a:pPr marL="347472" indent="-347472">
              <a:buSzPts val="2500"/>
              <a:buFont typeface="Arial" panose="020B0604020202020204" pitchFamily="34" charset="0"/>
              <a:buChar char="•"/>
            </a:pPr>
            <a:r>
              <a:rPr lang="en-US" altLang="en-US" sz="2400" dirty="0">
                <a:solidFill>
                  <a:srgbClr val="000000"/>
                </a:solidFill>
                <a:latin typeface="Century Gothic" panose="020B0502020202020204" pitchFamily="34" charset="0"/>
              </a:rPr>
              <a:t>List of attendees</a:t>
            </a:r>
          </a:p>
          <a:p>
            <a:pPr marL="347472" indent="-347472">
              <a:buSzPts val="2500"/>
              <a:buFont typeface="Arial" panose="020B0604020202020204" pitchFamily="34" charset="0"/>
              <a:buChar char="•"/>
            </a:pPr>
            <a:r>
              <a:rPr lang="en-US" altLang="en-US" sz="2400" dirty="0">
                <a:solidFill>
                  <a:srgbClr val="000000"/>
                </a:solidFill>
                <a:latin typeface="Century Gothic" panose="020B0502020202020204" pitchFamily="34" charset="0"/>
              </a:rPr>
              <a:t>NNIPCamp</a:t>
            </a:r>
          </a:p>
          <a:p>
            <a:pPr marL="347472" indent="-347472">
              <a:buSzPts val="2500"/>
              <a:buFont typeface="Arial" panose="020B0604020202020204" pitchFamily="34" charset="0"/>
              <a:buChar char="•"/>
            </a:pPr>
            <a:r>
              <a:rPr lang="en-US" altLang="en-US" sz="2400" dirty="0">
                <a:solidFill>
                  <a:srgbClr val="000000"/>
                </a:solidFill>
                <a:latin typeface="Century Gothic" panose="020B0502020202020204" pitchFamily="34" charset="0"/>
              </a:rPr>
              <a:t>Restaurant list</a:t>
            </a:r>
          </a:p>
          <a:p>
            <a:pPr marL="347472" indent="-347472">
              <a:buSzPts val="2500"/>
              <a:buFont typeface="Arial" panose="020B0604020202020204" pitchFamily="34" charset="0"/>
              <a:buChar char="•"/>
            </a:pPr>
            <a:r>
              <a:rPr lang="en-US" altLang="en-US" sz="2400" dirty="0">
                <a:solidFill>
                  <a:srgbClr val="000000"/>
                </a:solidFill>
                <a:latin typeface="Century Gothic" panose="020B0502020202020204" pitchFamily="34" charset="0"/>
              </a:rPr>
              <a:t>Follow #NNIP</a:t>
            </a:r>
          </a:p>
          <a:p>
            <a:pPr marL="347472" indent="-347472">
              <a:buSzPts val="2500"/>
              <a:buFont typeface="Arial" panose="020B0604020202020204" pitchFamily="34" charset="0"/>
              <a:buChar char="•"/>
            </a:pPr>
            <a:r>
              <a:rPr lang="en-US" altLang="en-US" sz="2400" dirty="0">
                <a:solidFill>
                  <a:srgbClr val="000000"/>
                </a:solidFill>
                <a:latin typeface="Century Gothic" panose="020B0502020202020204" pitchFamily="34" charset="0"/>
              </a:rPr>
              <a:t>Chat</a:t>
            </a:r>
            <a:endParaRPr lang="en-US" altLang="en-US" sz="2200" dirty="0"/>
          </a:p>
          <a:p>
            <a:endParaRPr lang="en-US" dirty="0"/>
          </a:p>
        </p:txBody>
      </p:sp>
      <p:sp>
        <p:nvSpPr>
          <p:cNvPr id="3" name="TextBox 2"/>
          <p:cNvSpPr txBox="1"/>
          <p:nvPr/>
        </p:nvSpPr>
        <p:spPr>
          <a:xfrm>
            <a:off x="1824112" y="1537390"/>
            <a:ext cx="5508239" cy="707886"/>
          </a:xfrm>
          <a:prstGeom prst="rect">
            <a:avLst/>
          </a:prstGeom>
          <a:noFill/>
        </p:spPr>
        <p:txBody>
          <a:bodyPr wrap="none" rtlCol="0">
            <a:spAutoFit/>
          </a:bodyPr>
          <a:lstStyle/>
          <a:p>
            <a:r>
              <a:rPr lang="en-US" sz="4000" dirty="0">
                <a:hlinkClick r:id="rId3"/>
              </a:rPr>
              <a:t>my.yapp.us/NNIPindy</a:t>
            </a:r>
            <a:endParaRPr lang="en-US" sz="4000" dirty="0"/>
          </a:p>
        </p:txBody>
      </p:sp>
      <p:pic>
        <p:nvPicPr>
          <p:cNvPr id="3074" name="Picture 2" descr="https://lh4.ggpht.com/nDna0skS9NXfWC4RsLUFwg-ey1ON6ZasQ1HJTg2x4BqsPYPpRAd997NuJtYDu9EBsAAL=w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851" y="260241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786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NNIP Meeting App</a:t>
            </a:r>
          </a:p>
        </p:txBody>
      </p:sp>
      <p:pic>
        <p:nvPicPr>
          <p:cNvPr id="6" name="Picture 5"/>
          <p:cNvPicPr>
            <a:picLocks noChangeAspect="1"/>
          </p:cNvPicPr>
          <p:nvPr/>
        </p:nvPicPr>
        <p:blipFill>
          <a:blip r:embed="rId3"/>
          <a:stretch>
            <a:fillRect/>
          </a:stretch>
        </p:blipFill>
        <p:spPr>
          <a:xfrm>
            <a:off x="6048438" y="1516566"/>
            <a:ext cx="2743200" cy="4876800"/>
          </a:xfrm>
          <a:prstGeom prst="rect">
            <a:avLst/>
          </a:prstGeom>
        </p:spPr>
      </p:pic>
      <p:pic>
        <p:nvPicPr>
          <p:cNvPr id="8" name="Picture 7"/>
          <p:cNvPicPr>
            <a:picLocks noChangeAspect="1"/>
          </p:cNvPicPr>
          <p:nvPr/>
        </p:nvPicPr>
        <p:blipFill>
          <a:blip r:embed="rId4"/>
          <a:stretch>
            <a:fillRect/>
          </a:stretch>
        </p:blipFill>
        <p:spPr>
          <a:xfrm>
            <a:off x="3120934" y="1516566"/>
            <a:ext cx="2743200" cy="4876800"/>
          </a:xfrm>
          <a:prstGeom prst="rect">
            <a:avLst/>
          </a:prstGeom>
        </p:spPr>
      </p:pic>
      <p:pic>
        <p:nvPicPr>
          <p:cNvPr id="10" name="Picture 9"/>
          <p:cNvPicPr>
            <a:picLocks noChangeAspect="1"/>
          </p:cNvPicPr>
          <p:nvPr/>
        </p:nvPicPr>
        <p:blipFill>
          <a:blip r:embed="rId5"/>
          <a:stretch>
            <a:fillRect/>
          </a:stretch>
        </p:blipFill>
        <p:spPr>
          <a:xfrm>
            <a:off x="193430" y="1516566"/>
            <a:ext cx="2743200" cy="4876800"/>
          </a:xfrm>
          <a:prstGeom prst="rect">
            <a:avLst/>
          </a:prstGeom>
        </p:spPr>
      </p:pic>
      <p:sp>
        <p:nvSpPr>
          <p:cNvPr id="11" name="Rectangle 10"/>
          <p:cNvSpPr/>
          <p:nvPr/>
        </p:nvSpPr>
        <p:spPr>
          <a:xfrm>
            <a:off x="193430" y="6393366"/>
            <a:ext cx="4601594" cy="464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148824" y="1661531"/>
            <a:ext cx="497946" cy="47950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3098631" y="4959576"/>
            <a:ext cx="1328404" cy="6160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8177325" y="2000787"/>
            <a:ext cx="785710" cy="116616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146265" y="6434925"/>
            <a:ext cx="878767" cy="369332"/>
          </a:xfrm>
          <a:prstGeom prst="rect">
            <a:avLst/>
          </a:prstGeom>
          <a:noFill/>
        </p:spPr>
        <p:txBody>
          <a:bodyPr wrap="none" rtlCol="0">
            <a:spAutoFit/>
          </a:bodyPr>
          <a:lstStyle/>
          <a:p>
            <a:r>
              <a:rPr lang="en-US" dirty="0"/>
              <a:t>Step 1</a:t>
            </a:r>
          </a:p>
        </p:txBody>
      </p:sp>
      <p:sp>
        <p:nvSpPr>
          <p:cNvPr id="17" name="TextBox 16"/>
          <p:cNvSpPr txBox="1"/>
          <p:nvPr/>
        </p:nvSpPr>
        <p:spPr>
          <a:xfrm>
            <a:off x="4053150" y="6441017"/>
            <a:ext cx="878767" cy="369332"/>
          </a:xfrm>
          <a:prstGeom prst="rect">
            <a:avLst/>
          </a:prstGeom>
          <a:noFill/>
        </p:spPr>
        <p:txBody>
          <a:bodyPr wrap="none" rtlCol="0">
            <a:spAutoFit/>
          </a:bodyPr>
          <a:lstStyle/>
          <a:p>
            <a:r>
              <a:rPr lang="en-US" dirty="0"/>
              <a:t>Step 2</a:t>
            </a:r>
          </a:p>
        </p:txBody>
      </p:sp>
      <p:sp>
        <p:nvSpPr>
          <p:cNvPr id="18" name="TextBox 17"/>
          <p:cNvSpPr txBox="1"/>
          <p:nvPr/>
        </p:nvSpPr>
        <p:spPr>
          <a:xfrm>
            <a:off x="6980654" y="6434925"/>
            <a:ext cx="878767" cy="369332"/>
          </a:xfrm>
          <a:prstGeom prst="rect">
            <a:avLst/>
          </a:prstGeom>
          <a:noFill/>
        </p:spPr>
        <p:txBody>
          <a:bodyPr wrap="none" rtlCol="0">
            <a:spAutoFit/>
          </a:bodyPr>
          <a:lstStyle/>
          <a:p>
            <a:r>
              <a:rPr lang="en-US" dirty="0"/>
              <a:t>Step 3</a:t>
            </a:r>
          </a:p>
        </p:txBody>
      </p:sp>
    </p:spTree>
    <p:extLst>
      <p:ext uri="{BB962C8B-B14F-4D97-AF65-F5344CB8AC3E}">
        <p14:creationId xmlns:p14="http://schemas.microsoft.com/office/powerpoint/2010/main" val="240362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Reception and Tour</a:t>
            </a:r>
          </a:p>
        </p:txBody>
      </p:sp>
      <p:sp>
        <p:nvSpPr>
          <p:cNvPr id="4" name="Content Placeholder 2"/>
          <p:cNvSpPr txBox="1">
            <a:spLocks/>
          </p:cNvSpPr>
          <p:nvPr/>
        </p:nvSpPr>
        <p:spPr>
          <a:xfrm>
            <a:off x="637849" y="1619784"/>
            <a:ext cx="7382026" cy="45512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472" indent="-347472">
              <a:buSzPts val="2500"/>
              <a:buFont typeface="Arial" panose="020B0604020202020204" pitchFamily="34" charset="0"/>
              <a:buChar char="•"/>
            </a:pPr>
            <a:endParaRPr lang="en-US" sz="2400" dirty="0">
              <a:solidFill>
                <a:srgbClr val="000000"/>
              </a:solidFill>
              <a:latin typeface="Century Gothic" panose="020B0502020202020204" pitchFamily="34" charset="0"/>
            </a:endParaRPr>
          </a:p>
          <a:p>
            <a:pPr marL="347472" indent="-347472">
              <a:buSzPts val="2500"/>
              <a:buFont typeface="Arial" panose="020B0604020202020204" pitchFamily="34" charset="0"/>
              <a:buChar char="•"/>
            </a:pPr>
            <a:endParaRPr lang="en-US" sz="2400" dirty="0">
              <a:solidFill>
                <a:srgbClr val="000000"/>
              </a:solidFill>
              <a:latin typeface="Century Gothic" panose="020B0502020202020204" pitchFamily="34" charset="0"/>
            </a:endParaRPr>
          </a:p>
          <a:p>
            <a:pPr marL="347472" indent="-347472">
              <a:spcAft>
                <a:spcPts val="400"/>
              </a:spcAft>
              <a:buSzPts val="2500"/>
              <a:buFont typeface="Arial" panose="020B0604020202020204" pitchFamily="34" charset="0"/>
              <a:buChar char="•"/>
            </a:pPr>
            <a:r>
              <a:rPr lang="en-US" sz="2400" dirty="0">
                <a:solidFill>
                  <a:srgbClr val="000000"/>
                </a:solidFill>
                <a:latin typeface="Century Gothic" panose="020B0502020202020204" pitchFamily="34" charset="0"/>
              </a:rPr>
              <a:t>Depart from lobby at 4:15</a:t>
            </a:r>
          </a:p>
          <a:p>
            <a:pPr marL="347472" indent="-347472">
              <a:spcAft>
                <a:spcPts val="400"/>
              </a:spcAft>
              <a:buSzPts val="2500"/>
              <a:buFont typeface="Arial" panose="020B0604020202020204" pitchFamily="34" charset="0"/>
              <a:buChar char="•"/>
            </a:pPr>
            <a:r>
              <a:rPr lang="en-US" sz="2400" dirty="0">
                <a:solidFill>
                  <a:srgbClr val="000000"/>
                </a:solidFill>
                <a:latin typeface="Century Gothic" panose="020B0502020202020204" pitchFamily="34" charset="0"/>
              </a:rPr>
              <a:t>Return to hotel at 6:15 </a:t>
            </a:r>
          </a:p>
          <a:p>
            <a:pPr marL="347472" indent="-347472">
              <a:spcAft>
                <a:spcPts val="0"/>
              </a:spcAft>
              <a:buSzPts val="2500"/>
              <a:buFont typeface="Arial" panose="020B0604020202020204" pitchFamily="34" charset="0"/>
              <a:buChar char="•"/>
            </a:pPr>
            <a:r>
              <a:rPr lang="en-US" sz="2400" dirty="0">
                <a:solidFill>
                  <a:srgbClr val="000000"/>
                </a:solidFill>
                <a:latin typeface="Century Gothic" panose="020B0502020202020204" pitchFamily="34" charset="0"/>
              </a:rPr>
              <a:t>Time to change</a:t>
            </a:r>
          </a:p>
          <a:p>
            <a:pPr marL="347472" indent="-347472">
              <a:spcAft>
                <a:spcPts val="1600"/>
              </a:spcAft>
              <a:buSzPts val="2500"/>
              <a:buFont typeface="Arial" panose="020B0604020202020204" pitchFamily="34" charset="0"/>
              <a:buChar char="•"/>
            </a:pPr>
            <a:endParaRPr lang="en-US" sz="2400" dirty="0">
              <a:solidFill>
                <a:srgbClr val="000000"/>
              </a:solidFill>
              <a:latin typeface="Century Gothic" panose="020B0502020202020204" pitchFamily="34" charset="0"/>
            </a:endParaRPr>
          </a:p>
          <a:p>
            <a:pPr marL="347472" indent="-347472">
              <a:spcBef>
                <a:spcPts val="0"/>
              </a:spcBef>
              <a:spcAft>
                <a:spcPts val="400"/>
              </a:spcAft>
              <a:buSzPts val="2500"/>
              <a:buFont typeface="Arial" panose="020B0604020202020204" pitchFamily="34" charset="0"/>
              <a:buChar char="•"/>
            </a:pPr>
            <a:r>
              <a:rPr lang="en-US" sz="2400" dirty="0"/>
              <a:t>Walk hotel </a:t>
            </a:r>
            <a:r>
              <a:rPr lang="en-US" sz="2400" dirty="0">
                <a:sym typeface="Wingdings" panose="05000000000000000000" pitchFamily="2" charset="2"/>
              </a:rPr>
              <a:t> </a:t>
            </a:r>
            <a:r>
              <a:rPr lang="en-US" sz="2400" dirty="0"/>
              <a:t>reception</a:t>
            </a:r>
          </a:p>
          <a:p>
            <a:pPr marL="347472" indent="-347472">
              <a:spcAft>
                <a:spcPts val="400"/>
              </a:spcAft>
            </a:pPr>
            <a:r>
              <a:rPr lang="en-US" sz="2400" dirty="0">
                <a:solidFill>
                  <a:srgbClr val="000000"/>
                </a:solidFill>
                <a:latin typeface="Century Gothic" panose="020B0502020202020204" pitchFamily="34" charset="0"/>
              </a:rPr>
              <a:t>Depart from lobby at 4:30</a:t>
            </a:r>
          </a:p>
          <a:p>
            <a:pPr marL="347472" indent="-347472">
              <a:spcAft>
                <a:spcPts val="400"/>
              </a:spcAft>
            </a:pPr>
            <a:r>
              <a:rPr lang="en-US" altLang="en-US" sz="2400" dirty="0">
                <a:solidFill>
                  <a:srgbClr val="000000"/>
                </a:solidFill>
                <a:latin typeface="Century Gothic" panose="020B0502020202020204" pitchFamily="34" charset="0"/>
              </a:rPr>
              <a:t>Arrive at reception at 6:30</a:t>
            </a:r>
            <a:endParaRPr lang="en-US" altLang="en-US" sz="2200" dirty="0"/>
          </a:p>
          <a:p>
            <a:endParaRPr lang="en-US" dirty="0"/>
          </a:p>
        </p:txBody>
      </p:sp>
      <p:pic>
        <p:nvPicPr>
          <p:cNvPr id="2050" name="Picture 2" descr="https://d30y9cdsu7xlg0.cloudfront.net/png/15900-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779" y="2601057"/>
            <a:ext cx="1714131" cy="17141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u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779" y="4654717"/>
            <a:ext cx="1800759" cy="1800759"/>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9F78150-DE25-466C-B813-E30413F322E4}"/>
              </a:ext>
            </a:extLst>
          </p:cNvPr>
          <p:cNvSpPr/>
          <p:nvPr/>
        </p:nvSpPr>
        <p:spPr>
          <a:xfrm>
            <a:off x="1424539" y="1511166"/>
            <a:ext cx="6006999" cy="731520"/>
          </a:xfrm>
          <a:prstGeom prst="rect">
            <a:avLst/>
          </a:prstGeom>
          <a:noFill/>
          <a:ln w="57150">
            <a:solidFill>
              <a:srgbClr val="92D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chemeClr val="tx1"/>
                </a:solidFill>
                <a:latin typeface="Century Gothic" panose="020B0502020202020204" pitchFamily="34" charset="0"/>
              </a:rPr>
              <a:t>Note:  Reception is business-casual</a:t>
            </a:r>
          </a:p>
        </p:txBody>
      </p:sp>
    </p:spTree>
    <p:extLst>
      <p:ext uri="{BB962C8B-B14F-4D97-AF65-F5344CB8AC3E}">
        <p14:creationId xmlns:p14="http://schemas.microsoft.com/office/powerpoint/2010/main" val="809476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Breakfast</a:t>
            </a:r>
          </a:p>
        </p:txBody>
      </p:sp>
      <p:sp>
        <p:nvSpPr>
          <p:cNvPr id="4" name="Content Placeholder 2"/>
          <p:cNvSpPr txBox="1">
            <a:spLocks/>
          </p:cNvSpPr>
          <p:nvPr/>
        </p:nvSpPr>
        <p:spPr>
          <a:xfrm>
            <a:off x="448278" y="1695704"/>
            <a:ext cx="4052004"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472" indent="-347472">
              <a:buSzPts val="2500"/>
              <a:buFont typeface="Arial" panose="020B0604020202020204" pitchFamily="34" charset="0"/>
              <a:buChar char="•"/>
            </a:pPr>
            <a:r>
              <a:rPr lang="en-US" sz="2400" dirty="0">
                <a:solidFill>
                  <a:srgbClr val="000000"/>
                </a:solidFill>
                <a:latin typeface="Century Gothic" panose="020B0502020202020204" pitchFamily="34" charset="0"/>
              </a:rPr>
              <a:t>Breakfast in Market Table Thursday &amp; Friday</a:t>
            </a:r>
          </a:p>
          <a:p>
            <a:pPr marL="347472" indent="-347472">
              <a:buSzPts val="2500"/>
              <a:buFont typeface="Arial" panose="020B0604020202020204" pitchFamily="34" charset="0"/>
              <a:buChar char="•"/>
            </a:pPr>
            <a:r>
              <a:rPr lang="en-US" altLang="en-US" sz="2400" dirty="0">
                <a:solidFill>
                  <a:srgbClr val="000000"/>
                </a:solidFill>
                <a:latin typeface="Century Gothic" panose="020B0502020202020204" pitchFamily="34" charset="0"/>
              </a:rPr>
              <a:t>Hours: 6:30 – 9:00am</a:t>
            </a:r>
          </a:p>
          <a:p>
            <a:pPr marL="347472" indent="-347472">
              <a:buSzPts val="2500"/>
              <a:buFont typeface="Arial" panose="020B0604020202020204" pitchFamily="34" charset="0"/>
              <a:buChar char="•"/>
            </a:pPr>
            <a:r>
              <a:rPr lang="en-US" altLang="en-US" sz="2400" dirty="0">
                <a:solidFill>
                  <a:srgbClr val="000000"/>
                </a:solidFill>
                <a:latin typeface="Century Gothic" panose="020B0502020202020204" pitchFamily="34" charset="0"/>
              </a:rPr>
              <a:t>Use the vouchers you received at check-in</a:t>
            </a:r>
          </a:p>
          <a:p>
            <a:pPr marL="347472" indent="-347472">
              <a:buSzPts val="2500"/>
              <a:buFont typeface="Arial" panose="020B0604020202020204" pitchFamily="34" charset="0"/>
              <a:buChar char="•"/>
            </a:pPr>
            <a:r>
              <a:rPr lang="en-US" altLang="en-US" sz="2400" dirty="0">
                <a:solidFill>
                  <a:srgbClr val="000000"/>
                </a:solidFill>
                <a:latin typeface="Century Gothic" panose="020B0502020202020204" pitchFamily="34" charset="0"/>
              </a:rPr>
              <a:t>You </a:t>
            </a:r>
            <a:r>
              <a:rPr lang="en-US" altLang="en-US" sz="2400" u="sng" dirty="0">
                <a:solidFill>
                  <a:srgbClr val="000000"/>
                </a:solidFill>
                <a:latin typeface="Century Gothic" panose="020B0502020202020204" pitchFamily="34" charset="0"/>
              </a:rPr>
              <a:t>MAY</a:t>
            </a:r>
            <a:r>
              <a:rPr lang="en-US" altLang="en-US" sz="2400" dirty="0">
                <a:solidFill>
                  <a:srgbClr val="000000"/>
                </a:solidFill>
                <a:latin typeface="Century Gothic" panose="020B0502020202020204" pitchFamily="34" charset="0"/>
              </a:rPr>
              <a:t> bring your plate to the ballroom</a:t>
            </a:r>
            <a:endParaRPr lang="en-US" altLang="en-US" sz="2200" dirty="0"/>
          </a:p>
          <a:p>
            <a:endParaRPr lang="en-US" dirty="0"/>
          </a:p>
        </p:txBody>
      </p:sp>
      <p:pic>
        <p:nvPicPr>
          <p:cNvPr id="2054" name="Picture 6" descr="https://www.rd.com/wp-content/uploads/sites/2/2016/03/01-breakfast-rules-diabetes-eat-breakf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115" y="2230963"/>
            <a:ext cx="4181707" cy="278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77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NNIPCamp Indianapolis</a:t>
            </a:r>
          </a:p>
        </p:txBody>
      </p:sp>
      <p:sp>
        <p:nvSpPr>
          <p:cNvPr id="3" name="Text Placeholder 2"/>
          <p:cNvSpPr>
            <a:spLocks noGrp="1"/>
          </p:cNvSpPr>
          <p:nvPr>
            <p:ph type="body" sz="quarter" idx="10"/>
          </p:nvPr>
        </p:nvSpPr>
        <p:spPr/>
        <p:txBody>
          <a:bodyPr/>
          <a:lstStyle/>
          <a:p>
            <a:r>
              <a:rPr lang="en-US" dirty="0"/>
              <a:t>Olivia Arena</a:t>
            </a:r>
          </a:p>
        </p:txBody>
      </p:sp>
    </p:spTree>
    <p:extLst>
      <p:ext uri="{BB962C8B-B14F-4D97-AF65-F5344CB8AC3E}">
        <p14:creationId xmlns:p14="http://schemas.microsoft.com/office/powerpoint/2010/main" val="2872217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unconference?</a:t>
            </a:r>
          </a:p>
        </p:txBody>
      </p:sp>
      <p:sp>
        <p:nvSpPr>
          <p:cNvPr id="3" name="Content Placeholder 2"/>
          <p:cNvSpPr>
            <a:spLocks noGrp="1"/>
          </p:cNvSpPr>
          <p:nvPr>
            <p:ph idx="1"/>
          </p:nvPr>
        </p:nvSpPr>
        <p:spPr>
          <a:xfrm>
            <a:off x="641350" y="1712648"/>
            <a:ext cx="7760188" cy="4203573"/>
          </a:xfrm>
        </p:spPr>
        <p:txBody>
          <a:bodyPr/>
          <a:lstStyle/>
          <a:p>
            <a:pPr lvl="0"/>
            <a:r>
              <a:rPr lang="en-US" sz="2400" dirty="0"/>
              <a:t>Informal gathering of collaborators</a:t>
            </a:r>
          </a:p>
          <a:p>
            <a:pPr lvl="0"/>
            <a:r>
              <a:rPr lang="en-US" sz="2400" dirty="0"/>
              <a:t>Participants set the agenda</a:t>
            </a:r>
          </a:p>
          <a:p>
            <a:pPr lvl="0"/>
            <a:r>
              <a:rPr lang="en-US" sz="2400" dirty="0"/>
              <a:t>Focused on discussion</a:t>
            </a:r>
          </a:p>
          <a:p>
            <a:pPr marL="0" indent="0" algn="ctr">
              <a:spcBef>
                <a:spcPts val="0"/>
              </a:spcBef>
              <a:buNone/>
            </a:pPr>
            <a:endParaRPr lang="en-US" sz="2400" dirty="0"/>
          </a:p>
        </p:txBody>
      </p:sp>
    </p:spTree>
    <p:extLst>
      <p:ext uri="{BB962C8B-B14F-4D97-AF65-F5344CB8AC3E}">
        <p14:creationId xmlns:p14="http://schemas.microsoft.com/office/powerpoint/2010/main" val="3273632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Together we build the agenda</a:t>
            </a:r>
          </a:p>
        </p:txBody>
      </p:sp>
      <p:sp>
        <p:nvSpPr>
          <p:cNvPr id="3" name="Content Placeholder 2"/>
          <p:cNvSpPr>
            <a:spLocks noGrp="1"/>
          </p:cNvSpPr>
          <p:nvPr>
            <p:ph idx="1"/>
          </p:nvPr>
        </p:nvSpPr>
        <p:spPr>
          <a:xfrm>
            <a:off x="641349" y="1863119"/>
            <a:ext cx="4061279" cy="4203573"/>
          </a:xfrm>
        </p:spPr>
        <p:txBody>
          <a:bodyPr/>
          <a:lstStyle/>
          <a:p>
            <a:r>
              <a:rPr lang="en-US" sz="2400" dirty="0"/>
              <a:t>Submit an idea</a:t>
            </a:r>
          </a:p>
          <a:p>
            <a:r>
              <a:rPr lang="en-US" sz="2400" dirty="0"/>
              <a:t>Vote on your favorites</a:t>
            </a:r>
          </a:p>
          <a:p>
            <a:r>
              <a:rPr lang="en-US" sz="2400" dirty="0"/>
              <a:t>Volunteer to lead if necessary</a:t>
            </a:r>
          </a:p>
          <a:p>
            <a:r>
              <a:rPr lang="en-US" sz="2400" dirty="0"/>
              <a:t>On Wednesday and Thursday we build our agenda</a:t>
            </a:r>
          </a:p>
          <a:p>
            <a:r>
              <a:rPr lang="en-US" sz="2400" dirty="0"/>
              <a:t>Check the app and #nnip for the schedule</a:t>
            </a:r>
          </a:p>
          <a:p>
            <a:pPr marL="0" indent="0">
              <a:buNone/>
            </a:pPr>
            <a:endParaRPr lang="en-US" dirty="0"/>
          </a:p>
        </p:txBody>
      </p:sp>
      <p:pic>
        <p:nvPicPr>
          <p:cNvPr id="1026" name="Picture 2" descr="https://pbs.twimg.com/media/CEaqlcIWAAAHE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119" y="2144286"/>
            <a:ext cx="3638998" cy="363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96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Defining Functions of NNIP Partners</a:t>
            </a:r>
            <a:endParaRPr lang="en-US" dirty="0"/>
          </a:p>
        </p:txBody>
      </p:sp>
      <p:sp>
        <p:nvSpPr>
          <p:cNvPr id="5" name="Content Placeholder 4"/>
          <p:cNvSpPr>
            <a:spLocks noGrp="1"/>
          </p:cNvSpPr>
          <p:nvPr>
            <p:ph idx="1"/>
          </p:nvPr>
        </p:nvSpPr>
        <p:spPr/>
        <p:txBody>
          <a:bodyPr/>
          <a:lstStyle/>
          <a:p>
            <a:r>
              <a:rPr lang="en-US" altLang="en-US" dirty="0"/>
              <a:t>Build and operate information systems with recurrently updated data on neighborhood conditions across topics</a:t>
            </a:r>
          </a:p>
          <a:p>
            <a:r>
              <a:rPr lang="en-US" altLang="en-US" dirty="0"/>
              <a:t>Facilitate the practical use of indicators for community building and local policy making</a:t>
            </a:r>
          </a:p>
          <a:p>
            <a:r>
              <a:rPr lang="en-US" altLang="en-US" dirty="0"/>
              <a:t>Emphasize the use of information to build the capacities of low-income neighborhoods</a:t>
            </a:r>
          </a:p>
          <a:p>
            <a:endParaRPr lang="en-US" dirty="0"/>
          </a:p>
        </p:txBody>
      </p:sp>
    </p:spTree>
    <p:extLst>
      <p:ext uri="{BB962C8B-B14F-4D97-AF65-F5344CB8AC3E}">
        <p14:creationId xmlns:p14="http://schemas.microsoft.com/office/powerpoint/2010/main" val="2599871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a:t>
            </a:r>
          </a:p>
        </p:txBody>
      </p:sp>
      <p:sp>
        <p:nvSpPr>
          <p:cNvPr id="3" name="Content Placeholder 2"/>
          <p:cNvSpPr>
            <a:spLocks noGrp="1"/>
          </p:cNvSpPr>
          <p:nvPr>
            <p:ph idx="1"/>
          </p:nvPr>
        </p:nvSpPr>
        <p:spPr/>
        <p:txBody>
          <a:bodyPr/>
          <a:lstStyle/>
          <a:p>
            <a:r>
              <a:rPr lang="en-US" dirty="0"/>
              <a:t>Virtual v. Physical agenda – how does voting work?</a:t>
            </a:r>
          </a:p>
          <a:p>
            <a:r>
              <a:rPr lang="en-US" dirty="0"/>
              <a:t>Votes </a:t>
            </a:r>
            <a:r>
              <a:rPr lang="en-US" b="1" dirty="0"/>
              <a:t>from home </a:t>
            </a:r>
            <a:r>
              <a:rPr lang="en-US" dirty="0"/>
              <a:t>helped us prime the pump and identify early topics of interest</a:t>
            </a:r>
          </a:p>
          <a:p>
            <a:r>
              <a:rPr lang="en-US" dirty="0"/>
              <a:t>Votes </a:t>
            </a:r>
            <a:r>
              <a:rPr lang="en-US" b="1" dirty="0"/>
              <a:t>on-site</a:t>
            </a:r>
            <a:r>
              <a:rPr lang="en-US" dirty="0"/>
              <a:t> are critical so we can make final choices</a:t>
            </a:r>
          </a:p>
          <a:p>
            <a:r>
              <a:rPr lang="en-US" dirty="0"/>
              <a:t>Make sure to visit the boards today and tomorrow and vote to help finalize camp sessions</a:t>
            </a:r>
          </a:p>
        </p:txBody>
      </p:sp>
    </p:spTree>
    <p:extLst>
      <p:ext uri="{BB962C8B-B14F-4D97-AF65-F5344CB8AC3E}">
        <p14:creationId xmlns:p14="http://schemas.microsoft.com/office/powerpoint/2010/main" val="3904025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NNIPCamp Rules</a:t>
            </a:r>
          </a:p>
        </p:txBody>
      </p:sp>
      <p:sp>
        <p:nvSpPr>
          <p:cNvPr id="3" name="Content Placeholder 2"/>
          <p:cNvSpPr>
            <a:spLocks noGrp="1"/>
          </p:cNvSpPr>
          <p:nvPr>
            <p:ph idx="1"/>
          </p:nvPr>
        </p:nvSpPr>
        <p:spPr>
          <a:xfrm>
            <a:off x="641350" y="1712648"/>
            <a:ext cx="7760188" cy="4203573"/>
          </a:xfrm>
        </p:spPr>
        <p:txBody>
          <a:bodyPr/>
          <a:lstStyle/>
          <a:p>
            <a:pPr lvl="0"/>
            <a:r>
              <a:rPr lang="en-US" sz="2400" dirty="0"/>
              <a:t>Set your own agenda.</a:t>
            </a:r>
          </a:p>
          <a:p>
            <a:pPr lvl="0"/>
            <a:r>
              <a:rPr lang="en-US" sz="2400" dirty="0"/>
              <a:t>Introduce yourself.</a:t>
            </a:r>
          </a:p>
          <a:p>
            <a:pPr lvl="0"/>
            <a:r>
              <a:rPr lang="en-US" sz="2400" dirty="0"/>
              <a:t>Assign a note-taker.</a:t>
            </a:r>
          </a:p>
          <a:p>
            <a:pPr lvl="0"/>
            <a:r>
              <a:rPr lang="en-US" sz="2400" dirty="0"/>
              <a:t>Avoid planned speeches &amp; PPTs.</a:t>
            </a:r>
          </a:p>
          <a:p>
            <a:pPr lvl="0"/>
            <a:r>
              <a:rPr lang="en-US" sz="2400" dirty="0"/>
              <a:t>Contribute &amp; allow other to contribute.</a:t>
            </a:r>
          </a:p>
          <a:p>
            <a:pPr lvl="0"/>
            <a:r>
              <a:rPr lang="en-US" sz="2400" dirty="0"/>
              <a:t>Tweet! (if everyone agrees)</a:t>
            </a:r>
          </a:p>
          <a:p>
            <a:pPr lvl="0"/>
            <a:r>
              <a:rPr lang="en-US" sz="2400" dirty="0"/>
              <a:t>COME AND GO AS YOU PLEASE.</a:t>
            </a:r>
          </a:p>
          <a:p>
            <a:pPr marL="0" indent="0" algn="ctr">
              <a:spcBef>
                <a:spcPts val="0"/>
              </a:spcBef>
              <a:buNone/>
            </a:pPr>
            <a:endParaRPr lang="en-US" sz="2400" dirty="0"/>
          </a:p>
        </p:txBody>
      </p:sp>
    </p:spTree>
    <p:extLst>
      <p:ext uri="{BB962C8B-B14F-4D97-AF65-F5344CB8AC3E}">
        <p14:creationId xmlns:p14="http://schemas.microsoft.com/office/powerpoint/2010/main" val="4070981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Importantly</a:t>
            </a:r>
          </a:p>
        </p:txBody>
      </p:sp>
      <p:sp>
        <p:nvSpPr>
          <p:cNvPr id="3" name="Content Placeholder 2"/>
          <p:cNvSpPr>
            <a:spLocks noGrp="1"/>
          </p:cNvSpPr>
          <p:nvPr>
            <p:ph idx="1"/>
          </p:nvPr>
        </p:nvSpPr>
        <p:spPr/>
        <p:txBody>
          <a:bodyPr/>
          <a:lstStyle/>
          <a:p>
            <a:r>
              <a:rPr lang="en-US" dirty="0"/>
              <a:t>Be creative</a:t>
            </a:r>
          </a:p>
          <a:p>
            <a:r>
              <a:rPr lang="en-US" dirty="0"/>
              <a:t>Hallway conversations count</a:t>
            </a:r>
          </a:p>
          <a:p>
            <a:r>
              <a:rPr lang="en-US" dirty="0"/>
              <a:t>Have fun!</a:t>
            </a:r>
          </a:p>
          <a:p>
            <a:endParaRPr lang="en-US" dirty="0"/>
          </a:p>
        </p:txBody>
      </p:sp>
    </p:spTree>
    <p:extLst>
      <p:ext uri="{BB962C8B-B14F-4D97-AF65-F5344CB8AC3E}">
        <p14:creationId xmlns:p14="http://schemas.microsoft.com/office/powerpoint/2010/main" val="1764186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Welcome to the</a:t>
            </a:r>
            <a:br>
              <a:rPr lang="en-US" dirty="0"/>
            </a:br>
            <a:r>
              <a:rPr lang="en-US" dirty="0"/>
              <a:t>#NNIP Indianapolis Meeting!</a:t>
            </a:r>
          </a:p>
        </p:txBody>
      </p:sp>
      <p:sp>
        <p:nvSpPr>
          <p:cNvPr id="7" name="Text Placeholder 6"/>
          <p:cNvSpPr>
            <a:spLocks noGrp="1"/>
          </p:cNvSpPr>
          <p:nvPr>
            <p:ph type="body" sz="quarter" idx="10"/>
          </p:nvPr>
        </p:nvSpPr>
        <p:spPr/>
        <p:txBody>
          <a:bodyPr/>
          <a:lstStyle/>
          <a:p>
            <a:r>
              <a:rPr lang="en-US" altLang="en-US" dirty="0"/>
              <a:t>October 11, 2017</a:t>
            </a:r>
          </a:p>
          <a:p>
            <a:endParaRPr lang="en-US" dirty="0"/>
          </a:p>
        </p:txBody>
      </p:sp>
    </p:spTree>
    <p:extLst>
      <p:ext uri="{BB962C8B-B14F-4D97-AF65-F5344CB8AC3E}">
        <p14:creationId xmlns:p14="http://schemas.microsoft.com/office/powerpoint/2010/main" val="3996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NNIP Network Supporters: </a:t>
            </a:r>
            <a:br>
              <a:rPr lang="en-US" altLang="en-US" dirty="0"/>
            </a:br>
            <a:r>
              <a:rPr lang="en-US" altLang="en-US" dirty="0"/>
              <a:t>Funders and Colleagues</a:t>
            </a:r>
            <a:endParaRPr lang="en-US" dirty="0"/>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943" y="1794164"/>
            <a:ext cx="7847903" cy="112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7641" y="3163539"/>
            <a:ext cx="669766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http://kresge.org/sites/default/files/uploaded/kresge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203" y="4088972"/>
            <a:ext cx="6363150" cy="6363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578783" y="4973155"/>
            <a:ext cx="3923147" cy="947407"/>
          </a:xfrm>
          <a:prstGeom prst="rect">
            <a:avLst/>
          </a:prstGeom>
        </p:spPr>
      </p:pic>
      <p:pic>
        <p:nvPicPr>
          <p:cNvPr id="1026" name="Picture 2" descr="Office of Minority Health (OMH)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2474" y="4859175"/>
            <a:ext cx="3689258" cy="103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73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Thanks to the Polis Center!</a:t>
            </a:r>
          </a:p>
        </p:txBody>
      </p:sp>
      <p:sp>
        <p:nvSpPr>
          <p:cNvPr id="6" name="Rectangle 8"/>
          <p:cNvSpPr>
            <a:spLocks noChangeArrowheads="1"/>
          </p:cNvSpPr>
          <p:nvPr/>
        </p:nvSpPr>
        <p:spPr bwMode="auto">
          <a:xfrm>
            <a:off x="0" y="4381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9"/>
          <p:cNvSpPr>
            <a:spLocks noChangeArrowheads="1"/>
          </p:cNvSpPr>
          <p:nvPr/>
        </p:nvSpPr>
        <p:spPr bwMode="auto">
          <a:xfrm>
            <a:off x="0" y="6029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0" y="7743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8"/>
          <p:cNvSpPr/>
          <p:nvPr/>
        </p:nvSpPr>
        <p:spPr>
          <a:xfrm>
            <a:off x="5358740" y="8023323"/>
            <a:ext cx="4572000" cy="923330"/>
          </a:xfrm>
          <a:prstGeom prst="rect">
            <a:avLst/>
          </a:prstGeom>
        </p:spPr>
        <p:txBody>
          <a:bodyPr>
            <a:spAutoFit/>
          </a:bodyPr>
          <a:lstStyle/>
          <a:p>
            <a:br>
              <a:rPr lang="en-US" dirty="0"/>
            </a:br>
            <a:r>
              <a:rPr lang="en-US" dirty="0">
                <a:solidFill>
                  <a:srgbClr val="3B4045"/>
                </a:solidFill>
                <a:latin typeface="crocodoc-bWssaL-inv-f9"/>
              </a:rPr>
              <a:t>Photo Credit: Tim Thompson</a:t>
            </a:r>
            <a:br>
              <a:rPr lang="en-US" dirty="0"/>
            </a:br>
            <a:endParaRPr lang="en-US" dirty="0"/>
          </a:p>
        </p:txBody>
      </p:sp>
      <p:pic>
        <p:nvPicPr>
          <p:cNvPr id="1026" name="Picture 2" descr="OaklandSunset-101">
            <a:extLst>
              <a:ext uri="{FF2B5EF4-FFF2-40B4-BE49-F238E27FC236}">
                <a16:creationId xmlns:a16="http://schemas.microsoft.com/office/drawing/2014/main" id="{95A05EF7-306C-4A24-8F77-90DDD2043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162" y="1613862"/>
            <a:ext cx="6679676" cy="446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53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to our local sponsors!</a:t>
            </a:r>
          </a:p>
        </p:txBody>
      </p:sp>
      <p:pic>
        <p:nvPicPr>
          <p:cNvPr id="2050" name="Picture 2" descr="unitedwaylogo">
            <a:extLst>
              <a:ext uri="{FF2B5EF4-FFF2-40B4-BE49-F238E27FC236}">
                <a16:creationId xmlns:a16="http://schemas.microsoft.com/office/drawing/2014/main" id="{1ED141DC-64FC-48E9-A642-1F3A1104E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85" b="4213"/>
          <a:stretch>
            <a:fillRect/>
          </a:stretch>
        </p:blipFill>
        <p:spPr bwMode="auto">
          <a:xfrm>
            <a:off x="2794219" y="1797050"/>
            <a:ext cx="3383938" cy="2127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3" name="Group 3">
            <a:extLst>
              <a:ext uri="{FF2B5EF4-FFF2-40B4-BE49-F238E27FC236}">
                <a16:creationId xmlns:a16="http://schemas.microsoft.com/office/drawing/2014/main" id="{7E8DDC29-C743-4DEB-B4B5-30E3CD7BE71C}"/>
              </a:ext>
            </a:extLst>
          </p:cNvPr>
          <p:cNvGrpSpPr>
            <a:grpSpLocks/>
          </p:cNvGrpSpPr>
          <p:nvPr/>
        </p:nvGrpSpPr>
        <p:grpSpPr bwMode="auto">
          <a:xfrm>
            <a:off x="2794219" y="4548187"/>
            <a:ext cx="3337922" cy="1176185"/>
            <a:chOff x="108610215" y="109684941"/>
            <a:chExt cx="2994548" cy="1066575"/>
          </a:xfrm>
        </p:grpSpPr>
        <p:pic>
          <p:nvPicPr>
            <p:cNvPr id="2052" name="Picture 4" descr="centerpointlogo">
              <a:extLst>
                <a:ext uri="{FF2B5EF4-FFF2-40B4-BE49-F238E27FC236}">
                  <a16:creationId xmlns:a16="http://schemas.microsoft.com/office/drawing/2014/main" id="{B0D324F8-D295-42B2-A995-E0E75E3B1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77773" y="109866001"/>
              <a:ext cx="726990" cy="7156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4" name="Object 3">
              <a:extLst>
                <a:ext uri="{FF2B5EF4-FFF2-40B4-BE49-F238E27FC236}">
                  <a16:creationId xmlns:a16="http://schemas.microsoft.com/office/drawing/2014/main" id="{2245FDE0-370D-4980-9C45-F577885B2AD1}"/>
                </a:ext>
              </a:extLst>
            </p:cNvPr>
            <p:cNvGraphicFramePr>
              <a:graphicFrameLocks noChangeAspect="1"/>
            </p:cNvGraphicFramePr>
            <p:nvPr/>
          </p:nvGraphicFramePr>
          <p:xfrm>
            <a:off x="108610215" y="109684941"/>
            <a:ext cx="2068145" cy="1066575"/>
          </p:xfrm>
          <a:graphic>
            <a:graphicData uri="http://schemas.openxmlformats.org/presentationml/2006/ole">
              <mc:AlternateContent xmlns:mc="http://schemas.openxmlformats.org/markup-compatibility/2006">
                <mc:Choice xmlns:v="urn:schemas-microsoft-com:vml" Requires="v">
                  <p:oleObj spid="_x0000_s2089" name="Acrobat Document" r:id="rId6" imgW="5454540" imgH="2812997" progId="Acrobat.Document.11">
                    <p:embed/>
                  </p:oleObj>
                </mc:Choice>
                <mc:Fallback>
                  <p:oleObj name="Acrobat Document" r:id="rId6" imgW="5454540" imgH="2812997" progId="Acrobat.Document.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610215" y="109684941"/>
                          <a:ext cx="2068145" cy="106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81929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1801092"/>
            <a:ext cx="4159250" cy="4203573"/>
          </a:xfrm>
        </p:spPr>
        <p:txBody>
          <a:bodyPr/>
          <a:lstStyle/>
          <a:p>
            <a:pPr marL="0" indent="0">
              <a:lnSpc>
                <a:spcPct val="150000"/>
              </a:lnSpc>
              <a:spcBef>
                <a:spcPts val="528"/>
              </a:spcBef>
              <a:buNone/>
            </a:pPr>
            <a:r>
              <a:rPr lang="en-US" altLang="en-US" sz="2200" u="sng" dirty="0"/>
              <a:t>Executive Committee 2017</a:t>
            </a:r>
          </a:p>
          <a:p>
            <a:pPr marL="0" indent="0">
              <a:spcAft>
                <a:spcPts val="0"/>
              </a:spcAft>
              <a:buNone/>
            </a:pPr>
            <a:r>
              <a:rPr lang="en-US" altLang="en-US" sz="2200" dirty="0"/>
              <a:t>Mark Abraham, New Haven</a:t>
            </a:r>
          </a:p>
          <a:p>
            <a:pPr marL="0" indent="0">
              <a:spcAft>
                <a:spcPts val="0"/>
              </a:spcAft>
              <a:buNone/>
            </a:pPr>
            <a:r>
              <a:rPr lang="en-US" altLang="en-US" sz="2200" dirty="0"/>
              <a:t>Bob Gradeck, Pittsburgh</a:t>
            </a:r>
          </a:p>
          <a:p>
            <a:pPr marL="0" indent="0">
              <a:spcAft>
                <a:spcPts val="0"/>
              </a:spcAft>
              <a:buNone/>
            </a:pPr>
            <a:r>
              <a:rPr lang="en-US" altLang="en-US" sz="2200" dirty="0"/>
              <a:t>Seema Iyer, Baltimore</a:t>
            </a:r>
          </a:p>
          <a:p>
            <a:pPr marL="0" indent="0">
              <a:spcAft>
                <a:spcPts val="0"/>
              </a:spcAft>
              <a:buNone/>
            </a:pPr>
            <a:r>
              <a:rPr lang="en-US" altLang="en-US" sz="2200" dirty="0"/>
              <a:t>Laura McKieran, San Antonio</a:t>
            </a:r>
          </a:p>
          <a:p>
            <a:pPr marL="0" indent="0">
              <a:spcAft>
                <a:spcPts val="0"/>
              </a:spcAft>
              <a:buNone/>
            </a:pPr>
            <a:r>
              <a:rPr lang="en-US" altLang="en-US" sz="2200" dirty="0"/>
              <a:t>April Urban, Cleveland</a:t>
            </a:r>
          </a:p>
          <a:p>
            <a:pPr marL="0" indent="0">
              <a:spcAft>
                <a:spcPts val="0"/>
              </a:spcAft>
              <a:buNone/>
            </a:pPr>
            <a:r>
              <a:rPr lang="en-US" altLang="en-US" sz="2200" dirty="0"/>
              <a:t>Noah Urban, Detroit</a:t>
            </a:r>
          </a:p>
          <a:p>
            <a:pPr marL="0" indent="0">
              <a:buNone/>
            </a:pPr>
            <a:endParaRPr lang="en-US" altLang="en-US" sz="2200" u="sng" dirty="0"/>
          </a:p>
          <a:p>
            <a:endParaRPr lang="en-US" dirty="0"/>
          </a:p>
        </p:txBody>
      </p:sp>
      <p:sp>
        <p:nvSpPr>
          <p:cNvPr id="2" name="Title 1"/>
          <p:cNvSpPr>
            <a:spLocks noGrp="1"/>
          </p:cNvSpPr>
          <p:nvPr>
            <p:ph type="title"/>
          </p:nvPr>
        </p:nvSpPr>
        <p:spPr/>
        <p:txBody>
          <a:bodyPr/>
          <a:lstStyle/>
          <a:p>
            <a:r>
              <a:rPr lang="en-US" altLang="en-US" dirty="0"/>
              <a:t>NNIP Leadership: Guiding the Agenda</a:t>
            </a:r>
            <a:endParaRPr lang="en-US" dirty="0"/>
          </a:p>
        </p:txBody>
      </p:sp>
      <p:sp>
        <p:nvSpPr>
          <p:cNvPr id="7" name="Content Placeholder 2"/>
          <p:cNvSpPr txBox="1">
            <a:spLocks/>
          </p:cNvSpPr>
          <p:nvPr/>
        </p:nvSpPr>
        <p:spPr>
          <a:xfrm>
            <a:off x="4947780" y="1779299"/>
            <a:ext cx="3822839"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ct val="20000"/>
              </a:spcBef>
              <a:buNone/>
            </a:pPr>
            <a:r>
              <a:rPr lang="en-US" altLang="en-US" sz="2200" u="sng" dirty="0"/>
              <a:t>Recent Members, 2013-16</a:t>
            </a:r>
          </a:p>
          <a:p>
            <a:pPr>
              <a:spcAft>
                <a:spcPts val="0"/>
              </a:spcAft>
              <a:buNone/>
            </a:pPr>
            <a:r>
              <a:rPr lang="en-US" altLang="en-US" sz="2200" dirty="0"/>
              <a:t>Eleanor Tutt, St. Louis</a:t>
            </a:r>
          </a:p>
          <a:p>
            <a:pPr>
              <a:spcBef>
                <a:spcPct val="20000"/>
              </a:spcBef>
              <a:spcAft>
                <a:spcPts val="0"/>
              </a:spcAft>
              <a:buNone/>
            </a:pPr>
            <a:r>
              <a:rPr lang="en-US" altLang="en-US" sz="2200" dirty="0"/>
              <a:t>Max Weselcouch, NYC</a:t>
            </a:r>
          </a:p>
          <a:p>
            <a:pPr>
              <a:spcBef>
                <a:spcPct val="20000"/>
              </a:spcBef>
              <a:spcAft>
                <a:spcPts val="0"/>
              </a:spcAft>
              <a:buNone/>
            </a:pPr>
            <a:r>
              <a:rPr lang="en-US" altLang="en-US" sz="2200" dirty="0"/>
              <a:t>Jeff Matson, Twin Cities</a:t>
            </a:r>
          </a:p>
          <a:p>
            <a:pPr>
              <a:spcBef>
                <a:spcPct val="20000"/>
              </a:spcBef>
              <a:spcAft>
                <a:spcPts val="0"/>
              </a:spcAft>
              <a:buNone/>
            </a:pPr>
            <a:r>
              <a:rPr lang="en-US" altLang="en-US" sz="2200" dirty="0"/>
              <a:t>Sheila Martin, Portland</a:t>
            </a:r>
          </a:p>
          <a:p>
            <a:pPr>
              <a:spcBef>
                <a:spcPct val="20000"/>
              </a:spcBef>
              <a:spcAft>
                <a:spcPts val="0"/>
              </a:spcAft>
              <a:buNone/>
            </a:pPr>
            <a:endParaRPr lang="en-US" altLang="en-US" sz="2200" dirty="0"/>
          </a:p>
          <a:p>
            <a:pPr marL="0" indent="0">
              <a:buNone/>
            </a:pPr>
            <a:endParaRPr lang="en-US" dirty="0"/>
          </a:p>
        </p:txBody>
      </p:sp>
    </p:spTree>
    <p:extLst>
      <p:ext uri="{BB962C8B-B14F-4D97-AF65-F5344CB8AC3E}">
        <p14:creationId xmlns:p14="http://schemas.microsoft.com/office/powerpoint/2010/main" val="110437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33779"/>
            <a:ext cx="5173231" cy="724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7" name="Group 86"/>
          <p:cNvGrpSpPr/>
          <p:nvPr/>
        </p:nvGrpSpPr>
        <p:grpSpPr>
          <a:xfrm>
            <a:off x="1437695" y="2697763"/>
            <a:ext cx="6005073" cy="3537613"/>
            <a:chOff x="1798961" y="1779468"/>
            <a:chExt cx="5585058" cy="3361485"/>
          </a:xfrm>
        </p:grpSpPr>
        <p:pic>
          <p:nvPicPr>
            <p:cNvPr id="89" name="Picture 88" descr="M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8961" y="1779468"/>
              <a:ext cx="5585058" cy="3361485"/>
            </a:xfrm>
            <a:prstGeom prst="rect">
              <a:avLst/>
            </a:prstGeom>
          </p:spPr>
        </p:pic>
        <p:sp>
          <p:nvSpPr>
            <p:cNvPr id="90" name="Oval 89"/>
            <p:cNvSpPr/>
            <p:nvPr userDrawn="1"/>
          </p:nvSpPr>
          <p:spPr>
            <a:xfrm>
              <a:off x="2231019" y="196262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userDrawn="1"/>
          </p:nvSpPr>
          <p:spPr>
            <a:xfrm>
              <a:off x="5937011" y="3102080"/>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userDrawn="1"/>
          </p:nvSpPr>
          <p:spPr>
            <a:xfrm>
              <a:off x="5835513" y="27847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userDrawn="1"/>
          </p:nvSpPr>
          <p:spPr>
            <a:xfrm>
              <a:off x="6034045" y="29123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p:cNvSpPr/>
            <p:nvPr userDrawn="1"/>
          </p:nvSpPr>
          <p:spPr>
            <a:xfrm>
              <a:off x="6206042" y="296184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userDrawn="1"/>
          </p:nvSpPr>
          <p:spPr>
            <a:xfrm>
              <a:off x="6569921" y="30788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p:cNvSpPr/>
            <p:nvPr userDrawn="1"/>
          </p:nvSpPr>
          <p:spPr>
            <a:xfrm>
              <a:off x="6527622" y="310680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Oval 109"/>
            <p:cNvSpPr/>
            <p:nvPr userDrawn="1"/>
          </p:nvSpPr>
          <p:spPr>
            <a:xfrm>
              <a:off x="6694402" y="294933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Oval 113"/>
            <p:cNvSpPr/>
            <p:nvPr userDrawn="1"/>
          </p:nvSpPr>
          <p:spPr>
            <a:xfrm>
              <a:off x="7025627" y="254127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Oval 115"/>
            <p:cNvSpPr/>
            <p:nvPr userDrawn="1"/>
          </p:nvSpPr>
          <p:spPr>
            <a:xfrm>
              <a:off x="4362512" y="45802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Oval 118"/>
            <p:cNvSpPr/>
            <p:nvPr userDrawn="1"/>
          </p:nvSpPr>
          <p:spPr>
            <a:xfrm>
              <a:off x="6165181" y="3614800"/>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20" name="Straight Arrow Connector 19"/>
          <p:cNvCxnSpPr/>
          <p:nvPr/>
        </p:nvCxnSpPr>
        <p:spPr>
          <a:xfrm flipH="1">
            <a:off x="6080455" y="3115139"/>
            <a:ext cx="257429" cy="7894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Thanks to Partner Speakers</a:t>
            </a:r>
          </a:p>
        </p:txBody>
      </p:sp>
      <p:sp>
        <p:nvSpPr>
          <p:cNvPr id="29" name="AutoShape 4" descr="Image result for steve spiker photo"/>
          <p:cNvSpPr>
            <a:spLocks noChangeAspect="1" noChangeArrowheads="1"/>
          </p:cNvSpPr>
          <p:nvPr/>
        </p:nvSpPr>
        <p:spPr bwMode="auto">
          <a:xfrm>
            <a:off x="152400" y="15875"/>
            <a:ext cx="1657350"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39" name="Straight Arrow Connector 38"/>
          <p:cNvCxnSpPr/>
          <p:nvPr/>
        </p:nvCxnSpPr>
        <p:spPr>
          <a:xfrm flipH="1" flipV="1">
            <a:off x="4305395" y="5741733"/>
            <a:ext cx="272837" cy="52036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6280822" y="3668619"/>
            <a:ext cx="1695185" cy="30603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flipH="1">
            <a:off x="6668397" y="4072745"/>
            <a:ext cx="463556" cy="163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AutoShape 4" descr="Image result for laura mckieran pho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AutoShape 6" descr="Image result for laura mckieran phot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8" name="Picture 14" descr="http://cinow.info/wp-content/uploads/2015/05/LMcKieran708-150x1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447" y="6249404"/>
            <a:ext cx="526906" cy="526906"/>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Arrow Connector 69"/>
          <p:cNvCxnSpPr/>
          <p:nvPr/>
        </p:nvCxnSpPr>
        <p:spPr>
          <a:xfrm flipH="1">
            <a:off x="7165045" y="2670682"/>
            <a:ext cx="456277" cy="74837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6" name="Picture 75"/>
          <p:cNvPicPr>
            <a:picLocks noChangeAspect="1"/>
          </p:cNvPicPr>
          <p:nvPr/>
        </p:nvPicPr>
        <p:blipFill rotWithShape="1">
          <a:blip r:embed="rId5">
            <a:extLst>
              <a:ext uri="{28A0092B-C50C-407E-A947-70E740481C1C}">
                <a14:useLocalDpi xmlns:a14="http://schemas.microsoft.com/office/drawing/2010/main" val="0"/>
              </a:ext>
            </a:extLst>
          </a:blip>
          <a:srcRect l="16845" r="16195"/>
          <a:stretch/>
        </p:blipFill>
        <p:spPr>
          <a:xfrm>
            <a:off x="7970898" y="3256074"/>
            <a:ext cx="414611" cy="573256"/>
          </a:xfrm>
          <a:prstGeom prst="rect">
            <a:avLst/>
          </a:prstGeom>
        </p:spPr>
      </p:pic>
      <p:pic>
        <p:nvPicPr>
          <p:cNvPr id="77" name="Picture 76" descr="D:\nnip\photos\apr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6875" y="2512689"/>
            <a:ext cx="642748" cy="64274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698004" y="1526446"/>
            <a:ext cx="775785" cy="736001"/>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Arrow Connector 65"/>
          <p:cNvCxnSpPr>
            <a:cxnSpLocks/>
            <a:stCxn id="4098" idx="1"/>
          </p:cNvCxnSpPr>
          <p:nvPr/>
        </p:nvCxnSpPr>
        <p:spPr>
          <a:xfrm flipH="1" flipV="1">
            <a:off x="6604791" y="4209730"/>
            <a:ext cx="1539698" cy="72369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1437695" y="2262447"/>
            <a:ext cx="398914" cy="5304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flipV="1">
            <a:off x="5981880" y="4209017"/>
            <a:ext cx="1544171" cy="100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AutoShape 5" descr="https://urbanorg.app.box.com/representation/file_version_101038688849/image_2048_jpg/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AutoShape 7" descr="https://urbanorg.app.box.com/representation/file_version_101038688849/image_2048_jpg/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266" y="1565933"/>
            <a:ext cx="759855" cy="759855"/>
          </a:xfrm>
          <a:prstGeom prst="rect">
            <a:avLst/>
          </a:prstGeom>
        </p:spPr>
      </p:pic>
      <p:cxnSp>
        <p:nvCxnSpPr>
          <p:cNvPr id="54" name="Straight Arrow Connector 53"/>
          <p:cNvCxnSpPr/>
          <p:nvPr/>
        </p:nvCxnSpPr>
        <p:spPr>
          <a:xfrm flipH="1">
            <a:off x="5848133" y="2393331"/>
            <a:ext cx="186451" cy="13107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1860037" y="4792815"/>
            <a:ext cx="73705"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 name="Straight Arrow Connector 56"/>
          <p:cNvCxnSpPr/>
          <p:nvPr/>
        </p:nvCxnSpPr>
        <p:spPr>
          <a:xfrm flipV="1">
            <a:off x="1184405" y="4887995"/>
            <a:ext cx="658263" cy="48632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cxnSpLocks/>
          </p:cNvCxnSpPr>
          <p:nvPr/>
        </p:nvCxnSpPr>
        <p:spPr>
          <a:xfrm flipH="1" flipV="1">
            <a:off x="6206552" y="4750834"/>
            <a:ext cx="662282" cy="129797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1093" y="3936861"/>
            <a:ext cx="490150" cy="490150"/>
          </a:xfrm>
          <a:prstGeom prst="rect">
            <a:avLst/>
          </a:prstGeom>
        </p:spPr>
      </p:pic>
      <p:sp>
        <p:nvSpPr>
          <p:cNvPr id="65" name="Oval 64"/>
          <p:cNvSpPr/>
          <p:nvPr/>
        </p:nvSpPr>
        <p:spPr>
          <a:xfrm>
            <a:off x="5529404" y="4115079"/>
            <a:ext cx="89183"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7" name="Straight Arrow Connector 66"/>
          <p:cNvCxnSpPr/>
          <p:nvPr/>
        </p:nvCxnSpPr>
        <p:spPr>
          <a:xfrm>
            <a:off x="5395138" y="2834063"/>
            <a:ext cx="152078" cy="11953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68" name="Picture 67"/>
          <p:cNvPicPr>
            <a:picLocks noChangeAspect="1" noChangeArrowheads="1"/>
          </p:cNvPicPr>
          <p:nvPr/>
        </p:nvPicPr>
        <p:blipFill>
          <a:blip r:embed="rId10"/>
          <a:stretch>
            <a:fillRect/>
          </a:stretch>
        </p:blipFill>
        <p:spPr bwMode="auto">
          <a:xfrm>
            <a:off x="4985377" y="2132827"/>
            <a:ext cx="696698" cy="660971"/>
          </a:xfrm>
          <a:prstGeom prst="rect">
            <a:avLst/>
          </a:prstGeom>
          <a:noFill/>
          <a:extLst>
            <a:ext uri="{909E8E84-426E-40DD-AFC4-6F175D3DCCD1}">
              <a14:hiddenFill xmlns:a14="http://schemas.microsoft.com/office/drawing/2010/main">
                <a:solidFill>
                  <a:srgbClr val="FFFFFF"/>
                </a:solidFill>
              </a14:hiddenFill>
            </a:ext>
          </a:extLst>
        </p:spPr>
      </p:pic>
      <p:sp>
        <p:nvSpPr>
          <p:cNvPr id="71" name="Oval 70"/>
          <p:cNvSpPr/>
          <p:nvPr/>
        </p:nvSpPr>
        <p:spPr>
          <a:xfrm>
            <a:off x="4557142" y="5681223"/>
            <a:ext cx="89183"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1" name="Straight Arrow Connector 80"/>
          <p:cNvCxnSpPr/>
          <p:nvPr/>
        </p:nvCxnSpPr>
        <p:spPr>
          <a:xfrm flipH="1" flipV="1">
            <a:off x="4649561" y="5797946"/>
            <a:ext cx="795114" cy="3717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6" name="Oval 85"/>
          <p:cNvSpPr/>
          <p:nvPr/>
        </p:nvSpPr>
        <p:spPr>
          <a:xfrm>
            <a:off x="5219486" y="5536643"/>
            <a:ext cx="89183"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8" name="Straight Arrow Connector 87"/>
          <p:cNvCxnSpPr/>
          <p:nvPr/>
        </p:nvCxnSpPr>
        <p:spPr>
          <a:xfrm flipH="1" flipV="1">
            <a:off x="5300447" y="5578556"/>
            <a:ext cx="631084" cy="3498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3" name="Oval 92"/>
          <p:cNvSpPr/>
          <p:nvPr/>
        </p:nvSpPr>
        <p:spPr>
          <a:xfrm>
            <a:off x="6900175" y="3695526"/>
            <a:ext cx="89183"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4" name="Straight Arrow Connector 93"/>
          <p:cNvCxnSpPr/>
          <p:nvPr/>
        </p:nvCxnSpPr>
        <p:spPr>
          <a:xfrm flipH="1">
            <a:off x="7020618" y="3340477"/>
            <a:ext cx="691296" cy="3690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7" name="Oval 96"/>
          <p:cNvSpPr/>
          <p:nvPr/>
        </p:nvSpPr>
        <p:spPr>
          <a:xfrm>
            <a:off x="5873423" y="4995371"/>
            <a:ext cx="89183"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8" name="Straight Arrow Connector 97"/>
          <p:cNvCxnSpPr/>
          <p:nvPr/>
        </p:nvCxnSpPr>
        <p:spPr>
          <a:xfrm flipH="1" flipV="1">
            <a:off x="5973707" y="5071725"/>
            <a:ext cx="694690" cy="1866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1" name="Oval 100"/>
          <p:cNvSpPr/>
          <p:nvPr/>
        </p:nvSpPr>
        <p:spPr>
          <a:xfrm>
            <a:off x="4440231" y="5216976"/>
            <a:ext cx="89183"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2" name="Straight Arrow Connector 101"/>
          <p:cNvCxnSpPr/>
          <p:nvPr/>
        </p:nvCxnSpPr>
        <p:spPr>
          <a:xfrm flipV="1">
            <a:off x="3350362" y="5322682"/>
            <a:ext cx="1041824" cy="6873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6" name="Picture 5" descr="A person wearing glasses&#10;&#10;Description generated with very high confidence">
            <a:extLst>
              <a:ext uri="{FF2B5EF4-FFF2-40B4-BE49-F238E27FC236}">
                <a16:creationId xmlns:a16="http://schemas.microsoft.com/office/drawing/2014/main" id="{47434144-7627-4FB1-9079-507956E51209}"/>
              </a:ext>
            </a:extLst>
          </p:cNvPr>
          <p:cNvPicPr>
            <a:picLocks noChangeAspect="1"/>
          </p:cNvPicPr>
          <p:nvPr/>
        </p:nvPicPr>
        <p:blipFill>
          <a:blip r:embed="rId11"/>
          <a:stretch>
            <a:fillRect/>
          </a:stretch>
        </p:blipFill>
        <p:spPr>
          <a:xfrm>
            <a:off x="5024045" y="1398068"/>
            <a:ext cx="661475" cy="661475"/>
          </a:xfrm>
          <a:prstGeom prst="rect">
            <a:avLst/>
          </a:prstGeom>
        </p:spPr>
      </p:pic>
      <p:pic>
        <p:nvPicPr>
          <p:cNvPr id="4098" name="Picture 2" descr="Rob Pitingolo">
            <a:extLst>
              <a:ext uri="{FF2B5EF4-FFF2-40B4-BE49-F238E27FC236}">
                <a16:creationId xmlns:a16="http://schemas.microsoft.com/office/drawing/2014/main" id="{9ECF17EF-FA3C-4945-93D5-2E1FD830F2A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44489" y="4619120"/>
            <a:ext cx="571457" cy="6286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neighborhoodindicators.org/sites/default/files/styles/200x200/public/monk_pic.jpg?itok=3DZJEyA2">
            <a:extLst>
              <a:ext uri="{FF2B5EF4-FFF2-40B4-BE49-F238E27FC236}">
                <a16:creationId xmlns:a16="http://schemas.microsoft.com/office/drawing/2014/main" id="{9824734F-9809-4696-9660-DC398B35A9D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7437" t="24658" r="29142" b="26552"/>
          <a:stretch/>
        </p:blipFill>
        <p:spPr bwMode="auto">
          <a:xfrm>
            <a:off x="8533635" y="3396791"/>
            <a:ext cx="380004" cy="42699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Jie Wu">
            <a:extLst>
              <a:ext uri="{FF2B5EF4-FFF2-40B4-BE49-F238E27FC236}">
                <a16:creationId xmlns:a16="http://schemas.microsoft.com/office/drawing/2014/main" id="{1A56AD22-875B-434F-9152-B877EC5BA91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6344" y="6020774"/>
            <a:ext cx="676402" cy="67640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shley Williams Clark">
            <a:extLst>
              <a:ext uri="{FF2B5EF4-FFF2-40B4-BE49-F238E27FC236}">
                <a16:creationId xmlns:a16="http://schemas.microsoft.com/office/drawing/2014/main" id="{CC07E6D6-1FA2-4186-80A7-9867D1FD11B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26580" y="5806357"/>
            <a:ext cx="679136" cy="67913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aroline Bhalla">
            <a:extLst>
              <a:ext uri="{FF2B5EF4-FFF2-40B4-BE49-F238E27FC236}">
                <a16:creationId xmlns:a16="http://schemas.microsoft.com/office/drawing/2014/main" id="{3D40DA45-CD24-4D67-B9F7-0E49EF86D6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184" y="4955267"/>
            <a:ext cx="724320" cy="72432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Alejandro Acero">
            <a:extLst>
              <a:ext uri="{FF2B5EF4-FFF2-40B4-BE49-F238E27FC236}">
                <a16:creationId xmlns:a16="http://schemas.microsoft.com/office/drawing/2014/main" id="{1D4442FB-49AD-4FCD-926A-082D27DAFC5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48331" y="5784429"/>
            <a:ext cx="681847" cy="681847"/>
          </a:xfrm>
          <a:prstGeom prst="rect">
            <a:avLst/>
          </a:prstGeom>
          <a:noFill/>
          <a:extLst>
            <a:ext uri="{909E8E84-426E-40DD-AFC4-6F175D3DCCD1}">
              <a14:hiddenFill xmlns:a14="http://schemas.microsoft.com/office/drawing/2010/main">
                <a:solidFill>
                  <a:srgbClr val="FFFFFF"/>
                </a:solidFill>
              </a14:hiddenFill>
            </a:ext>
          </a:extLst>
        </p:spPr>
      </p:pic>
      <p:sp>
        <p:nvSpPr>
          <p:cNvPr id="73" name="Oval 72">
            <a:extLst>
              <a:ext uri="{FF2B5EF4-FFF2-40B4-BE49-F238E27FC236}">
                <a16:creationId xmlns:a16="http://schemas.microsoft.com/office/drawing/2014/main" id="{17B1DF80-09D3-4361-940D-3EB881A6424F}"/>
              </a:ext>
            </a:extLst>
          </p:cNvPr>
          <p:cNvSpPr/>
          <p:nvPr/>
        </p:nvSpPr>
        <p:spPr>
          <a:xfrm>
            <a:off x="4303142" y="5497073"/>
            <a:ext cx="89183"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 person in a red shirt&#10;&#10;Description generated with very high confidence">
            <a:extLst>
              <a:ext uri="{FF2B5EF4-FFF2-40B4-BE49-F238E27FC236}">
                <a16:creationId xmlns:a16="http://schemas.microsoft.com/office/drawing/2014/main" id="{024E40FE-0ACD-4218-B6B7-5B608BC6CA4D}"/>
              </a:ext>
            </a:extLst>
          </p:cNvPr>
          <p:cNvPicPr>
            <a:picLocks noChangeAspect="1"/>
          </p:cNvPicPr>
          <p:nvPr/>
        </p:nvPicPr>
        <p:blipFill>
          <a:blip r:embed="rId18"/>
          <a:stretch>
            <a:fillRect/>
          </a:stretch>
        </p:blipFill>
        <p:spPr>
          <a:xfrm>
            <a:off x="6684069" y="5034976"/>
            <a:ext cx="632190" cy="632190"/>
          </a:xfrm>
          <a:prstGeom prst="rect">
            <a:avLst/>
          </a:prstGeom>
        </p:spPr>
      </p:pic>
      <p:pic>
        <p:nvPicPr>
          <p:cNvPr id="10" name="Picture 9" descr="A close up of a person&#10;&#10;Description generated with high confidence">
            <a:extLst>
              <a:ext uri="{FF2B5EF4-FFF2-40B4-BE49-F238E27FC236}">
                <a16:creationId xmlns:a16="http://schemas.microsoft.com/office/drawing/2014/main" id="{11F507B0-4148-4D22-8BF9-77174662F651}"/>
              </a:ext>
            </a:extLst>
          </p:cNvPr>
          <p:cNvPicPr>
            <a:picLocks noChangeAspect="1"/>
          </p:cNvPicPr>
          <p:nvPr/>
        </p:nvPicPr>
        <p:blipFill rotWithShape="1">
          <a:blip r:embed="rId19"/>
          <a:srcRect l="34841" t="28172" r="36307" b="29276"/>
          <a:stretch/>
        </p:blipFill>
        <p:spPr>
          <a:xfrm>
            <a:off x="7502334" y="4927245"/>
            <a:ext cx="541463" cy="798551"/>
          </a:xfrm>
          <a:prstGeom prst="rect">
            <a:avLst/>
          </a:prstGeom>
        </p:spPr>
      </p:pic>
      <p:pic>
        <p:nvPicPr>
          <p:cNvPr id="3074" name="Picture 2" descr="http://cinow.info/wp-content/uploads/2015/05/Garza-Norma-e1498231447667-150x150.jpg">
            <a:extLst>
              <a:ext uri="{FF2B5EF4-FFF2-40B4-BE49-F238E27FC236}">
                <a16:creationId xmlns:a16="http://schemas.microsoft.com/office/drawing/2014/main" id="{5E373A15-78AF-493F-9056-E87CC14AAE2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35701" y="6225703"/>
            <a:ext cx="556603" cy="55660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heila Martin">
            <a:extLst>
              <a:ext uri="{FF2B5EF4-FFF2-40B4-BE49-F238E27FC236}">
                <a16:creationId xmlns:a16="http://schemas.microsoft.com/office/drawing/2014/main" id="{B94F3FA7-B1A8-4DA5-9248-1F4A1F9209D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7892" y="2768639"/>
            <a:ext cx="674788" cy="673022"/>
          </a:xfrm>
          <a:prstGeom prst="rect">
            <a:avLst/>
          </a:prstGeom>
          <a:noFill/>
          <a:extLst>
            <a:ext uri="{909E8E84-426E-40DD-AFC4-6F175D3DCCD1}">
              <a14:hiddenFill xmlns:a14="http://schemas.microsoft.com/office/drawing/2010/main">
                <a:solidFill>
                  <a:srgbClr val="FFFFFF"/>
                </a:solidFill>
              </a14:hiddenFill>
            </a:ext>
          </a:extLst>
        </p:spPr>
      </p:pic>
      <p:sp>
        <p:nvSpPr>
          <p:cNvPr id="80" name="Oval 79">
            <a:extLst>
              <a:ext uri="{FF2B5EF4-FFF2-40B4-BE49-F238E27FC236}">
                <a16:creationId xmlns:a16="http://schemas.microsoft.com/office/drawing/2014/main" id="{192FBF75-F798-486E-A6C4-0A8947CFE9D6}"/>
              </a:ext>
            </a:extLst>
          </p:cNvPr>
          <p:cNvSpPr/>
          <p:nvPr/>
        </p:nvSpPr>
        <p:spPr>
          <a:xfrm>
            <a:off x="3880099" y="1121850"/>
            <a:ext cx="45719" cy="45719"/>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82" name="Picture 10" descr="Mark Abraham">
            <a:extLst>
              <a:ext uri="{FF2B5EF4-FFF2-40B4-BE49-F238E27FC236}">
                <a16:creationId xmlns:a16="http://schemas.microsoft.com/office/drawing/2014/main" id="{0476B609-E534-4CDB-A373-743E2FCAEE1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21322" y="2272952"/>
            <a:ext cx="790398" cy="790398"/>
          </a:xfrm>
          <a:prstGeom prst="rect">
            <a:avLst/>
          </a:prstGeom>
          <a:noFill/>
          <a:extLst>
            <a:ext uri="{909E8E84-426E-40DD-AFC4-6F175D3DCCD1}">
              <a14:hiddenFill xmlns:a14="http://schemas.microsoft.com/office/drawing/2010/main">
                <a:solidFill>
                  <a:srgbClr val="FFFFFF"/>
                </a:solidFill>
              </a14:hiddenFill>
            </a:ext>
          </a:extLst>
        </p:spPr>
      </p:pic>
      <p:sp>
        <p:nvSpPr>
          <p:cNvPr id="83" name="Oval 82">
            <a:extLst>
              <a:ext uri="{FF2B5EF4-FFF2-40B4-BE49-F238E27FC236}">
                <a16:creationId xmlns:a16="http://schemas.microsoft.com/office/drawing/2014/main" id="{0BC1696B-4950-4802-8B81-8745865828A8}"/>
              </a:ext>
            </a:extLst>
          </p:cNvPr>
          <p:cNvSpPr/>
          <p:nvPr/>
        </p:nvSpPr>
        <p:spPr>
          <a:xfrm>
            <a:off x="1707322" y="3262656"/>
            <a:ext cx="89183" cy="87291"/>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4" name="Straight Arrow Connector 83">
            <a:extLst>
              <a:ext uri="{FF2B5EF4-FFF2-40B4-BE49-F238E27FC236}">
                <a16:creationId xmlns:a16="http://schemas.microsoft.com/office/drawing/2014/main" id="{3AB5CEBB-2B33-4491-A69E-EEA5A8C1A82B}"/>
              </a:ext>
            </a:extLst>
          </p:cNvPr>
          <p:cNvCxnSpPr>
            <a:cxnSpLocks/>
          </p:cNvCxnSpPr>
          <p:nvPr/>
        </p:nvCxnSpPr>
        <p:spPr>
          <a:xfrm>
            <a:off x="1145031" y="3271409"/>
            <a:ext cx="470617" cy="658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084" name="Picture 12" descr="http://polis.iupui.edu/wp-content/uploads/2017/02/matt_nowlin.jpg">
            <a:extLst>
              <a:ext uri="{FF2B5EF4-FFF2-40B4-BE49-F238E27FC236}">
                <a16:creationId xmlns:a16="http://schemas.microsoft.com/office/drawing/2014/main" id="{A413D2F7-EE24-4008-9EA0-6EB8F2FE833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45965" y="1715578"/>
            <a:ext cx="566388" cy="7561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eryl Knott">
            <a:extLst>
              <a:ext uri="{FF2B5EF4-FFF2-40B4-BE49-F238E27FC236}">
                <a16:creationId xmlns:a16="http://schemas.microsoft.com/office/drawing/2014/main" id="{094D6E45-40DB-44A4-A0DC-6E58DE5100A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826107" y="3892102"/>
            <a:ext cx="436872" cy="61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5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to Indianapolis Speakers</a:t>
            </a:r>
          </a:p>
        </p:txBody>
      </p:sp>
      <p:sp>
        <p:nvSpPr>
          <p:cNvPr id="29" name="AutoShape 4" descr="Image result for steve spiker photo"/>
          <p:cNvSpPr>
            <a:spLocks noChangeAspect="1" noChangeArrowheads="1"/>
          </p:cNvSpPr>
          <p:nvPr/>
        </p:nvSpPr>
        <p:spPr bwMode="auto">
          <a:xfrm>
            <a:off x="152400" y="15875"/>
            <a:ext cx="1657350"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6336888" y="1978542"/>
            <a:ext cx="2421973" cy="923330"/>
          </a:xfrm>
          <a:prstGeom prst="rect">
            <a:avLst/>
          </a:prstGeom>
          <a:noFill/>
        </p:spPr>
        <p:txBody>
          <a:bodyPr wrap="square" rtlCol="0">
            <a:spAutoFit/>
          </a:bodyPr>
          <a:lstStyle/>
          <a:p>
            <a:r>
              <a:rPr lang="en-US" dirty="0"/>
              <a:t>James Taylor</a:t>
            </a:r>
          </a:p>
          <a:p>
            <a:r>
              <a:rPr lang="en-US" dirty="0"/>
              <a:t>John H. Boner Community Center </a:t>
            </a:r>
          </a:p>
        </p:txBody>
      </p:sp>
      <p:sp>
        <p:nvSpPr>
          <p:cNvPr id="4" name="TextBox 3"/>
          <p:cNvSpPr txBox="1"/>
          <p:nvPr/>
        </p:nvSpPr>
        <p:spPr>
          <a:xfrm>
            <a:off x="2025899" y="2128152"/>
            <a:ext cx="2820473" cy="646331"/>
          </a:xfrm>
          <a:prstGeom prst="rect">
            <a:avLst/>
          </a:prstGeom>
          <a:noFill/>
        </p:spPr>
        <p:txBody>
          <a:bodyPr wrap="square" rtlCol="0">
            <a:spAutoFit/>
          </a:bodyPr>
          <a:lstStyle/>
          <a:p>
            <a:r>
              <a:rPr lang="en-US" dirty="0"/>
              <a:t>Brad Beaubien</a:t>
            </a:r>
          </a:p>
          <a:p>
            <a:r>
              <a:rPr lang="en-US" dirty="0"/>
              <a:t>City of Indianapolis </a:t>
            </a:r>
          </a:p>
        </p:txBody>
      </p:sp>
      <p:sp>
        <p:nvSpPr>
          <p:cNvPr id="5" name="TextBox 4"/>
          <p:cNvSpPr txBox="1"/>
          <p:nvPr/>
        </p:nvSpPr>
        <p:spPr>
          <a:xfrm>
            <a:off x="1981793" y="4002946"/>
            <a:ext cx="2820472" cy="923330"/>
          </a:xfrm>
          <a:prstGeom prst="rect">
            <a:avLst/>
          </a:prstGeom>
          <a:noFill/>
        </p:spPr>
        <p:txBody>
          <a:bodyPr wrap="square" rtlCol="0">
            <a:spAutoFit/>
          </a:bodyPr>
          <a:lstStyle/>
          <a:p>
            <a:r>
              <a:rPr lang="en-US" dirty="0"/>
              <a:t>Denise Luster</a:t>
            </a:r>
          </a:p>
          <a:p>
            <a:r>
              <a:rPr lang="en-US" dirty="0"/>
              <a:t>United Way of Central Indiana </a:t>
            </a:r>
          </a:p>
        </p:txBody>
      </p:sp>
      <p:sp>
        <p:nvSpPr>
          <p:cNvPr id="6" name="TextBox 5"/>
          <p:cNvSpPr txBox="1"/>
          <p:nvPr/>
        </p:nvSpPr>
        <p:spPr>
          <a:xfrm>
            <a:off x="6266055" y="3894100"/>
            <a:ext cx="2563641" cy="646331"/>
          </a:xfrm>
          <a:prstGeom prst="rect">
            <a:avLst/>
          </a:prstGeom>
          <a:noFill/>
        </p:spPr>
        <p:txBody>
          <a:bodyPr wrap="square" rtlCol="0">
            <a:spAutoFit/>
          </a:bodyPr>
          <a:lstStyle/>
          <a:p>
            <a:r>
              <a:rPr lang="en-US" dirty="0"/>
              <a:t>Sue Ehinger</a:t>
            </a:r>
          </a:p>
          <a:p>
            <a:r>
              <a:rPr lang="en-US" dirty="0"/>
              <a:t> Parkview Health </a:t>
            </a:r>
          </a:p>
        </p:txBody>
      </p:sp>
      <p:pic>
        <p:nvPicPr>
          <p:cNvPr id="8" name="Picture 7">
            <a:extLst>
              <a:ext uri="{FF2B5EF4-FFF2-40B4-BE49-F238E27FC236}">
                <a16:creationId xmlns:a16="http://schemas.microsoft.com/office/drawing/2014/main" id="{3642EE95-3D49-4388-98D7-71DD2C6AAA27}"/>
              </a:ext>
            </a:extLst>
          </p:cNvPr>
          <p:cNvPicPr>
            <a:picLocks noChangeAspect="1"/>
          </p:cNvPicPr>
          <p:nvPr/>
        </p:nvPicPr>
        <p:blipFill>
          <a:blip r:embed="rId3"/>
          <a:stretch>
            <a:fillRect/>
          </a:stretch>
        </p:blipFill>
        <p:spPr>
          <a:xfrm>
            <a:off x="494328" y="1720761"/>
            <a:ext cx="1386703" cy="1386703"/>
          </a:xfrm>
          <a:prstGeom prst="rect">
            <a:avLst/>
          </a:prstGeom>
        </p:spPr>
      </p:pic>
      <p:pic>
        <p:nvPicPr>
          <p:cNvPr id="5122" name="Picture 2" descr="https://uwci.org/wp-content/uploads/2017/06/denise-luster.jpg">
            <a:extLst>
              <a:ext uri="{FF2B5EF4-FFF2-40B4-BE49-F238E27FC236}">
                <a16:creationId xmlns:a16="http://schemas.microsoft.com/office/drawing/2014/main" id="{3AA3C6D8-411F-467E-93B0-34E236BE8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3678799"/>
            <a:ext cx="1567014" cy="15670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parkview.com/en/about-us/Parkview-Leadership/PublishingImages/AboutUs_ParkviewLeadership_SueEhinger.jpg">
            <a:extLst>
              <a:ext uri="{FF2B5EF4-FFF2-40B4-BE49-F238E27FC236}">
                <a16:creationId xmlns:a16="http://schemas.microsoft.com/office/drawing/2014/main" id="{C6C777C4-F7CD-4ECB-83AC-B4D8F726DD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147" y="3678799"/>
            <a:ext cx="11430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James Taylor">
            <a:extLst>
              <a:ext uri="{FF2B5EF4-FFF2-40B4-BE49-F238E27FC236}">
                <a16:creationId xmlns:a16="http://schemas.microsoft.com/office/drawing/2014/main" id="{F3025CB0-415B-4CC1-8CFD-9C3FDB5847A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366" r="22078" b="36822"/>
          <a:stretch/>
        </p:blipFill>
        <p:spPr bwMode="auto">
          <a:xfrm>
            <a:off x="4952816" y="1936376"/>
            <a:ext cx="1247331" cy="1301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16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to Guest Speakers</a:t>
            </a:r>
          </a:p>
        </p:txBody>
      </p:sp>
      <p:sp>
        <p:nvSpPr>
          <p:cNvPr id="29" name="AutoShape 4" descr="Image result for steve spiker photo"/>
          <p:cNvSpPr>
            <a:spLocks noChangeAspect="1" noChangeArrowheads="1"/>
          </p:cNvSpPr>
          <p:nvPr/>
        </p:nvSpPr>
        <p:spPr bwMode="auto">
          <a:xfrm>
            <a:off x="152400" y="15875"/>
            <a:ext cx="1657350"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6555582" y="3093536"/>
            <a:ext cx="2247696" cy="646331"/>
          </a:xfrm>
          <a:prstGeom prst="rect">
            <a:avLst/>
          </a:prstGeom>
          <a:noFill/>
        </p:spPr>
        <p:txBody>
          <a:bodyPr wrap="square" rtlCol="0">
            <a:spAutoFit/>
          </a:bodyPr>
          <a:lstStyle/>
          <a:p>
            <a:pPr algn="ctr"/>
            <a:r>
              <a:rPr lang="en-US" dirty="0"/>
              <a:t>John Killeen</a:t>
            </a:r>
          </a:p>
          <a:p>
            <a:pPr algn="ctr"/>
            <a:r>
              <a:rPr lang="en-US" dirty="0"/>
              <a:t>DataWorks NC</a:t>
            </a:r>
          </a:p>
        </p:txBody>
      </p:sp>
      <p:sp>
        <p:nvSpPr>
          <p:cNvPr id="13" name="TextBox 12"/>
          <p:cNvSpPr txBox="1"/>
          <p:nvPr/>
        </p:nvSpPr>
        <p:spPr>
          <a:xfrm>
            <a:off x="928957" y="5367087"/>
            <a:ext cx="2541294" cy="923330"/>
          </a:xfrm>
          <a:prstGeom prst="rect">
            <a:avLst/>
          </a:prstGeom>
          <a:noFill/>
        </p:spPr>
        <p:txBody>
          <a:bodyPr wrap="square" rtlCol="0">
            <a:spAutoFit/>
          </a:bodyPr>
          <a:lstStyle/>
          <a:p>
            <a:pPr algn="ctr"/>
            <a:r>
              <a:rPr lang="en-US" dirty="0"/>
              <a:t>Denice Linn</a:t>
            </a:r>
          </a:p>
          <a:p>
            <a:pPr algn="ctr"/>
            <a:r>
              <a:rPr lang="en-US" dirty="0"/>
              <a:t>Smart Chicago Collaborative</a:t>
            </a:r>
          </a:p>
        </p:txBody>
      </p:sp>
      <p:sp>
        <p:nvSpPr>
          <p:cNvPr id="14" name="TextBox 13"/>
          <p:cNvSpPr txBox="1"/>
          <p:nvPr/>
        </p:nvSpPr>
        <p:spPr>
          <a:xfrm>
            <a:off x="3287837" y="5367087"/>
            <a:ext cx="2439082" cy="923330"/>
          </a:xfrm>
          <a:prstGeom prst="rect">
            <a:avLst/>
          </a:prstGeom>
          <a:noFill/>
        </p:spPr>
        <p:txBody>
          <a:bodyPr wrap="square" rtlCol="0">
            <a:spAutoFit/>
          </a:bodyPr>
          <a:lstStyle/>
          <a:p>
            <a:pPr algn="ctr"/>
            <a:r>
              <a:rPr lang="en-US" dirty="0"/>
              <a:t>Sonja </a:t>
            </a:r>
            <a:r>
              <a:rPr lang="en-US" dirty="0" err="1"/>
              <a:t>Marziano</a:t>
            </a:r>
            <a:r>
              <a:rPr lang="en-US" dirty="0"/>
              <a:t> </a:t>
            </a:r>
          </a:p>
          <a:p>
            <a:pPr algn="ctr"/>
            <a:r>
              <a:rPr lang="en-US" dirty="0"/>
              <a:t>Smart Chicago Collaborative</a:t>
            </a:r>
          </a:p>
        </p:txBody>
      </p:sp>
      <p:sp>
        <p:nvSpPr>
          <p:cNvPr id="16" name="TextBox 15"/>
          <p:cNvSpPr txBox="1"/>
          <p:nvPr/>
        </p:nvSpPr>
        <p:spPr>
          <a:xfrm>
            <a:off x="223553" y="3141033"/>
            <a:ext cx="2389463" cy="646331"/>
          </a:xfrm>
          <a:prstGeom prst="rect">
            <a:avLst/>
          </a:prstGeom>
          <a:noFill/>
        </p:spPr>
        <p:txBody>
          <a:bodyPr wrap="square" rtlCol="0">
            <a:spAutoFit/>
          </a:bodyPr>
          <a:lstStyle/>
          <a:p>
            <a:pPr algn="ctr"/>
            <a:r>
              <a:rPr lang="en-US" dirty="0"/>
              <a:t>Denice Ross</a:t>
            </a:r>
          </a:p>
          <a:p>
            <a:pPr algn="ctr"/>
            <a:r>
              <a:rPr lang="en-US" dirty="0"/>
              <a:t>New America</a:t>
            </a:r>
          </a:p>
        </p:txBody>
      </p:sp>
      <p:pic>
        <p:nvPicPr>
          <p:cNvPr id="3074" name="Picture 2" descr="http://www.smartchicagocollaborative.org/wp-content/uploads/2015/07/Denise-Linn-8-10-15-427x640.jpg">
            <a:extLst>
              <a:ext uri="{FF2B5EF4-FFF2-40B4-BE49-F238E27FC236}">
                <a16:creationId xmlns:a16="http://schemas.microsoft.com/office/drawing/2014/main" id="{D1A5CF70-B014-430F-A34E-1C4BC5CCB6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135"/>
          <a:stretch/>
        </p:blipFill>
        <p:spPr bwMode="auto">
          <a:xfrm>
            <a:off x="1587459" y="4031247"/>
            <a:ext cx="1025557" cy="1243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martchicagocollaborative.org/wp-content/uploads/2015/01/Sonja-Marziano-2015-427x640.jpg">
            <a:extLst>
              <a:ext uri="{FF2B5EF4-FFF2-40B4-BE49-F238E27FC236}">
                <a16:creationId xmlns:a16="http://schemas.microsoft.com/office/drawing/2014/main" id="{DB882006-6FAA-48E0-B9B1-79148479A4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850"/>
          <a:stretch/>
        </p:blipFill>
        <p:spPr bwMode="auto">
          <a:xfrm>
            <a:off x="3948900" y="3932141"/>
            <a:ext cx="1079937" cy="12973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enice Ross">
            <a:extLst>
              <a:ext uri="{FF2B5EF4-FFF2-40B4-BE49-F238E27FC236}">
                <a16:creationId xmlns:a16="http://schemas.microsoft.com/office/drawing/2014/main" id="{AC09E6B5-884E-4A86-8BCF-8663E58CBF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206" y="1796933"/>
            <a:ext cx="1289032" cy="12890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John Killeen">
            <a:extLst>
              <a:ext uri="{FF2B5EF4-FFF2-40B4-BE49-F238E27FC236}">
                <a16:creationId xmlns:a16="http://schemas.microsoft.com/office/drawing/2014/main" id="{9123492B-ADE5-4BCA-A73B-B5EBC7BAD90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270"/>
          <a:stretch/>
        </p:blipFill>
        <p:spPr bwMode="auto">
          <a:xfrm>
            <a:off x="6766048" y="1723110"/>
            <a:ext cx="1420505" cy="12626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471F0FE-4147-4BC0-91D6-EF28B273E477}"/>
              </a:ext>
            </a:extLst>
          </p:cNvPr>
          <p:cNvSpPr/>
          <p:nvPr/>
        </p:nvSpPr>
        <p:spPr>
          <a:xfrm>
            <a:off x="2286000" y="2967335"/>
            <a:ext cx="4572000" cy="646331"/>
          </a:xfrm>
          <a:prstGeom prst="rect">
            <a:avLst/>
          </a:prstGeom>
        </p:spPr>
        <p:txBody>
          <a:bodyPr>
            <a:spAutoFit/>
          </a:bodyPr>
          <a:lstStyle/>
          <a:p>
            <a:br>
              <a:rPr lang="en-US" dirty="0"/>
            </a:br>
            <a:endParaRPr lang="en-US" dirty="0"/>
          </a:p>
        </p:txBody>
      </p:sp>
      <p:sp>
        <p:nvSpPr>
          <p:cNvPr id="15" name="TextBox 14">
            <a:extLst>
              <a:ext uri="{FF2B5EF4-FFF2-40B4-BE49-F238E27FC236}">
                <a16:creationId xmlns:a16="http://schemas.microsoft.com/office/drawing/2014/main" id="{17940940-63E1-48B2-8870-42370B3A3331}"/>
              </a:ext>
            </a:extLst>
          </p:cNvPr>
          <p:cNvSpPr txBox="1"/>
          <p:nvPr/>
        </p:nvSpPr>
        <p:spPr>
          <a:xfrm>
            <a:off x="4326750" y="3083368"/>
            <a:ext cx="2485731" cy="923330"/>
          </a:xfrm>
          <a:prstGeom prst="rect">
            <a:avLst/>
          </a:prstGeom>
          <a:noFill/>
        </p:spPr>
        <p:txBody>
          <a:bodyPr wrap="square" rtlCol="0">
            <a:spAutoFit/>
          </a:bodyPr>
          <a:lstStyle/>
          <a:p>
            <a:pPr algn="ctr"/>
            <a:r>
              <a:rPr lang="en-US" dirty="0"/>
              <a:t>Katya Abazajian</a:t>
            </a:r>
          </a:p>
          <a:p>
            <a:pPr algn="ctr"/>
            <a:r>
              <a:rPr lang="en-US" dirty="0"/>
              <a:t>Sunlight Foundation </a:t>
            </a:r>
          </a:p>
          <a:p>
            <a:pPr algn="ctr"/>
            <a:endParaRPr lang="en-US" dirty="0"/>
          </a:p>
        </p:txBody>
      </p:sp>
      <p:pic>
        <p:nvPicPr>
          <p:cNvPr id="17" name="Picture 16">
            <a:extLst>
              <a:ext uri="{FF2B5EF4-FFF2-40B4-BE49-F238E27FC236}">
                <a16:creationId xmlns:a16="http://schemas.microsoft.com/office/drawing/2014/main" id="{43E9DEEF-EC55-4968-81F3-714C593B302C}"/>
              </a:ext>
            </a:extLst>
          </p:cNvPr>
          <p:cNvPicPr>
            <a:picLocks noChangeAspect="1"/>
          </p:cNvPicPr>
          <p:nvPr/>
        </p:nvPicPr>
        <p:blipFill rotWithShape="1">
          <a:blip r:embed="rId7">
            <a:extLst>
              <a:ext uri="{28A0092B-C50C-407E-A947-70E740481C1C}">
                <a14:useLocalDpi xmlns:a14="http://schemas.microsoft.com/office/drawing/2010/main" val="0"/>
              </a:ext>
            </a:extLst>
          </a:blip>
          <a:srcRect l="10723" r="11702"/>
          <a:stretch/>
        </p:blipFill>
        <p:spPr>
          <a:xfrm>
            <a:off x="4968979" y="1741514"/>
            <a:ext cx="930562" cy="1319507"/>
          </a:xfrm>
          <a:prstGeom prst="rect">
            <a:avLst/>
          </a:prstGeom>
        </p:spPr>
      </p:pic>
      <p:pic>
        <p:nvPicPr>
          <p:cNvPr id="19" name="Picture 6" descr="Jake Cowan">
            <a:extLst>
              <a:ext uri="{FF2B5EF4-FFF2-40B4-BE49-F238E27FC236}">
                <a16:creationId xmlns:a16="http://schemas.microsoft.com/office/drawing/2014/main" id="{BA09ABDA-4A27-4F85-B926-25278B0B07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8032" y="1769048"/>
            <a:ext cx="1264439" cy="126443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59ED47B-789D-44B6-866C-168D7C09C4EF}"/>
              </a:ext>
            </a:extLst>
          </p:cNvPr>
          <p:cNvSpPr txBox="1"/>
          <p:nvPr/>
        </p:nvSpPr>
        <p:spPr>
          <a:xfrm>
            <a:off x="2638147" y="3114748"/>
            <a:ext cx="1734345" cy="646331"/>
          </a:xfrm>
          <a:prstGeom prst="rect">
            <a:avLst/>
          </a:prstGeom>
          <a:noFill/>
        </p:spPr>
        <p:txBody>
          <a:bodyPr wrap="square" rtlCol="0">
            <a:spAutoFit/>
          </a:bodyPr>
          <a:lstStyle/>
          <a:p>
            <a:r>
              <a:rPr lang="en-US" dirty="0"/>
              <a:t>Jake Cowan</a:t>
            </a:r>
          </a:p>
          <a:p>
            <a:endParaRPr lang="en-US" dirty="0"/>
          </a:p>
        </p:txBody>
      </p:sp>
      <p:pic>
        <p:nvPicPr>
          <p:cNvPr id="6" name="Picture 5" descr="A person wearing glasses and smiling at the camera&#10;&#10;Description generated with very high confidence">
            <a:extLst>
              <a:ext uri="{FF2B5EF4-FFF2-40B4-BE49-F238E27FC236}">
                <a16:creationId xmlns:a16="http://schemas.microsoft.com/office/drawing/2014/main" id="{5EDD7C69-F9DD-44E8-AE19-FDDC808BA71F}"/>
              </a:ext>
            </a:extLst>
          </p:cNvPr>
          <p:cNvPicPr>
            <a:picLocks noChangeAspect="1"/>
          </p:cNvPicPr>
          <p:nvPr/>
        </p:nvPicPr>
        <p:blipFill>
          <a:blip r:embed="rId9"/>
          <a:stretch>
            <a:fillRect/>
          </a:stretch>
        </p:blipFill>
        <p:spPr>
          <a:xfrm>
            <a:off x="6265663" y="3971784"/>
            <a:ext cx="1210637" cy="1210637"/>
          </a:xfrm>
          <a:prstGeom prst="rect">
            <a:avLst/>
          </a:prstGeom>
        </p:spPr>
      </p:pic>
      <p:sp>
        <p:nvSpPr>
          <p:cNvPr id="21" name="TextBox 20">
            <a:extLst>
              <a:ext uri="{FF2B5EF4-FFF2-40B4-BE49-F238E27FC236}">
                <a16:creationId xmlns:a16="http://schemas.microsoft.com/office/drawing/2014/main" id="{CBA5FFAE-3F13-41BF-A02E-4F358360097D}"/>
              </a:ext>
            </a:extLst>
          </p:cNvPr>
          <p:cNvSpPr txBox="1"/>
          <p:nvPr/>
        </p:nvSpPr>
        <p:spPr>
          <a:xfrm>
            <a:off x="5747133" y="5367087"/>
            <a:ext cx="2247696" cy="923330"/>
          </a:xfrm>
          <a:prstGeom prst="rect">
            <a:avLst/>
          </a:prstGeom>
          <a:noFill/>
        </p:spPr>
        <p:txBody>
          <a:bodyPr wrap="square" rtlCol="0">
            <a:spAutoFit/>
          </a:bodyPr>
          <a:lstStyle/>
          <a:p>
            <a:pPr algn="ctr"/>
            <a:r>
              <a:rPr lang="en-US" dirty="0"/>
              <a:t>Eleanor Tutt</a:t>
            </a:r>
          </a:p>
          <a:p>
            <a:pPr algn="ctr"/>
            <a:r>
              <a:rPr lang="en-US" dirty="0"/>
              <a:t>Carnegie Library of Pittsburgh</a:t>
            </a:r>
          </a:p>
        </p:txBody>
      </p:sp>
    </p:spTree>
    <p:extLst>
      <p:ext uri="{BB962C8B-B14F-4D97-AF65-F5344CB8AC3E}">
        <p14:creationId xmlns:p14="http://schemas.microsoft.com/office/powerpoint/2010/main" val="3696873071"/>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4727</TotalTime>
  <Words>1551</Words>
  <Application>Microsoft Office PowerPoint</Application>
  <PresentationFormat>On-screen Show (4:3)</PresentationFormat>
  <Paragraphs>272</Paragraphs>
  <Slides>23</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Century Gothic</vt:lpstr>
      <vt:lpstr>crocodoc-bWssaL-inv-f9</vt:lpstr>
      <vt:lpstr>Wingdings</vt:lpstr>
      <vt:lpstr>NNIP PPT Theme</vt:lpstr>
      <vt:lpstr>Acrobat Document</vt:lpstr>
      <vt:lpstr>Welcome to the  #NNIP Indianapolis Meeting!</vt:lpstr>
      <vt:lpstr>Defining Functions of NNIP Partners</vt:lpstr>
      <vt:lpstr>NNIP Network Supporters:  Funders and Colleagues</vt:lpstr>
      <vt:lpstr>Thanks to the Polis Center!</vt:lpstr>
      <vt:lpstr>Thank you to our local sponsors!</vt:lpstr>
      <vt:lpstr>NNIP Leadership: Guiding the Agenda</vt:lpstr>
      <vt:lpstr>Thanks to Partner Speakers</vt:lpstr>
      <vt:lpstr>Thanks to Indianapolis Speakers</vt:lpstr>
      <vt:lpstr>Thanks to Guest Speakers</vt:lpstr>
      <vt:lpstr>Welcome Guest Cities!</vt:lpstr>
      <vt:lpstr>Introductions</vt:lpstr>
      <vt:lpstr>Agenda and Logistics</vt:lpstr>
      <vt:lpstr>NNIP Meeting App</vt:lpstr>
      <vt:lpstr>NNIP Meeting App</vt:lpstr>
      <vt:lpstr>Reception and Tour</vt:lpstr>
      <vt:lpstr>Breakfast</vt:lpstr>
      <vt:lpstr>NNIPCamp Indianapolis</vt:lpstr>
      <vt:lpstr>What is an unconference?</vt:lpstr>
      <vt:lpstr>Together we build the agenda</vt:lpstr>
      <vt:lpstr>Voting?</vt:lpstr>
      <vt:lpstr>NNIPCamp Rules</vt:lpstr>
      <vt:lpstr>Most Importantly</vt:lpstr>
      <vt:lpstr>Welcome to the #NNIP Indianapolis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Kathy Pettit</cp:lastModifiedBy>
  <cp:revision>403</cp:revision>
  <cp:lastPrinted>2017-05-16T11:54:38Z</cp:lastPrinted>
  <dcterms:created xsi:type="dcterms:W3CDTF">2010-04-12T23:12:02Z</dcterms:created>
  <dcterms:modified xsi:type="dcterms:W3CDTF">2017-10-06T14:58:52Z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