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0.jpg" ContentType="image/png"/>
  <Override PartName="/ppt/media/image29.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handoutMasterIdLst>
    <p:handoutMasterId r:id="rId28"/>
  </p:handoutMasterIdLst>
  <p:sldIdLst>
    <p:sldId id="256" r:id="rId5"/>
    <p:sldId id="274" r:id="rId6"/>
    <p:sldId id="282" r:id="rId7"/>
    <p:sldId id="287" r:id="rId8"/>
    <p:sldId id="303" r:id="rId9"/>
    <p:sldId id="275" r:id="rId10"/>
    <p:sldId id="286" r:id="rId11"/>
    <p:sldId id="288" r:id="rId12"/>
    <p:sldId id="302" r:id="rId13"/>
    <p:sldId id="307" r:id="rId14"/>
    <p:sldId id="308" r:id="rId15"/>
    <p:sldId id="305" r:id="rId16"/>
    <p:sldId id="306" r:id="rId17"/>
    <p:sldId id="295" r:id="rId18"/>
    <p:sldId id="291" r:id="rId19"/>
    <p:sldId id="292" r:id="rId20"/>
    <p:sldId id="294" r:id="rId21"/>
    <p:sldId id="297" r:id="rId22"/>
    <p:sldId id="301" r:id="rId23"/>
    <p:sldId id="296" r:id="rId24"/>
    <p:sldId id="298" r:id="rId25"/>
    <p:sldId id="289"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sley, Thomas" initials="K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6" autoAdjust="0"/>
    <p:restoredTop sz="43402" autoAdjust="0"/>
  </p:normalViewPr>
  <p:slideViewPr>
    <p:cSldViewPr snapToGrid="0" snapToObjects="1">
      <p:cViewPr varScale="1">
        <p:scale>
          <a:sx n="42" d="100"/>
          <a:sy n="42" d="100"/>
        </p:scale>
        <p:origin x="2332" y="48"/>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3612"/>
    </p:cViewPr>
  </p:sorterViewPr>
  <p:notesViewPr>
    <p:cSldViewPr snapToGrid="0" snapToObjects="1">
      <p:cViewPr>
        <p:scale>
          <a:sx n="98" d="100"/>
          <a:sy n="98" d="100"/>
        </p:scale>
        <p:origin x="-2148" y="4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58" tIns="46580" rIns="93158" bIns="46580" rtlCol="0"/>
          <a:lstStyle>
            <a:lvl1pPr algn="r">
              <a:defRPr sz="1300"/>
            </a:lvl1pPr>
          </a:lstStyle>
          <a:p>
            <a:fld id="{DDF77D87-C30E-4FAE-9B77-A5B29BDF9C41}" type="datetimeFigureOut">
              <a:rPr lang="en-US" smtClean="0"/>
              <a:t>5/20/2017</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58" tIns="46580" rIns="93158" bIns="46580" rtlCol="0" anchor="b"/>
          <a:lstStyle>
            <a:lvl1pPr algn="r">
              <a:defRPr sz="1300"/>
            </a:lvl1pPr>
          </a:lstStyle>
          <a:p>
            <a:fld id="{8DD3EA5C-B564-43F6-A854-66CF5CD0CC76}" type="slidenum">
              <a:rPr lang="en-US" smtClean="0"/>
              <a:t>‹#›</a:t>
            </a:fld>
            <a:endParaRPr lang="en-US"/>
          </a:p>
        </p:txBody>
      </p:sp>
    </p:spTree>
    <p:extLst>
      <p:ext uri="{BB962C8B-B14F-4D97-AF65-F5344CB8AC3E}">
        <p14:creationId xmlns:p14="http://schemas.microsoft.com/office/powerpoint/2010/main" val="1692307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6F5ED001-8E4F-41BA-B339-E1E7E3327FC9}" type="datetimeFigureOut">
              <a:rPr lang="en-US" smtClean="0"/>
              <a:t>5/20/2017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introduce myself.</a:t>
            </a:r>
          </a:p>
          <a:p>
            <a:endParaRPr lang="en-US" dirty="0"/>
          </a:p>
          <a:p>
            <a:r>
              <a:rPr lang="en-US" dirty="0"/>
              <a:t>Start with logistics</a:t>
            </a:r>
          </a:p>
          <a:p>
            <a:endParaRPr lang="en-US" dirty="0"/>
          </a:p>
          <a:p>
            <a:pPr defTabSz="931580">
              <a:defRPr/>
            </a:pPr>
            <a:r>
              <a:rPr lang="en-US" sz="1300" dirty="0"/>
              <a:t>Welcome live-stream audiences, cameras are rolling and will be posted afterwards. We’ll be tweeting using hashtag NNIP.</a:t>
            </a:r>
          </a:p>
          <a:p>
            <a:endParaRPr lang="en-US" dirty="0"/>
          </a:p>
          <a:p>
            <a:r>
              <a:rPr lang="en-US" dirty="0"/>
              <a:t>Few opening remarks</a:t>
            </a:r>
            <a:r>
              <a:rPr lang="en-US" baseline="0" dirty="0"/>
              <a:t> before introductions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a:p>
        </p:txBody>
      </p:sp>
    </p:spTree>
    <p:extLst>
      <p:ext uri="{BB962C8B-B14F-4D97-AF65-F5344CB8AC3E}">
        <p14:creationId xmlns:p14="http://schemas.microsoft.com/office/powerpoint/2010/main" val="34092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network’s mission is to foster NNIP</a:t>
            </a:r>
            <a:r>
              <a:rPr lang="en-US" baseline="0" dirty="0"/>
              <a:t> capacities in new cities – welcome them – answer questions  - ask about their work….</a:t>
            </a:r>
          </a:p>
          <a:p>
            <a:endParaRPr lang="en-US" baseline="0" dirty="0"/>
          </a:p>
          <a:p>
            <a:r>
              <a:rPr lang="en-US" baseline="0" dirty="0"/>
              <a:t>Phoenix and Buffalo guests are here as part of the Turning the Corner initiative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a:p>
        </p:txBody>
      </p:sp>
    </p:spTree>
    <p:extLst>
      <p:ext uri="{BB962C8B-B14F-4D97-AF65-F5344CB8AC3E}">
        <p14:creationId xmlns:p14="http://schemas.microsoft.com/office/powerpoint/2010/main" val="378443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Leah and Amanda</a:t>
            </a:r>
          </a:p>
          <a:p>
            <a:endParaRPr lang="en-US" baseline="0" dirty="0"/>
          </a:p>
          <a:p>
            <a:r>
              <a:rPr lang="en-US" baseline="0" dirty="0"/>
              <a:t>Note working on IDS for a while</a:t>
            </a:r>
          </a:p>
          <a:p>
            <a:endParaRPr lang="en-US" baseline="0" dirty="0"/>
          </a:p>
          <a:p>
            <a:r>
              <a:rPr lang="en-US" baseline="0" dirty="0"/>
              <a:t>ADD CASEY LOGO</a:t>
            </a:r>
          </a:p>
          <a:p>
            <a:r>
              <a:rPr lang="en-US" baseline="0" dirty="0"/>
              <a:t>X people from X cities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a:p>
        </p:txBody>
      </p:sp>
    </p:spTree>
    <p:extLst>
      <p:ext uri="{BB962C8B-B14F-4D97-AF65-F5344CB8AC3E}">
        <p14:creationId xmlns:p14="http://schemas.microsoft.com/office/powerpoint/2010/main" val="339063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welcome to friends</a:t>
            </a:r>
            <a:r>
              <a:rPr lang="en-US" baseline="0" dirty="0"/>
              <a:t> from national organizations – LC/</a:t>
            </a:r>
            <a:r>
              <a:rPr lang="en-US" baseline="0" dirty="0" err="1"/>
              <a:t>Cfa</a:t>
            </a:r>
            <a:r>
              <a:rPr lang="en-US" baseline="0" dirty="0"/>
              <a:t> - some are partners on our cross-site projects</a:t>
            </a:r>
          </a:p>
          <a:p>
            <a:r>
              <a:rPr lang="en-US" baseline="0" dirty="0"/>
              <a:t>Funded by MacArthur</a:t>
            </a:r>
          </a:p>
          <a:p>
            <a:endParaRPr lang="en-US" baseline="0" dirty="0"/>
          </a:p>
          <a:p>
            <a:r>
              <a:rPr lang="en-US" baseline="0" dirty="0"/>
              <a:t>CTDC guests: DC Housing Insights, Open Cleveland, </a:t>
            </a:r>
            <a:r>
              <a:rPr lang="en-US" baseline="0" dirty="0" err="1"/>
              <a:t>Jef</a:t>
            </a:r>
            <a:r>
              <a:rPr lang="en-US" baseline="0" dirty="0"/>
              <a:t> from San Antonio</a:t>
            </a:r>
          </a:p>
          <a:p>
            <a:r>
              <a:rPr lang="en-US" baseline="0" dirty="0"/>
              <a:t>NAC guests</a:t>
            </a:r>
            <a:endParaRPr lang="en-US" dirty="0"/>
          </a:p>
          <a:p>
            <a:endParaRPr lang="en-US" baseline="0" dirty="0"/>
          </a:p>
          <a:p>
            <a:r>
              <a:rPr lang="en-US" baseline="0" dirty="0"/>
              <a:t>Several chances to exchange ideas with them through panels and Camp sessions.  Please welcome</a:t>
            </a:r>
            <a:r>
              <a:rPr lang="en-US" dirty="0"/>
              <a:t> them at meals and reception.</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a:p>
        </p:txBody>
      </p:sp>
    </p:spTree>
    <p:extLst>
      <p:ext uri="{BB962C8B-B14F-4D97-AF65-F5344CB8AC3E}">
        <p14:creationId xmlns:p14="http://schemas.microsoft.com/office/powerpoint/2010/main" val="373380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Maia and Olivia – Elizabeth Grossman</a:t>
            </a:r>
          </a:p>
          <a:p>
            <a:r>
              <a:rPr lang="en-US" dirty="0"/>
              <a:t>Partners contributed by the survey,  in the </a:t>
            </a:r>
            <a:r>
              <a:rPr lang="en-US" dirty="0" err="1"/>
              <a:t>presession</a:t>
            </a:r>
            <a:r>
              <a:rPr lang="en-US" dirty="0"/>
              <a:t>, as reviewers for the product, trainers, </a:t>
            </a:r>
          </a:p>
          <a:p>
            <a:r>
              <a:rPr lang="en-US" baseline="0" dirty="0"/>
              <a:t>Expect to go live June 1 and we’ll be reaching out to you to help promote it.</a:t>
            </a:r>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a:p>
        </p:txBody>
      </p:sp>
    </p:spTree>
    <p:extLst>
      <p:ext uri="{BB962C8B-B14F-4D97-AF65-F5344CB8AC3E}">
        <p14:creationId xmlns:p14="http://schemas.microsoft.com/office/powerpoint/2010/main" val="68663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a:p>
        </p:txBody>
      </p:sp>
    </p:spTree>
    <p:extLst>
      <p:ext uri="{BB962C8B-B14F-4D97-AF65-F5344CB8AC3E}">
        <p14:creationId xmlns:p14="http://schemas.microsoft.com/office/powerpoint/2010/main" val="211124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availability</a:t>
            </a:r>
            <a:r>
              <a:rPr lang="en-US" baseline="0" dirty="0"/>
              <a:t> of app with the overall schedule</a:t>
            </a:r>
          </a:p>
          <a:p>
            <a:pPr marL="174671" indent="-174671">
              <a:buFont typeface="Arial" panose="020B0604020202020204" pitchFamily="34" charset="0"/>
              <a:buChar char="•"/>
            </a:pPr>
            <a:r>
              <a:rPr lang="en-US" sz="1300" dirty="0"/>
              <a:t>Stay up to date on new NNIPCamp unconference sessions </a:t>
            </a:r>
          </a:p>
          <a:p>
            <a:pPr marL="174671" indent="-174671">
              <a:buFont typeface="Arial" panose="020B0604020202020204" pitchFamily="34" charset="0"/>
              <a:buChar char="•"/>
            </a:pPr>
            <a:r>
              <a:rPr lang="en-US" sz="1300" dirty="0"/>
              <a:t>Post announcements to all meeting attendees</a:t>
            </a:r>
          </a:p>
          <a:p>
            <a:pPr marL="174671" indent="-174671">
              <a:buFont typeface="Arial" panose="020B0604020202020204" pitchFamily="34" charset="0"/>
              <a:buChar char="•"/>
            </a:pPr>
            <a:r>
              <a:rPr lang="en-US" sz="1300" dirty="0"/>
              <a:t>Post crowd pictures during (and after) each day’s events </a:t>
            </a:r>
          </a:p>
          <a:p>
            <a:pPr marL="174671" indent="-174671">
              <a:buFont typeface="Arial" panose="020B0604020202020204" pitchFamily="34" charset="0"/>
              <a:buChar char="•"/>
            </a:pPr>
            <a:r>
              <a:rPr lang="en-US" sz="1300" dirty="0"/>
              <a:t>Answer daily polls</a:t>
            </a:r>
          </a:p>
          <a:p>
            <a:endParaRPr lang="en-US" dirty="0"/>
          </a:p>
          <a:p>
            <a:pPr lvl="0"/>
            <a:r>
              <a:rPr lang="en-US" sz="1300" dirty="0"/>
              <a:t>Walk through what is in the packet – Note code of conduct, framing pages and participant list</a:t>
            </a:r>
          </a:p>
          <a:p>
            <a:pPr lvl="0"/>
            <a:endParaRPr lang="en-US" sz="1300" dirty="0"/>
          </a:p>
          <a:p>
            <a:pPr lvl="0"/>
            <a:r>
              <a:rPr lang="en-US" sz="1300" dirty="0"/>
              <a:t>Break out rooms logistics</a:t>
            </a:r>
          </a:p>
          <a:p>
            <a:pPr lvl="0"/>
            <a:endParaRPr lang="en-US" sz="1300" dirty="0"/>
          </a:p>
          <a:p>
            <a:pPr lvl="0"/>
            <a:r>
              <a:rPr lang="en-US" sz="1300" dirty="0">
                <a:solidFill>
                  <a:srgbClr val="FF0000"/>
                </a:solidFill>
              </a:rPr>
              <a:t>Tours – FIND OUT mobility requirements</a:t>
            </a:r>
          </a:p>
          <a:p>
            <a:pPr lvl="0"/>
            <a:endParaRPr lang="en-US" sz="1300" dirty="0"/>
          </a:p>
          <a:p>
            <a:pPr lvl="0"/>
            <a:r>
              <a:rPr lang="en-US" sz="1300" b="1" dirty="0"/>
              <a:t>Reception</a:t>
            </a:r>
            <a:r>
              <a:rPr lang="en-US" sz="1300" dirty="0"/>
              <a:t>: If you are arriving late Wednesday afternoon, we will be departing for the neighborhood bus tour at 4:15 pm from the lobby, which will run until 6:15. </a:t>
            </a:r>
          </a:p>
          <a:p>
            <a:pPr defTabSz="931580">
              <a:defRPr/>
            </a:pPr>
            <a:r>
              <a:rPr lang="en-US" sz="1300" dirty="0"/>
              <a:t>Light reception – expect people to go out afterwards  [Is this true?]  Point to restaurant list. </a:t>
            </a:r>
          </a:p>
          <a:p>
            <a:endParaRPr lang="en-US" sz="1300" dirty="0"/>
          </a:p>
          <a:p>
            <a:r>
              <a:rPr lang="en-US" sz="1300" dirty="0"/>
              <a:t>How to get back – about a 15 minute walk back or Uber/taxi if you want.</a:t>
            </a:r>
          </a:p>
          <a:p>
            <a:endParaRPr lang="en-US" sz="1300" dirty="0"/>
          </a:p>
          <a:p>
            <a:r>
              <a:rPr lang="en-US" sz="1300" dirty="0"/>
              <a:t>NNIPHQ staff - please stand up – we’re here to make your next 3 days go smoothly , so just let us know if you need anything.</a:t>
            </a:r>
          </a:p>
          <a:p>
            <a:endParaRPr lang="en-US" sz="130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a:p>
        </p:txBody>
      </p:sp>
    </p:spTree>
    <p:extLst>
      <p:ext uri="{BB962C8B-B14F-4D97-AF65-F5344CB8AC3E}">
        <p14:creationId xmlns:p14="http://schemas.microsoft.com/office/powerpoint/2010/main" val="247990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a:p>
        </p:txBody>
      </p:sp>
    </p:spTree>
    <p:extLst>
      <p:ext uri="{BB962C8B-B14F-4D97-AF65-F5344CB8AC3E}">
        <p14:creationId xmlns:p14="http://schemas.microsoft.com/office/powerpoint/2010/main" val="1373744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u="sng" dirty="0">
                <a:hlinkClick r:id="rId3"/>
              </a:rPr>
              <a:t>Go over schedule/timing</a:t>
            </a:r>
          </a:p>
          <a:p>
            <a:pPr defTabSz="931580">
              <a:defRPr/>
            </a:pPr>
            <a:endParaRPr lang="en-US" sz="1300" u="sng" dirty="0">
              <a:hlinkClick r:id="rId3"/>
            </a:endParaRPr>
          </a:p>
          <a:p>
            <a:pPr defTabSz="931580">
              <a:defRPr/>
            </a:pPr>
            <a:r>
              <a:rPr lang="en-US" sz="1300" u="sng" dirty="0">
                <a:hlinkClick r:id="rId3"/>
              </a:rPr>
              <a:t>Rules are posted everywhere…</a:t>
            </a:r>
          </a:p>
          <a:p>
            <a:pPr defTabSz="931580">
              <a:defRPr/>
            </a:pPr>
            <a:endParaRPr lang="en-US" sz="1300" u="sng" dirty="0">
              <a:hlinkClick r:id="rId3"/>
            </a:endParaRPr>
          </a:p>
          <a:p>
            <a:pPr defTabSz="931580">
              <a:defRPr/>
            </a:pPr>
            <a:endParaRPr lang="en-US" sz="1300" u="sng" dirty="0">
              <a:hlinkClick r:id="rId3"/>
            </a:endParaRPr>
          </a:p>
          <a:p>
            <a:pPr defTabSz="931580">
              <a:defRPr/>
            </a:pPr>
            <a:endParaRPr lang="en-US" sz="1300" u="sng" dirty="0">
              <a:hlinkClick r:id="rId3"/>
            </a:endParaRPr>
          </a:p>
          <a:p>
            <a:pPr defTabSz="931580">
              <a:defRPr/>
            </a:pPr>
            <a:r>
              <a:rPr lang="en-US" sz="1300" b="1" dirty="0">
                <a:hlinkClick r:id="rId3"/>
              </a:rPr>
              <a:t>UNCONFERENCE 101 – Sunlight Foundation</a:t>
            </a:r>
            <a:endParaRPr lang="en-US" sz="1300" b="1" dirty="0"/>
          </a:p>
          <a:p>
            <a:r>
              <a:rPr lang="en-US" dirty="0"/>
              <a:t>https://www.youtube.com/watch?v=iUEt0xOysr4</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17</a:t>
            </a:fld>
            <a:endParaRPr lang="en-US"/>
          </a:p>
        </p:txBody>
      </p:sp>
    </p:spTree>
    <p:extLst>
      <p:ext uri="{BB962C8B-B14F-4D97-AF65-F5344CB8AC3E}">
        <p14:creationId xmlns:p14="http://schemas.microsoft.com/office/powerpoint/2010/main" val="364005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a:p>
        </p:txBody>
      </p:sp>
    </p:spTree>
    <p:extLst>
      <p:ext uri="{BB962C8B-B14F-4D97-AF65-F5344CB8AC3E}">
        <p14:creationId xmlns:p14="http://schemas.microsoft.com/office/powerpoint/2010/main" val="150842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19</a:t>
            </a:fld>
            <a:endParaRPr lang="en-US"/>
          </a:p>
        </p:txBody>
      </p:sp>
    </p:spTree>
    <p:extLst>
      <p:ext uri="{BB962C8B-B14F-4D97-AF65-F5344CB8AC3E}">
        <p14:creationId xmlns:p14="http://schemas.microsoft.com/office/powerpoint/2010/main" val="268599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attended the intro session, but</a:t>
            </a:r>
            <a:r>
              <a:rPr lang="en-US" baseline="0" dirty="0"/>
              <a:t> we always start out by reminding ourselves of what we have in common.</a:t>
            </a:r>
          </a:p>
          <a:p>
            <a:r>
              <a:rPr lang="en-US" baseline="0" dirty="0"/>
              <a:t> - assemble and collect </a:t>
            </a:r>
            <a:r>
              <a:rPr lang="en-US" baseline="0" dirty="0" err="1"/>
              <a:t>ngh</a:t>
            </a:r>
            <a:r>
              <a:rPr lang="en-US" baseline="0" dirty="0"/>
              <a:t> data</a:t>
            </a:r>
          </a:p>
          <a:p>
            <a:r>
              <a:rPr lang="en-US" baseline="0" dirty="0"/>
              <a:t> - work with local groups to USE the data</a:t>
            </a:r>
          </a:p>
          <a:p>
            <a:r>
              <a:rPr lang="en-US" baseline="0" dirty="0"/>
              <a:t> - make sure everyone has access – </a:t>
            </a:r>
            <a:r>
              <a:rPr lang="en-US" baseline="0" dirty="0" err="1"/>
              <a:t>esp</a:t>
            </a:r>
            <a:r>
              <a:rPr lang="en-US" baseline="0" dirty="0"/>
              <a:t> communities under stress that have traditionally not had access to data.</a:t>
            </a:r>
          </a:p>
          <a:p>
            <a:endParaRPr lang="en-US" baseline="0" dirty="0"/>
          </a:p>
          <a:p>
            <a:r>
              <a:rPr lang="en-US" baseline="0" dirty="0"/>
              <a:t>This is the largest meeting ever with 151 people registered – the room will be </a:t>
            </a:r>
            <a:r>
              <a:rPr lang="en-US" b="1" baseline="0" dirty="0"/>
              <a:t>quite full at times, so please fill in and get to know your new NNIP friends.</a:t>
            </a:r>
            <a:endParaRPr lang="en-US" b="1" dirty="0"/>
          </a:p>
          <a:p>
            <a:endParaRPr lang="en-US" dirty="0"/>
          </a:p>
          <a:p>
            <a:r>
              <a:rPr lang="en-US" dirty="0"/>
              <a:t>First,</a:t>
            </a:r>
            <a:r>
              <a:rPr lang="en-US" baseline="0" dirty="0"/>
              <a:t> t</a:t>
            </a:r>
            <a:r>
              <a:rPr lang="en-US" dirty="0"/>
              <a:t>hanks</a:t>
            </a:r>
            <a:r>
              <a:rPr lang="en-US" baseline="0" dirty="0"/>
              <a:t> to all the partners attending – more than </a:t>
            </a:r>
            <a:r>
              <a:rPr lang="en-US" baseline="0" dirty="0">
                <a:solidFill>
                  <a:srgbClr val="FF0000"/>
                </a:solidFill>
              </a:rPr>
              <a:t>62 </a:t>
            </a:r>
            <a:r>
              <a:rPr lang="en-US" baseline="0" dirty="0"/>
              <a:t>staff from 30</a:t>
            </a:r>
            <a:r>
              <a:rPr lang="en-US" dirty="0"/>
              <a:t> cities and about 1/3 of them here</a:t>
            </a:r>
            <a:r>
              <a:rPr lang="en-US" baseline="0" dirty="0"/>
              <a:t> for the first time (22).  </a:t>
            </a:r>
          </a:p>
          <a:p>
            <a:endParaRPr lang="en-US" baseline="0" dirty="0"/>
          </a:p>
          <a:p>
            <a:r>
              <a:rPr lang="en-US" baseline="0" dirty="0"/>
              <a:t>Special welcome to our new partners:  Houston, LA, and Philadelphia – you’ll be hearing more about them in the Ignite session today.</a:t>
            </a:r>
          </a:p>
          <a:p>
            <a:endParaRPr lang="en-US" dirty="0"/>
          </a:p>
          <a:p>
            <a:r>
              <a:rPr lang="en-US" baseline="0" dirty="0"/>
              <a:t>And</a:t>
            </a:r>
            <a:r>
              <a:rPr lang="en-US" dirty="0"/>
              <a:t> 5 alumni</a:t>
            </a:r>
          </a:p>
          <a:p>
            <a:pPr marL="174671" indent="-174671" defTabSz="881261">
              <a:buFont typeface="Arial" panose="020B0604020202020204" pitchFamily="34" charset="0"/>
              <a:buChar char="•"/>
              <a:defRPr/>
            </a:pPr>
            <a:r>
              <a:rPr lang="en-US" dirty="0"/>
              <a:t>Jake Cowan</a:t>
            </a:r>
          </a:p>
          <a:p>
            <a:pPr marL="174671" indent="-174671" defTabSz="881261">
              <a:buFont typeface="Arial" panose="020B0604020202020204" pitchFamily="34" charset="0"/>
              <a:buChar char="•"/>
              <a:defRPr/>
            </a:pPr>
            <a:r>
              <a:rPr lang="en-US" dirty="0"/>
              <a:t>Charlotte-Anne Lucas</a:t>
            </a:r>
          </a:p>
          <a:p>
            <a:pPr marL="174671" indent="-174671">
              <a:buFont typeface="Arial" panose="020B0604020202020204" pitchFamily="34" charset="0"/>
              <a:buChar char="•"/>
            </a:pPr>
            <a:r>
              <a:rPr lang="en-US" dirty="0"/>
              <a:t>Randy Rosso</a:t>
            </a:r>
          </a:p>
          <a:p>
            <a:pPr marL="174671" indent="-174671" defTabSz="881261">
              <a:buFont typeface="Arial" panose="020B0604020202020204" pitchFamily="34" charset="0"/>
              <a:buChar char="•"/>
              <a:defRPr/>
            </a:pPr>
            <a:r>
              <a:rPr lang="en-US" dirty="0"/>
              <a:t>Joe Baldwin</a:t>
            </a:r>
          </a:p>
          <a:p>
            <a:pPr marL="174671" indent="-174671" defTabSz="881261">
              <a:buFont typeface="Arial" panose="020B0604020202020204" pitchFamily="34" charset="0"/>
              <a:buChar char="•"/>
              <a:defRPr/>
            </a:pPr>
            <a:r>
              <a:rPr lang="en-US" dirty="0"/>
              <a:t>Denice Ross</a:t>
            </a:r>
          </a:p>
          <a:p>
            <a:pPr marL="174671" indent="-17467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388350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u="sng" dirty="0">
                <a:hlinkClick r:id="rId3"/>
              </a:rPr>
              <a:t>Go over schedule/timing</a:t>
            </a:r>
          </a:p>
          <a:p>
            <a:pPr defTabSz="931580">
              <a:defRPr/>
            </a:pPr>
            <a:endParaRPr lang="en-US" sz="1300" u="sng" dirty="0">
              <a:hlinkClick r:id="rId3"/>
            </a:endParaRPr>
          </a:p>
          <a:p>
            <a:pPr defTabSz="931580">
              <a:defRPr/>
            </a:pPr>
            <a:r>
              <a:rPr lang="en-US" sz="1300" u="sng" dirty="0">
                <a:hlinkClick r:id="rId3"/>
              </a:rPr>
              <a:t>Rules are posted everywhere…</a:t>
            </a:r>
          </a:p>
          <a:p>
            <a:pPr defTabSz="931580">
              <a:defRPr/>
            </a:pPr>
            <a:endParaRPr lang="en-US" sz="1300" u="sng" dirty="0">
              <a:hlinkClick r:id="rId3"/>
            </a:endParaRPr>
          </a:p>
          <a:p>
            <a:pPr defTabSz="931580">
              <a:defRPr/>
            </a:pPr>
            <a:endParaRPr lang="en-US" sz="1300" u="sng" dirty="0">
              <a:hlinkClick r:id="rId3"/>
            </a:endParaRPr>
          </a:p>
          <a:p>
            <a:pPr defTabSz="931580">
              <a:defRPr/>
            </a:pPr>
            <a:r>
              <a:rPr lang="en-US" sz="1300" b="1" dirty="0">
                <a:hlinkClick r:id="rId3"/>
              </a:rPr>
              <a:t>UNCONFERENCE 101 – Sunlight Foundation</a:t>
            </a:r>
            <a:endParaRPr lang="en-US" sz="1300" b="1" dirty="0"/>
          </a:p>
          <a:p>
            <a:r>
              <a:rPr lang="en-US" dirty="0"/>
              <a:t>https://www.youtube.com/watch?v=iUEt0xOysr4</a:t>
            </a:r>
          </a:p>
          <a:p>
            <a:endParaRPr lang="en-US" dirty="0"/>
          </a:p>
          <a:p>
            <a:r>
              <a:rPr lang="en-US" dirty="0"/>
              <a:t>Determine the twitter rules for </a:t>
            </a:r>
            <a:r>
              <a:rPr lang="en-US"/>
              <a:t>the session with the group</a:t>
            </a: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a:p>
        </p:txBody>
      </p:sp>
    </p:spTree>
    <p:extLst>
      <p:ext uri="{BB962C8B-B14F-4D97-AF65-F5344CB8AC3E}">
        <p14:creationId xmlns:p14="http://schemas.microsoft.com/office/powerpoint/2010/main" val="3640059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a:p>
        </p:txBody>
      </p:sp>
    </p:spTree>
    <p:extLst>
      <p:ext uri="{BB962C8B-B14F-4D97-AF65-F5344CB8AC3E}">
        <p14:creationId xmlns:p14="http://schemas.microsoft.com/office/powerpoint/2010/main" val="4162650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22</a:t>
            </a:fld>
            <a:endParaRPr lang="en-US"/>
          </a:p>
        </p:txBody>
      </p:sp>
    </p:spTree>
    <p:extLst>
      <p:ext uri="{BB962C8B-B14F-4D97-AF65-F5344CB8AC3E}">
        <p14:creationId xmlns:p14="http://schemas.microsoft.com/office/powerpoint/2010/main" val="340923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this would be possible without dedicated</a:t>
            </a:r>
            <a:r>
              <a:rPr lang="en-US" baseline="0" dirty="0"/>
              <a:t> funders</a:t>
            </a:r>
          </a:p>
          <a:p>
            <a:endParaRPr lang="en-US" baseline="0" dirty="0"/>
          </a:p>
          <a:p>
            <a:r>
              <a:rPr lang="en-US" dirty="0"/>
              <a:t>Cindy</a:t>
            </a:r>
            <a:r>
              <a:rPr lang="en-US" baseline="0" dirty="0"/>
              <a:t> Guy– really partners in thinking about directions  (Kim Spring, Ji Won, Scot Spencer, Patrick greeting us later today</a:t>
            </a:r>
            <a:r>
              <a:rPr lang="en-US" dirty="0"/>
              <a:t>) </a:t>
            </a:r>
          </a:p>
          <a:p>
            <a:endParaRPr lang="en-US" dirty="0"/>
          </a:p>
          <a:p>
            <a:r>
              <a:rPr lang="en-US" dirty="0"/>
              <a:t>Craig Howard  - program officer for NNIP and CTDC (can’t be here this time)</a:t>
            </a:r>
          </a:p>
          <a:p>
            <a:endParaRPr lang="en-US" baseline="0" dirty="0"/>
          </a:p>
          <a:p>
            <a:r>
              <a:rPr lang="en-US" baseline="0" dirty="0"/>
              <a:t>Kresge – funder of Turning the Corner project</a:t>
            </a:r>
          </a:p>
          <a:p>
            <a:r>
              <a:rPr lang="en-US" dirty="0"/>
              <a:t>Microsoft </a:t>
            </a:r>
            <a:r>
              <a:rPr lang="en-US" baseline="0" dirty="0"/>
              <a:t> - </a:t>
            </a:r>
            <a:r>
              <a:rPr lang="en-US" dirty="0"/>
              <a:t>Elizabeth (who will join tomorrow)</a:t>
            </a:r>
          </a:p>
          <a:p>
            <a:endParaRPr lang="en-US" dirty="0"/>
          </a:p>
          <a:p>
            <a:r>
              <a:rPr lang="en-US" dirty="0"/>
              <a:t>Office</a:t>
            </a:r>
            <a:r>
              <a:rPr lang="en-US" baseline="0" dirty="0"/>
              <a:t> of Minority Health</a:t>
            </a:r>
          </a:p>
          <a:p>
            <a:endParaRPr lang="en-US" baseline="0" dirty="0"/>
          </a:p>
          <a:p>
            <a:r>
              <a:rPr lang="en-US" baseline="0" dirty="0"/>
              <a:t>	*MW: Send note to Cindy about attendance? Should I do this? </a:t>
            </a:r>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a:p>
        </p:txBody>
      </p:sp>
    </p:spTree>
    <p:extLst>
      <p:ext uri="{BB962C8B-B14F-4D97-AF65-F5344CB8AC3E}">
        <p14:creationId xmlns:p14="http://schemas.microsoft.com/office/powerpoint/2010/main" val="336766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want to recognize our local partners at the Baltimore Neighborhood Indicators</a:t>
            </a:r>
            <a:r>
              <a:rPr lang="en-US" baseline="0" dirty="0"/>
              <a:t> Alliance., Seema, Nancy, especially Cheryl who </a:t>
            </a:r>
            <a:r>
              <a:rPr lang="en-US" dirty="0"/>
              <a:t>drove around town to make sure everyone has a great week. </a:t>
            </a:r>
          </a:p>
          <a:p>
            <a:endParaRPr lang="en-US" baseline="0" dirty="0"/>
          </a:p>
          <a:p>
            <a:endParaRPr lang="en-US" baseline="0" dirty="0"/>
          </a:p>
          <a:p>
            <a:pPr lvl="1"/>
            <a:r>
              <a:rPr lang="en-US" baseline="0" dirty="0"/>
              <a:t>*MW: Who are the additional people to add aside from those three?</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a:p>
        </p:txBody>
      </p:sp>
    </p:spTree>
    <p:extLst>
      <p:ext uri="{BB962C8B-B14F-4D97-AF65-F5344CB8AC3E}">
        <p14:creationId xmlns:p14="http://schemas.microsoft.com/office/powerpoint/2010/main" val="210181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NNIP and BNIA-JFI would like to thank everyone who made it possible to hold the Spring 2017 NNIP Partners’ meeting in Baltimore!</a:t>
            </a:r>
          </a:p>
          <a:p>
            <a:endParaRPr lang="en-US" dirty="0"/>
          </a:p>
          <a:p>
            <a:r>
              <a:rPr lang="en-US" dirty="0"/>
              <a:t> In addition to their network support, the Annie E. Casey Foundation provided funding for the tours and reception and the Baltimore Office of Promotion and the Arts granted the use of the Top of the World Observation floor.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a:p>
        </p:txBody>
      </p:sp>
    </p:spTree>
    <p:extLst>
      <p:ext uri="{BB962C8B-B14F-4D97-AF65-F5344CB8AC3E}">
        <p14:creationId xmlns:p14="http://schemas.microsoft.com/office/powerpoint/2010/main" val="296634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read all the names]</a:t>
            </a:r>
            <a:r>
              <a:rPr lang="en-US" baseline="0" dirty="0"/>
              <a:t> </a:t>
            </a:r>
            <a:r>
              <a:rPr lang="en-US" dirty="0"/>
              <a:t>Would the Exec </a:t>
            </a:r>
            <a:r>
              <a:rPr lang="en-US" dirty="0" err="1"/>
              <a:t>Comm</a:t>
            </a:r>
            <a:r>
              <a:rPr lang="en-US" baseline="0" dirty="0"/>
              <a:t> please stand…. These are your representatives – they </a:t>
            </a:r>
            <a:r>
              <a:rPr lang="en-US" dirty="0"/>
              <a:t>meet</a:t>
            </a:r>
            <a:r>
              <a:rPr lang="en-US" baseline="0" dirty="0"/>
              <a:t> with us monthly and helped a lot with putting the program together.  </a:t>
            </a:r>
          </a:p>
          <a:p>
            <a:endParaRPr lang="en-US" dirty="0"/>
          </a:p>
          <a:p>
            <a:r>
              <a:rPr lang="en-US" dirty="0"/>
              <a:t>Tom Kingsley,</a:t>
            </a:r>
            <a:r>
              <a:rPr lang="en-US" baseline="0" dirty="0"/>
              <a:t> Leah and I are also part of the Executive Committee.  </a:t>
            </a:r>
          </a:p>
          <a:p>
            <a:endParaRPr lang="en-US" baseline="0" dirty="0"/>
          </a:p>
          <a:p>
            <a:r>
              <a:rPr lang="en-US" dirty="0"/>
              <a:t>PLUG</a:t>
            </a:r>
            <a:r>
              <a:rPr lang="en-US" baseline="0" dirty="0"/>
              <a:t> for running</a:t>
            </a:r>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a:p>
        </p:txBody>
      </p:sp>
    </p:spTree>
    <p:extLst>
      <p:ext uri="{BB962C8B-B14F-4D97-AF65-F5344CB8AC3E}">
        <p14:creationId xmlns:p14="http://schemas.microsoft.com/office/powerpoint/2010/main" val="360698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Our lives are made easier and the wealth of expertise in the network and generosity of sharing.  Here’s the partners that you’ll hear from over the next 3 days.</a:t>
            </a:r>
          </a:p>
          <a:p>
            <a:endParaRPr lang="en-US" baseline="0" dirty="0"/>
          </a:p>
          <a:p>
            <a:r>
              <a:rPr lang="en-US" baseline="0" dirty="0"/>
              <a:t>Encourage you to thank them in person while we’re together</a:t>
            </a:r>
          </a:p>
          <a:p>
            <a:endParaRPr lang="en-US" baseline="0" dirty="0"/>
          </a:p>
          <a:p>
            <a:r>
              <a:rPr lang="en-US" baseline="0" dirty="0"/>
              <a:t>Particularly Carrie from Milwaukee, Camille from New Haven, Bernardo from New Orleans, Steve from Pittsburgh </a:t>
            </a:r>
            <a:r>
              <a:rPr lang="en-US" dirty="0"/>
              <a:t>– presenting on their first time to the meeting</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7</a:t>
            </a:fld>
            <a:endParaRPr lang="en-US" dirty="0"/>
          </a:p>
        </p:txBody>
      </p:sp>
    </p:spTree>
    <p:extLst>
      <p:ext uri="{BB962C8B-B14F-4D97-AF65-F5344CB8AC3E}">
        <p14:creationId xmlns:p14="http://schemas.microsoft.com/office/powerpoint/2010/main" val="183964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afternoon – lucky to hear about the great work in Baltimore – all listed in your agenda</a:t>
            </a:r>
          </a:p>
          <a:p>
            <a:endParaRPr lang="en-US" baseline="0" dirty="0"/>
          </a:p>
          <a:p>
            <a:r>
              <a:rPr lang="en-US" baseline="0" dirty="0"/>
              <a:t>And be sure to thank your tour guides for tonight.</a:t>
            </a:r>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dirty="0"/>
          </a:p>
        </p:txBody>
      </p:sp>
    </p:spTree>
    <p:extLst>
      <p:ext uri="{BB962C8B-B14F-4D97-AF65-F5344CB8AC3E}">
        <p14:creationId xmlns:p14="http://schemas.microsoft.com/office/powerpoint/2010/main" val="183964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part of NNIP’s value is bringing outside expertise to the network.</a:t>
            </a:r>
          </a:p>
          <a:p>
            <a:endParaRPr lang="en-US" baseline="0" dirty="0"/>
          </a:p>
          <a:p>
            <a:r>
              <a:rPr lang="en-US" baseline="0" dirty="0"/>
              <a:t>Other guests</a:t>
            </a:r>
          </a:p>
          <a:p>
            <a:endParaRPr lang="en-US" baseline="0" dirty="0"/>
          </a:p>
          <a:p>
            <a:pPr>
              <a:spcAft>
                <a:spcPts val="400"/>
              </a:spcAft>
            </a:pPr>
            <a:r>
              <a:rPr lang="en-US" dirty="0"/>
              <a:t>AcademyHealth</a:t>
            </a:r>
          </a:p>
          <a:p>
            <a:pPr>
              <a:spcAft>
                <a:spcPts val="400"/>
              </a:spcAft>
            </a:pPr>
            <a:r>
              <a:rPr lang="en-US" dirty="0"/>
              <a:t>Ash Center at Harvard Kennedy School</a:t>
            </a:r>
          </a:p>
          <a:p>
            <a:pPr>
              <a:spcAft>
                <a:spcPts val="400"/>
              </a:spcAft>
            </a:pPr>
            <a:r>
              <a:rPr lang="en-US" dirty="0"/>
              <a:t>Code for America</a:t>
            </a:r>
          </a:p>
          <a:p>
            <a:pPr>
              <a:spcAft>
                <a:spcPts val="400"/>
              </a:spcAft>
            </a:pPr>
            <a:r>
              <a:rPr lang="en-US" dirty="0"/>
              <a:t>Federal Reserve Banks of Minneapolis, Richmond and San Francisco</a:t>
            </a:r>
          </a:p>
          <a:p>
            <a:pPr>
              <a:spcAft>
                <a:spcPts val="400"/>
              </a:spcAft>
            </a:pPr>
            <a:r>
              <a:rPr lang="en-US" dirty="0"/>
              <a:t>Ford Foundation</a:t>
            </a:r>
          </a:p>
          <a:p>
            <a:pPr>
              <a:spcAft>
                <a:spcPts val="400"/>
              </a:spcAft>
            </a:pPr>
            <a:r>
              <a:rPr lang="en-US" dirty="0"/>
              <a:t>Forum for Youth Investment</a:t>
            </a:r>
          </a:p>
          <a:p>
            <a:pPr>
              <a:spcAft>
                <a:spcPts val="400"/>
              </a:spcAft>
            </a:pPr>
            <a:r>
              <a:rPr lang="en-US" dirty="0"/>
              <a:t>Living Cities</a:t>
            </a:r>
          </a:p>
          <a:p>
            <a:pPr>
              <a:spcAft>
                <a:spcPts val="400"/>
              </a:spcAft>
            </a:pPr>
            <a:r>
              <a:rPr lang="en-US" dirty="0" err="1"/>
              <a:t>MetroLab</a:t>
            </a:r>
            <a:r>
              <a:rPr lang="en-US" dirty="0"/>
              <a:t> Network</a:t>
            </a:r>
          </a:p>
          <a:p>
            <a:pPr>
              <a:spcAft>
                <a:spcPts val="400"/>
              </a:spcAft>
            </a:pPr>
            <a:r>
              <a:rPr lang="en-US" dirty="0"/>
              <a:t>Illinois Public Health Institute</a:t>
            </a:r>
          </a:p>
          <a:p>
            <a:pPr>
              <a:spcAft>
                <a:spcPts val="400"/>
              </a:spcAft>
            </a:pPr>
            <a:r>
              <a:rPr lang="en-US" dirty="0"/>
              <a:t>Robert Wood Johnson Foundation</a:t>
            </a:r>
          </a:p>
          <a:p>
            <a:pPr>
              <a:spcAft>
                <a:spcPts val="400"/>
              </a:spcAft>
            </a:pPr>
            <a:r>
              <a:rPr lang="en-US" dirty="0"/>
              <a:t>Sunlight Foundation</a:t>
            </a:r>
          </a:p>
          <a:p>
            <a:pPr>
              <a:spcAft>
                <a:spcPts val="400"/>
              </a:spcAft>
            </a:pPr>
            <a:r>
              <a:rPr lang="en-US" dirty="0"/>
              <a:t>Virginia Tech</a:t>
            </a:r>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1839644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16.png"/><Relationship Id="rId21" Type="http://schemas.openxmlformats.org/officeDocument/2006/relationships/image" Target="../media/image34.jpg"/><Relationship Id="rId7" Type="http://schemas.openxmlformats.org/officeDocument/2006/relationships/image" Target="../media/image20.jp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9.jpg"/><Relationship Id="rId20" Type="http://schemas.openxmlformats.org/officeDocument/2006/relationships/image" Target="../media/image33.jpg"/><Relationship Id="rId1" Type="http://schemas.openxmlformats.org/officeDocument/2006/relationships/slideLayout" Target="../slideLayouts/slideLayout10.xml"/><Relationship Id="rId6" Type="http://schemas.openxmlformats.org/officeDocument/2006/relationships/image" Target="../media/image19.jpeg"/><Relationship Id="rId11" Type="http://schemas.openxmlformats.org/officeDocument/2006/relationships/image" Target="../media/image24.jpg"/><Relationship Id="rId24" Type="http://schemas.openxmlformats.org/officeDocument/2006/relationships/image" Target="../media/image37.jpg"/><Relationship Id="rId5" Type="http://schemas.openxmlformats.org/officeDocument/2006/relationships/image" Target="../media/image18.jpg"/><Relationship Id="rId15" Type="http://schemas.openxmlformats.org/officeDocument/2006/relationships/image" Target="../media/image28.jpg"/><Relationship Id="rId23" Type="http://schemas.openxmlformats.org/officeDocument/2006/relationships/image" Target="../media/image36.jpg"/><Relationship Id="rId10" Type="http://schemas.openxmlformats.org/officeDocument/2006/relationships/image" Target="../media/image23.jpeg"/><Relationship Id="rId19" Type="http://schemas.openxmlformats.org/officeDocument/2006/relationships/image" Target="../media/image32.jpg"/><Relationship Id="rId4" Type="http://schemas.openxmlformats.org/officeDocument/2006/relationships/image" Target="../media/image17.png"/><Relationship Id="rId9" Type="http://schemas.openxmlformats.org/officeDocument/2006/relationships/image" Target="../media/image22.jpg"/><Relationship Id="rId14" Type="http://schemas.openxmlformats.org/officeDocument/2006/relationships/image" Target="../media/image27.jp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 Id="rId9"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 </a:t>
            </a:r>
            <a:br>
              <a:rPr lang="en-US" dirty="0"/>
            </a:br>
            <a:r>
              <a:rPr lang="en-US" dirty="0"/>
              <a:t>#NNIP Baltimore Meeting!</a:t>
            </a:r>
          </a:p>
        </p:txBody>
      </p:sp>
      <p:sp>
        <p:nvSpPr>
          <p:cNvPr id="7" name="Text Placeholder 6"/>
          <p:cNvSpPr>
            <a:spLocks noGrp="1"/>
          </p:cNvSpPr>
          <p:nvPr>
            <p:ph type="body" sz="quarter" idx="10"/>
          </p:nvPr>
        </p:nvSpPr>
        <p:spPr/>
        <p:txBody>
          <a:bodyPr/>
          <a:lstStyle/>
          <a:p>
            <a:r>
              <a:rPr lang="en-US" altLang="en-US" dirty="0"/>
              <a:t>May 17, 2017</a:t>
            </a:r>
          </a:p>
          <a:p>
            <a:endParaRPr lang="en-US" dirty="0"/>
          </a:p>
        </p:txBody>
      </p:sp>
    </p:spTree>
    <p:extLst>
      <p:ext uri="{BB962C8B-B14F-4D97-AF65-F5344CB8AC3E}">
        <p14:creationId xmlns:p14="http://schemas.microsoft.com/office/powerpoint/2010/main" val="36876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Guest Cities!</a:t>
            </a:r>
          </a:p>
        </p:txBody>
      </p:sp>
      <p:sp>
        <p:nvSpPr>
          <p:cNvPr id="4" name="Content Placeholder 2"/>
          <p:cNvSpPr txBox="1">
            <a:spLocks/>
          </p:cNvSpPr>
          <p:nvPr/>
        </p:nvSpPr>
        <p:spPr>
          <a:xfrm>
            <a:off x="637849" y="1967426"/>
            <a:ext cx="4159250"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200" u="sng" dirty="0"/>
              <a:t>Potential Partners</a:t>
            </a:r>
          </a:p>
          <a:p>
            <a:pPr marL="347472" indent="-347472">
              <a:buSzPts val="2500"/>
              <a:buFont typeface="Arial" panose="020B0604020202020204" pitchFamily="34" charset="0"/>
              <a:buChar char="•"/>
            </a:pPr>
            <a:r>
              <a:rPr lang="en-US" sz="2400" dirty="0">
                <a:solidFill>
                  <a:srgbClr val="000000"/>
                </a:solidFill>
                <a:latin typeface="Century Gothic" panose="020B0502020202020204" pitchFamily="34" charset="0"/>
              </a:rPr>
              <a:t>Chicago, IL</a:t>
            </a:r>
            <a:endParaRPr lang="en-US" sz="2400" dirty="0"/>
          </a:p>
          <a:p>
            <a:pPr marL="347472" indent="-347472"/>
            <a:r>
              <a:rPr lang="en-US" sz="2400" dirty="0">
                <a:solidFill>
                  <a:srgbClr val="000000"/>
                </a:solidFill>
                <a:latin typeface="Century Gothic" panose="020B0502020202020204" pitchFamily="34" charset="0"/>
              </a:rPr>
              <a:t>Durham, NC</a:t>
            </a:r>
            <a:endParaRPr lang="en-US" sz="2400" dirty="0"/>
          </a:p>
          <a:p>
            <a:pPr marL="347472" indent="-347472"/>
            <a:r>
              <a:rPr lang="en-US" sz="2400" dirty="0">
                <a:solidFill>
                  <a:srgbClr val="000000"/>
                </a:solidFill>
                <a:latin typeface="Century Gothic" panose="020B0502020202020204" pitchFamily="34" charset="0"/>
              </a:rPr>
              <a:t>Memphis, TN</a:t>
            </a:r>
            <a:endParaRPr lang="en-US" sz="2400" dirty="0"/>
          </a:p>
          <a:p>
            <a:pPr marL="347472" indent="-347472"/>
            <a:r>
              <a:rPr lang="en-US" sz="2400" dirty="0">
                <a:solidFill>
                  <a:srgbClr val="000000"/>
                </a:solidFill>
                <a:latin typeface="Century Gothic" panose="020B0502020202020204" pitchFamily="34" charset="0"/>
              </a:rPr>
              <a:t>Richmond, VA</a:t>
            </a:r>
            <a:endParaRPr lang="en-US" altLang="en-US" sz="2200" u="sng" dirty="0"/>
          </a:p>
          <a:p>
            <a:endParaRPr lang="en-US" dirty="0"/>
          </a:p>
        </p:txBody>
      </p:sp>
      <p:sp>
        <p:nvSpPr>
          <p:cNvPr id="5" name="Content Placeholder 2"/>
          <p:cNvSpPr txBox="1">
            <a:spLocks/>
          </p:cNvSpPr>
          <p:nvPr/>
        </p:nvSpPr>
        <p:spPr>
          <a:xfrm>
            <a:off x="4339899" y="1843858"/>
            <a:ext cx="4114800"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ct val="20000"/>
              </a:spcBef>
              <a:buNone/>
            </a:pPr>
            <a:r>
              <a:rPr lang="en-US" altLang="en-US" sz="2200" u="sng" dirty="0"/>
              <a:t>Turning the Corner Cities</a:t>
            </a:r>
          </a:p>
          <a:p>
            <a:r>
              <a:rPr lang="en-US" sz="2400" dirty="0"/>
              <a:t>Buffalo, NY</a:t>
            </a:r>
          </a:p>
          <a:p>
            <a:r>
              <a:rPr lang="en-US" sz="2400" dirty="0"/>
              <a:t>Phoenix, AZ</a:t>
            </a:r>
            <a:endParaRPr lang="en-US" altLang="en-US" sz="2200" dirty="0"/>
          </a:p>
          <a:p>
            <a:pPr marL="0" indent="0">
              <a:buNone/>
            </a:pPr>
            <a:endParaRPr lang="en-US" dirty="0"/>
          </a:p>
        </p:txBody>
      </p:sp>
    </p:spTree>
    <p:extLst>
      <p:ext uri="{BB962C8B-B14F-4D97-AF65-F5344CB8AC3E}">
        <p14:creationId xmlns:p14="http://schemas.microsoft.com/office/powerpoint/2010/main" val="187248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Data Systems Pre-session</a:t>
            </a:r>
          </a:p>
        </p:txBody>
      </p:sp>
      <p:sp>
        <p:nvSpPr>
          <p:cNvPr id="3" name="Content Placeholder 2"/>
          <p:cNvSpPr>
            <a:spLocks noGrp="1"/>
          </p:cNvSpPr>
          <p:nvPr>
            <p:ph idx="1"/>
          </p:nvPr>
        </p:nvSpPr>
        <p:spPr>
          <a:xfrm>
            <a:off x="641349" y="1659919"/>
            <a:ext cx="8321685" cy="4203573"/>
          </a:xfrm>
        </p:spPr>
        <p:txBody>
          <a:bodyPr/>
          <a:lstStyle/>
          <a:p>
            <a:r>
              <a:rPr lang="en-US" b="1" dirty="0"/>
              <a:t>Governance:</a:t>
            </a:r>
            <a:endParaRPr lang="en-US" dirty="0"/>
          </a:p>
          <a:p>
            <a:pPr lvl="1"/>
            <a:r>
              <a:rPr lang="en-US" dirty="0"/>
              <a:t>Engaging and mapping stakeholders</a:t>
            </a:r>
          </a:p>
          <a:p>
            <a:pPr lvl="1"/>
            <a:r>
              <a:rPr lang="en-US" dirty="0"/>
              <a:t>Developing advisory boards </a:t>
            </a:r>
          </a:p>
          <a:p>
            <a:pPr lvl="1"/>
            <a:r>
              <a:rPr lang="en-US" dirty="0"/>
              <a:t>IDS policies and procedures  </a:t>
            </a:r>
          </a:p>
          <a:p>
            <a:r>
              <a:rPr lang="en-US" b="1" dirty="0"/>
              <a:t>Data Security:</a:t>
            </a:r>
            <a:endParaRPr lang="en-US" dirty="0"/>
          </a:p>
          <a:p>
            <a:pPr lvl="1"/>
            <a:r>
              <a:rPr lang="en-US" dirty="0"/>
              <a:t>Data security plans</a:t>
            </a:r>
          </a:p>
          <a:p>
            <a:pPr lvl="1"/>
            <a:r>
              <a:rPr lang="en-US" dirty="0"/>
              <a:t>Secure data transfer and access</a:t>
            </a:r>
          </a:p>
          <a:p>
            <a:pPr lvl="1"/>
            <a:r>
              <a:rPr lang="en-US" dirty="0"/>
              <a:t>Compliance audits (FERPA/HIPAA)</a:t>
            </a:r>
          </a:p>
          <a:p>
            <a:pPr lvl="1"/>
            <a:r>
              <a:rPr lang="en-US" dirty="0"/>
              <a:t>Improving data protections used by data providers</a:t>
            </a:r>
          </a:p>
          <a:p>
            <a:endParaRPr lang="en-US" dirty="0"/>
          </a:p>
        </p:txBody>
      </p:sp>
    </p:spTree>
    <p:extLst>
      <p:ext uri="{BB962C8B-B14F-4D97-AF65-F5344CB8AC3E}">
        <p14:creationId xmlns:p14="http://schemas.microsoft.com/office/powerpoint/2010/main" val="265351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Civic Tech and Data Collaborative and Code for America!</a:t>
            </a:r>
          </a:p>
        </p:txBody>
      </p:sp>
      <p:sp>
        <p:nvSpPr>
          <p:cNvPr id="9" name="Content Placeholder 2"/>
          <p:cNvSpPr txBox="1">
            <a:spLocks/>
          </p:cNvSpPr>
          <p:nvPr/>
        </p:nvSpPr>
        <p:spPr>
          <a:xfrm>
            <a:off x="4214134" y="2887804"/>
            <a:ext cx="4610356"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ct val="20000"/>
              </a:spcBef>
              <a:buNone/>
            </a:pPr>
            <a:r>
              <a:rPr lang="en-US" altLang="en-US" sz="2200" u="sng" dirty="0" err="1"/>
              <a:t>CfA</a:t>
            </a:r>
            <a:r>
              <a:rPr lang="en-US" altLang="en-US" sz="2200" u="sng" dirty="0"/>
              <a:t> National Advisory Members</a:t>
            </a:r>
          </a:p>
          <a:p>
            <a:pPr>
              <a:spcBef>
                <a:spcPct val="20000"/>
              </a:spcBef>
              <a:spcAft>
                <a:spcPts val="0"/>
              </a:spcAft>
              <a:buNone/>
            </a:pPr>
            <a:r>
              <a:rPr lang="en-US" altLang="en-US" sz="2200" dirty="0"/>
              <a:t>Code for Atlanta</a:t>
            </a:r>
          </a:p>
          <a:p>
            <a:pPr>
              <a:spcBef>
                <a:spcPct val="20000"/>
              </a:spcBef>
              <a:spcAft>
                <a:spcPts val="0"/>
              </a:spcAft>
              <a:buNone/>
            </a:pPr>
            <a:r>
              <a:rPr lang="en-US" altLang="en-US" sz="2200" dirty="0"/>
              <a:t>Code for Charlotte</a:t>
            </a:r>
          </a:p>
          <a:p>
            <a:pPr>
              <a:spcBef>
                <a:spcPct val="20000"/>
              </a:spcBef>
              <a:spcAft>
                <a:spcPts val="0"/>
              </a:spcAft>
              <a:buNone/>
            </a:pPr>
            <a:r>
              <a:rPr lang="en-US" altLang="en-US" sz="2200" dirty="0"/>
              <a:t>Hack LA</a:t>
            </a:r>
          </a:p>
          <a:p>
            <a:pPr>
              <a:spcBef>
                <a:spcPct val="20000"/>
              </a:spcBef>
              <a:spcAft>
                <a:spcPts val="0"/>
              </a:spcAft>
              <a:buNone/>
            </a:pPr>
            <a:endParaRPr lang="en-US" altLang="en-US" sz="2200" dirty="0"/>
          </a:p>
          <a:p>
            <a:pPr>
              <a:spcBef>
                <a:spcPct val="20000"/>
              </a:spcBef>
              <a:spcAft>
                <a:spcPts val="0"/>
              </a:spcAft>
              <a:buNone/>
            </a:pPr>
            <a:r>
              <a:rPr lang="en-US" altLang="en-US" sz="2200" u="sng" dirty="0" err="1"/>
              <a:t>CfA</a:t>
            </a:r>
            <a:r>
              <a:rPr lang="en-US" altLang="en-US" sz="2200" u="sng" dirty="0"/>
              <a:t> Local</a:t>
            </a:r>
          </a:p>
          <a:p>
            <a:pPr>
              <a:spcBef>
                <a:spcPct val="20000"/>
              </a:spcBef>
              <a:spcAft>
                <a:spcPts val="0"/>
              </a:spcAft>
              <a:buNone/>
            </a:pPr>
            <a:r>
              <a:rPr lang="en-US" altLang="en-US" sz="2200" dirty="0"/>
              <a:t>Code for Baltimore</a:t>
            </a:r>
          </a:p>
          <a:p>
            <a:pPr>
              <a:spcBef>
                <a:spcPct val="20000"/>
              </a:spcBef>
              <a:spcAft>
                <a:spcPts val="0"/>
              </a:spcAft>
              <a:buNone/>
            </a:pPr>
            <a:endParaRPr lang="en-US" altLang="en-US" sz="2200" dirty="0"/>
          </a:p>
          <a:p>
            <a:pPr>
              <a:spcBef>
                <a:spcPct val="20000"/>
              </a:spcBef>
              <a:spcAft>
                <a:spcPts val="0"/>
              </a:spcAft>
              <a:buNone/>
            </a:pPr>
            <a:endParaRPr lang="en-US" altLang="en-US" sz="2200" dirty="0"/>
          </a:p>
          <a:p>
            <a:pPr>
              <a:spcBef>
                <a:spcPct val="20000"/>
              </a:spcBef>
              <a:spcAft>
                <a:spcPts val="0"/>
              </a:spcAft>
              <a:buNone/>
            </a:pPr>
            <a:endParaRPr lang="en-US" altLang="en-US" sz="2200" dirty="0"/>
          </a:p>
          <a:p>
            <a:pPr marL="0" indent="0">
              <a:buNone/>
            </a:pPr>
            <a:endParaRPr lang="en-US" dirty="0"/>
          </a:p>
        </p:txBody>
      </p:sp>
      <p:pic>
        <p:nvPicPr>
          <p:cNvPr id="11" name="Picture 2" descr="Code for Americ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232" y="1787053"/>
            <a:ext cx="18288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433" y="1653105"/>
            <a:ext cx="1129697" cy="1001322"/>
          </a:xfrm>
          <a:prstGeom prst="rect">
            <a:avLst/>
          </a:prstGeom>
        </p:spPr>
      </p:pic>
      <p:sp>
        <p:nvSpPr>
          <p:cNvPr id="14" name="Content Placeholder 2"/>
          <p:cNvSpPr txBox="1">
            <a:spLocks/>
          </p:cNvSpPr>
          <p:nvPr/>
        </p:nvSpPr>
        <p:spPr>
          <a:xfrm>
            <a:off x="498230" y="2654427"/>
            <a:ext cx="4610356"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altLang="en-US" sz="2200" u="sng" dirty="0"/>
              <a:t>CTDC cities</a:t>
            </a:r>
          </a:p>
          <a:p>
            <a:pPr marL="0" indent="0">
              <a:spcAft>
                <a:spcPts val="0"/>
              </a:spcAft>
              <a:buNone/>
            </a:pPr>
            <a:r>
              <a:rPr lang="en-US" altLang="en-US" sz="2200" dirty="0"/>
              <a:t>Boston</a:t>
            </a:r>
          </a:p>
          <a:p>
            <a:pPr marL="0" indent="0">
              <a:spcAft>
                <a:spcPts val="0"/>
              </a:spcAft>
              <a:buNone/>
            </a:pPr>
            <a:r>
              <a:rPr lang="en-US" altLang="en-US" sz="2200" dirty="0"/>
              <a:t>St. Louis</a:t>
            </a:r>
          </a:p>
          <a:p>
            <a:pPr marL="0" indent="0">
              <a:spcAft>
                <a:spcPts val="0"/>
              </a:spcAft>
              <a:buNone/>
            </a:pPr>
            <a:r>
              <a:rPr lang="en-US" altLang="en-US" sz="2200" dirty="0"/>
              <a:t>Washington, DC</a:t>
            </a:r>
          </a:p>
          <a:p>
            <a:pPr marL="0" indent="0">
              <a:spcAft>
                <a:spcPts val="0"/>
              </a:spcAft>
              <a:buNone/>
            </a:pPr>
            <a:endParaRPr lang="en-US" altLang="en-US" sz="2200" dirty="0"/>
          </a:p>
          <a:p>
            <a:pPr marL="0" indent="0">
              <a:spcAft>
                <a:spcPts val="0"/>
              </a:spcAft>
              <a:buNone/>
            </a:pPr>
            <a:r>
              <a:rPr lang="en-US" altLang="en-US" sz="2200" dirty="0"/>
              <a:t>Cleveland</a:t>
            </a:r>
          </a:p>
          <a:p>
            <a:pPr marL="0" indent="0">
              <a:spcAft>
                <a:spcPts val="0"/>
              </a:spcAft>
              <a:buNone/>
            </a:pPr>
            <a:r>
              <a:rPr lang="en-US" altLang="en-US" sz="2200" dirty="0"/>
              <a:t>Pittsburgh</a:t>
            </a:r>
          </a:p>
          <a:p>
            <a:pPr marL="0" indent="0">
              <a:spcAft>
                <a:spcPts val="0"/>
              </a:spcAft>
              <a:buNone/>
            </a:pPr>
            <a:r>
              <a:rPr lang="en-US" altLang="en-US" sz="2200" dirty="0"/>
              <a:t>San Antonio</a:t>
            </a:r>
          </a:p>
          <a:p>
            <a:pPr marL="0" indent="0">
              <a:spcAft>
                <a:spcPts val="0"/>
              </a:spcAft>
              <a:buNone/>
            </a:pPr>
            <a:r>
              <a:rPr lang="en-US" altLang="en-US" sz="2200" dirty="0"/>
              <a:t>Seattle</a:t>
            </a:r>
          </a:p>
          <a:p>
            <a:pPr>
              <a:spcBef>
                <a:spcPct val="20000"/>
              </a:spcBef>
              <a:spcAft>
                <a:spcPts val="0"/>
              </a:spcAft>
              <a:buNone/>
            </a:pPr>
            <a:endParaRPr lang="en-US" altLang="en-US" sz="2200" dirty="0"/>
          </a:p>
          <a:p>
            <a:pPr marL="0" indent="0">
              <a:buNone/>
            </a:pPr>
            <a:endParaRPr lang="en-US" dirty="0"/>
          </a:p>
        </p:txBody>
      </p:sp>
    </p:spTree>
    <p:extLst>
      <p:ext uri="{BB962C8B-B14F-4D97-AF65-F5344CB8AC3E}">
        <p14:creationId xmlns:p14="http://schemas.microsoft.com/office/powerpoint/2010/main" val="172362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Community Data and Technology Training</a:t>
            </a:r>
          </a:p>
        </p:txBody>
      </p:sp>
      <p:sp>
        <p:nvSpPr>
          <p:cNvPr id="7" name="Content Placeholder 2"/>
          <p:cNvSpPr>
            <a:spLocks noGrp="1"/>
          </p:cNvSpPr>
          <p:nvPr>
            <p:ph idx="1"/>
          </p:nvPr>
        </p:nvSpPr>
        <p:spPr>
          <a:xfrm>
            <a:off x="698138" y="2886137"/>
            <a:ext cx="7760188" cy="4203573"/>
          </a:xfrm>
        </p:spPr>
        <p:txBody>
          <a:bodyPr/>
          <a:lstStyle/>
          <a:p>
            <a:r>
              <a:rPr lang="en-US" dirty="0"/>
              <a:t>Brief to advocate for the need for training</a:t>
            </a:r>
          </a:p>
          <a:p>
            <a:r>
              <a:rPr lang="en-US" dirty="0"/>
              <a:t>Guide to encourage more organizations to conduct training</a:t>
            </a:r>
          </a:p>
          <a:p>
            <a:r>
              <a:rPr lang="en-US" dirty="0"/>
              <a:t>Factsheet with Summer 2016 survey results</a:t>
            </a:r>
          </a:p>
          <a:p>
            <a:r>
              <a:rPr lang="en-US" dirty="0"/>
              <a:t>Catalog with descriptions and materials for 20 trainings collected from NNIP and friends</a:t>
            </a:r>
          </a:p>
        </p:txBody>
      </p:sp>
      <p:pic>
        <p:nvPicPr>
          <p:cNvPr id="4" name="Picture 3"/>
          <p:cNvPicPr>
            <a:picLocks noChangeAspect="1"/>
          </p:cNvPicPr>
          <p:nvPr/>
        </p:nvPicPr>
        <p:blipFill>
          <a:blip r:embed="rId3"/>
          <a:stretch>
            <a:fillRect/>
          </a:stretch>
        </p:blipFill>
        <p:spPr>
          <a:xfrm>
            <a:off x="698138" y="1687310"/>
            <a:ext cx="3345528" cy="807917"/>
          </a:xfrm>
          <a:prstGeom prst="rect">
            <a:avLst/>
          </a:prstGeom>
        </p:spPr>
      </p:pic>
      <p:pic>
        <p:nvPicPr>
          <p:cNvPr id="5" name="Picture 4"/>
          <p:cNvPicPr>
            <a:picLocks noChangeAspect="1"/>
          </p:cNvPicPr>
          <p:nvPr/>
        </p:nvPicPr>
        <p:blipFill>
          <a:blip r:embed="rId4"/>
          <a:stretch>
            <a:fillRect/>
          </a:stretch>
        </p:blipFill>
        <p:spPr>
          <a:xfrm>
            <a:off x="4804474" y="1687310"/>
            <a:ext cx="2355743" cy="847605"/>
          </a:xfrm>
          <a:prstGeom prst="rect">
            <a:avLst/>
          </a:prstGeom>
        </p:spPr>
      </p:pic>
    </p:spTree>
    <p:extLst>
      <p:ext uri="{BB962C8B-B14F-4D97-AF65-F5344CB8AC3E}">
        <p14:creationId xmlns:p14="http://schemas.microsoft.com/office/powerpoint/2010/main" val="33756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Text Placeholder 2"/>
          <p:cNvSpPr>
            <a:spLocks noGrp="1"/>
          </p:cNvSpPr>
          <p:nvPr>
            <p:ph type="body" sz="quarter" idx="10"/>
          </p:nvPr>
        </p:nvSpPr>
        <p:spPr>
          <a:xfrm>
            <a:off x="762000" y="3932375"/>
            <a:ext cx="7924800" cy="1054344"/>
          </a:xfrm>
        </p:spPr>
        <p:txBody>
          <a:bodyPr/>
          <a:lstStyle/>
          <a:p>
            <a:r>
              <a:rPr lang="en-US" dirty="0"/>
              <a:t>Rob Pitingolo</a:t>
            </a:r>
          </a:p>
        </p:txBody>
      </p:sp>
    </p:spTree>
    <p:extLst>
      <p:ext uri="{BB962C8B-B14F-4D97-AF65-F5344CB8AC3E}">
        <p14:creationId xmlns:p14="http://schemas.microsoft.com/office/powerpoint/2010/main" val="1140141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Review</a:t>
            </a:r>
          </a:p>
        </p:txBody>
      </p:sp>
      <p:sp>
        <p:nvSpPr>
          <p:cNvPr id="3" name="Text Placeholder 2"/>
          <p:cNvSpPr>
            <a:spLocks noGrp="1"/>
          </p:cNvSpPr>
          <p:nvPr>
            <p:ph type="body" sz="quarter" idx="10"/>
          </p:nvPr>
        </p:nvSpPr>
        <p:spPr/>
        <p:txBody>
          <a:bodyPr/>
          <a:lstStyle/>
          <a:p>
            <a:r>
              <a:rPr lang="en-US" dirty="0"/>
              <a:t>Leah Hendey</a:t>
            </a:r>
          </a:p>
        </p:txBody>
      </p:sp>
    </p:spTree>
    <p:extLst>
      <p:ext uri="{BB962C8B-B14F-4D97-AF65-F5344CB8AC3E}">
        <p14:creationId xmlns:p14="http://schemas.microsoft.com/office/powerpoint/2010/main" val="366217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NNIPCamp</a:t>
            </a:r>
            <a:r>
              <a:rPr lang="en-US" dirty="0"/>
              <a:t> Baltimore</a:t>
            </a:r>
          </a:p>
        </p:txBody>
      </p:sp>
      <p:sp>
        <p:nvSpPr>
          <p:cNvPr id="3" name="Text Placeholder 2"/>
          <p:cNvSpPr>
            <a:spLocks noGrp="1"/>
          </p:cNvSpPr>
          <p:nvPr>
            <p:ph type="body" sz="quarter" idx="10"/>
          </p:nvPr>
        </p:nvSpPr>
        <p:spPr/>
        <p:txBody>
          <a:bodyPr/>
          <a:lstStyle/>
          <a:p>
            <a:r>
              <a:rPr lang="en-US" dirty="0"/>
              <a:t>Maia Woluchem</a:t>
            </a:r>
          </a:p>
        </p:txBody>
      </p:sp>
    </p:spTree>
    <p:extLst>
      <p:ext uri="{BB962C8B-B14F-4D97-AF65-F5344CB8AC3E}">
        <p14:creationId xmlns:p14="http://schemas.microsoft.com/office/powerpoint/2010/main" val="287221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unconference?</a:t>
            </a:r>
          </a:p>
        </p:txBody>
      </p:sp>
      <p:sp>
        <p:nvSpPr>
          <p:cNvPr id="3" name="Content Placeholder 2"/>
          <p:cNvSpPr>
            <a:spLocks noGrp="1"/>
          </p:cNvSpPr>
          <p:nvPr>
            <p:ph idx="1"/>
          </p:nvPr>
        </p:nvSpPr>
        <p:spPr>
          <a:xfrm>
            <a:off x="641350" y="1712648"/>
            <a:ext cx="7760188" cy="4203573"/>
          </a:xfrm>
        </p:spPr>
        <p:txBody>
          <a:bodyPr/>
          <a:lstStyle/>
          <a:p>
            <a:pPr lvl="0"/>
            <a:r>
              <a:rPr lang="en-US" sz="2400" dirty="0"/>
              <a:t>Informal gathering of collaborators</a:t>
            </a:r>
          </a:p>
          <a:p>
            <a:pPr lvl="0"/>
            <a:r>
              <a:rPr lang="en-US" sz="2400" dirty="0"/>
              <a:t>Participants set the agenda</a:t>
            </a:r>
          </a:p>
          <a:p>
            <a:pPr lvl="0"/>
            <a:r>
              <a:rPr lang="en-US" sz="2400" dirty="0"/>
              <a:t>Focused on discussion</a:t>
            </a:r>
          </a:p>
          <a:p>
            <a:pPr marL="0" indent="0" algn="ctr">
              <a:spcBef>
                <a:spcPts val="0"/>
              </a:spcBef>
              <a:buNone/>
            </a:pPr>
            <a:endParaRPr lang="en-US" sz="2400" dirty="0"/>
          </a:p>
        </p:txBody>
      </p:sp>
    </p:spTree>
    <p:extLst>
      <p:ext uri="{BB962C8B-B14F-4D97-AF65-F5344CB8AC3E}">
        <p14:creationId xmlns:p14="http://schemas.microsoft.com/office/powerpoint/2010/main" val="327363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Together we build the agenda</a:t>
            </a:r>
          </a:p>
        </p:txBody>
      </p:sp>
      <p:sp>
        <p:nvSpPr>
          <p:cNvPr id="3" name="Content Placeholder 2"/>
          <p:cNvSpPr>
            <a:spLocks noGrp="1"/>
          </p:cNvSpPr>
          <p:nvPr>
            <p:ph idx="1"/>
          </p:nvPr>
        </p:nvSpPr>
        <p:spPr>
          <a:xfrm>
            <a:off x="641349" y="1863119"/>
            <a:ext cx="4061279" cy="4203573"/>
          </a:xfrm>
        </p:spPr>
        <p:txBody>
          <a:bodyPr/>
          <a:lstStyle/>
          <a:p>
            <a:r>
              <a:rPr lang="en-US" sz="2400" dirty="0"/>
              <a:t>Submit an idea</a:t>
            </a:r>
          </a:p>
          <a:p>
            <a:r>
              <a:rPr lang="en-US" sz="2400" dirty="0"/>
              <a:t>Vote on your favorites</a:t>
            </a:r>
          </a:p>
          <a:p>
            <a:r>
              <a:rPr lang="en-US" sz="2400" dirty="0"/>
              <a:t>Volunteer to lead if necessary</a:t>
            </a:r>
          </a:p>
          <a:p>
            <a:r>
              <a:rPr lang="en-US" sz="2400" dirty="0"/>
              <a:t>On Wednesday and Thursday we build our agenda</a:t>
            </a:r>
          </a:p>
          <a:p>
            <a:r>
              <a:rPr lang="en-US" sz="2400" dirty="0"/>
              <a:t>Check the app and #</a:t>
            </a:r>
            <a:r>
              <a:rPr lang="en-US" sz="2400" dirty="0" err="1"/>
              <a:t>nnip</a:t>
            </a:r>
            <a:r>
              <a:rPr lang="en-US" sz="2400" dirty="0"/>
              <a:t> for the schedule</a:t>
            </a:r>
          </a:p>
          <a:p>
            <a:pPr marL="0" indent="0">
              <a:buNone/>
            </a:pPr>
            <a:endParaRPr lang="en-US" dirty="0"/>
          </a:p>
        </p:txBody>
      </p:sp>
      <p:pic>
        <p:nvPicPr>
          <p:cNvPr id="1026" name="Picture 2" descr="https://pbs.twimg.com/media/CEaqlcIWAAAHE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119" y="2144286"/>
            <a:ext cx="3638998" cy="363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6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a:t>
            </a:r>
          </a:p>
        </p:txBody>
      </p:sp>
      <p:sp>
        <p:nvSpPr>
          <p:cNvPr id="3" name="Content Placeholder 2"/>
          <p:cNvSpPr>
            <a:spLocks noGrp="1"/>
          </p:cNvSpPr>
          <p:nvPr>
            <p:ph idx="1"/>
          </p:nvPr>
        </p:nvSpPr>
        <p:spPr/>
        <p:txBody>
          <a:bodyPr/>
          <a:lstStyle/>
          <a:p>
            <a:r>
              <a:rPr lang="en-US" dirty="0"/>
              <a:t>Virtual v. Physical agenda – how does voting work?</a:t>
            </a:r>
          </a:p>
          <a:p>
            <a:r>
              <a:rPr lang="en-US" dirty="0"/>
              <a:t>Votes </a:t>
            </a:r>
            <a:r>
              <a:rPr lang="en-US" b="1" dirty="0"/>
              <a:t>from home </a:t>
            </a:r>
            <a:r>
              <a:rPr lang="en-US" dirty="0"/>
              <a:t>helped us prime the pump and identify early topics of interest</a:t>
            </a:r>
          </a:p>
          <a:p>
            <a:r>
              <a:rPr lang="en-US" dirty="0"/>
              <a:t>Votes </a:t>
            </a:r>
            <a:r>
              <a:rPr lang="en-US" b="1" dirty="0"/>
              <a:t>on-site</a:t>
            </a:r>
            <a:r>
              <a:rPr lang="en-US" dirty="0"/>
              <a:t> are critical so we can make final choices</a:t>
            </a:r>
          </a:p>
          <a:p>
            <a:r>
              <a:rPr lang="en-US" dirty="0"/>
              <a:t>Make sure to visit the boards today and tomorrow and vote to help finalize camp sessions</a:t>
            </a:r>
          </a:p>
        </p:txBody>
      </p:sp>
    </p:spTree>
    <p:extLst>
      <p:ext uri="{BB962C8B-B14F-4D97-AF65-F5344CB8AC3E}">
        <p14:creationId xmlns:p14="http://schemas.microsoft.com/office/powerpoint/2010/main" val="390402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Defining Functions of NNIP Partners</a:t>
            </a:r>
            <a:endParaRPr lang="en-US" dirty="0"/>
          </a:p>
        </p:txBody>
      </p:sp>
      <p:sp>
        <p:nvSpPr>
          <p:cNvPr id="5" name="Content Placeholder 4"/>
          <p:cNvSpPr>
            <a:spLocks noGrp="1"/>
          </p:cNvSpPr>
          <p:nvPr>
            <p:ph idx="1"/>
          </p:nvPr>
        </p:nvSpPr>
        <p:spPr/>
        <p:txBody>
          <a:bodyPr/>
          <a:lstStyle/>
          <a:p>
            <a:r>
              <a:rPr lang="en-US" altLang="en-US" dirty="0"/>
              <a:t>Build and operate information systems with recurrently updated data on neighborhood conditions across topics</a:t>
            </a:r>
          </a:p>
          <a:p>
            <a:r>
              <a:rPr lang="en-US" altLang="en-US" dirty="0"/>
              <a:t>Facilitate the practical use of indicators for community building and local policy making</a:t>
            </a:r>
          </a:p>
          <a:p>
            <a:r>
              <a:rPr lang="en-US" altLang="en-US" dirty="0"/>
              <a:t>Emphasize the use of information to build the capacities of low-income neighborhoods</a:t>
            </a:r>
          </a:p>
          <a:p>
            <a:endParaRPr lang="en-US" dirty="0"/>
          </a:p>
        </p:txBody>
      </p:sp>
    </p:spTree>
    <p:extLst>
      <p:ext uri="{BB962C8B-B14F-4D97-AF65-F5344CB8AC3E}">
        <p14:creationId xmlns:p14="http://schemas.microsoft.com/office/powerpoint/2010/main" val="259987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NNIPCamp Rules</a:t>
            </a:r>
          </a:p>
        </p:txBody>
      </p:sp>
      <p:sp>
        <p:nvSpPr>
          <p:cNvPr id="3" name="Content Placeholder 2"/>
          <p:cNvSpPr>
            <a:spLocks noGrp="1"/>
          </p:cNvSpPr>
          <p:nvPr>
            <p:ph idx="1"/>
          </p:nvPr>
        </p:nvSpPr>
        <p:spPr>
          <a:xfrm>
            <a:off x="641350" y="1712648"/>
            <a:ext cx="7760188" cy="4203573"/>
          </a:xfrm>
        </p:spPr>
        <p:txBody>
          <a:bodyPr/>
          <a:lstStyle/>
          <a:p>
            <a:pPr lvl="0"/>
            <a:r>
              <a:rPr lang="en-US" sz="2400" dirty="0"/>
              <a:t>Set your own agenda.</a:t>
            </a:r>
          </a:p>
          <a:p>
            <a:pPr lvl="0"/>
            <a:r>
              <a:rPr lang="en-US" sz="2400" dirty="0"/>
              <a:t>Introduce yourself.</a:t>
            </a:r>
          </a:p>
          <a:p>
            <a:pPr lvl="0"/>
            <a:r>
              <a:rPr lang="en-US" sz="2400" dirty="0"/>
              <a:t>Assign a note-taker.</a:t>
            </a:r>
          </a:p>
          <a:p>
            <a:pPr lvl="0"/>
            <a:r>
              <a:rPr lang="en-US" sz="2400" dirty="0"/>
              <a:t>Avoid planned speeches &amp; PPTs.</a:t>
            </a:r>
          </a:p>
          <a:p>
            <a:pPr lvl="0"/>
            <a:r>
              <a:rPr lang="en-US" sz="2400" dirty="0"/>
              <a:t>Contribute &amp; allow other to contribute.</a:t>
            </a:r>
          </a:p>
          <a:p>
            <a:pPr lvl="0"/>
            <a:r>
              <a:rPr lang="en-US" sz="2400" dirty="0"/>
              <a:t>Tweet! (if everyone agrees)</a:t>
            </a:r>
          </a:p>
          <a:p>
            <a:pPr lvl="0"/>
            <a:r>
              <a:rPr lang="en-US" sz="2400" dirty="0"/>
              <a:t>COME AND GO AS YOU PLEASE.</a:t>
            </a:r>
          </a:p>
          <a:p>
            <a:pPr marL="0" indent="0" algn="ctr">
              <a:spcBef>
                <a:spcPts val="0"/>
              </a:spcBef>
              <a:buNone/>
            </a:pPr>
            <a:endParaRPr lang="en-US" sz="2400" dirty="0"/>
          </a:p>
        </p:txBody>
      </p:sp>
    </p:spTree>
    <p:extLst>
      <p:ext uri="{BB962C8B-B14F-4D97-AF65-F5344CB8AC3E}">
        <p14:creationId xmlns:p14="http://schemas.microsoft.com/office/powerpoint/2010/main" val="407098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Importantly</a:t>
            </a:r>
          </a:p>
        </p:txBody>
      </p:sp>
      <p:sp>
        <p:nvSpPr>
          <p:cNvPr id="3" name="Content Placeholder 2"/>
          <p:cNvSpPr>
            <a:spLocks noGrp="1"/>
          </p:cNvSpPr>
          <p:nvPr>
            <p:ph idx="1"/>
          </p:nvPr>
        </p:nvSpPr>
        <p:spPr/>
        <p:txBody>
          <a:bodyPr/>
          <a:lstStyle/>
          <a:p>
            <a:r>
              <a:rPr lang="en-US" dirty="0"/>
              <a:t>Be creative</a:t>
            </a:r>
          </a:p>
          <a:p>
            <a:r>
              <a:rPr lang="en-US" dirty="0"/>
              <a:t>Hallway conversations count</a:t>
            </a:r>
          </a:p>
          <a:p>
            <a:r>
              <a:rPr lang="en-US" dirty="0"/>
              <a:t>Have fun!</a:t>
            </a:r>
          </a:p>
          <a:p>
            <a:endParaRPr lang="en-US" dirty="0"/>
          </a:p>
        </p:txBody>
      </p:sp>
    </p:spTree>
    <p:extLst>
      <p:ext uri="{BB962C8B-B14F-4D97-AF65-F5344CB8AC3E}">
        <p14:creationId xmlns:p14="http://schemas.microsoft.com/office/powerpoint/2010/main" val="1764186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a:t>
            </a:r>
            <a:br>
              <a:rPr lang="en-US" dirty="0"/>
            </a:br>
            <a:r>
              <a:rPr lang="en-US" dirty="0"/>
              <a:t>#NNIP Baltimore Meeting!</a:t>
            </a:r>
          </a:p>
        </p:txBody>
      </p:sp>
      <p:sp>
        <p:nvSpPr>
          <p:cNvPr id="7" name="Text Placeholder 6"/>
          <p:cNvSpPr>
            <a:spLocks noGrp="1"/>
          </p:cNvSpPr>
          <p:nvPr>
            <p:ph type="body" sz="quarter" idx="10"/>
          </p:nvPr>
        </p:nvSpPr>
        <p:spPr/>
        <p:txBody>
          <a:bodyPr/>
          <a:lstStyle/>
          <a:p>
            <a:r>
              <a:rPr lang="en-US" altLang="en-US" dirty="0"/>
              <a:t>May 17, 2017</a:t>
            </a:r>
          </a:p>
          <a:p>
            <a:endParaRPr lang="en-US" dirty="0"/>
          </a:p>
        </p:txBody>
      </p:sp>
    </p:spTree>
    <p:extLst>
      <p:ext uri="{BB962C8B-B14F-4D97-AF65-F5344CB8AC3E}">
        <p14:creationId xmlns:p14="http://schemas.microsoft.com/office/powerpoint/2010/main" val="3996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NNIP Network Supporters: </a:t>
            </a:r>
            <a:br>
              <a:rPr lang="en-US" altLang="en-US" dirty="0"/>
            </a:br>
            <a:r>
              <a:rPr lang="en-US" altLang="en-US" dirty="0"/>
              <a:t>Funders and Colleagues</a:t>
            </a:r>
            <a:endParaRPr lang="en-US"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943" y="1794164"/>
            <a:ext cx="7847903" cy="112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7641" y="3163539"/>
            <a:ext cx="6697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kresge.org/sites/default/files/uploaded/kresge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03" y="4088972"/>
            <a:ext cx="6363150" cy="6363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78783" y="4973155"/>
            <a:ext cx="3923147" cy="947407"/>
          </a:xfrm>
          <a:prstGeom prst="rect">
            <a:avLst/>
          </a:prstGeom>
        </p:spPr>
      </p:pic>
      <p:pic>
        <p:nvPicPr>
          <p:cNvPr id="1026" name="Picture 2" descr="Office of Minority Health (OMH)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474" y="4859175"/>
            <a:ext cx="3689258" cy="103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3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Thanks to </a:t>
            </a:r>
            <a:br>
              <a:rPr lang="en-US" sz="3000" dirty="0"/>
            </a:br>
            <a:r>
              <a:rPr lang="en-US" sz="3000" dirty="0"/>
              <a:t>Baltimore Neighborhood Indicators Alliance!</a:t>
            </a:r>
          </a:p>
        </p:txBody>
      </p:sp>
      <p:sp>
        <p:nvSpPr>
          <p:cNvPr id="6" name="Rectangle 8"/>
          <p:cNvSpPr>
            <a:spLocks noChangeArrowheads="1"/>
          </p:cNvSpPr>
          <p:nvPr/>
        </p:nvSpPr>
        <p:spPr bwMode="auto">
          <a:xfrm>
            <a:off x="0" y="4381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0" y="6029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0" y="7743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5358740" y="8023323"/>
            <a:ext cx="4572000" cy="923330"/>
          </a:xfrm>
          <a:prstGeom prst="rect">
            <a:avLst/>
          </a:prstGeom>
        </p:spPr>
        <p:txBody>
          <a:bodyPr>
            <a:spAutoFit/>
          </a:bodyPr>
          <a:lstStyle/>
          <a:p>
            <a:br>
              <a:rPr lang="en-US" dirty="0"/>
            </a:br>
            <a:r>
              <a:rPr lang="en-US" dirty="0">
                <a:solidFill>
                  <a:srgbClr val="3B4045"/>
                </a:solidFill>
                <a:latin typeface="crocodoc-bWssaL-inv-f9"/>
              </a:rPr>
              <a:t>Photo Credit: Tim Thompson</a:t>
            </a:r>
            <a:br>
              <a:rPr lang="en-US" dirty="0"/>
            </a:br>
            <a:endParaRPr lang="en-US" dirty="0"/>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l="11684" r="22494"/>
          <a:stretch/>
        </p:blipFill>
        <p:spPr bwMode="auto">
          <a:xfrm>
            <a:off x="2502642" y="2557490"/>
            <a:ext cx="4853912" cy="2990385"/>
          </a:xfrm>
          <a:prstGeom prst="rect">
            <a:avLst/>
          </a:prstGeom>
          <a:ln>
            <a:noFill/>
          </a:ln>
          <a:extLst>
            <a:ext uri="{53640926-AAD7-44D8-BBD7-CCE9431645EC}">
              <a14:shadowObscured xmlns:a14="http://schemas.microsoft.com/office/drawing/2010/main"/>
            </a:ext>
          </a:extLst>
        </p:spPr>
      </p:pic>
      <p:pic>
        <p:nvPicPr>
          <p:cNvPr id="1026" name="Picture 2" descr="http://cdn.baltimore.org/sites/default/master/files/carousel/city-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34" y="1535323"/>
            <a:ext cx="6818489" cy="454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to our local sponsors!</a:t>
            </a:r>
          </a:p>
        </p:txBody>
      </p:sp>
      <p:pic>
        <p:nvPicPr>
          <p:cNvPr id="3" name="Picture 2" descr="Image result for baltimore office of promotion &amp; the ar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209" y="3723502"/>
            <a:ext cx="2995583" cy="959334"/>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1417552" y="2092036"/>
            <a:ext cx="6308897" cy="1025237"/>
          </a:xfrm>
          <a:prstGeom prst="rect">
            <a:avLst/>
          </a:prstGeom>
        </p:spPr>
      </p:pic>
    </p:spTree>
    <p:extLst>
      <p:ext uri="{BB962C8B-B14F-4D97-AF65-F5344CB8AC3E}">
        <p14:creationId xmlns:p14="http://schemas.microsoft.com/office/powerpoint/2010/main" val="81929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863119"/>
            <a:ext cx="4159250" cy="4203573"/>
          </a:xfrm>
        </p:spPr>
        <p:txBody>
          <a:bodyPr/>
          <a:lstStyle/>
          <a:p>
            <a:pPr marL="0" indent="0">
              <a:buNone/>
            </a:pPr>
            <a:r>
              <a:rPr lang="en-US" altLang="en-US" sz="2200" u="sng" dirty="0"/>
              <a:t>Executive Committee 2017</a:t>
            </a:r>
          </a:p>
          <a:p>
            <a:pPr marL="0" indent="0">
              <a:spcAft>
                <a:spcPts val="0"/>
              </a:spcAft>
              <a:buNone/>
            </a:pPr>
            <a:r>
              <a:rPr lang="en-US" altLang="en-US" sz="2200" dirty="0"/>
              <a:t>Mark Abraham, New Haven</a:t>
            </a:r>
          </a:p>
          <a:p>
            <a:pPr marL="0" indent="0">
              <a:spcAft>
                <a:spcPts val="0"/>
              </a:spcAft>
              <a:buNone/>
            </a:pPr>
            <a:r>
              <a:rPr lang="en-US" altLang="en-US" sz="2200" dirty="0"/>
              <a:t>Bob Gradeck, Pittsburgh</a:t>
            </a:r>
          </a:p>
          <a:p>
            <a:pPr marL="0" indent="0">
              <a:spcAft>
                <a:spcPts val="0"/>
              </a:spcAft>
              <a:buNone/>
            </a:pPr>
            <a:r>
              <a:rPr lang="en-US" altLang="en-US" sz="2200" dirty="0"/>
              <a:t>Seema Iyer, Baltimore</a:t>
            </a:r>
          </a:p>
          <a:p>
            <a:pPr marL="0" indent="0">
              <a:spcAft>
                <a:spcPts val="0"/>
              </a:spcAft>
              <a:buNone/>
            </a:pPr>
            <a:r>
              <a:rPr lang="en-US" altLang="en-US" sz="2200" dirty="0"/>
              <a:t>Laura McKieran, San Antonio</a:t>
            </a:r>
          </a:p>
          <a:p>
            <a:pPr marL="0" indent="0">
              <a:spcAft>
                <a:spcPts val="0"/>
              </a:spcAft>
              <a:buNone/>
            </a:pPr>
            <a:r>
              <a:rPr lang="en-US" altLang="en-US" sz="2200" dirty="0"/>
              <a:t>April Urban, Cleveland</a:t>
            </a:r>
          </a:p>
          <a:p>
            <a:pPr marL="0" indent="0">
              <a:spcAft>
                <a:spcPts val="0"/>
              </a:spcAft>
              <a:buNone/>
            </a:pPr>
            <a:r>
              <a:rPr lang="en-US" altLang="en-US" sz="2200" dirty="0"/>
              <a:t>Noah Urban, Detroit</a:t>
            </a:r>
          </a:p>
          <a:p>
            <a:pPr marL="0" indent="0">
              <a:buNone/>
            </a:pPr>
            <a:endParaRPr lang="en-US" altLang="en-US" sz="2200" u="sng" dirty="0"/>
          </a:p>
          <a:p>
            <a:endParaRPr lang="en-US" dirty="0"/>
          </a:p>
        </p:txBody>
      </p:sp>
      <p:sp>
        <p:nvSpPr>
          <p:cNvPr id="2" name="Title 1"/>
          <p:cNvSpPr>
            <a:spLocks noGrp="1"/>
          </p:cNvSpPr>
          <p:nvPr>
            <p:ph type="title"/>
          </p:nvPr>
        </p:nvSpPr>
        <p:spPr/>
        <p:txBody>
          <a:bodyPr/>
          <a:lstStyle/>
          <a:p>
            <a:r>
              <a:rPr lang="en-US" altLang="en-US" dirty="0"/>
              <a:t>NNIP Leadership: Guiding the Agenda</a:t>
            </a:r>
            <a:endParaRPr lang="en-US" dirty="0"/>
          </a:p>
        </p:txBody>
      </p:sp>
      <p:sp>
        <p:nvSpPr>
          <p:cNvPr id="7" name="Content Placeholder 2"/>
          <p:cNvSpPr txBox="1">
            <a:spLocks/>
          </p:cNvSpPr>
          <p:nvPr/>
        </p:nvSpPr>
        <p:spPr>
          <a:xfrm>
            <a:off x="4655820" y="1779299"/>
            <a:ext cx="4114800"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ct val="20000"/>
              </a:spcBef>
              <a:buNone/>
            </a:pPr>
            <a:r>
              <a:rPr lang="en-US" altLang="en-US" sz="2200" u="sng" dirty="0"/>
              <a:t>Recent Members, 2013-16</a:t>
            </a:r>
          </a:p>
          <a:p>
            <a:pPr>
              <a:spcBef>
                <a:spcPct val="20000"/>
              </a:spcBef>
              <a:spcAft>
                <a:spcPts val="0"/>
              </a:spcAft>
              <a:buNone/>
            </a:pPr>
            <a:r>
              <a:rPr lang="en-US" altLang="en-US" sz="2200" dirty="0"/>
              <a:t>Eleanor </a:t>
            </a:r>
            <a:r>
              <a:rPr lang="en-US" altLang="en-US" sz="2200" dirty="0" err="1"/>
              <a:t>Tutt</a:t>
            </a:r>
            <a:r>
              <a:rPr lang="en-US" altLang="en-US" sz="2200" dirty="0"/>
              <a:t>, St. Louis</a:t>
            </a:r>
          </a:p>
          <a:p>
            <a:pPr>
              <a:spcBef>
                <a:spcPct val="20000"/>
              </a:spcBef>
              <a:spcAft>
                <a:spcPts val="0"/>
              </a:spcAft>
              <a:buNone/>
            </a:pPr>
            <a:r>
              <a:rPr lang="en-US" altLang="en-US" sz="2200" dirty="0"/>
              <a:t>Max Weselcouch, NYC</a:t>
            </a:r>
          </a:p>
          <a:p>
            <a:pPr>
              <a:spcBef>
                <a:spcPct val="20000"/>
              </a:spcBef>
              <a:spcAft>
                <a:spcPts val="0"/>
              </a:spcAft>
              <a:buNone/>
            </a:pPr>
            <a:r>
              <a:rPr lang="en-US" altLang="en-US" sz="2200" dirty="0"/>
              <a:t>Jeff Matson, Twin Cities</a:t>
            </a:r>
          </a:p>
          <a:p>
            <a:pPr>
              <a:spcBef>
                <a:spcPct val="20000"/>
              </a:spcBef>
              <a:spcAft>
                <a:spcPts val="0"/>
              </a:spcAft>
              <a:buNone/>
            </a:pPr>
            <a:r>
              <a:rPr lang="en-US" altLang="en-US" sz="2200" dirty="0"/>
              <a:t>Sheila Martin, Portland</a:t>
            </a:r>
          </a:p>
          <a:p>
            <a:pPr>
              <a:spcBef>
                <a:spcPct val="20000"/>
              </a:spcBef>
              <a:spcAft>
                <a:spcPts val="0"/>
              </a:spcAft>
              <a:buNone/>
            </a:pPr>
            <a:endParaRPr lang="en-US" altLang="en-US" sz="2200" dirty="0"/>
          </a:p>
          <a:p>
            <a:pPr marL="0" indent="0">
              <a:buNone/>
            </a:pPr>
            <a:endParaRPr lang="en-US" dirty="0"/>
          </a:p>
        </p:txBody>
      </p:sp>
    </p:spTree>
    <p:extLst>
      <p:ext uri="{BB962C8B-B14F-4D97-AF65-F5344CB8AC3E}">
        <p14:creationId xmlns:p14="http://schemas.microsoft.com/office/powerpoint/2010/main" val="110437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33779"/>
            <a:ext cx="5173231" cy="724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1437695" y="2697763"/>
            <a:ext cx="6005073" cy="3537613"/>
            <a:chOff x="1798961" y="1779468"/>
            <a:chExt cx="5585058" cy="3361485"/>
          </a:xfrm>
        </p:grpSpPr>
        <p:pic>
          <p:nvPicPr>
            <p:cNvPr id="89" name="Picture 88"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90" name="Oval 89"/>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userDrawn="1"/>
          </p:nvSpPr>
          <p:spPr>
            <a:xfrm>
              <a:off x="6694402" y="294933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Arrow Connector 19"/>
          <p:cNvCxnSpPr/>
          <p:nvPr/>
        </p:nvCxnSpPr>
        <p:spPr>
          <a:xfrm flipH="1">
            <a:off x="6080455" y="3115139"/>
            <a:ext cx="257429" cy="7894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620110" y="6101617"/>
            <a:ext cx="610186" cy="54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Thanks to Partner Speakers</a:t>
            </a:r>
          </a:p>
        </p:txBody>
      </p:sp>
      <p:sp>
        <p:nvSpPr>
          <p:cNvPr id="29" name="AutoShape 4" descr="Image result for steve spiker photo"/>
          <p:cNvSpPr>
            <a:spLocks noChangeAspect="1" noChangeArrowheads="1"/>
          </p:cNvSpPr>
          <p:nvPr/>
        </p:nvSpPr>
        <p:spPr bwMode="auto">
          <a:xfrm>
            <a:off x="152400" y="158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39" name="Straight Arrow Connector 38"/>
          <p:cNvCxnSpPr/>
          <p:nvPr/>
        </p:nvCxnSpPr>
        <p:spPr>
          <a:xfrm flipH="1" flipV="1">
            <a:off x="4305395" y="5741733"/>
            <a:ext cx="272837" cy="5203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6280822" y="3668619"/>
            <a:ext cx="1695185" cy="3060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a:off x="6668397" y="4072745"/>
            <a:ext cx="463556" cy="163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AutoShape 4" descr="Image result for laura mckieran 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6" descr="Image result for laura mckieran pho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cinow.info/wp-content/uploads/2015/05/LMcKieran708-150x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47" y="6249404"/>
            <a:ext cx="526906" cy="526906"/>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p:cNvCxnSpPr/>
          <p:nvPr/>
        </p:nvCxnSpPr>
        <p:spPr>
          <a:xfrm flipH="1">
            <a:off x="7165045" y="2670682"/>
            <a:ext cx="456277" cy="7483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6" name="Picture 75"/>
          <p:cNvPicPr>
            <a:picLocks noChangeAspect="1"/>
          </p:cNvPicPr>
          <p:nvPr/>
        </p:nvPicPr>
        <p:blipFill rotWithShape="1">
          <a:blip r:embed="rId5">
            <a:extLst>
              <a:ext uri="{28A0092B-C50C-407E-A947-70E740481C1C}">
                <a14:useLocalDpi xmlns:a14="http://schemas.microsoft.com/office/drawing/2010/main" val="0"/>
              </a:ext>
            </a:extLst>
          </a:blip>
          <a:srcRect l="16845" r="16195"/>
          <a:stretch/>
        </p:blipFill>
        <p:spPr>
          <a:xfrm>
            <a:off x="7970898" y="3256074"/>
            <a:ext cx="414611" cy="573256"/>
          </a:xfrm>
          <a:prstGeom prst="rect">
            <a:avLst/>
          </a:prstGeom>
        </p:spPr>
      </p:pic>
      <p:pic>
        <p:nvPicPr>
          <p:cNvPr id="77" name="Picture 76" descr="D:\nnip\photos\apr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6875" y="2512689"/>
            <a:ext cx="642748" cy="64274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698004" y="1526446"/>
            <a:ext cx="775785" cy="73600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p:cNvPicPr>
            <a:picLocks noChangeAspect="1"/>
          </p:cNvPicPr>
          <p:nvPr/>
        </p:nvPicPr>
        <p:blipFill>
          <a:blip r:embed="rId8"/>
          <a:stretch>
            <a:fillRect/>
          </a:stretch>
        </p:blipFill>
        <p:spPr>
          <a:xfrm>
            <a:off x="7545023" y="2203720"/>
            <a:ext cx="505790" cy="505790"/>
          </a:xfrm>
          <a:prstGeom prst="rect">
            <a:avLst/>
          </a:prstGeom>
        </p:spPr>
      </p:pic>
      <p:cxnSp>
        <p:nvCxnSpPr>
          <p:cNvPr id="66" name="Straight Arrow Connector 65"/>
          <p:cNvCxnSpPr>
            <a:stCxn id="1027" idx="1"/>
          </p:cNvCxnSpPr>
          <p:nvPr/>
        </p:nvCxnSpPr>
        <p:spPr>
          <a:xfrm flipH="1" flipV="1">
            <a:off x="6604791" y="4209730"/>
            <a:ext cx="1488244" cy="8187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1437695" y="2262447"/>
            <a:ext cx="398914" cy="5304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p:nvPicPr>
        <p:blipFill>
          <a:blip r:embed="rId9"/>
          <a:stretch>
            <a:fillRect/>
          </a:stretch>
        </p:blipFill>
        <p:spPr bwMode="auto">
          <a:xfrm>
            <a:off x="7526051" y="5198976"/>
            <a:ext cx="509881" cy="608457"/>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flipH="1" flipV="1">
            <a:off x="5981880" y="4209017"/>
            <a:ext cx="1544171" cy="100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27" name="Picture 3" descr="D:\Projects\NNIP\Website\photos\Tatian_0041_1599x159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3035" y="4682698"/>
            <a:ext cx="691623" cy="691623"/>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5" descr="https://urbanorg.app.box.com/representation/file_version_101038688849/image_2048_jpg/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7" descr="https://urbanorg.app.box.com/representation/file_version_101038688849/image_2048_jpg/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11"/>
          <a:stretch>
            <a:fillRect/>
          </a:stretch>
        </p:blipFill>
        <p:spPr bwMode="auto">
          <a:xfrm>
            <a:off x="7251265" y="5957895"/>
            <a:ext cx="554962" cy="554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0266" y="1565933"/>
            <a:ext cx="759855" cy="759855"/>
          </a:xfrm>
          <a:prstGeom prst="rect">
            <a:avLst/>
          </a:prstGeom>
        </p:spPr>
      </p:pic>
      <p:cxnSp>
        <p:nvCxnSpPr>
          <p:cNvPr id="54" name="Straight Arrow Connector 53"/>
          <p:cNvCxnSpPr/>
          <p:nvPr/>
        </p:nvCxnSpPr>
        <p:spPr>
          <a:xfrm flipH="1">
            <a:off x="5848133" y="2393331"/>
            <a:ext cx="186451" cy="13107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860037" y="4792815"/>
            <a:ext cx="73705"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V="1">
            <a:off x="1184405" y="4887995"/>
            <a:ext cx="658263" cy="4863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9" name="Picture 14"/>
          <p:cNvPicPr>
            <a:picLocks noChangeAspect="1" noChangeArrowheads="1"/>
          </p:cNvPicPr>
          <p:nvPr/>
        </p:nvPicPr>
        <p:blipFill rotWithShape="1">
          <a:blip r:embed="rId13"/>
          <a:srcRect b="27046"/>
          <a:stretch/>
        </p:blipFill>
        <p:spPr bwMode="auto">
          <a:xfrm>
            <a:off x="569405" y="5434056"/>
            <a:ext cx="615000" cy="673005"/>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p:nvPr/>
        </p:nvCxnSpPr>
        <p:spPr>
          <a:xfrm flipH="1" flipV="1">
            <a:off x="6828251" y="3982336"/>
            <a:ext cx="1610595" cy="17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91093" y="3936861"/>
            <a:ext cx="490150" cy="490150"/>
          </a:xfrm>
          <a:prstGeom prst="rect">
            <a:avLst/>
          </a:prstGeom>
        </p:spPr>
      </p:pic>
      <p:pic>
        <p:nvPicPr>
          <p:cNvPr id="64" name="Picture 63"/>
          <p:cNvPicPr>
            <a:picLocks noChangeAspect="1"/>
          </p:cNvPicPr>
          <p:nvPr/>
        </p:nvPicPr>
        <p:blipFill>
          <a:blip r:embed="rId15"/>
          <a:stretch>
            <a:fillRect/>
          </a:stretch>
        </p:blipFill>
        <p:spPr>
          <a:xfrm>
            <a:off x="8424821" y="3974649"/>
            <a:ext cx="535038" cy="573256"/>
          </a:xfrm>
          <a:prstGeom prst="rect">
            <a:avLst/>
          </a:prstGeom>
        </p:spPr>
      </p:pic>
      <p:sp>
        <p:nvSpPr>
          <p:cNvPr id="65" name="Oval 64"/>
          <p:cNvSpPr/>
          <p:nvPr/>
        </p:nvSpPr>
        <p:spPr>
          <a:xfrm>
            <a:off x="5529404" y="4115079"/>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5395138" y="2834063"/>
            <a:ext cx="152078" cy="11953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noChangeArrowheads="1"/>
          </p:cNvPicPr>
          <p:nvPr/>
        </p:nvPicPr>
        <p:blipFill>
          <a:blip r:embed="rId16"/>
          <a:stretch>
            <a:fillRect/>
          </a:stretch>
        </p:blipFill>
        <p:spPr bwMode="auto">
          <a:xfrm>
            <a:off x="4985377" y="2132827"/>
            <a:ext cx="696698" cy="660971"/>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p:cNvSpPr/>
          <p:nvPr/>
        </p:nvSpPr>
        <p:spPr>
          <a:xfrm>
            <a:off x="4557142" y="5681223"/>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1" name="Straight Arrow Connector 80"/>
          <p:cNvCxnSpPr/>
          <p:nvPr/>
        </p:nvCxnSpPr>
        <p:spPr>
          <a:xfrm flipH="1" flipV="1">
            <a:off x="4649561" y="5797946"/>
            <a:ext cx="795114" cy="3717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82" name="Picture 14"/>
          <p:cNvPicPr>
            <a:picLocks noChangeAspect="1" noChangeArrowheads="1"/>
          </p:cNvPicPr>
          <p:nvPr/>
        </p:nvPicPr>
        <p:blipFill rotWithShape="1">
          <a:blip r:embed="rId17"/>
          <a:srcRect b="18681"/>
          <a:stretch/>
        </p:blipFill>
        <p:spPr bwMode="auto">
          <a:xfrm>
            <a:off x="5107498" y="5971958"/>
            <a:ext cx="691664" cy="53361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p:cNvPicPr>
            <a:picLocks noChangeAspect="1"/>
          </p:cNvPicPr>
          <p:nvPr/>
        </p:nvPicPr>
        <p:blipFill rotWithShape="1">
          <a:blip r:embed="rId18"/>
          <a:srcRect b="16636"/>
          <a:stretch/>
        </p:blipFill>
        <p:spPr>
          <a:xfrm>
            <a:off x="8428546" y="3231658"/>
            <a:ext cx="407011" cy="477887"/>
          </a:xfrm>
          <a:prstGeom prst="rect">
            <a:avLst/>
          </a:prstGeom>
        </p:spPr>
      </p:pic>
      <p:pic>
        <p:nvPicPr>
          <p:cNvPr id="84" name="Picture 83"/>
          <p:cNvPicPr>
            <a:picLocks noChangeAspect="1"/>
          </p:cNvPicPr>
          <p:nvPr/>
        </p:nvPicPr>
        <p:blipFill>
          <a:blip r:embed="rId19"/>
          <a:stretch>
            <a:fillRect/>
          </a:stretch>
        </p:blipFill>
        <p:spPr>
          <a:xfrm>
            <a:off x="7611896" y="3967798"/>
            <a:ext cx="490150" cy="450938"/>
          </a:xfrm>
          <a:prstGeom prst="rect">
            <a:avLst/>
          </a:prstGeom>
        </p:spPr>
      </p:pic>
      <p:sp>
        <p:nvSpPr>
          <p:cNvPr id="86" name="Oval 85"/>
          <p:cNvSpPr/>
          <p:nvPr/>
        </p:nvSpPr>
        <p:spPr>
          <a:xfrm>
            <a:off x="5219486" y="5536643"/>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flipH="1" flipV="1">
            <a:off x="5300447" y="5578556"/>
            <a:ext cx="631084" cy="3498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2" name="Picture 14"/>
          <p:cNvPicPr>
            <a:picLocks noChangeAspect="1" noChangeArrowheads="1"/>
          </p:cNvPicPr>
          <p:nvPr/>
        </p:nvPicPr>
        <p:blipFill>
          <a:blip r:embed="rId20"/>
          <a:stretch>
            <a:fillRect/>
          </a:stretch>
        </p:blipFill>
        <p:spPr bwMode="auto">
          <a:xfrm>
            <a:off x="5858383" y="5783874"/>
            <a:ext cx="332049" cy="498073"/>
          </a:xfrm>
          <a:prstGeom prst="rect">
            <a:avLst/>
          </a:prstGeom>
          <a:noFill/>
          <a:extLst>
            <a:ext uri="{909E8E84-426E-40DD-AFC4-6F175D3DCCD1}">
              <a14:hiddenFill xmlns:a14="http://schemas.microsoft.com/office/drawing/2010/main">
                <a:solidFill>
                  <a:srgbClr val="FFFFFF"/>
                </a:solidFill>
              </a14:hiddenFill>
            </a:ext>
          </a:extLst>
        </p:spPr>
      </p:pic>
      <p:sp>
        <p:nvSpPr>
          <p:cNvPr id="93" name="Oval 92"/>
          <p:cNvSpPr/>
          <p:nvPr/>
        </p:nvSpPr>
        <p:spPr>
          <a:xfrm>
            <a:off x="6900175" y="3695526"/>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flipH="1">
            <a:off x="7020618" y="3340477"/>
            <a:ext cx="691296" cy="3690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5" name="Picture 94"/>
          <p:cNvPicPr>
            <a:picLocks noChangeAspect="1"/>
          </p:cNvPicPr>
          <p:nvPr/>
        </p:nvPicPr>
        <p:blipFill>
          <a:blip r:embed="rId21"/>
          <a:stretch>
            <a:fillRect/>
          </a:stretch>
        </p:blipFill>
        <p:spPr>
          <a:xfrm>
            <a:off x="7633549" y="2758267"/>
            <a:ext cx="459486" cy="564541"/>
          </a:xfrm>
          <a:prstGeom prst="rect">
            <a:avLst/>
          </a:prstGeom>
        </p:spPr>
      </p:pic>
      <p:sp>
        <p:nvSpPr>
          <p:cNvPr id="97" name="Oval 96"/>
          <p:cNvSpPr/>
          <p:nvPr/>
        </p:nvSpPr>
        <p:spPr>
          <a:xfrm>
            <a:off x="5873423" y="4995371"/>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5973707" y="5071725"/>
            <a:ext cx="694690" cy="186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4440231" y="5216976"/>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2" name="Straight Arrow Connector 101"/>
          <p:cNvCxnSpPr/>
          <p:nvPr/>
        </p:nvCxnSpPr>
        <p:spPr>
          <a:xfrm flipV="1">
            <a:off x="3350362" y="5322682"/>
            <a:ext cx="1041824" cy="6873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3" name="Picture 14"/>
          <p:cNvPicPr>
            <a:picLocks noChangeAspect="1" noChangeArrowheads="1"/>
          </p:cNvPicPr>
          <p:nvPr/>
        </p:nvPicPr>
        <p:blipFill>
          <a:blip r:embed="rId22"/>
          <a:stretch>
            <a:fillRect/>
          </a:stretch>
        </p:blipFill>
        <p:spPr bwMode="auto">
          <a:xfrm>
            <a:off x="2688044" y="5826948"/>
            <a:ext cx="615000" cy="615000"/>
          </a:xfrm>
          <a:prstGeom prst="rect">
            <a:avLst/>
          </a:prstGeom>
          <a:noFill/>
          <a:extLst>
            <a:ext uri="{909E8E84-426E-40DD-AFC4-6F175D3DCCD1}">
              <a14:hiddenFill xmlns:a14="http://schemas.microsoft.com/office/drawing/2010/main">
                <a:solidFill>
                  <a:srgbClr val="FFFFFF"/>
                </a:solidFill>
              </a14:hiddenFill>
            </a:ext>
          </a:extLst>
        </p:spPr>
      </p:pic>
      <p:sp>
        <p:nvSpPr>
          <p:cNvPr id="111" name="Oval 110"/>
          <p:cNvSpPr/>
          <p:nvPr/>
        </p:nvSpPr>
        <p:spPr>
          <a:xfrm>
            <a:off x="5244543" y="3681364"/>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Arrow Connector 111"/>
          <p:cNvCxnSpPr>
            <a:stCxn id="89" idx="0"/>
          </p:cNvCxnSpPr>
          <p:nvPr/>
        </p:nvCxnSpPr>
        <p:spPr>
          <a:xfrm>
            <a:off x="4440232" y="2697763"/>
            <a:ext cx="813062" cy="9404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3" name="Picture 112"/>
          <p:cNvPicPr>
            <a:picLocks noChangeAspect="1" noChangeArrowheads="1"/>
          </p:cNvPicPr>
          <p:nvPr/>
        </p:nvPicPr>
        <p:blipFill>
          <a:blip r:embed="rId23"/>
          <a:stretch>
            <a:fillRect/>
          </a:stretch>
        </p:blipFill>
        <p:spPr bwMode="auto">
          <a:xfrm>
            <a:off x="4026463" y="2049962"/>
            <a:ext cx="660971" cy="66097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p:cNvPicPr>
            <a:picLocks noChangeAspect="1" noChangeArrowheads="1"/>
          </p:cNvPicPr>
          <p:nvPr/>
        </p:nvPicPr>
        <p:blipFill>
          <a:blip r:embed="rId24"/>
          <a:stretch>
            <a:fillRect/>
          </a:stretch>
        </p:blipFill>
        <p:spPr bwMode="auto">
          <a:xfrm>
            <a:off x="6608558" y="5104985"/>
            <a:ext cx="457130" cy="60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Baltimore Speakers</a:t>
            </a:r>
          </a:p>
        </p:txBody>
      </p:sp>
      <p:sp>
        <p:nvSpPr>
          <p:cNvPr id="29" name="AutoShape 4" descr="Image result for steve spiker photo"/>
          <p:cNvSpPr>
            <a:spLocks noChangeAspect="1" noChangeArrowheads="1"/>
          </p:cNvSpPr>
          <p:nvPr/>
        </p:nvSpPr>
        <p:spPr bwMode="auto">
          <a:xfrm>
            <a:off x="152400" y="158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6336011" y="1774769"/>
            <a:ext cx="2421973" cy="1200329"/>
          </a:xfrm>
          <a:prstGeom prst="rect">
            <a:avLst/>
          </a:prstGeom>
          <a:noFill/>
        </p:spPr>
        <p:txBody>
          <a:bodyPr wrap="square" rtlCol="0">
            <a:spAutoFit/>
          </a:bodyPr>
          <a:lstStyle/>
          <a:p>
            <a:r>
              <a:rPr lang="en-US" dirty="0"/>
              <a:t>Kurt </a:t>
            </a:r>
            <a:r>
              <a:rPr lang="en-US" dirty="0" err="1"/>
              <a:t>Schmoke</a:t>
            </a:r>
            <a:r>
              <a:rPr lang="en-US" dirty="0"/>
              <a:t>, University of Baltimore</a:t>
            </a:r>
          </a:p>
          <a:p>
            <a:endParaRPr lang="en-US" dirty="0"/>
          </a:p>
        </p:txBody>
      </p:sp>
      <p:pic>
        <p:nvPicPr>
          <p:cNvPr id="1026" name="Picture 2"/>
          <p:cNvPicPr>
            <a:picLocks noChangeAspect="1" noChangeArrowheads="1"/>
          </p:cNvPicPr>
          <p:nvPr/>
        </p:nvPicPr>
        <p:blipFill>
          <a:blip r:embed="rId3"/>
          <a:stretch>
            <a:fillRect/>
          </a:stretch>
        </p:blipFill>
        <p:spPr bwMode="auto">
          <a:xfrm>
            <a:off x="425002" y="1683846"/>
            <a:ext cx="1271922" cy="12719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stretch>
            <a:fillRect/>
          </a:stretch>
        </p:blipFill>
        <p:spPr bwMode="auto">
          <a:xfrm>
            <a:off x="425002" y="3192312"/>
            <a:ext cx="1271922" cy="1271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stretch>
            <a:fillRect/>
          </a:stretch>
        </p:blipFill>
        <p:spPr bwMode="auto">
          <a:xfrm>
            <a:off x="425002" y="4669688"/>
            <a:ext cx="1271922" cy="127192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6"/>
          <a:srcRect l="7102" t="14345" r="9358"/>
          <a:stretch/>
        </p:blipFill>
        <p:spPr bwMode="auto">
          <a:xfrm>
            <a:off x="4991240" y="3188717"/>
            <a:ext cx="1244009" cy="1275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7"/>
          <a:srcRect l="27501" r="12363"/>
          <a:stretch/>
        </p:blipFill>
        <p:spPr bwMode="auto">
          <a:xfrm>
            <a:off x="4991240" y="1683846"/>
            <a:ext cx="1274815" cy="12719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1031" y="1716894"/>
            <a:ext cx="2820473" cy="1200329"/>
          </a:xfrm>
          <a:prstGeom prst="rect">
            <a:avLst/>
          </a:prstGeom>
          <a:noFill/>
        </p:spPr>
        <p:txBody>
          <a:bodyPr wrap="square" rtlCol="0">
            <a:spAutoFit/>
          </a:bodyPr>
          <a:lstStyle/>
          <a:p>
            <a:r>
              <a:rPr lang="en-US" dirty="0"/>
              <a:t>Patrick McCarthy,</a:t>
            </a:r>
            <a:br>
              <a:rPr lang="en-US" dirty="0"/>
            </a:br>
            <a:r>
              <a:rPr lang="en-US" dirty="0"/>
              <a:t>Annie E. Casey Foundation </a:t>
            </a:r>
          </a:p>
          <a:p>
            <a:endParaRPr lang="en-US" dirty="0"/>
          </a:p>
        </p:txBody>
      </p:sp>
      <p:sp>
        <p:nvSpPr>
          <p:cNvPr id="5" name="TextBox 4"/>
          <p:cNvSpPr txBox="1"/>
          <p:nvPr/>
        </p:nvSpPr>
        <p:spPr>
          <a:xfrm>
            <a:off x="1881031" y="3224464"/>
            <a:ext cx="2820472" cy="923330"/>
          </a:xfrm>
          <a:prstGeom prst="rect">
            <a:avLst/>
          </a:prstGeom>
          <a:noFill/>
        </p:spPr>
        <p:txBody>
          <a:bodyPr wrap="square" rtlCol="0">
            <a:spAutoFit/>
          </a:bodyPr>
          <a:lstStyle/>
          <a:p>
            <a:r>
              <a:rPr lang="en-US" dirty="0"/>
              <a:t>Mayor Catherine Pugh, </a:t>
            </a:r>
            <a:br>
              <a:rPr lang="en-US" dirty="0"/>
            </a:br>
            <a:r>
              <a:rPr lang="en-US" dirty="0"/>
              <a:t>City of Baltimore</a:t>
            </a:r>
          </a:p>
          <a:p>
            <a:endParaRPr lang="en-US" dirty="0"/>
          </a:p>
        </p:txBody>
      </p:sp>
      <p:sp>
        <p:nvSpPr>
          <p:cNvPr id="6" name="TextBox 5"/>
          <p:cNvSpPr txBox="1"/>
          <p:nvPr/>
        </p:nvSpPr>
        <p:spPr>
          <a:xfrm>
            <a:off x="6336011" y="3188718"/>
            <a:ext cx="2563641" cy="1200329"/>
          </a:xfrm>
          <a:prstGeom prst="rect">
            <a:avLst/>
          </a:prstGeom>
          <a:noFill/>
        </p:spPr>
        <p:txBody>
          <a:bodyPr wrap="square" rtlCol="0">
            <a:spAutoFit/>
          </a:bodyPr>
          <a:lstStyle/>
          <a:p>
            <a:r>
              <a:rPr lang="en-US" dirty="0"/>
              <a:t>Jane Brown, </a:t>
            </a:r>
          </a:p>
          <a:p>
            <a:r>
              <a:rPr lang="en-US" dirty="0"/>
              <a:t>Robert W. Deutsch Foundation</a:t>
            </a:r>
          </a:p>
          <a:p>
            <a:endParaRPr lang="en-US" dirty="0"/>
          </a:p>
        </p:txBody>
      </p:sp>
      <p:sp>
        <p:nvSpPr>
          <p:cNvPr id="7" name="TextBox 6"/>
          <p:cNvSpPr txBox="1"/>
          <p:nvPr/>
        </p:nvSpPr>
        <p:spPr>
          <a:xfrm>
            <a:off x="1881030" y="4666940"/>
            <a:ext cx="2820473" cy="1200329"/>
          </a:xfrm>
          <a:prstGeom prst="rect">
            <a:avLst/>
          </a:prstGeom>
          <a:noFill/>
        </p:spPr>
        <p:txBody>
          <a:bodyPr wrap="square" rtlCol="0">
            <a:spAutoFit/>
          </a:bodyPr>
          <a:lstStyle/>
          <a:p>
            <a:r>
              <a:rPr lang="en-US" dirty="0"/>
              <a:t>Krista Green, </a:t>
            </a:r>
          </a:p>
          <a:p>
            <a:r>
              <a:rPr lang="en-US" dirty="0"/>
              <a:t>Baltimore Office of Promotion &amp; The Arts</a:t>
            </a:r>
          </a:p>
          <a:p>
            <a:endParaRPr lang="en-US" dirty="0"/>
          </a:p>
        </p:txBody>
      </p:sp>
      <p:pic>
        <p:nvPicPr>
          <p:cNvPr id="1032" name="Picture 8"/>
          <p:cNvPicPr>
            <a:picLocks noChangeAspect="1" noChangeArrowheads="1"/>
          </p:cNvPicPr>
          <p:nvPr/>
        </p:nvPicPr>
        <p:blipFill rotWithShape="1">
          <a:blip r:embed="rId8"/>
          <a:srcRect l="38716" r="7144" b="16788"/>
          <a:stretch/>
        </p:blipFill>
        <p:spPr bwMode="auto">
          <a:xfrm>
            <a:off x="4991240" y="4666941"/>
            <a:ext cx="1244009" cy="127467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399394" y="4669689"/>
            <a:ext cx="2563641" cy="923330"/>
          </a:xfrm>
          <a:prstGeom prst="rect">
            <a:avLst/>
          </a:prstGeom>
          <a:noFill/>
        </p:spPr>
        <p:txBody>
          <a:bodyPr wrap="square" rtlCol="0">
            <a:spAutoFit/>
          </a:bodyPr>
          <a:lstStyle/>
          <a:p>
            <a:r>
              <a:rPr lang="en-US" dirty="0"/>
              <a:t>Julia Di </a:t>
            </a:r>
            <a:r>
              <a:rPr lang="en-US" dirty="0" err="1"/>
              <a:t>Bussolo</a:t>
            </a:r>
            <a:r>
              <a:rPr lang="en-US" dirty="0"/>
              <a:t>, </a:t>
            </a:r>
          </a:p>
          <a:p>
            <a:r>
              <a:rPr lang="en-US" dirty="0"/>
              <a:t>Arts Every Day</a:t>
            </a:r>
          </a:p>
          <a:p>
            <a:endParaRPr lang="en-US" dirty="0"/>
          </a:p>
        </p:txBody>
      </p:sp>
    </p:spTree>
    <p:extLst>
      <p:ext uri="{BB962C8B-B14F-4D97-AF65-F5344CB8AC3E}">
        <p14:creationId xmlns:p14="http://schemas.microsoft.com/office/powerpoint/2010/main" val="316316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Guest Speakers</a:t>
            </a:r>
          </a:p>
        </p:txBody>
      </p:sp>
      <p:sp>
        <p:nvSpPr>
          <p:cNvPr id="29" name="AutoShape 4" descr="Image result for steve spiker photo"/>
          <p:cNvSpPr>
            <a:spLocks noChangeAspect="1" noChangeArrowheads="1"/>
          </p:cNvSpPr>
          <p:nvPr/>
        </p:nvSpPr>
        <p:spPr bwMode="auto">
          <a:xfrm>
            <a:off x="152400" y="158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p:cNvPicPr>
            <a:picLocks noChangeAspect="1" noChangeArrowheads="1"/>
          </p:cNvPicPr>
          <p:nvPr/>
        </p:nvPicPr>
        <p:blipFill rotWithShape="1">
          <a:blip r:embed="rId3"/>
          <a:srcRect l="16449" r="16449"/>
          <a:stretch/>
        </p:blipFill>
        <p:spPr bwMode="auto">
          <a:xfrm>
            <a:off x="765192" y="1701276"/>
            <a:ext cx="1033747" cy="10270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srcRect l="7438" r="12453"/>
          <a:stretch/>
        </p:blipFill>
        <p:spPr bwMode="auto">
          <a:xfrm>
            <a:off x="765192" y="2881428"/>
            <a:ext cx="1033748" cy="97558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5"/>
          <a:srcRect l="12268" t="14153" r="15403" b="16557"/>
          <a:stretch/>
        </p:blipFill>
        <p:spPr bwMode="auto">
          <a:xfrm>
            <a:off x="765191" y="4052006"/>
            <a:ext cx="1033747" cy="9903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6"/>
          <a:srcRect l="14154" r="13840" b="22695"/>
          <a:stretch/>
        </p:blipFill>
        <p:spPr bwMode="auto">
          <a:xfrm>
            <a:off x="4812436" y="1682749"/>
            <a:ext cx="973915" cy="10455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7"/>
          <a:stretch>
            <a:fillRect/>
          </a:stretch>
        </p:blipFill>
        <p:spPr bwMode="auto">
          <a:xfrm>
            <a:off x="4812436" y="2883097"/>
            <a:ext cx="973915" cy="973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7737" y="1682212"/>
            <a:ext cx="2247696" cy="923330"/>
          </a:xfrm>
          <a:prstGeom prst="rect">
            <a:avLst/>
          </a:prstGeom>
          <a:noFill/>
        </p:spPr>
        <p:txBody>
          <a:bodyPr wrap="square" rtlCol="0">
            <a:spAutoFit/>
          </a:bodyPr>
          <a:lstStyle/>
          <a:p>
            <a:r>
              <a:rPr lang="en-US" dirty="0"/>
              <a:t>Michael Wallace, </a:t>
            </a:r>
          </a:p>
          <a:p>
            <a:r>
              <a:rPr lang="en-US" dirty="0"/>
              <a:t>National League of Cities</a:t>
            </a:r>
          </a:p>
        </p:txBody>
      </p:sp>
      <p:sp>
        <p:nvSpPr>
          <p:cNvPr id="13" name="TextBox 12"/>
          <p:cNvSpPr txBox="1"/>
          <p:nvPr/>
        </p:nvSpPr>
        <p:spPr>
          <a:xfrm>
            <a:off x="1877737" y="2883097"/>
            <a:ext cx="2541294" cy="923330"/>
          </a:xfrm>
          <a:prstGeom prst="rect">
            <a:avLst/>
          </a:prstGeom>
          <a:noFill/>
        </p:spPr>
        <p:txBody>
          <a:bodyPr wrap="square" rtlCol="0">
            <a:spAutoFit/>
          </a:bodyPr>
          <a:lstStyle/>
          <a:p>
            <a:r>
              <a:rPr lang="en-US" dirty="0"/>
              <a:t>Hilary </a:t>
            </a:r>
            <a:r>
              <a:rPr lang="en-US" dirty="0" err="1"/>
              <a:t>Heishman</a:t>
            </a:r>
            <a:r>
              <a:rPr lang="en-US" dirty="0"/>
              <a:t>, </a:t>
            </a:r>
          </a:p>
          <a:p>
            <a:r>
              <a:rPr lang="en-US" dirty="0"/>
              <a:t>Robert Wood Johnson Foundation</a:t>
            </a:r>
          </a:p>
        </p:txBody>
      </p:sp>
      <p:sp>
        <p:nvSpPr>
          <p:cNvPr id="14" name="TextBox 13"/>
          <p:cNvSpPr txBox="1"/>
          <p:nvPr/>
        </p:nvSpPr>
        <p:spPr>
          <a:xfrm>
            <a:off x="1877737" y="4052006"/>
            <a:ext cx="2439082" cy="646331"/>
          </a:xfrm>
          <a:prstGeom prst="rect">
            <a:avLst/>
          </a:prstGeom>
          <a:noFill/>
        </p:spPr>
        <p:txBody>
          <a:bodyPr wrap="square" rtlCol="0">
            <a:spAutoFit/>
          </a:bodyPr>
          <a:lstStyle/>
          <a:p>
            <a:r>
              <a:rPr lang="en-US" dirty="0"/>
              <a:t>Jennifer Kim, </a:t>
            </a:r>
          </a:p>
          <a:p>
            <a:r>
              <a:rPr lang="en-US" dirty="0"/>
              <a:t>U.S. Census Bureau</a:t>
            </a:r>
          </a:p>
        </p:txBody>
      </p:sp>
      <p:sp>
        <p:nvSpPr>
          <p:cNvPr id="16" name="TextBox 15"/>
          <p:cNvSpPr txBox="1"/>
          <p:nvPr/>
        </p:nvSpPr>
        <p:spPr>
          <a:xfrm>
            <a:off x="6160728" y="2883097"/>
            <a:ext cx="2389463" cy="646331"/>
          </a:xfrm>
          <a:prstGeom prst="rect">
            <a:avLst/>
          </a:prstGeom>
          <a:noFill/>
        </p:spPr>
        <p:txBody>
          <a:bodyPr wrap="square" rtlCol="0">
            <a:spAutoFit/>
          </a:bodyPr>
          <a:lstStyle/>
          <a:p>
            <a:r>
              <a:rPr lang="en-US" dirty="0"/>
              <a:t>Sarah Morgan, Allegheny County</a:t>
            </a:r>
          </a:p>
        </p:txBody>
      </p:sp>
      <p:sp>
        <p:nvSpPr>
          <p:cNvPr id="17" name="TextBox 16"/>
          <p:cNvSpPr txBox="1"/>
          <p:nvPr/>
        </p:nvSpPr>
        <p:spPr>
          <a:xfrm>
            <a:off x="6160728" y="1682748"/>
            <a:ext cx="2620089" cy="923330"/>
          </a:xfrm>
          <a:prstGeom prst="rect">
            <a:avLst/>
          </a:prstGeom>
          <a:noFill/>
        </p:spPr>
        <p:txBody>
          <a:bodyPr wrap="square" rtlCol="0">
            <a:spAutoFit/>
          </a:bodyPr>
          <a:lstStyle/>
          <a:p>
            <a:r>
              <a:rPr lang="en-US" dirty="0"/>
              <a:t>Benjamin Orr, Maryland Center on Economic Policy</a:t>
            </a:r>
          </a:p>
        </p:txBody>
      </p:sp>
      <p:sp>
        <p:nvSpPr>
          <p:cNvPr id="18" name="TextBox 17"/>
          <p:cNvSpPr txBox="1"/>
          <p:nvPr/>
        </p:nvSpPr>
        <p:spPr>
          <a:xfrm>
            <a:off x="6160727" y="3992265"/>
            <a:ext cx="2802307" cy="923330"/>
          </a:xfrm>
          <a:prstGeom prst="rect">
            <a:avLst/>
          </a:prstGeom>
          <a:noFill/>
        </p:spPr>
        <p:txBody>
          <a:bodyPr wrap="square" rtlCol="0">
            <a:spAutoFit/>
          </a:bodyPr>
          <a:lstStyle/>
          <a:p>
            <a:r>
              <a:rPr lang="en-US" dirty="0"/>
              <a:t>Bill O’Hare, </a:t>
            </a:r>
          </a:p>
          <a:p>
            <a:r>
              <a:rPr lang="en-US" dirty="0"/>
              <a:t>O’Hare Data and Demographic Services</a:t>
            </a:r>
          </a:p>
        </p:txBody>
      </p:sp>
      <p:pic>
        <p:nvPicPr>
          <p:cNvPr id="21" name="Picture 20"/>
          <p:cNvPicPr>
            <a:picLocks noChangeAspect="1"/>
          </p:cNvPicPr>
          <p:nvPr/>
        </p:nvPicPr>
        <p:blipFill>
          <a:blip r:embed="rId8"/>
          <a:stretch>
            <a:fillRect/>
          </a:stretch>
        </p:blipFill>
        <p:spPr>
          <a:xfrm>
            <a:off x="2027670" y="5303311"/>
            <a:ext cx="973915" cy="973915"/>
          </a:xfrm>
          <a:prstGeom prst="rect">
            <a:avLst/>
          </a:prstGeom>
        </p:spPr>
      </p:pic>
      <p:sp>
        <p:nvSpPr>
          <p:cNvPr id="22" name="TextBox 21"/>
          <p:cNvSpPr txBox="1"/>
          <p:nvPr/>
        </p:nvSpPr>
        <p:spPr>
          <a:xfrm>
            <a:off x="3154616" y="5487909"/>
            <a:ext cx="3046055" cy="646331"/>
          </a:xfrm>
          <a:prstGeom prst="rect">
            <a:avLst/>
          </a:prstGeom>
          <a:noFill/>
        </p:spPr>
        <p:txBody>
          <a:bodyPr wrap="square" rtlCol="0">
            <a:spAutoFit/>
          </a:bodyPr>
          <a:lstStyle/>
          <a:p>
            <a:r>
              <a:rPr lang="en-US" dirty="0"/>
              <a:t>Kyla Fullenwider</a:t>
            </a:r>
          </a:p>
          <a:p>
            <a:r>
              <a:rPr lang="en-US" dirty="0"/>
              <a:t>U.S. Census Bureau</a:t>
            </a:r>
          </a:p>
        </p:txBody>
      </p:sp>
      <p:pic>
        <p:nvPicPr>
          <p:cNvPr id="1026" name="Picture 2" descr="https://carsey.unh.edu/sites/carsey.unh.edu/files/styles/faculty/public/media/images/experts/OHareBIO.jpeg?itok=V85pu-H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9192" y="3981781"/>
            <a:ext cx="881020" cy="132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73071"/>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4476</TotalTime>
  <Words>1423</Words>
  <Application>Microsoft Office PowerPoint</Application>
  <PresentationFormat>On-screen Show (4:3)</PresentationFormat>
  <Paragraphs>276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crocodoc-bWssaL-inv-f9</vt:lpstr>
      <vt:lpstr>NNIP PPT Theme</vt:lpstr>
      <vt:lpstr>Welcome to the  #NNIP Baltimore Meeting!</vt:lpstr>
      <vt:lpstr>Defining Functions of NNIP Partners</vt:lpstr>
      <vt:lpstr>NNIP Network Supporters:  Funders and Colleagues</vt:lpstr>
      <vt:lpstr>Thanks to  Baltimore Neighborhood Indicators Alliance!</vt:lpstr>
      <vt:lpstr>Thank you to our local sponsors!</vt:lpstr>
      <vt:lpstr>NNIP Leadership: Guiding the Agenda</vt:lpstr>
      <vt:lpstr>Thanks to Partner Speakers</vt:lpstr>
      <vt:lpstr>Thanks to Baltimore Speakers</vt:lpstr>
      <vt:lpstr>Thanks to Guest Speakers</vt:lpstr>
      <vt:lpstr>Welcome Guest Cities!</vt:lpstr>
      <vt:lpstr>Integrated Data Systems Pre-session</vt:lpstr>
      <vt:lpstr>Welcome Civic Tech and Data Collaborative and Code for America!</vt:lpstr>
      <vt:lpstr>Expanding Community Data and Technology Training</vt:lpstr>
      <vt:lpstr>Introductions</vt:lpstr>
      <vt:lpstr>Agenda Review</vt:lpstr>
      <vt:lpstr>NNIPCamp Baltimore</vt:lpstr>
      <vt:lpstr>What is an unconference?</vt:lpstr>
      <vt:lpstr>Together we build the agenda</vt:lpstr>
      <vt:lpstr>Voting?</vt:lpstr>
      <vt:lpstr>NNIPCamp Rules</vt:lpstr>
      <vt:lpstr>Most Importantly</vt:lpstr>
      <vt:lpstr>Welcome to the #NNIP Baltimore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359</cp:revision>
  <cp:lastPrinted>2017-05-16T11:54:38Z</cp:lastPrinted>
  <dcterms:created xsi:type="dcterms:W3CDTF">2010-04-12T23:12:02Z</dcterms:created>
  <dcterms:modified xsi:type="dcterms:W3CDTF">2017-05-20T20:23:50Z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