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4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4" r:id="rId6"/>
    <p:sldId id="282" r:id="rId7"/>
    <p:sldId id="287" r:id="rId8"/>
    <p:sldId id="303" r:id="rId9"/>
    <p:sldId id="275" r:id="rId10"/>
    <p:sldId id="286" r:id="rId11"/>
    <p:sldId id="288" r:id="rId12"/>
    <p:sldId id="302" r:id="rId13"/>
    <p:sldId id="276" r:id="rId14"/>
    <p:sldId id="283" r:id="rId15"/>
    <p:sldId id="295" r:id="rId16"/>
    <p:sldId id="291" r:id="rId17"/>
    <p:sldId id="292" r:id="rId18"/>
    <p:sldId id="294" r:id="rId19"/>
    <p:sldId id="297" r:id="rId20"/>
    <p:sldId id="301" r:id="rId21"/>
    <p:sldId id="296" r:id="rId22"/>
    <p:sldId id="298" r:id="rId23"/>
    <p:sldId id="289" r:id="rId2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gsley, Thomas" initials="K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6" autoAdjust="0"/>
    <p:restoredTop sz="35252" autoAdjust="0"/>
  </p:normalViewPr>
  <p:slideViewPr>
    <p:cSldViewPr snapToGrid="0" snapToObjects="1">
      <p:cViewPr varScale="1">
        <p:scale>
          <a:sx n="30" d="100"/>
          <a:sy n="30" d="100"/>
        </p:scale>
        <p:origin x="2672" y="28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3612"/>
    </p:cViewPr>
  </p:sorterViewPr>
  <p:notesViewPr>
    <p:cSldViewPr snapToGrid="0" snapToObjects="1">
      <p:cViewPr>
        <p:scale>
          <a:sx n="98" d="100"/>
          <a:sy n="98" d="100"/>
        </p:scale>
        <p:origin x="-2148" y="48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F77D87-C30E-4FAE-9B77-A5B29BDF9C41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DD3EA5C-B564-43F6-A854-66CF5CD0C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5ED001-8E4F-41BA-B339-E1E7E3327FC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Et0xOysr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Et0xOysr4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– introduce myself.</a:t>
            </a:r>
          </a:p>
          <a:p>
            <a:endParaRPr lang="en-US" dirty="0" smtClean="0"/>
          </a:p>
          <a:p>
            <a:r>
              <a:rPr lang="en-US" dirty="0" smtClean="0"/>
              <a:t>Start with logistics</a:t>
            </a:r>
          </a:p>
          <a:p>
            <a:endParaRPr lang="en-US" dirty="0" smtClean="0"/>
          </a:p>
          <a:p>
            <a:pPr defTabSz="966612">
              <a:defRPr/>
            </a:pPr>
            <a:r>
              <a:rPr lang="en-US" sz="1300" dirty="0"/>
              <a:t>Welcome live-stream audiences, cameras are rolling and will be posted afterwards. We’ll be tweeting using hashtag NNIP.</a:t>
            </a:r>
          </a:p>
          <a:p>
            <a:endParaRPr lang="en-US" dirty="0" smtClean="0"/>
          </a:p>
          <a:p>
            <a:r>
              <a:rPr lang="en-US" dirty="0" smtClean="0"/>
              <a:t>Few opening remarks</a:t>
            </a:r>
            <a:r>
              <a:rPr lang="en-US" baseline="0" dirty="0" smtClean="0"/>
              <a:t> before introductions (heads up on icebreaker question).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the network’s mission is to foster NNIP</a:t>
            </a:r>
            <a:r>
              <a:rPr lang="en-US" baseline="0" dirty="0" smtClean="0"/>
              <a:t> capacities in new cities – welcome them – answer questions  - ask about their work….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welcome to friends</a:t>
            </a:r>
            <a:r>
              <a:rPr lang="en-US" baseline="0" dirty="0" smtClean="0"/>
              <a:t> from national organizations – LC/</a:t>
            </a:r>
            <a:r>
              <a:rPr lang="en-US" baseline="0" dirty="0" err="1" smtClean="0"/>
              <a:t>Cfa</a:t>
            </a:r>
            <a:r>
              <a:rPr lang="en-US" baseline="0" dirty="0" smtClean="0"/>
              <a:t> - some are partners on our cross-site projects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Several chances to exchange ideas with them through panels and Camp sessions.  Please welcome</a:t>
            </a:r>
            <a:r>
              <a:rPr lang="en-US" dirty="0" smtClean="0"/>
              <a:t> them at meals </a:t>
            </a:r>
            <a:r>
              <a:rPr lang="en-US" dirty="0"/>
              <a:t>and </a:t>
            </a:r>
            <a:r>
              <a:rPr lang="en-US" dirty="0" smtClean="0"/>
              <a:t>reception.</a:t>
            </a:r>
            <a:endParaRPr lang="en-US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introductions – large group so keep it short</a:t>
            </a:r>
          </a:p>
          <a:p>
            <a:r>
              <a:rPr lang="en-US" dirty="0" smtClean="0"/>
              <a:t>Name, org, and favorite indicator or</a:t>
            </a:r>
            <a:r>
              <a:rPr lang="en-US" baseline="0" dirty="0" smtClean="0"/>
              <a:t>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code of conduct somewhere</a:t>
            </a:r>
            <a:r>
              <a:rPr lang="en-US" dirty="0" smtClean="0"/>
              <a:t>?  LEAH TO UPDATE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Note availability</a:t>
            </a:r>
            <a:r>
              <a:rPr lang="en-US" baseline="0" dirty="0" smtClean="0"/>
              <a:t> of app with the overall schedule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300" dirty="0"/>
              <a:t>Stay up to date on new NNIPCamp unconference sessions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300" dirty="0"/>
              <a:t>Post announcements to all meeting attendees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300" dirty="0"/>
              <a:t>Post crowd pictures during (and after) each day’s events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300" dirty="0"/>
              <a:t>Answer daily polls</a:t>
            </a:r>
          </a:p>
          <a:p>
            <a:endParaRPr lang="en-US" dirty="0" smtClean="0"/>
          </a:p>
          <a:p>
            <a:pPr lvl="0"/>
            <a:r>
              <a:rPr lang="en-US" sz="1300" dirty="0"/>
              <a:t>Walk through what is in the packet - Note framing pages and participant list</a:t>
            </a:r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Break out rooms logistics</a:t>
            </a:r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Tours – FIND OUT mobility requirements</a:t>
            </a:r>
          </a:p>
          <a:p>
            <a:pPr lvl="0"/>
            <a:endParaRPr lang="en-US" sz="1300" dirty="0"/>
          </a:p>
          <a:p>
            <a:pPr lvl="0"/>
            <a:r>
              <a:rPr lang="en-US" sz="1300" b="1" dirty="0"/>
              <a:t>Reception</a:t>
            </a:r>
            <a:r>
              <a:rPr lang="en-US" sz="1300" dirty="0"/>
              <a:t>: If you are arriving late Wednesday afternoon, we will be departing for the neighborhood bus tour at 4:15 pm from the lobby, which will run until 6:00.  The evening reception will  be held from 6:00 – 8:00 p.m. at </a:t>
            </a:r>
            <a:r>
              <a:rPr lang="en-US" sz="1300" dirty="0" smtClean="0"/>
              <a:t>xxx. </a:t>
            </a:r>
            <a:r>
              <a:rPr lang="en-US" sz="1300" dirty="0">
                <a:solidFill>
                  <a:srgbClr val="FF0000"/>
                </a:solidFill>
              </a:rPr>
              <a:t>If you want to meet us there, you should take a short taxi or Uber from the hotel (there’s not a traffic-safe walking route).</a:t>
            </a:r>
          </a:p>
          <a:p>
            <a:endParaRPr lang="en-US" sz="1300" dirty="0" smtClean="0"/>
          </a:p>
          <a:p>
            <a:r>
              <a:rPr lang="en-US" sz="1300" dirty="0" smtClean="0"/>
              <a:t>KP add:  We’ve left a list at the Fed Res of all registered participants.</a:t>
            </a:r>
            <a:r>
              <a:rPr lang="en-US" sz="1300" baseline="0" dirty="0" smtClean="0"/>
              <a:t>  If you have a spouse or other guest with you that you’d like to bring, please let us know right away.</a:t>
            </a:r>
            <a:endParaRPr lang="en-US" sz="1300" dirty="0" smtClean="0"/>
          </a:p>
          <a:p>
            <a:r>
              <a:rPr lang="en-US" sz="1300" dirty="0"/>
              <a:t> </a:t>
            </a:r>
          </a:p>
          <a:p>
            <a:pPr defTabSz="966612">
              <a:defRPr/>
            </a:pPr>
            <a:r>
              <a:rPr lang="en-US" sz="1300" dirty="0"/>
              <a:t>Light reception – expect people to go out afterwards  [Is this true?]  Point to restaurant list. </a:t>
            </a:r>
          </a:p>
          <a:p>
            <a:endParaRPr lang="en-US" sz="1300" dirty="0"/>
          </a:p>
          <a:p>
            <a:r>
              <a:rPr lang="en-US" sz="1300" dirty="0"/>
              <a:t>How to get back – Taxi/Uber?  OR do we have buses?</a:t>
            </a:r>
          </a:p>
          <a:p>
            <a:endParaRPr lang="en-US" sz="1300" dirty="0"/>
          </a:p>
          <a:p>
            <a:r>
              <a:rPr lang="en-US" sz="1300" dirty="0"/>
              <a:t>NNIPHQ staff - please stand up – we’re here to make your next 3 days go smoothly , so just let us know if you need anything.</a:t>
            </a:r>
          </a:p>
          <a:p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5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4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u="sng" dirty="0">
                <a:hlinkClick r:id="rId3"/>
              </a:rPr>
              <a:t>Go over schedule/timing</a:t>
            </a: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r>
              <a:rPr lang="en-US" sz="1300" u="sng" dirty="0">
                <a:hlinkClick r:id="rId3"/>
              </a:rPr>
              <a:t>Rules are posted everywhere…</a:t>
            </a: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r>
              <a:rPr lang="en-US" sz="1300" b="1" dirty="0">
                <a:hlinkClick r:id="rId3"/>
              </a:rPr>
              <a:t>UNCONFERENCE 101 – Sunlight Foundation</a:t>
            </a:r>
            <a:endParaRPr lang="en-US" sz="1300" b="1" dirty="0"/>
          </a:p>
          <a:p>
            <a:r>
              <a:rPr lang="en-US" dirty="0" smtClean="0"/>
              <a:t>https://www.youtube.com/watch?v=iUEt0xOysr4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u="sng" dirty="0">
                <a:hlinkClick r:id="rId3"/>
              </a:rPr>
              <a:t>Go over schedule/timing</a:t>
            </a: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r>
              <a:rPr lang="en-US" sz="1300" u="sng" dirty="0">
                <a:hlinkClick r:id="rId3"/>
              </a:rPr>
              <a:t>Rules are posted everywhere…</a:t>
            </a: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r>
              <a:rPr lang="en-US" sz="1300" b="1" dirty="0">
                <a:hlinkClick r:id="rId3"/>
              </a:rPr>
              <a:t>UNCONFERENCE 101 – Sunlight Foundation</a:t>
            </a:r>
            <a:endParaRPr lang="en-US" sz="1300" b="1" dirty="0"/>
          </a:p>
          <a:p>
            <a:r>
              <a:rPr lang="en-US" dirty="0" smtClean="0"/>
              <a:t>https://www.youtube.com/watch?v=iUEt0xOysr4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0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attended the intro session, but</a:t>
            </a:r>
            <a:r>
              <a:rPr lang="en-US" baseline="0" dirty="0" smtClean="0"/>
              <a:t> we always start out by reminding ourselves of what we have in common.</a:t>
            </a:r>
          </a:p>
          <a:p>
            <a:r>
              <a:rPr lang="en-US" baseline="0" dirty="0" smtClean="0"/>
              <a:t> - assemble and collect </a:t>
            </a:r>
            <a:r>
              <a:rPr lang="en-US" baseline="0" dirty="0" err="1" smtClean="0"/>
              <a:t>ngh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 - work with local groups to USE the data</a:t>
            </a:r>
          </a:p>
          <a:p>
            <a:r>
              <a:rPr lang="en-US" baseline="0" dirty="0" smtClean="0"/>
              <a:t> - make sure everyone has access –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communities of color and distress that have traditionally not had access to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largest meeting ever with 125 people registered – the room will be </a:t>
            </a:r>
            <a:r>
              <a:rPr lang="en-US" b="1" baseline="0" dirty="0" smtClean="0"/>
              <a:t>quite full at times, so please fill in and get to know your new NNIP friends.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First,</a:t>
            </a:r>
            <a:r>
              <a:rPr lang="en-US" baseline="0" dirty="0" smtClean="0"/>
              <a:t> t</a:t>
            </a:r>
            <a:r>
              <a:rPr lang="en-US" dirty="0" smtClean="0"/>
              <a:t>hanks</a:t>
            </a:r>
            <a:r>
              <a:rPr lang="en-US" baseline="0" dirty="0" smtClean="0"/>
              <a:t> to all the partners attending – more than </a:t>
            </a:r>
            <a:r>
              <a:rPr lang="en-US" baseline="0" dirty="0" smtClean="0">
                <a:solidFill>
                  <a:srgbClr val="FF0000"/>
                </a:solidFill>
              </a:rPr>
              <a:t>53 </a:t>
            </a:r>
            <a:r>
              <a:rPr lang="en-US" baseline="0" dirty="0" smtClean="0"/>
              <a:t>staff from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 cities and about 1/3 of them here</a:t>
            </a:r>
            <a:r>
              <a:rPr lang="en-US" baseline="0" dirty="0" smtClean="0"/>
              <a:t> for the first time (19).  </a:t>
            </a:r>
          </a:p>
          <a:p>
            <a:endParaRPr lang="en-US" dirty="0"/>
          </a:p>
          <a:p>
            <a:r>
              <a:rPr lang="en-US" baseline="0" dirty="0" smtClean="0"/>
              <a:t>And</a:t>
            </a:r>
            <a:r>
              <a:rPr lang="en-US" dirty="0" smtClean="0"/>
              <a:t> 9 alumni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Joy </a:t>
            </a:r>
            <a:r>
              <a:rPr lang="en-US" dirty="0" err="1" smtClean="0"/>
              <a:t>Bonoguro</a:t>
            </a:r>
            <a:endParaRPr lang="en-US" dirty="0" smtClean="0"/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Jake Cowan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Devin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Keithley</a:t>
            </a:r>
            <a:endParaRPr lang="en-US" dirty="0" smtClean="0"/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Charlotte-Anne Lucas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Greg Sanders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Lisa Nelson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Randy Rosso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Eleanor </a:t>
            </a:r>
            <a:r>
              <a:rPr lang="en-US" dirty="0" err="1" smtClean="0"/>
              <a:t>Tutt</a:t>
            </a:r>
            <a:endParaRPr lang="en-US" dirty="0" smtClean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Jacob </a:t>
            </a:r>
            <a:r>
              <a:rPr lang="en-US" dirty="0" err="1" smtClean="0"/>
              <a:t>Wascalus</a:t>
            </a:r>
            <a:endParaRPr lang="en-US" dirty="0" smtClean="0"/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 of this would be possible without dedicated</a:t>
            </a:r>
            <a:r>
              <a:rPr lang="en-US" baseline="0" dirty="0" smtClean="0"/>
              <a:t> funders</a:t>
            </a:r>
          </a:p>
          <a:p>
            <a:endParaRPr lang="en-US" baseline="0" dirty="0" smtClean="0"/>
          </a:p>
          <a:p>
            <a:r>
              <a:rPr lang="en-US" dirty="0" smtClean="0"/>
              <a:t>Cindy</a:t>
            </a:r>
            <a:r>
              <a:rPr lang="en-US" baseline="0" dirty="0" smtClean="0"/>
              <a:t> Guy– really partners in thinking about directions  (Ji Won Shon &amp; Jeffrey Poirier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Craig Howard  - program officer for NNIP and CTDC (can’t be here this time)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Kresge – funder of Turning the Corner project</a:t>
            </a:r>
          </a:p>
          <a:p>
            <a:r>
              <a:rPr lang="en-US" dirty="0" smtClean="0"/>
              <a:t>Microsoft – great session yesterday note Adam and Elizabeth (who will join tomorrow)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want to recognize our local partners at the Poverty Center.</a:t>
            </a:r>
            <a:r>
              <a:rPr lang="en-US" baseline="0" dirty="0" smtClean="0"/>
              <a:t>, April, Claudia, Mike and Melissa Van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special thanks to Leon Wilson and the Cleveland Foundation who made</a:t>
            </a:r>
            <a:r>
              <a:rPr lang="en-US" baseline="0" dirty="0" smtClean="0"/>
              <a:t> the tours possible and sponsored speaker travel and attendance of local guests.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thanks goes to Lisa Nelson and NNIP Alumni and the Federal Reserve Bank of Cleveland for hosting tonight's reception.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[Don’t read all the names]</a:t>
            </a:r>
            <a:r>
              <a:rPr lang="en-US" baseline="0" dirty="0" smtClean="0"/>
              <a:t> </a:t>
            </a:r>
            <a:r>
              <a:rPr lang="en-US" dirty="0" smtClean="0"/>
              <a:t>Would the Exec </a:t>
            </a:r>
            <a:r>
              <a:rPr lang="en-US" dirty="0" err="1" smtClean="0"/>
              <a:t>Comm</a:t>
            </a:r>
            <a:r>
              <a:rPr lang="en-US" baseline="0" dirty="0" smtClean="0"/>
              <a:t> please stand…. These are your representatives – they </a:t>
            </a:r>
            <a:r>
              <a:rPr lang="en-US" dirty="0" smtClean="0"/>
              <a:t>meet</a:t>
            </a:r>
            <a:r>
              <a:rPr lang="en-US" baseline="0" dirty="0" smtClean="0"/>
              <a:t> with us monthly and helped a lot with putting the program together.  </a:t>
            </a:r>
          </a:p>
          <a:p>
            <a:endParaRPr lang="en-US" dirty="0" smtClean="0"/>
          </a:p>
          <a:p>
            <a:r>
              <a:rPr lang="en-US" dirty="0" smtClean="0"/>
              <a:t>Tom Kingsley,</a:t>
            </a:r>
            <a:r>
              <a:rPr lang="en-US" baseline="0" dirty="0" smtClean="0"/>
              <a:t> Leah and I are also part of the Executive Committee.  </a:t>
            </a:r>
          </a:p>
          <a:p>
            <a:endParaRPr lang="en-US" baseline="0" dirty="0" smtClean="0"/>
          </a:p>
          <a:p>
            <a:r>
              <a:rPr lang="en-US" dirty="0" smtClean="0"/>
              <a:t>PLUG</a:t>
            </a:r>
            <a:r>
              <a:rPr lang="en-US" baseline="0" dirty="0" smtClean="0"/>
              <a:t> for 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Missing Davin Reed</a:t>
            </a:r>
          </a:p>
          <a:p>
            <a:endParaRPr lang="en-US" baseline="0" dirty="0"/>
          </a:p>
          <a:p>
            <a:r>
              <a:rPr lang="en-US" baseline="0" dirty="0" smtClean="0"/>
              <a:t>Our lives are made easier and the wealth of expertise in the network and generosity of sharing.  Here’s the partners that you’ll hear from over the next 3 days.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Encourage you to thank them in person while we’re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Particularly Jason from Portland, John from </a:t>
            </a:r>
            <a:r>
              <a:rPr lang="en-US" baseline="0" dirty="0" err="1" smtClean="0"/>
              <a:t>StL</a:t>
            </a:r>
            <a:r>
              <a:rPr lang="en-US" baseline="0" dirty="0" smtClean="0"/>
              <a:t>, Davin from NYU, Nina from Cleveland</a:t>
            </a:r>
            <a:r>
              <a:rPr lang="en-US" dirty="0" smtClean="0"/>
              <a:t> – presenting on their first time to the meeting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Another part of NNIP’s value is bringing outside expertise to the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afternoon – lucky to hear about the great work in San Antonio– all listed in your agenda</a:t>
            </a:r>
          </a:p>
          <a:p>
            <a:endParaRPr lang="en-US" baseline="0" dirty="0" smtClean="0"/>
          </a:p>
          <a:p>
            <a:r>
              <a:rPr lang="en-US" dirty="0" smtClean="0"/>
              <a:t>Our Urban Institute colleague </a:t>
            </a:r>
            <a:r>
              <a:rPr lang="en-US" dirty="0" err="1" smtClean="0"/>
              <a:t>Kilolo</a:t>
            </a:r>
            <a:r>
              <a:rPr lang="en-US" dirty="0" smtClean="0"/>
              <a:t> </a:t>
            </a:r>
            <a:r>
              <a:rPr lang="en-US" dirty="0" err="1" smtClean="0"/>
              <a:t>Kijakazi</a:t>
            </a:r>
            <a:r>
              <a:rPr lang="en-US" dirty="0" smtClean="0"/>
              <a:t> and </a:t>
            </a:r>
            <a:r>
              <a:rPr lang="en-US" dirty="0" err="1" smtClean="0"/>
              <a:t>MaTEEas</a:t>
            </a:r>
            <a:r>
              <a:rPr lang="en-US" dirty="0" smtClean="0"/>
              <a:t> Valenzuela will be here later from King County to help us on the equity panel</a:t>
            </a:r>
          </a:p>
          <a:p>
            <a:endParaRPr lang="en-US" baseline="0" dirty="0"/>
          </a:p>
          <a:p>
            <a:r>
              <a:rPr lang="en-US" dirty="0" smtClean="0"/>
              <a:t>Charlie and Spencer will be doing Ignites</a:t>
            </a:r>
          </a:p>
          <a:p>
            <a:endParaRPr lang="en-US" baseline="0" dirty="0"/>
          </a:p>
          <a:p>
            <a:r>
              <a:rPr lang="en-US" baseline="0" dirty="0" smtClean="0"/>
              <a:t>And be sure to thank your tour guides for tonight.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Another part of NNIP’s value is bringing outside expertise to the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afternoon – lucky to hear about the great work in San Antonio– all listed in your agenda</a:t>
            </a:r>
          </a:p>
          <a:p>
            <a:endParaRPr lang="en-US" baseline="0" dirty="0" smtClean="0"/>
          </a:p>
          <a:p>
            <a:r>
              <a:rPr lang="en-US" dirty="0" smtClean="0"/>
              <a:t>Our Urban Institute colleague </a:t>
            </a:r>
            <a:r>
              <a:rPr lang="en-US" dirty="0" err="1" smtClean="0"/>
              <a:t>Kilolo</a:t>
            </a:r>
            <a:r>
              <a:rPr lang="en-US" dirty="0" smtClean="0"/>
              <a:t> </a:t>
            </a:r>
            <a:r>
              <a:rPr lang="en-US" dirty="0" err="1" smtClean="0"/>
              <a:t>Kijakazi</a:t>
            </a:r>
            <a:r>
              <a:rPr lang="en-US" dirty="0" smtClean="0"/>
              <a:t> and </a:t>
            </a:r>
            <a:r>
              <a:rPr lang="en-US" dirty="0" err="1" smtClean="0"/>
              <a:t>MaTEEas</a:t>
            </a:r>
            <a:r>
              <a:rPr lang="en-US" dirty="0" smtClean="0"/>
              <a:t> Valenzuela will be here later from King County to help us on the equity panel</a:t>
            </a:r>
          </a:p>
          <a:p>
            <a:endParaRPr lang="en-US" baseline="0" dirty="0"/>
          </a:p>
          <a:p>
            <a:r>
              <a:rPr lang="en-US" dirty="0" smtClean="0"/>
              <a:t>Charlie and Spencer will be doing Ignites</a:t>
            </a:r>
          </a:p>
          <a:p>
            <a:endParaRPr lang="en-US" baseline="0" dirty="0"/>
          </a:p>
          <a:p>
            <a:r>
              <a:rPr lang="en-US" baseline="0" dirty="0" smtClean="0"/>
              <a:t>And be sure to thank your tour guides for tonight.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18" Type="http://schemas.openxmlformats.org/officeDocument/2006/relationships/image" Target="../media/image30.jpe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gif"/><Relationship Id="rId10" Type="http://schemas.openxmlformats.org/officeDocument/2006/relationships/image" Target="../media/image22.jpg"/><Relationship Id="rId19" Type="http://schemas.openxmlformats.org/officeDocument/2006/relationships/image" Target="../media/image31.png"/><Relationship Id="rId4" Type="http://schemas.openxmlformats.org/officeDocument/2006/relationships/image" Target="../media/image16.jpg"/><Relationship Id="rId9" Type="http://schemas.openxmlformats.org/officeDocument/2006/relationships/image" Target="../media/image21.jpeg"/><Relationship Id="rId1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eg"/><Relationship Id="rId11" Type="http://schemas.openxmlformats.org/officeDocument/2006/relationships/image" Target="../media/image46.jp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br>
              <a:rPr lang="en-US" dirty="0" smtClean="0"/>
            </a:br>
            <a:r>
              <a:rPr lang="en-US" dirty="0" smtClean="0"/>
              <a:t>#NNIP Cleveland Meeting!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September 14, 2016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Guest Cities!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630774"/>
            <a:ext cx="7760188" cy="4203573"/>
          </a:xfrm>
        </p:spPr>
        <p:txBody>
          <a:bodyPr/>
          <a:lstStyle/>
          <a:p>
            <a:r>
              <a:rPr lang="en-US" dirty="0" smtClean="0"/>
              <a:t>Chicago, IL</a:t>
            </a:r>
          </a:p>
          <a:p>
            <a:r>
              <a:rPr lang="en-US" dirty="0" smtClean="0"/>
              <a:t>Durham, NC</a:t>
            </a:r>
          </a:p>
          <a:p>
            <a:r>
              <a:rPr lang="en-US" dirty="0" smtClean="0"/>
              <a:t>Houston, TX</a:t>
            </a:r>
          </a:p>
          <a:p>
            <a:r>
              <a:rPr lang="en-US" dirty="0" smtClean="0"/>
              <a:t>Newark, NJ</a:t>
            </a:r>
          </a:p>
          <a:p>
            <a:r>
              <a:rPr lang="en-US" dirty="0" smtClean="0"/>
              <a:t>Los Angeles, CA</a:t>
            </a:r>
          </a:p>
          <a:p>
            <a:r>
              <a:rPr lang="en-US" dirty="0" smtClean="0"/>
              <a:t>Memphis, TN</a:t>
            </a:r>
          </a:p>
          <a:p>
            <a:r>
              <a:rPr lang="en-US" dirty="0" smtClean="0"/>
              <a:t>Philadelphia, PA</a:t>
            </a:r>
          </a:p>
          <a:p>
            <a:r>
              <a:rPr lang="en-US" dirty="0" smtClean="0"/>
              <a:t>South Bend, IN</a:t>
            </a:r>
          </a:p>
        </p:txBody>
      </p:sp>
    </p:spTree>
    <p:extLst>
      <p:ext uri="{BB962C8B-B14F-4D97-AF65-F5344CB8AC3E}">
        <p14:creationId xmlns:p14="http://schemas.microsoft.com/office/powerpoint/2010/main" val="26788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National Organizations!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536098"/>
            <a:ext cx="7760188" cy="42035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AcademyHealth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Ash </a:t>
            </a:r>
            <a:r>
              <a:rPr lang="en-US" dirty="0"/>
              <a:t>Center at Harvard Kennedy </a:t>
            </a:r>
            <a:r>
              <a:rPr lang="en-US" dirty="0" smtClean="0"/>
              <a:t>School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Code </a:t>
            </a:r>
            <a:r>
              <a:rPr lang="en-US" dirty="0"/>
              <a:t>for </a:t>
            </a:r>
            <a:r>
              <a:rPr lang="en-US" dirty="0" smtClean="0"/>
              <a:t>America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Federal </a:t>
            </a:r>
            <a:r>
              <a:rPr lang="en-US" dirty="0"/>
              <a:t>Reserve </a:t>
            </a:r>
            <a:r>
              <a:rPr lang="en-US" dirty="0" smtClean="0"/>
              <a:t>Banks of Cleveland, Minneapolis</a:t>
            </a:r>
            <a:r>
              <a:rPr lang="en-US" dirty="0"/>
              <a:t>, and Richmond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Ford Foundation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Forum for Youth Investment</a:t>
            </a:r>
            <a:endParaRPr lang="en-US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Living Cities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err="1" smtClean="0"/>
              <a:t>MetroLab</a:t>
            </a:r>
            <a:r>
              <a:rPr lang="en-US" dirty="0" smtClean="0"/>
              <a:t> Network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Illinois Public Health Institute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Sunlight Foundation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Leah Hendey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NNIPCamp San Antonio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Maia </a:t>
            </a:r>
            <a:r>
              <a:rPr lang="en-US" dirty="0" smtClean="0"/>
              <a:t>Woluchem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unconference?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 lvl="0"/>
            <a:r>
              <a:rPr lang="en-US" sz="2400" dirty="0" smtClean="0"/>
              <a:t>Informal gathering of collaborators</a:t>
            </a:r>
          </a:p>
          <a:p>
            <a:pPr lvl="0"/>
            <a:r>
              <a:rPr lang="en-US" sz="2400" dirty="0" smtClean="0"/>
              <a:t>Participants set the agenda</a:t>
            </a:r>
          </a:p>
          <a:p>
            <a:pPr lvl="0"/>
            <a:r>
              <a:rPr lang="en-US" sz="2400" dirty="0" smtClean="0"/>
              <a:t>Focused on discussion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6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Together we build the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49" y="1863119"/>
            <a:ext cx="4061279" cy="4203573"/>
          </a:xfrm>
        </p:spPr>
        <p:txBody>
          <a:bodyPr/>
          <a:lstStyle/>
          <a:p>
            <a:r>
              <a:rPr lang="en-US" sz="2400" dirty="0" smtClean="0"/>
              <a:t>Submit an idea</a:t>
            </a:r>
          </a:p>
          <a:p>
            <a:r>
              <a:rPr lang="en-US" sz="2400" dirty="0" smtClean="0"/>
              <a:t>Vote on your favorites</a:t>
            </a:r>
          </a:p>
          <a:p>
            <a:r>
              <a:rPr lang="en-US" sz="2400" dirty="0" smtClean="0"/>
              <a:t>Volunteer to lead if necessary</a:t>
            </a:r>
          </a:p>
          <a:p>
            <a:r>
              <a:rPr lang="en-US" sz="2400" dirty="0" smtClean="0"/>
              <a:t>On Wednesday and Thursday we build our wall</a:t>
            </a:r>
          </a:p>
          <a:p>
            <a:r>
              <a:rPr lang="en-US" sz="2400" dirty="0" smtClean="0"/>
              <a:t>Check the app and #</a:t>
            </a:r>
            <a:r>
              <a:rPr lang="en-US" sz="2400" dirty="0" err="1" smtClean="0"/>
              <a:t>nnip</a:t>
            </a:r>
            <a:r>
              <a:rPr lang="en-US" sz="2400" dirty="0" smtClean="0"/>
              <a:t> for the schedule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pbs.twimg.com/media/CEaqlcIWAAAHE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9" y="2144286"/>
            <a:ext cx="3638998" cy="36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wall v. Physical wall – how does voting work?</a:t>
            </a:r>
          </a:p>
          <a:p>
            <a:r>
              <a:rPr lang="en-US" dirty="0"/>
              <a:t>Votes </a:t>
            </a:r>
            <a:r>
              <a:rPr lang="en-US" b="1" dirty="0"/>
              <a:t>from home </a:t>
            </a:r>
            <a:r>
              <a:rPr lang="en-US" dirty="0" smtClean="0"/>
              <a:t>helped </a:t>
            </a:r>
            <a:r>
              <a:rPr lang="en-US" dirty="0"/>
              <a:t>us prime the pump and identify early </a:t>
            </a:r>
            <a:r>
              <a:rPr lang="en-US" dirty="0" smtClean="0"/>
              <a:t>topics of interest</a:t>
            </a:r>
          </a:p>
          <a:p>
            <a:r>
              <a:rPr lang="en-US" dirty="0"/>
              <a:t>Votes </a:t>
            </a:r>
            <a:r>
              <a:rPr lang="en-US" b="1" dirty="0"/>
              <a:t>on-site</a:t>
            </a:r>
            <a:r>
              <a:rPr lang="en-US" dirty="0"/>
              <a:t> are critical so we can make final </a:t>
            </a:r>
            <a:r>
              <a:rPr lang="en-US" dirty="0" smtClean="0"/>
              <a:t>choices</a:t>
            </a:r>
          </a:p>
          <a:p>
            <a:r>
              <a:rPr lang="en-US" dirty="0" smtClean="0"/>
              <a:t>Make sure to visit the wall today and tomorrow and vote to help finalize camp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NNIPCamp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 lvl="0"/>
            <a:r>
              <a:rPr lang="en-US" sz="2400" dirty="0" smtClean="0"/>
              <a:t>Set your own agenda.</a:t>
            </a:r>
          </a:p>
          <a:p>
            <a:pPr lvl="0"/>
            <a:r>
              <a:rPr lang="en-US" sz="2400" dirty="0"/>
              <a:t>Introduce </a:t>
            </a:r>
            <a:r>
              <a:rPr lang="en-US" sz="2400" dirty="0" smtClean="0"/>
              <a:t>yourself.</a:t>
            </a:r>
            <a:endParaRPr lang="en-US" sz="2400" dirty="0"/>
          </a:p>
          <a:p>
            <a:pPr lvl="0"/>
            <a:r>
              <a:rPr lang="en-US" sz="2400" dirty="0"/>
              <a:t>Assign a </a:t>
            </a:r>
            <a:r>
              <a:rPr lang="en-US" sz="2400" dirty="0" smtClean="0"/>
              <a:t>note-taker.</a:t>
            </a:r>
            <a:endParaRPr lang="en-US" sz="2400" dirty="0"/>
          </a:p>
          <a:p>
            <a:pPr lvl="0"/>
            <a:r>
              <a:rPr lang="en-US" sz="2400" dirty="0" smtClean="0"/>
              <a:t>Avoid </a:t>
            </a:r>
            <a:r>
              <a:rPr lang="en-US" sz="2400" dirty="0"/>
              <a:t>planned speeches &amp; PPTs.</a:t>
            </a:r>
          </a:p>
          <a:p>
            <a:pPr lvl="0"/>
            <a:r>
              <a:rPr lang="en-US" sz="2400" dirty="0" smtClean="0"/>
              <a:t>Contribute </a:t>
            </a:r>
            <a:r>
              <a:rPr lang="en-US" sz="2400" dirty="0"/>
              <a:t>&amp; allow other to contribute.</a:t>
            </a:r>
          </a:p>
          <a:p>
            <a:pPr lvl="0"/>
            <a:r>
              <a:rPr lang="en-US" sz="2400" dirty="0"/>
              <a:t>Tweet!</a:t>
            </a:r>
          </a:p>
          <a:p>
            <a:pPr lvl="0"/>
            <a:r>
              <a:rPr lang="en-US" sz="2400" dirty="0" smtClean="0"/>
              <a:t>COME AND GO AS YOU PLEASE.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creative</a:t>
            </a:r>
          </a:p>
          <a:p>
            <a:r>
              <a:rPr lang="en-US" dirty="0" smtClean="0"/>
              <a:t>Hallway conversations count</a:t>
            </a:r>
          </a:p>
          <a:p>
            <a:r>
              <a:rPr lang="en-US" dirty="0" smtClean="0"/>
              <a:t>Have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Functions of NNIP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Build and operate </a:t>
            </a:r>
            <a:r>
              <a:rPr lang="en-US" altLang="en-US" dirty="0" smtClean="0"/>
              <a:t>information systems </a:t>
            </a:r>
            <a:r>
              <a:rPr lang="en-US" altLang="en-US" dirty="0"/>
              <a:t>with recurrently updated data on neighborhood conditions</a:t>
            </a:r>
          </a:p>
          <a:p>
            <a:r>
              <a:rPr lang="en-US" altLang="en-US" dirty="0"/>
              <a:t>Facilitate the direct use of indicators for community building and local policy making</a:t>
            </a:r>
          </a:p>
          <a:p>
            <a:r>
              <a:rPr lang="en-US" altLang="en-US" dirty="0"/>
              <a:t>Emphasize the use of information to build the capacities of </a:t>
            </a:r>
            <a:r>
              <a:rPr lang="en-US" altLang="en-US" dirty="0" smtClean="0"/>
              <a:t>low-income neighborhoods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</a:t>
            </a:r>
            <a:br>
              <a:rPr lang="en-US" dirty="0" smtClean="0"/>
            </a:br>
            <a:r>
              <a:rPr lang="en-US" dirty="0" smtClean="0"/>
              <a:t>#NNIP Cleveland Meeting!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September 14, 2016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NNIP Network Supporters: </a:t>
            </a:r>
            <a:br>
              <a:rPr lang="en-US" altLang="en-US" dirty="0" smtClean="0"/>
            </a:br>
            <a:r>
              <a:rPr lang="en-US" altLang="en-US" dirty="0" smtClean="0"/>
              <a:t>Funders and Colleagues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3" y="1794164"/>
            <a:ext cx="7847903" cy="11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41" y="3163539"/>
            <a:ext cx="66976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kresge.org/sites/default/files/uploaded/kresg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3" y="4088972"/>
            <a:ext cx="636315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641" y="4951559"/>
            <a:ext cx="3923147" cy="9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Case Western Reserve!              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38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02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7743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8740" y="80233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B4045"/>
                </a:solidFill>
                <a:latin typeface="crocodoc-bWssaL-inv-f9"/>
              </a:rPr>
              <a:t>Photo Credit: Tim Thompson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22494"/>
          <a:stretch/>
        </p:blipFill>
        <p:spPr bwMode="auto">
          <a:xfrm>
            <a:off x="1317307" y="1481113"/>
            <a:ext cx="6509385" cy="4462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5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local sponsors!</a:t>
            </a:r>
            <a:endParaRPr lang="en-US" dirty="0"/>
          </a:p>
        </p:txBody>
      </p:sp>
      <p:pic>
        <p:nvPicPr>
          <p:cNvPr id="3" name="Picture 2" descr="C:\Users\axh158\Desktop\clevfound-logo-cmyk-2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7" y="1923415"/>
            <a:ext cx="4516755" cy="301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axh158\Desktop\Federal-Reserve-Bank-of-Cleveland-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2" y="5167086"/>
            <a:ext cx="4645270" cy="660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2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863119"/>
            <a:ext cx="4159250" cy="420357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u="sng" dirty="0"/>
              <a:t>Executive Committee </a:t>
            </a:r>
            <a:r>
              <a:rPr lang="en-US" altLang="en-US" sz="2200" u="sng" dirty="0" smtClean="0"/>
              <a:t>2016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Mark Abraham, New Haven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Bob Gradeck</a:t>
            </a:r>
            <a:r>
              <a:rPr lang="en-US" altLang="en-US" sz="2200" dirty="0" smtClean="0"/>
              <a:t>, Pittsburgh</a:t>
            </a:r>
            <a:endParaRPr lang="en-US" alt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Sheila Martin, Portland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Jeff Matson, </a:t>
            </a:r>
            <a:r>
              <a:rPr lang="en-US" altLang="en-US" sz="2200" dirty="0" smtClean="0"/>
              <a:t>Minneapolis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 smtClean="0"/>
              <a:t>Laura McKieran, San Antonio</a:t>
            </a:r>
            <a:endParaRPr lang="en-US" alt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 smtClean="0"/>
              <a:t>April Urban, Cleveland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u="sng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NNIP </a:t>
            </a:r>
            <a:r>
              <a:rPr lang="en-US" altLang="en-US" dirty="0" smtClean="0"/>
              <a:t>Leadership:</a:t>
            </a:r>
            <a:br>
              <a:rPr lang="en-US" altLang="en-US" dirty="0" smtClean="0"/>
            </a:br>
            <a:r>
              <a:rPr lang="en-US" altLang="en-US" dirty="0" smtClean="0"/>
              <a:t>Guiding the Agenda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55820" y="1779299"/>
            <a:ext cx="4114800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en-US" sz="2200" u="sng" dirty="0"/>
              <a:t>Recent Members, </a:t>
            </a:r>
            <a:r>
              <a:rPr lang="en-US" altLang="en-US" sz="2200" u="sng" dirty="0" smtClean="0"/>
              <a:t>2012-15</a:t>
            </a:r>
            <a:endParaRPr lang="en-US" altLang="en-US" sz="2200" u="sng" dirty="0"/>
          </a:p>
          <a:p>
            <a:pPr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Eleanor </a:t>
            </a:r>
            <a:r>
              <a:rPr lang="en-US" altLang="en-US" sz="2200" dirty="0" err="1"/>
              <a:t>Tutt</a:t>
            </a:r>
            <a:r>
              <a:rPr lang="en-US" altLang="en-US" sz="2200" dirty="0"/>
              <a:t>, St. Louis</a:t>
            </a:r>
          </a:p>
          <a:p>
            <a:pPr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Max Weselcouch, </a:t>
            </a:r>
            <a:r>
              <a:rPr lang="en-US" altLang="en-US" sz="2200" dirty="0" smtClean="0"/>
              <a:t>NYC</a:t>
            </a:r>
            <a:endParaRPr lang="en-US" altLang="en-US" sz="2200" dirty="0"/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 smtClean="0"/>
              <a:t>Todd </a:t>
            </a:r>
            <a:r>
              <a:rPr lang="en-US" altLang="en-US" sz="2200" dirty="0"/>
              <a:t>Clausen, </a:t>
            </a:r>
            <a:r>
              <a:rPr lang="en-US" altLang="en-US" sz="2200" dirty="0" smtClean="0"/>
              <a:t>Milwaukee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Kurt Metzger, </a:t>
            </a:r>
            <a:r>
              <a:rPr lang="en-US" altLang="en-US" sz="2200" dirty="0" smtClean="0"/>
              <a:t>Detroit</a:t>
            </a:r>
            <a:endParaRPr lang="en-US" alt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33779"/>
            <a:ext cx="5173231" cy="724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1437695" y="2697763"/>
            <a:ext cx="6005073" cy="3537613"/>
            <a:chOff x="1798961" y="1779468"/>
            <a:chExt cx="5585058" cy="3361485"/>
          </a:xfrm>
        </p:grpSpPr>
        <p:pic>
          <p:nvPicPr>
            <p:cNvPr id="89" name="Picture 88" descr="Map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961" y="1779468"/>
              <a:ext cx="5585058" cy="3361485"/>
            </a:xfrm>
            <a:prstGeom prst="rect">
              <a:avLst/>
            </a:prstGeom>
          </p:spPr>
        </p:pic>
        <p:sp>
          <p:nvSpPr>
            <p:cNvPr id="90" name="Oval 89"/>
            <p:cNvSpPr/>
            <p:nvPr userDrawn="1"/>
          </p:nvSpPr>
          <p:spPr>
            <a:xfrm>
              <a:off x="2231019" y="1962627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2125806" y="2218431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4840419" y="2544224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629484" y="2745919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937011" y="3102080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835513" y="2784776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6034045" y="2912376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6206042" y="2961849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6569921" y="3078823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 userDrawn="1"/>
          </p:nvSpPr>
          <p:spPr>
            <a:xfrm>
              <a:off x="6527622" y="3106803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 userDrawn="1"/>
          </p:nvSpPr>
          <p:spPr>
            <a:xfrm>
              <a:off x="6729536" y="2953848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 userDrawn="1"/>
          </p:nvSpPr>
          <p:spPr>
            <a:xfrm>
              <a:off x="7025627" y="2541271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 userDrawn="1"/>
          </p:nvSpPr>
          <p:spPr>
            <a:xfrm>
              <a:off x="4362512" y="4580223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 userDrawn="1"/>
          </p:nvSpPr>
          <p:spPr>
            <a:xfrm>
              <a:off x="6532779" y="4936081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634" y="1964741"/>
            <a:ext cx="794149" cy="73522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961429" y="2711545"/>
            <a:ext cx="1666725" cy="8424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80455" y="3115139"/>
            <a:ext cx="257429" cy="789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620110" y="6101617"/>
            <a:ext cx="610186" cy="5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Partner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305394" y="5741732"/>
            <a:ext cx="544399" cy="278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788627" y="2173456"/>
            <a:ext cx="773177" cy="1563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1"/>
          </p:cNvCxnSpPr>
          <p:nvPr/>
        </p:nvCxnSpPr>
        <p:spPr>
          <a:xfrm flipH="1">
            <a:off x="6277741" y="3655590"/>
            <a:ext cx="1758191" cy="333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012065" y="2840481"/>
            <a:ext cx="649149" cy="274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5" idx="1"/>
          </p:cNvCxnSpPr>
          <p:nvPr/>
        </p:nvCxnSpPr>
        <p:spPr>
          <a:xfrm flipH="1">
            <a:off x="6635140" y="4125538"/>
            <a:ext cx="667111" cy="269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neighborhoodindicators.org/sites/default/files/styles/200x200/public/profile_photos/coulton_200x199.jpg?itok=MWeuaE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03" y="2512689"/>
            <a:ext cx="673904" cy="6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83" y="6059507"/>
            <a:ext cx="609059" cy="609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87" y="1724930"/>
            <a:ext cx="663428" cy="663428"/>
          </a:xfrm>
          <a:prstGeom prst="rect">
            <a:avLst/>
          </a:prstGeom>
        </p:spPr>
      </p:pic>
      <p:sp>
        <p:nvSpPr>
          <p:cNvPr id="31" name="AutoShape 4" descr="Image result for laura mckieran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6" descr="Image result for laura mckieran ph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cinow.info/wp-content/uploads/2015/05/LMcKieran708-150x1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38" y="6054043"/>
            <a:ext cx="619986" cy="6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>
            <a:stCxn id="79" idx="1"/>
          </p:cNvCxnSpPr>
          <p:nvPr/>
        </p:nvCxnSpPr>
        <p:spPr>
          <a:xfrm flipH="1">
            <a:off x="7199787" y="2985986"/>
            <a:ext cx="607259" cy="512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302201" y="2388358"/>
            <a:ext cx="291791" cy="13487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D:\nnip\photos\smarti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9" y="2191733"/>
            <a:ext cx="742431" cy="7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32" y="3368962"/>
            <a:ext cx="619197" cy="573256"/>
          </a:xfrm>
          <a:prstGeom prst="rect">
            <a:avLst/>
          </a:prstGeom>
        </p:spPr>
      </p:pic>
      <p:pic>
        <p:nvPicPr>
          <p:cNvPr id="77" name="Picture 76" descr="D:\nnip\photos\apri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75" y="2512689"/>
            <a:ext cx="642748" cy="6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004" y="1526446"/>
            <a:ext cx="775785" cy="7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26695" r="28576" b="25937"/>
          <a:stretch/>
        </p:blipFill>
        <p:spPr>
          <a:xfrm>
            <a:off x="7807046" y="2688294"/>
            <a:ext cx="571977" cy="59538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95" y="1526446"/>
            <a:ext cx="736001" cy="736001"/>
          </a:xfrm>
          <a:prstGeom prst="rect">
            <a:avLst/>
          </a:prstGeom>
        </p:spPr>
      </p:pic>
      <p:cxnSp>
        <p:nvCxnSpPr>
          <p:cNvPr id="66" name="Straight Arrow Connector 65"/>
          <p:cNvCxnSpPr>
            <a:stCxn id="1027" idx="1"/>
          </p:cNvCxnSpPr>
          <p:nvPr/>
        </p:nvCxnSpPr>
        <p:spPr>
          <a:xfrm flipH="1" flipV="1">
            <a:off x="6604791" y="4209730"/>
            <a:ext cx="1488244" cy="818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437695" y="2262447"/>
            <a:ext cx="398914" cy="530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Projects\NNIP\Website\photos\lynnette_cook.gi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t="30153" r="36681" b="29756"/>
          <a:stretch/>
        </p:blipFill>
        <p:spPr bwMode="auto">
          <a:xfrm>
            <a:off x="7526051" y="5121338"/>
            <a:ext cx="509881" cy="7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Arrow Connector 71"/>
          <p:cNvCxnSpPr/>
          <p:nvPr/>
        </p:nvCxnSpPr>
        <p:spPr>
          <a:xfrm flipH="1" flipV="1">
            <a:off x="5981880" y="4209017"/>
            <a:ext cx="1544171" cy="100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51" y="3799390"/>
            <a:ext cx="652295" cy="652295"/>
          </a:xfrm>
          <a:prstGeom prst="rect">
            <a:avLst/>
          </a:prstGeom>
        </p:spPr>
      </p:pic>
      <p:pic>
        <p:nvPicPr>
          <p:cNvPr id="1027" name="Picture 3" descr="D:\Projects\NNIP\Website\photos\Tatian_0041_1599x159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35" y="4682698"/>
            <a:ext cx="691623" cy="6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5" descr="https://urbanorg.app.box.com/representation/file_version_101038688849/image_2048_jpg/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7" descr="https://urbanorg.app.box.com/representation/file_version_101038688849/image_2048_jpg/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D:\Projects\NNIP\Website\photos\Donovan_le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65" y="5911648"/>
            <a:ext cx="554962" cy="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6" y="1565933"/>
            <a:ext cx="759855" cy="7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Cleveland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6011" y="1774769"/>
            <a:ext cx="242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 </a:t>
            </a:r>
            <a:r>
              <a:rPr lang="en-US" dirty="0"/>
              <a:t>Wilson, Cleveland </a:t>
            </a:r>
            <a:r>
              <a:rPr lang="en-US" dirty="0" smtClean="0"/>
              <a:t>Foundation</a:t>
            </a:r>
          </a:p>
          <a:p>
            <a:endParaRPr lang="en-US" dirty="0" smtClean="0"/>
          </a:p>
        </p:txBody>
      </p:sp>
      <p:pic>
        <p:nvPicPr>
          <p:cNvPr id="1026" name="Picture 2" descr="D:\Projects\NNIP\Website\photos\mark_jose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1683846"/>
            <a:ext cx="1271922" cy="127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NNIP\Website\photos\rob_fis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3192312"/>
            <a:ext cx="1271922" cy="127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\NNIP\Website\photos\rebekah dor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4669688"/>
            <a:ext cx="1271922" cy="127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cts\NNIP\Website\photos\tony_brancatelli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" b="29521"/>
          <a:stretch/>
        </p:blipFill>
        <p:spPr bwMode="auto">
          <a:xfrm>
            <a:off x="4991240" y="3194103"/>
            <a:ext cx="1274815" cy="12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jects\NNIP\Website\photos\leon_wil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33" y="1747729"/>
            <a:ext cx="1271922" cy="127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1031" y="1716894"/>
            <a:ext cx="282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Joseph,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</a:t>
            </a:r>
            <a:r>
              <a:rPr lang="en-US" dirty="0"/>
              <a:t>Western Reserve University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1031" y="3224464"/>
            <a:ext cx="269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 Fischer,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</a:t>
            </a:r>
            <a:r>
              <a:rPr lang="en-US" dirty="0"/>
              <a:t>Western Reserve University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6011" y="3188718"/>
            <a:ext cx="2563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Tony </a:t>
            </a:r>
            <a:r>
              <a:rPr lang="en-US" dirty="0" err="1"/>
              <a:t>Brancatelli</a:t>
            </a:r>
            <a:r>
              <a:rPr lang="en-US" dirty="0"/>
              <a:t>, Cleveland City Council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1030" y="4666940"/>
            <a:ext cx="282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Rebekah Dorman, Cuyahoga County, Office of Early Childhood</a:t>
            </a:r>
          </a:p>
          <a:p>
            <a:endParaRPr lang="en-US" dirty="0"/>
          </a:p>
        </p:txBody>
      </p:sp>
      <p:pic>
        <p:nvPicPr>
          <p:cNvPr id="1032" name="Picture 8" descr="https://www.csuohio.edu/urban/sites/csuohio.edu.urban/files/media/image/images/piazz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14676"/>
          <a:stretch/>
        </p:blipFill>
        <p:spPr bwMode="auto">
          <a:xfrm>
            <a:off x="4991240" y="4669689"/>
            <a:ext cx="1319064" cy="13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99394" y="4669689"/>
            <a:ext cx="2563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Merissa Piazza, </a:t>
            </a:r>
          </a:p>
          <a:p>
            <a:r>
              <a:rPr lang="en-US" dirty="0" smtClean="0"/>
              <a:t>Cleveland State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Guest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D:\Projects\NNIP\Website\photos\cindy g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7" y="1687637"/>
            <a:ext cx="1010423" cy="10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jects\NNIP\Website\photos\laura_meix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" y="2883097"/>
            <a:ext cx="1033747" cy="103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oy Bonagu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" y="4058665"/>
            <a:ext cx="1044558" cy="10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rojects\NNIP\Website\photos\elizabeth reynos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04" y="1503843"/>
            <a:ext cx="973915" cy="9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rojects\NNIP\Website\photos\nate ron-fergu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03" y="2535510"/>
            <a:ext cx="973915" cy="9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rojects\NNIP\Website\photos\matt_richard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04" y="3565048"/>
            <a:ext cx="973915" cy="9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Projects\NNIP\Website\photos\john kille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04" y="5679130"/>
            <a:ext cx="1010422" cy="10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7737" y="1682212"/>
            <a:ext cx="190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Cindy Guy, </a:t>
            </a:r>
          </a:p>
          <a:p>
            <a:r>
              <a:rPr lang="en-US" dirty="0" smtClean="0"/>
              <a:t>Annie E. Casey Foundation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77737" y="2883097"/>
            <a:ext cx="20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Laura Meixell, </a:t>
            </a:r>
          </a:p>
          <a:p>
            <a:r>
              <a:rPr lang="en-US" dirty="0" smtClean="0"/>
              <a:t>City of Pittsburgh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77737" y="4052006"/>
            <a:ext cx="209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Joy </a:t>
            </a:r>
            <a:r>
              <a:rPr lang="en-US" dirty="0" err="1" smtClean="0"/>
              <a:t>Bonaguro</a:t>
            </a:r>
            <a:r>
              <a:rPr lang="en-US" dirty="0" smtClean="0"/>
              <a:t>, City and County of San Francisco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9624" y="5722676"/>
            <a:ext cx="20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Killeen, </a:t>
            </a:r>
          </a:p>
          <a:p>
            <a:r>
              <a:rPr lang="en-US" dirty="0" smtClean="0"/>
              <a:t>City of Durham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6348" y="2514266"/>
            <a:ext cx="2389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Nate Ron-Ferguson, University of Memphis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86351" y="1498418"/>
            <a:ext cx="228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Elizabeth Reynoso, Living Cities Foundation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86351" y="3593678"/>
            <a:ext cx="238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 Richardson, Data You Can Use</a:t>
            </a:r>
            <a:endParaRPr lang="en-US" dirty="0"/>
          </a:p>
        </p:txBody>
      </p:sp>
      <p:pic>
        <p:nvPicPr>
          <p:cNvPr id="2058" name="Picture 10" descr="D:\Projects\NNIP\Website\photos\geoff_smith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02" y="4580944"/>
            <a:ext cx="973915" cy="9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86351" y="4649010"/>
            <a:ext cx="238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Geoff Smith, </a:t>
            </a:r>
          </a:p>
          <a:p>
            <a:r>
              <a:rPr lang="en-US" dirty="0" smtClean="0"/>
              <a:t>DePaul University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2" y="5222453"/>
            <a:ext cx="973915" cy="9739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49197" y="5222453"/>
            <a:ext cx="304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Jacob Wascalus</a:t>
            </a:r>
          </a:p>
          <a:p>
            <a:r>
              <a:rPr lang="en-US" dirty="0" smtClean="0"/>
              <a:t>Federal Reserve Bank </a:t>
            </a:r>
          </a:p>
          <a:p>
            <a:r>
              <a:rPr lang="en-US" dirty="0" smtClean="0"/>
              <a:t>of Minneapolis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1245</Words>
  <Application>Microsoft Office PowerPoint</Application>
  <PresentationFormat>On-screen Show (4:3)</PresentationFormat>
  <Paragraphs>236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crocodoc-bWssaL-inv-f9</vt:lpstr>
      <vt:lpstr>NNIP PPT Theme</vt:lpstr>
      <vt:lpstr>Welcome to the  #NNIP Cleveland Meeting!</vt:lpstr>
      <vt:lpstr>Defining Functions of NNIP Partners</vt:lpstr>
      <vt:lpstr>NNIP Network Supporters:  Funders and Colleagues</vt:lpstr>
      <vt:lpstr>Thanks to Case Western Reserve!              </vt:lpstr>
      <vt:lpstr>Thank you to our local sponsors!</vt:lpstr>
      <vt:lpstr>NNIP Leadership: Guiding the Agenda</vt:lpstr>
      <vt:lpstr>Thanks to Partner Speakers</vt:lpstr>
      <vt:lpstr>Thanks to Cleveland Speakers</vt:lpstr>
      <vt:lpstr>Thanks to Guest Speakers</vt:lpstr>
      <vt:lpstr>Welcome Guest Cities!</vt:lpstr>
      <vt:lpstr>Welcome National Organizations!</vt:lpstr>
      <vt:lpstr>Introductions</vt:lpstr>
      <vt:lpstr>Agenda Review</vt:lpstr>
      <vt:lpstr>NNIPCamp San Antonio</vt:lpstr>
      <vt:lpstr>What is an unconference?</vt:lpstr>
      <vt:lpstr>Together we build the wall</vt:lpstr>
      <vt:lpstr>Voting?</vt:lpstr>
      <vt:lpstr>NNIPCamp Rules</vt:lpstr>
      <vt:lpstr>Most Importantly</vt:lpstr>
      <vt:lpstr>Welcome to the #NNIP Cleveland Meeting!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kpettit@urban.org</cp:lastModifiedBy>
  <cp:revision>306</cp:revision>
  <cp:lastPrinted>2016-04-03T19:54:13Z</cp:lastPrinted>
  <dcterms:created xsi:type="dcterms:W3CDTF">2010-04-12T23:12:02Z</dcterms:created>
  <dcterms:modified xsi:type="dcterms:W3CDTF">2016-09-15T14:26:13Z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