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4" r:id="rId4"/>
    <p:sldId id="258" r:id="rId5"/>
    <p:sldId id="259" r:id="rId6"/>
    <p:sldId id="261" r:id="rId7"/>
    <p:sldId id="268" r:id="rId8"/>
    <p:sldId id="269" r:id="rId9"/>
    <p:sldId id="262" r:id="rId10"/>
    <p:sldId id="270" r:id="rId11"/>
    <p:sldId id="263" r:id="rId12"/>
    <p:sldId id="266" r:id="rId13"/>
    <p:sldId id="267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596" autoAdjust="0"/>
  </p:normalViewPr>
  <p:slideViewPr>
    <p:cSldViewPr snapToGrid="0">
      <p:cViewPr varScale="1">
        <p:scale>
          <a:sx n="91" d="100"/>
          <a:sy n="91" d="100"/>
        </p:scale>
        <p:origin x="12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BD938-995B-4F50-A3FA-C28CF738015B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56454-615F-4E34-9CC7-12438C24F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06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FA4EC-E5BF-4F69-825B-2DECB5134F9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4B4B0-E3F0-41F9-8D15-33CB366C0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85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B4B0-E3F0-41F9-8D15-33CB366C0E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Summer 2016 – national attention to</a:t>
            </a:r>
            <a:r>
              <a:rPr lang="en-US" baseline="0" dirty="0" smtClean="0"/>
              <a:t> the impacts of ride hailing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sz="2400" b="1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Inform regional travel demand modeling and forecasting methods</a:t>
            </a:r>
          </a:p>
          <a:p>
            <a:pPr marL="973927" lvl="1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Who uses ride-hailing services and what are the main reasons for adoption?</a:t>
            </a:r>
          </a:p>
          <a:p>
            <a:pPr marL="973927" lvl="1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Can we predict the growth in this adoption of on-demand mobility options?</a:t>
            </a:r>
            <a:endParaRPr lang="en-US" sz="2000" b="1" dirty="0" smtClean="0">
              <a:solidFill>
                <a:srgbClr val="012169"/>
              </a:solidFill>
              <a:latin typeface="Tw Cen MT" panose="020B0602020104020603" pitchFamily="34" charset="0"/>
              <a:cs typeface="Tw Cen MT"/>
            </a:endParaRPr>
          </a:p>
          <a:p>
            <a:pPr marL="173827" lvl="0" indent="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None/>
              <a:defRPr/>
            </a:pPr>
            <a:r>
              <a:rPr lang="en-US" sz="2400" b="1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Understand impacts to the transportation system</a:t>
            </a:r>
          </a:p>
          <a:p>
            <a:pPr marL="973927" lvl="1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What are the impacts of ride-hailing services on traffic congestion and transit ridership?</a:t>
            </a:r>
          </a:p>
          <a:p>
            <a:pPr marL="973927" lvl="1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How are ride-hailing services contributing to auto ownership, vehicle miles traveled, and parking demand?</a:t>
            </a:r>
          </a:p>
          <a:p>
            <a:pPr marL="173827" indent="0" defTabSz="6857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Improve traffic management and operations</a:t>
            </a:r>
          </a:p>
          <a:p>
            <a:pPr marL="973927" lvl="1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Where should public agencies be designating ride-hailing pick-up and drop-off locations?</a:t>
            </a:r>
          </a:p>
          <a:p>
            <a:pPr marL="973927" lvl="1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Can ride-hailing data help inform traffic signal timing, lane management, or congestion pricing?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B4B0-E3F0-41F9-8D15-33CB366C0E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7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27" indent="0" defTabSz="6857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Alejandro </a:t>
            </a:r>
            <a:r>
              <a:rPr lang="en-US" sz="2000" dirty="0" err="1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Henao</a:t>
            </a:r>
            <a:r>
              <a:rPr lang="en-US" sz="200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 PhD student at University</a:t>
            </a:r>
            <a:r>
              <a:rPr lang="en-US" sz="2000" baseline="0" dirty="0" smtClean="0">
                <a:solidFill>
                  <a:srgbClr val="003366"/>
                </a:solidFill>
                <a:latin typeface="Tw Cen MT" panose="020B0602020104020603" pitchFamily="34" charset="0"/>
                <a:cs typeface="Tw Cen MT"/>
              </a:rPr>
              <a:t> of Denver, Jan 2017</a:t>
            </a:r>
            <a:endParaRPr lang="en-US" sz="2000" dirty="0" smtClean="0">
              <a:solidFill>
                <a:srgbClr val="003366"/>
              </a:solidFill>
              <a:latin typeface="Tw Cen MT" panose="020B0602020104020603" pitchFamily="34" charset="0"/>
              <a:cs typeface="Tw Cen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B4B0-E3F0-41F9-8D15-33CB366C0E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2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89440-A892-4BCC-B029-B272EF866E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0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89440-A892-4BCC-B029-B272EF866E5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27" indent="0" defTabSz="6857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In August 2016, Governor Baker signed legislation related to ride-hailing companies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Companies must report to Dept. of Public Utilities (DPU) in regard to certification and driver oversight.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Part of legislation allowed state to begin collecting ride-hailing data on January 1, 2017.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Annual data on municipal-level trip counts, aggregated trip route/length, and crash sites.</a:t>
            </a:r>
            <a:endParaRPr lang="en-US" sz="2400" dirty="0" smtClean="0">
              <a:solidFill>
                <a:srgbClr val="012169"/>
              </a:solidFill>
              <a:latin typeface="Tw Cen MT" panose="020B0602020104020603" pitchFamily="34" charset="0"/>
              <a:cs typeface="Tw Cen MT"/>
            </a:endParaRPr>
          </a:p>
          <a:p>
            <a:pPr marL="173827" indent="0" defTabSz="6857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Data were publicly released on May 1, 2018 </a:t>
            </a:r>
            <a:r>
              <a:rPr lang="en-US" sz="2400" b="1" baseline="30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a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In 2017, there were approximately 64.8 million ride-hailing trips that started in Massachusetts.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For context, more than 408 million public transit trips were taken in the Commonwealth last year.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Over 34.9 million ride-hailing trips began in Boston, with another 6.7 million starting in Cambridge.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Average ride-hailing ride in Massachusetts lasted 15.4 minutes and traveled 4.5 miles at 17.7 mph.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B4B0-E3F0-41F9-8D15-33CB366C0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8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27" indent="0" defTabSz="6857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In August 2016, Governor Baker signed legislation related to ride-hailing companies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Companies must report to Dept. of Public Utilities (DPU) in regard to certification and driver oversight.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Part of legislation allowed state to begin collecting ride-hailing data on January 1, 2017.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Annual data on municipal-level trip counts, aggregated trip route/length, and crash sites.</a:t>
            </a:r>
            <a:endParaRPr lang="en-US" sz="2400" dirty="0" smtClean="0">
              <a:solidFill>
                <a:srgbClr val="012169"/>
              </a:solidFill>
              <a:latin typeface="Tw Cen MT" panose="020B0602020104020603" pitchFamily="34" charset="0"/>
              <a:cs typeface="Tw Cen MT"/>
            </a:endParaRPr>
          </a:p>
          <a:p>
            <a:pPr marL="173827" indent="0" defTabSz="68578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Data were publicly released on May 1, 2018 </a:t>
            </a:r>
            <a:r>
              <a:rPr lang="en-US" sz="2400" b="1" baseline="30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a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In 2017, there were approximately 64.8 million ride-hailing trips that started in Massachusetts.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For context, more than 408 million public transit trips were taken in the Commonwealth last year.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Over 34.9 million ride-hailing trips began in Boston, with another 6.7 million starting in Cambridge.</a:t>
            </a:r>
          </a:p>
          <a:p>
            <a:pPr marL="516727" lvl="0" indent="-342900" defTabSz="685783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smtClean="0">
                <a:solidFill>
                  <a:srgbClr val="012169"/>
                </a:solidFill>
                <a:latin typeface="Tw Cen MT" panose="020B0602020104020603" pitchFamily="34" charset="0"/>
                <a:cs typeface="Tw Cen MT"/>
              </a:rPr>
              <a:t>Average ride-hailing ride in Massachusetts lasted 15.4 minutes and traveled 4.5 miles at 17.7 mph.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B4B0-E3F0-41F9-8D15-33CB366C0E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83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B4B0-E3F0-41F9-8D15-33CB366C0E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1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B4B0-E3F0-41F9-8D15-33CB366C0E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5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0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1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0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3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5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7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7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7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4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0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5BADA-E04B-4D05-9DC6-8C566E1439C5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8AEE7-3D07-4096-8992-80A3B133D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5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/>
              <a:t>Fare Choices</a:t>
            </a:r>
            <a:br>
              <a:rPr lang="en-US" b="1" dirty="0" smtClean="0"/>
            </a:br>
            <a:r>
              <a:rPr lang="en-US" sz="3600" b="1" dirty="0" smtClean="0"/>
              <a:t>Ride hailing trends in Metro Boston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07031"/>
            <a:ext cx="9144000" cy="16737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3600" dirty="0" smtClean="0"/>
              <a:t>NNIP Los Angeles, October 17, 2018</a:t>
            </a:r>
          </a:p>
          <a:p>
            <a:pPr algn="l"/>
            <a:endParaRPr lang="en-US" sz="3600" dirty="0"/>
          </a:p>
          <a:p>
            <a:pPr algn="l"/>
            <a:r>
              <a:rPr lang="en-US" sz="3600" dirty="0" smtClean="0"/>
              <a:t>Jessie Partridge Guerrero</a:t>
            </a:r>
          </a:p>
          <a:p>
            <a:pPr algn="l"/>
            <a:r>
              <a:rPr lang="en-US" sz="3600" dirty="0" smtClean="0"/>
              <a:t>Research Manager</a:t>
            </a:r>
          </a:p>
          <a:p>
            <a:pPr algn="l"/>
            <a:r>
              <a:rPr lang="en-US" sz="3600" dirty="0" smtClean="0"/>
              <a:t>Metropolitan Area Planning Council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8" y="5650454"/>
            <a:ext cx="1228437" cy="7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Share of Choices Key Findings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159"/>
            <a:ext cx="12192000" cy="54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Share of Choices 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Main </a:t>
            </a:r>
            <a:r>
              <a:rPr lang="en-US" sz="1600" b="1" dirty="0"/>
              <a:t>Findings</a:t>
            </a:r>
          </a:p>
          <a:p>
            <a:r>
              <a:rPr lang="en-US" sz="1600" dirty="0"/>
              <a:t>In Boston, we estimate that nearly one in every 25 trips is performed using ride-hailing services.</a:t>
            </a:r>
          </a:p>
          <a:p>
            <a:r>
              <a:rPr lang="en-US" sz="1600" dirty="0"/>
              <a:t>In region’s Inner Core, at least one ride-hailing trip is conducted for every five public transit trips.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Impact on Revenue and Funds</a:t>
            </a:r>
          </a:p>
          <a:p>
            <a:r>
              <a:rPr lang="en-US" sz="1600" dirty="0"/>
              <a:t>In 2017, we estimate the net revenue impact of ride-hailing to MBTA as a loss of about $16.5 million.</a:t>
            </a:r>
          </a:p>
          <a:p>
            <a:r>
              <a:rPr lang="en-US" sz="1600" dirty="0"/>
              <a:t>The 20 Inner Core municipalities will receive about $5.5 million from $0.10 ride assessment.</a:t>
            </a:r>
          </a:p>
          <a:p>
            <a:r>
              <a:rPr lang="en-US" sz="1600" dirty="0"/>
              <a:t>In 2019, communities will receive $34.8 million for roadway capital improvement projects.</a:t>
            </a:r>
          </a:p>
          <a:p>
            <a:r>
              <a:rPr lang="en-US" sz="1600" dirty="0"/>
              <a:t>Per-ride surcharge provides welcome new revenue, but remains a relatively small amount.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Impact </a:t>
            </a:r>
            <a:r>
              <a:rPr lang="en-US" sz="1600" b="1" dirty="0"/>
              <a:t>on VMT</a:t>
            </a:r>
          </a:p>
          <a:p>
            <a:r>
              <a:rPr lang="en-US" sz="1600" dirty="0"/>
              <a:t>In Massachusetts, ride-hailing accounted for 291 million miles of passenger travel in 2017.</a:t>
            </a:r>
          </a:p>
          <a:p>
            <a:r>
              <a:rPr lang="en-US" sz="1600" dirty="0"/>
              <a:t>Statewide, ride-hailing travel accounted for just over half a percent of all passenger VMT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47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Implications on Transportation System Now and into the Future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Ride-hailing has become a viable travel option as well as competing alternative to public transit.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42-percent of surveyed passengers substituted public transit use with ride-hailing services.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Ratio of ride-hailing-to-public transit mode shares highest in areas without rapid transit service.</a:t>
            </a:r>
          </a:p>
          <a:p>
            <a:pPr>
              <a:spcAft>
                <a:spcPts val="1200"/>
              </a:spcAft>
            </a:pPr>
            <a:r>
              <a:rPr lang="en-US" dirty="0"/>
              <a:t>Ride-hailing adoption and utilization is largely led by millennials and urban residents.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80-percent of surveyed passengers were under 35 years of age.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84-percent of ride-hailing trips in Massachusetts took place in 20 Inner Core communities.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5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Next Steps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Greater insight needed into ride-hailing trip distribution, travel patterns, and routes.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Available data sets do not track trips from origin to destination.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Data valuable for understanding impact on transportation system and traffic operations.</a:t>
            </a:r>
          </a:p>
          <a:p>
            <a:pPr>
              <a:spcAft>
                <a:spcPts val="1800"/>
              </a:spcAft>
            </a:pPr>
            <a:r>
              <a:rPr lang="en-US" dirty="0"/>
              <a:t>Build evidence base on ride-hailing adoption to plan for automated vehicle fleet introduction.</a:t>
            </a:r>
          </a:p>
        </p:txBody>
      </p:sp>
    </p:spTree>
    <p:extLst>
      <p:ext uri="{BB962C8B-B14F-4D97-AF65-F5344CB8AC3E}">
        <p14:creationId xmlns:p14="http://schemas.microsoft.com/office/powerpoint/2010/main" val="21513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99807"/>
          </a:xfrm>
        </p:spPr>
        <p:txBody>
          <a:bodyPr/>
          <a:lstStyle/>
          <a:p>
            <a:r>
              <a:rPr lang="en-US" b="1" dirty="0" smtClean="0"/>
              <a:t>Thanks!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158538"/>
            <a:ext cx="10515600" cy="1500187"/>
          </a:xfrm>
        </p:spPr>
        <p:txBody>
          <a:bodyPr/>
          <a:lstStyle/>
          <a:p>
            <a:r>
              <a:rPr lang="en-US" dirty="0" smtClean="0"/>
              <a:t>Jessie Partridge Guerrero, Research Manager</a:t>
            </a:r>
          </a:p>
          <a:p>
            <a:r>
              <a:rPr lang="en-US" dirty="0" smtClean="0"/>
              <a:t>Metropolitan Area Planning Council</a:t>
            </a:r>
          </a:p>
          <a:p>
            <a:r>
              <a:rPr lang="en-US" dirty="0" smtClean="0"/>
              <a:t>jpartridge@mapc.org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5" y="5774673"/>
            <a:ext cx="1228437" cy="7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1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Challenge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How can we measure the impact of </a:t>
            </a:r>
            <a:r>
              <a:rPr lang="en-US" sz="3600" dirty="0" smtClean="0"/>
              <a:t>ride- </a:t>
            </a:r>
            <a:r>
              <a:rPr lang="en-US" sz="3600" dirty="0" smtClean="0"/>
              <a:t>hailing in Metro Boston without any publicly available data?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Goals of our research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24247" cy="435133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Understand impact of ride-hailing on residents, commuters, and transportation systems</a:t>
            </a:r>
          </a:p>
          <a:p>
            <a:pPr>
              <a:spcAft>
                <a:spcPts val="1800"/>
              </a:spcAft>
            </a:pPr>
            <a:r>
              <a:rPr lang="en-US" dirty="0"/>
              <a:t>Inform regional travel demand modeling and forecasting </a:t>
            </a:r>
            <a:r>
              <a:rPr lang="en-US" dirty="0" smtClean="0"/>
              <a:t>methods</a:t>
            </a:r>
          </a:p>
          <a:p>
            <a:pPr>
              <a:spcAft>
                <a:spcPts val="1800"/>
              </a:spcAft>
            </a:pPr>
            <a:r>
              <a:rPr lang="en-US" dirty="0"/>
              <a:t>Improve traffic management and </a:t>
            </a:r>
            <a:r>
              <a:rPr lang="en-US" dirty="0" smtClean="0"/>
              <a:t>operations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Develop policy responses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Efforts to procure 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Strategy 1: Inquire ride-hailing companies directly ……………………….................</a:t>
            </a:r>
          </a:p>
          <a:p>
            <a:endParaRPr lang="en-US" dirty="0" smtClean="0"/>
          </a:p>
          <a:p>
            <a:r>
              <a:rPr lang="en-US" dirty="0" smtClean="0"/>
              <a:t>Strategy 2: Inquire ride-hailing drivers directly ……………………………...................</a:t>
            </a:r>
          </a:p>
          <a:p>
            <a:endParaRPr lang="en-US" dirty="0" smtClean="0"/>
          </a:p>
          <a:p>
            <a:r>
              <a:rPr lang="en-US" dirty="0" smtClean="0"/>
              <a:t>Strategy 3: Acquire trip-level data from a driver reporting app …………...............</a:t>
            </a:r>
          </a:p>
          <a:p>
            <a:endParaRPr lang="en-US" dirty="0" smtClean="0"/>
          </a:p>
          <a:p>
            <a:r>
              <a:rPr lang="en-US" dirty="0" smtClean="0"/>
              <a:t>Strategy 4: Acquire ‘big data’ source from Northeastern University ……………….</a:t>
            </a:r>
          </a:p>
          <a:p>
            <a:endParaRPr lang="en-US" dirty="0" smtClean="0"/>
          </a:p>
          <a:p>
            <a:r>
              <a:rPr lang="en-US" dirty="0" smtClean="0"/>
              <a:t>Strategy 5: Collect ride-hailing passenger survey …………………………….............</a:t>
            </a:r>
          </a:p>
          <a:p>
            <a:endParaRPr lang="en-US" dirty="0" smtClean="0"/>
          </a:p>
          <a:p>
            <a:r>
              <a:rPr lang="en-US" dirty="0" smtClean="0"/>
              <a:t>Strategy 6: Utilize legislatively-mandated data reporting …………………..............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786013" y="3781985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/>
                </a:solidFill>
                <a:latin typeface="Tw Cen MT" panose="020B0602020104020603" pitchFamily="34" charset="0"/>
              </a:rPr>
              <a:t>?</a:t>
            </a:r>
            <a:endParaRPr lang="en-US" sz="3200" b="1" dirty="0">
              <a:solidFill>
                <a:schemeClr val="accent4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6013" y="4479084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86013" y="2387787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86013" y="1690688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86013" y="3084886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/>
                </a:solidFill>
                <a:latin typeface="Tw Cen MT" panose="020B0602020104020603" pitchFamily="34" charset="0"/>
              </a:rPr>
              <a:t>?</a:t>
            </a:r>
            <a:endParaRPr lang="en-US" sz="3200" b="1" dirty="0">
              <a:solidFill>
                <a:schemeClr val="accent4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86013" y="5176182"/>
            <a:ext cx="457200" cy="457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 noChangeAspect="1"/>
          </p:cNvSpPr>
          <p:nvPr/>
        </p:nvSpPr>
        <p:spPr>
          <a:xfrm>
            <a:off x="838200" y="1690687"/>
            <a:ext cx="10515600" cy="4457543"/>
          </a:xfrm>
          <a:prstGeom prst="rect">
            <a:avLst/>
          </a:prstGeom>
        </p:spPr>
        <p:txBody>
          <a:bodyPr vert="horz" lIns="228600" tIns="91440" rIns="91440" bIns="91440" rtlCol="0">
            <a:normAutofit/>
          </a:bodyPr>
          <a:lstStyle/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cs typeface="Tw Cen MT"/>
              </a:rPr>
              <a:t>Fare Choices Report</a:t>
            </a:r>
            <a:endParaRPr lang="en-US" sz="2400" b="1" dirty="0">
              <a:latin typeface="Century Gothic" panose="020B0502020202020204" pitchFamily="34" charset="0"/>
              <a:cs typeface="Tw Cen MT"/>
            </a:endParaRP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latin typeface="Century Gothic" panose="020B0502020202020204" pitchFamily="34" charset="0"/>
                <a:cs typeface="Tw Cen MT"/>
              </a:rPr>
              <a:t>www.mapc.org/farechoices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latin typeface="Century Gothic" panose="020B0502020202020204" pitchFamily="34" charset="0"/>
              <a:cs typeface="Tw Cen MT"/>
            </a:endParaRP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cs typeface="Tw Cen MT"/>
              </a:rPr>
              <a:t>Authors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Century Gothic" panose="020B0502020202020204" pitchFamily="34" charset="0"/>
                <a:cs typeface="Tw Cen MT"/>
              </a:rPr>
              <a:t>Steven R. Gehrke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Century Gothic" panose="020B0502020202020204" pitchFamily="34" charset="0"/>
                <a:cs typeface="Tw Cen MT"/>
              </a:rPr>
              <a:t>Alison Felix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Century Gothic" panose="020B0502020202020204" pitchFamily="34" charset="0"/>
                <a:cs typeface="Tw Cen MT"/>
              </a:rPr>
              <a:t>Timothy Reardon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Century Gothic" panose="020B0502020202020204" pitchFamily="34" charset="0"/>
              <a:cs typeface="Tw Cen MT"/>
            </a:endParaRP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cs typeface="Tw Cen MT"/>
              </a:rPr>
              <a:t>Additional Contributors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Century Gothic" panose="020B0502020202020204" pitchFamily="34" charset="0"/>
                <a:cs typeface="Tw Cen MT"/>
              </a:rPr>
              <a:t>Jessie Partridge Guerrero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Century Gothic" panose="020B0502020202020204" pitchFamily="34" charset="0"/>
                <a:cs typeface="Tw Cen MT"/>
              </a:rPr>
              <a:t>Eric Bourassa</a:t>
            </a:r>
            <a:endParaRPr lang="en-US" sz="2000" dirty="0">
              <a:latin typeface="Century Gothic" panose="020B0502020202020204" pitchFamily="34" charset="0"/>
              <a:cs typeface="Tw Cen M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337" y="6422583"/>
            <a:ext cx="745463" cy="41148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Fare Choices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54" y="1690686"/>
            <a:ext cx="6376146" cy="42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Fare Choices Key Findings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58806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82% of ride-hailing passengers were born after 1983.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6A6BC7-DDC1-8241-BA1A-20535025B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672" y="3220427"/>
            <a:ext cx="9144000" cy="310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Fare Choices Key Findings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4541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73% of passengers who substituted transit use for ride-hailing stated “quicker than transit” as a main reason.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2694E5-872C-8641-B330-37A6DCC10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57" y="3468403"/>
            <a:ext cx="9144000" cy="30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Fare Choices 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Main findings</a:t>
            </a:r>
          </a:p>
          <a:p>
            <a:r>
              <a:rPr lang="en-US" dirty="0"/>
              <a:t>Demographics suggest quick adoption and raise concerns of habit development.</a:t>
            </a:r>
          </a:p>
          <a:p>
            <a:r>
              <a:rPr lang="en-US" dirty="0"/>
              <a:t>Substitution of more sustainable modes is worsening regional roadway congestion.</a:t>
            </a:r>
          </a:p>
          <a:p>
            <a:r>
              <a:rPr lang="en-US" dirty="0"/>
              <a:t>Individuals in lower-income households see ride-hailing as a viable alternative to transit.</a:t>
            </a:r>
          </a:p>
          <a:p>
            <a:r>
              <a:rPr lang="en-US" dirty="0"/>
              <a:t>Individuals without nearby rapid transit service are adopting these services for travel to/from home.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Policy implications</a:t>
            </a:r>
          </a:p>
          <a:p>
            <a:r>
              <a:rPr lang="en-US" dirty="0"/>
              <a:t>Adjustments to increase the legislatively-mandated $0.20 ride assessment are needed.</a:t>
            </a:r>
          </a:p>
          <a:p>
            <a:r>
              <a:rPr lang="en-US" dirty="0"/>
              <a:t>$0.20 per ride surcharge through 2027, with $0.10 provided to muni where trip originates.</a:t>
            </a:r>
          </a:p>
          <a:p>
            <a:r>
              <a:rPr lang="en-US" dirty="0"/>
              <a:t>Our report estimated a revenue loss of $0.35 per ride-hailing trip for MBTA.</a:t>
            </a:r>
          </a:p>
          <a:p>
            <a:r>
              <a:rPr lang="en-US" dirty="0"/>
              <a:t>Improved provisions and protocols for data sharing agreements with public agencies are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 noChangeAspect="1"/>
          </p:cNvSpPr>
          <p:nvPr/>
        </p:nvSpPr>
        <p:spPr>
          <a:xfrm>
            <a:off x="838200" y="1690687"/>
            <a:ext cx="10515600" cy="4457543"/>
          </a:xfrm>
          <a:prstGeom prst="rect">
            <a:avLst/>
          </a:prstGeom>
        </p:spPr>
        <p:txBody>
          <a:bodyPr vert="horz" lIns="228600" tIns="91440" rIns="91440" bIns="91440" rtlCol="0">
            <a:normAutofit/>
          </a:bodyPr>
          <a:lstStyle/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cs typeface="Tw Cen MT"/>
              </a:rPr>
              <a:t>Fare Choices Report</a:t>
            </a:r>
            <a:endParaRPr lang="en-US" sz="2400" b="1" dirty="0">
              <a:latin typeface="Century Gothic" panose="020B0502020202020204" pitchFamily="34" charset="0"/>
              <a:cs typeface="Tw Cen MT"/>
            </a:endParaRP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latin typeface="Century Gothic" panose="020B0502020202020204" pitchFamily="34" charset="0"/>
                <a:cs typeface="Tw Cen MT"/>
              </a:rPr>
              <a:t>www.mapc.org/farechoices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latin typeface="Century Gothic" panose="020B0502020202020204" pitchFamily="34" charset="0"/>
              <a:cs typeface="Tw Cen MT"/>
            </a:endParaRP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cs typeface="Tw Cen MT"/>
              </a:rPr>
              <a:t>Authors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Century Gothic" panose="020B0502020202020204" pitchFamily="34" charset="0"/>
                <a:cs typeface="Tw Cen MT"/>
              </a:rPr>
              <a:t>Steven R. Gehrke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Century Gothic" panose="020B0502020202020204" pitchFamily="34" charset="0"/>
                <a:cs typeface="Tw Cen MT"/>
              </a:rPr>
              <a:t>Timothy Reardon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Century Gothic" panose="020B0502020202020204" pitchFamily="34" charset="0"/>
              <a:cs typeface="Tw Cen MT"/>
            </a:endParaRP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Century Gothic" panose="020B0502020202020204" pitchFamily="34" charset="0"/>
                <a:cs typeface="Tw Cen MT"/>
              </a:rPr>
              <a:t>Additional Contributors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Century Gothic" panose="020B0502020202020204" pitchFamily="34" charset="0"/>
                <a:cs typeface="Tw Cen MT"/>
              </a:rPr>
              <a:t>Alison Felix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Century Gothic" panose="020B0502020202020204" pitchFamily="34" charset="0"/>
                <a:cs typeface="Tw Cen MT"/>
              </a:rPr>
              <a:t>Elizabeth Weyant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Century Gothic" panose="020B0502020202020204" pitchFamily="34" charset="0"/>
                <a:cs typeface="Tw Cen MT"/>
              </a:rPr>
              <a:t>Elise Harmon</a:t>
            </a:r>
          </a:p>
          <a:p>
            <a:pPr marL="173827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Century Gothic" panose="020B0502020202020204" pitchFamily="34" charset="0"/>
                <a:cs typeface="Tw Cen MT"/>
              </a:rPr>
              <a:t>Amanda Linehan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337" y="6422583"/>
            <a:ext cx="745463" cy="41148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Share of Choices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r="27508"/>
          <a:stretch/>
        </p:blipFill>
        <p:spPr>
          <a:xfrm>
            <a:off x="5648060" y="1690686"/>
            <a:ext cx="5991984" cy="41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1062</Words>
  <Application>Microsoft Office PowerPoint</Application>
  <PresentationFormat>Widescreen</PresentationFormat>
  <Paragraphs>142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Tw Cen MT</vt:lpstr>
      <vt:lpstr>Wingdings 2</vt:lpstr>
      <vt:lpstr>Office Theme</vt:lpstr>
      <vt:lpstr>Fare Choices Ride hailing trends in Metro Boston </vt:lpstr>
      <vt:lpstr>Challenge</vt:lpstr>
      <vt:lpstr>Goals of our research</vt:lpstr>
      <vt:lpstr>Efforts to procure data</vt:lpstr>
      <vt:lpstr>PowerPoint Presentation</vt:lpstr>
      <vt:lpstr>Fare Choices Key Findings</vt:lpstr>
      <vt:lpstr>Fare Choices Key Findings</vt:lpstr>
      <vt:lpstr>Fare Choices Conclusions</vt:lpstr>
      <vt:lpstr>PowerPoint Presentation</vt:lpstr>
      <vt:lpstr>Share of Choices Key Findings</vt:lpstr>
      <vt:lpstr>Share of Choices Conclusions</vt:lpstr>
      <vt:lpstr>Implications on Transportation System Now and into the Future</vt:lpstr>
      <vt:lpstr>Next Steps</vt:lpstr>
      <vt:lpstr>Thanks!</vt:lpstr>
    </vt:vector>
  </TitlesOfParts>
  <Company>Metropolitan Area Planning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Fare Choices Ride hailing trends in Metro Boston</dc:title>
  <dc:creator>Partridge, Jessie</dc:creator>
  <cp:lastModifiedBy>Partridge, Jessie</cp:lastModifiedBy>
  <cp:revision>20</cp:revision>
  <dcterms:created xsi:type="dcterms:W3CDTF">2018-09-20T14:48:30Z</dcterms:created>
  <dcterms:modified xsi:type="dcterms:W3CDTF">2018-09-28T19:25:23Z</dcterms:modified>
</cp:coreProperties>
</file>