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61" r:id="rId3"/>
  </p:sldMasterIdLst>
  <p:notesMasterIdLst>
    <p:notesMasterId r:id="rId14"/>
  </p:notesMasterIdLst>
  <p:sldIdLst>
    <p:sldId id="321" r:id="rId4"/>
    <p:sldId id="289" r:id="rId5"/>
    <p:sldId id="411" r:id="rId6"/>
    <p:sldId id="412" r:id="rId7"/>
    <p:sldId id="381" r:id="rId8"/>
    <p:sldId id="402" r:id="rId9"/>
    <p:sldId id="407" r:id="rId10"/>
    <p:sldId id="413" r:id="rId11"/>
    <p:sldId id="405" r:id="rId12"/>
    <p:sldId id="37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11449">
          <p15:clr>
            <a:srgbClr val="A4A3A4"/>
          </p15:clr>
        </p15:guide>
        <p15:guide id="3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769"/>
    <a:srgbClr val="FBF1BF"/>
    <a:srgbClr val="D94C2C"/>
    <a:srgbClr val="65B2BE"/>
    <a:srgbClr val="E8D5A3"/>
    <a:srgbClr val="E8D6A5"/>
    <a:srgbClr val="53AD90"/>
    <a:srgbClr val="52B191"/>
    <a:srgbClr val="E3CFA5"/>
    <a:srgbClr val="1AC7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1876" autoAdjust="0"/>
  </p:normalViewPr>
  <p:slideViewPr>
    <p:cSldViewPr snapToGrid="0" snapToObjects="1">
      <p:cViewPr>
        <p:scale>
          <a:sx n="65" d="100"/>
          <a:sy n="65" d="100"/>
        </p:scale>
        <p:origin x="115" y="149"/>
      </p:cViewPr>
      <p:guideLst>
        <p:guide orient="horz" pos="4320"/>
        <p:guide pos="11449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85871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94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675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&amp; Subtitle Alternate">
    <p:bg>
      <p:bgPr>
        <a:solidFill>
          <a:srgbClr val="104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21900" b="21900"/>
          <a:stretch>
            <a:fillRect/>
          </a:stretch>
        </p:blipFill>
        <p:spPr>
          <a:xfrm>
            <a:off x="-992" y="1488"/>
            <a:ext cx="24385863" cy="1371300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778000" y="708025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16082" b="16082"/>
          <a:stretch>
            <a:fillRect/>
          </a:stretch>
        </p:blipFill>
        <p:spPr>
          <a:xfrm>
            <a:off x="9718595" y="10634085"/>
            <a:ext cx="4946810" cy="89667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23339653" y="12788900"/>
            <a:ext cx="391365" cy="347980"/>
          </a:xfrm>
          <a:prstGeom prst="rect">
            <a:avLst/>
          </a:prstGeom>
        </p:spPr>
        <p:txBody>
          <a:bodyPr/>
          <a:lstStyle>
            <a:lvl1pPr>
              <a:defRPr sz="1800" b="1" spc="90">
                <a:solidFill>
                  <a:srgbClr val="474C56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01979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ark Blue Botto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1635" y="1"/>
            <a:ext cx="24382365" cy="307100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 hasCustomPrompt="1"/>
          </p:nvPr>
        </p:nvSpPr>
        <p:spPr>
          <a:xfrm>
            <a:off x="1075266" y="2120900"/>
            <a:ext cx="21005801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chemeClr val="bg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endParaRPr dirty="0"/>
          </a:p>
        </p:txBody>
      </p:sp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6299856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0" name="Shape 100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pic>
        <p:nvPicPr>
          <p:cNvPr id="10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5673" y="12059728"/>
            <a:ext cx="3482157" cy="930457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xfrm>
            <a:off x="23684364" y="13081000"/>
            <a:ext cx="362104" cy="34798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Shape 131"/>
          <p:cNvSpPr>
            <a:spLocks noGrp="1"/>
          </p:cNvSpPr>
          <p:nvPr>
            <p:ph type="body" idx="10" hasCustomPrompt="1"/>
          </p:nvPr>
        </p:nvSpPr>
        <p:spPr>
          <a:xfrm>
            <a:off x="1313953" y="3598515"/>
            <a:ext cx="19571694" cy="760650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30000"/>
              </a:lnSpc>
              <a:buSzTx/>
              <a:buNone/>
              <a:defRPr sz="3000" cap="all">
                <a:solidFill>
                  <a:srgbClr val="0A4B64"/>
                </a:solidFill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1pPr>
            <a:lvl2pPr marL="0" indent="0">
              <a:lnSpc>
                <a:spcPct val="30000"/>
              </a:lnSpc>
              <a:buSzTx/>
              <a:buNone/>
              <a:defRPr sz="6600">
                <a:solidFill>
                  <a:srgbClr val="0A4B64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0">
              <a:lnSpc>
                <a:spcPct val="30000"/>
              </a:lnSpc>
              <a:buSzTx/>
              <a:buNone/>
              <a:defRPr sz="3000" cap="all">
                <a:solidFill>
                  <a:srgbClr val="0A4B64"/>
                </a:solidFill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3pPr>
            <a:lvl4pPr marL="0" indent="0">
              <a:lnSpc>
                <a:spcPct val="30000"/>
              </a:lnSpc>
              <a:buSzTx/>
              <a:buNone/>
              <a:defRPr sz="6600">
                <a:solidFill>
                  <a:srgbClr val="0A4B64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0">
              <a:lnSpc>
                <a:spcPct val="30000"/>
              </a:lnSpc>
              <a:buSzTx/>
              <a:buNone/>
              <a:defRPr sz="3000" cap="all">
                <a:solidFill>
                  <a:srgbClr val="0A4B64"/>
                </a:solidFill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5pPr>
          </a:lstStyle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4541047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0A4B64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23535335" y="13081000"/>
            <a:ext cx="45323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155673" y="12077733"/>
            <a:ext cx="3647800" cy="9747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10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14589923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111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4589923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0F354C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436" y="12015467"/>
            <a:ext cx="2115680" cy="10992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8309051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ark Blue Botto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1635" y="1"/>
            <a:ext cx="24382365" cy="307100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 hasCustomPrompt="1"/>
          </p:nvPr>
        </p:nvSpPr>
        <p:spPr>
          <a:xfrm>
            <a:off x="1075266" y="2120900"/>
            <a:ext cx="21005801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chemeClr val="bg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endParaRPr dirty="0"/>
          </a:p>
        </p:txBody>
      </p:sp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6299856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0" name="Shape 100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pic>
        <p:nvPicPr>
          <p:cNvPr id="10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5673" y="12059728"/>
            <a:ext cx="3482157" cy="930457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xfrm>
            <a:off x="23684364" y="13081000"/>
            <a:ext cx="362104" cy="34798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436" y="12015467"/>
            <a:ext cx="2115680" cy="10992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Shape 131"/>
          <p:cNvSpPr>
            <a:spLocks noGrp="1"/>
          </p:cNvSpPr>
          <p:nvPr>
            <p:ph type="body" idx="10" hasCustomPrompt="1"/>
          </p:nvPr>
        </p:nvSpPr>
        <p:spPr>
          <a:xfrm>
            <a:off x="1313953" y="3598515"/>
            <a:ext cx="19571694" cy="760650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30000"/>
              </a:lnSpc>
              <a:buSzTx/>
              <a:buNone/>
              <a:defRPr sz="3000" cap="all">
                <a:solidFill>
                  <a:srgbClr val="0A4B64"/>
                </a:solidFill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1pPr>
            <a:lvl2pPr marL="0" indent="0">
              <a:lnSpc>
                <a:spcPct val="30000"/>
              </a:lnSpc>
              <a:buSzTx/>
              <a:buNone/>
              <a:defRPr sz="6600">
                <a:solidFill>
                  <a:srgbClr val="0A4B64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0">
              <a:lnSpc>
                <a:spcPct val="30000"/>
              </a:lnSpc>
              <a:buSzTx/>
              <a:buNone/>
              <a:defRPr sz="3000" cap="all">
                <a:solidFill>
                  <a:srgbClr val="0A4B64"/>
                </a:solidFill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3pPr>
            <a:lvl4pPr marL="0" indent="0">
              <a:lnSpc>
                <a:spcPct val="30000"/>
              </a:lnSpc>
              <a:buSzTx/>
              <a:buNone/>
              <a:defRPr sz="6600">
                <a:solidFill>
                  <a:srgbClr val="0A4B64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0">
              <a:lnSpc>
                <a:spcPct val="30000"/>
              </a:lnSpc>
              <a:buSzTx/>
              <a:buNone/>
              <a:defRPr sz="3000" cap="all">
                <a:solidFill>
                  <a:srgbClr val="0A4B64"/>
                </a:solidFill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5pPr>
          </a:lstStyle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319867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lank Light Blue">
    <p:bg>
      <p:bgPr>
        <a:solidFill>
          <a:srgbClr val="7AD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pic>
        <p:nvPicPr>
          <p:cNvPr id="54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16317" b="16317"/>
          <a:stretch>
            <a:fillRect/>
          </a:stretch>
        </p:blipFill>
        <p:spPr>
          <a:xfrm>
            <a:off x="1155475" y="12219755"/>
            <a:ext cx="3683225" cy="663001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67820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6DE9-557D-4390-89D4-ECE53024A2B5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32B7-0C8E-4F21-9434-703C6C9B3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6DE9-557D-4390-89D4-ECE53024A2B5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32B7-0C8E-4F21-9434-703C6C9B3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22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6DE9-557D-4390-89D4-ECE53024A2B5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32B7-0C8E-4F21-9434-703C6C9B3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23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6DE9-557D-4390-89D4-ECE53024A2B5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32B7-0C8E-4F21-9434-703C6C9B3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01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6DE9-557D-4390-89D4-ECE53024A2B5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32B7-0C8E-4F21-9434-703C6C9B3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57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6DE9-557D-4390-89D4-ECE53024A2B5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32B7-0C8E-4F21-9434-703C6C9B3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94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6DE9-557D-4390-89D4-ECE53024A2B5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32B7-0C8E-4F21-9434-703C6C9B3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0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6DE9-557D-4390-89D4-ECE53024A2B5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32B7-0C8E-4F21-9434-703C6C9B3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90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6DE9-557D-4390-89D4-ECE53024A2B5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32B7-0C8E-4F21-9434-703C6C9B3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19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6DE9-557D-4390-89D4-ECE53024A2B5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32B7-0C8E-4F21-9434-703C6C9B3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4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17010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6DE9-557D-4390-89D4-ECE53024A2B5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32B7-0C8E-4F21-9434-703C6C9B3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82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21900" b="21900"/>
          <a:stretch>
            <a:fillRect/>
          </a:stretch>
        </p:blipFill>
        <p:spPr>
          <a:xfrm>
            <a:off x="-992" y="1488"/>
            <a:ext cx="24385863" cy="1371300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778000" y="708025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16082" b="16082"/>
          <a:stretch>
            <a:fillRect/>
          </a:stretch>
        </p:blipFill>
        <p:spPr>
          <a:xfrm>
            <a:off x="9718595" y="10634085"/>
            <a:ext cx="4946810" cy="89667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23339653" y="12788900"/>
            <a:ext cx="391365" cy="347980"/>
          </a:xfrm>
          <a:prstGeom prst="rect">
            <a:avLst/>
          </a:prstGeom>
        </p:spPr>
        <p:txBody>
          <a:bodyPr/>
          <a:lstStyle>
            <a:lvl1pPr>
              <a:defRPr sz="1800" b="1" spc="90">
                <a:solidFill>
                  <a:srgbClr val="474C56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5036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Subtitle Alternat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21900" b="21900"/>
          <a:stretch>
            <a:fillRect/>
          </a:stretch>
        </p:blipFill>
        <p:spPr>
          <a:xfrm>
            <a:off x="-992" y="1488"/>
            <a:ext cx="24385863" cy="13713009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1778000" y="708025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400">
                <a:solidFill>
                  <a:srgbClr val="8CD3DF"/>
                </a:solidFill>
                <a:latin typeface="Brandon Grotesque Regular"/>
                <a:ea typeface="Brandon Grotesque Regular"/>
                <a:cs typeface="Brandon Grotesque Regular"/>
                <a:sym typeface="Brandon Grotesque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7" name="Shift-ResearchLab-FullLogo-Color.png"/>
          <p:cNvPicPr>
            <a:picLocks noChangeAspect="1"/>
          </p:cNvPicPr>
          <p:nvPr/>
        </p:nvPicPr>
        <p:blipFill>
          <a:blip r:embed="rId3">
            <a:extLst/>
          </a:blip>
          <a:srcRect t="2559" b="2559"/>
          <a:stretch>
            <a:fillRect/>
          </a:stretch>
        </p:blipFill>
        <p:spPr>
          <a:xfrm>
            <a:off x="10856118" y="9520387"/>
            <a:ext cx="2671856" cy="253508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23339653" y="12788900"/>
            <a:ext cx="391365" cy="347980"/>
          </a:xfrm>
          <a:prstGeom prst="rect">
            <a:avLst/>
          </a:prstGeom>
        </p:spPr>
        <p:txBody>
          <a:bodyPr/>
          <a:lstStyle>
            <a:lvl1pPr>
              <a:defRPr sz="1800" b="1" spc="90">
                <a:solidFill>
                  <a:srgbClr val="474C56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3512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46505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ark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1075266" y="2247900"/>
            <a:ext cx="21005801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7AD0E5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7AD0E5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7AD0E5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7AD0E5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7AD0E5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6299856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FDF4C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23684364" y="13081000"/>
            <a:ext cx="362104" cy="34798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24178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pic>
        <p:nvPicPr>
          <p:cNvPr id="54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16317" b="16317"/>
          <a:stretch>
            <a:fillRect/>
          </a:stretch>
        </p:blipFill>
        <p:spPr>
          <a:xfrm>
            <a:off x="1155475" y="12439158"/>
            <a:ext cx="2464359" cy="443598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71351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righ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21005801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6299856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FDF4C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4" name="Shape 64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pic>
        <p:nvPicPr>
          <p:cNvPr id="65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16317" b="16317"/>
          <a:stretch>
            <a:fillRect/>
          </a:stretch>
        </p:blipFill>
        <p:spPr>
          <a:xfrm>
            <a:off x="1155475" y="12439158"/>
            <a:ext cx="2464359" cy="443598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xfrm>
            <a:off x="23684364" y="13081000"/>
            <a:ext cx="362104" cy="34798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67243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u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817" y="3434677"/>
            <a:ext cx="24382365" cy="1029067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21005801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6299856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E8D9B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6" name="Shape 76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pic>
        <p:nvPicPr>
          <p:cNvPr id="77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16317" b="16317"/>
          <a:stretch>
            <a:fillRect/>
          </a:stretch>
        </p:blipFill>
        <p:spPr>
          <a:xfrm>
            <a:off x="1155475" y="12439158"/>
            <a:ext cx="2464359" cy="443598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23684364" y="13081000"/>
            <a:ext cx="362104" cy="34798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7982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Dark Blue Botto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817" y="3434677"/>
            <a:ext cx="24382365" cy="1029067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21005801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6299856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E8D9B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0" name="Shape 100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pic>
        <p:nvPicPr>
          <p:cNvPr id="10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5673" y="11982450"/>
            <a:ext cx="3771364" cy="1007735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xfrm>
            <a:off x="23684364" y="13081000"/>
            <a:ext cx="362104" cy="34798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88760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ue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18284020" y="-9354"/>
            <a:ext cx="6099162" cy="1373470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21005801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6299856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E8D9B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8" name="Shape 88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pic>
        <p:nvPicPr>
          <p:cNvPr id="8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5673" y="12331840"/>
            <a:ext cx="2463801" cy="658345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xfrm>
            <a:off x="23684364" y="13081000"/>
            <a:ext cx="362104" cy="34798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279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ark Blue Botto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817" y="3434677"/>
            <a:ext cx="24382365" cy="1029067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21005801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6299856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0F354C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0" name="Shape 100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xfrm>
            <a:off x="23684364" y="13081000"/>
            <a:ext cx="362104" cy="34798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asted-image.pd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155673" y="12077733"/>
            <a:ext cx="3647800" cy="9747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29651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Dark Blue Side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18284020" y="-9354"/>
            <a:ext cx="6099162" cy="1373470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14589923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4589923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E8D9B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2" name="Shape 112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pic>
        <p:nvPicPr>
          <p:cNvPr id="11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5672" y="12001500"/>
            <a:ext cx="3700071" cy="988685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xfrm>
            <a:off x="23684364" y="13081000"/>
            <a:ext cx="362104" cy="34798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6178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ark Blu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817" y="3434677"/>
            <a:ext cx="24382365" cy="1029067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21005801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6299856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E8D9B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0" name="Shape 100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pic>
        <p:nvPicPr>
          <p:cNvPr id="10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5673" y="12331840"/>
            <a:ext cx="2463801" cy="658345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xfrm>
            <a:off x="23684364" y="13081000"/>
            <a:ext cx="362104" cy="34798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287976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ark Blue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18284020" y="-9354"/>
            <a:ext cx="6099162" cy="1373470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14589923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4589923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E8D9B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2" name="Shape 112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xfrm>
            <a:off x="23684364" y="13081000"/>
            <a:ext cx="362104" cy="34798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73220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0A4B64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89593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23460769" y="12919176"/>
            <a:ext cx="414072" cy="365761"/>
          </a:xfrm>
          <a:prstGeom prst="rect">
            <a:avLst/>
          </a:prstGeom>
        </p:spPr>
        <p:txBody>
          <a:bodyPr/>
          <a:lstStyle>
            <a:lvl1pPr>
              <a:defRPr sz="2100" spc="42">
                <a:solidFill>
                  <a:srgbClr val="A6AAA9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1034752" y="1849088"/>
            <a:ext cx="5462390" cy="129540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2000" spc="239">
                <a:solidFill>
                  <a:srgbClr val="0A4B6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xfrm>
            <a:off x="1313953" y="3598515"/>
            <a:ext cx="19571694" cy="760650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30000"/>
              </a:lnSpc>
              <a:buSzTx/>
              <a:buNone/>
              <a:defRPr sz="3000" cap="all">
                <a:solidFill>
                  <a:srgbClr val="0A4B64"/>
                </a:solidFill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1pPr>
            <a:lvl2pPr marL="0" indent="0">
              <a:lnSpc>
                <a:spcPct val="30000"/>
              </a:lnSpc>
              <a:buSzTx/>
              <a:buNone/>
              <a:defRPr sz="6600">
                <a:solidFill>
                  <a:srgbClr val="0A4B64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0">
              <a:lnSpc>
                <a:spcPct val="30000"/>
              </a:lnSpc>
              <a:buSzTx/>
              <a:buNone/>
              <a:defRPr sz="3000" cap="all">
                <a:solidFill>
                  <a:srgbClr val="0A4B64"/>
                </a:solidFill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3pPr>
            <a:lvl4pPr marL="0" indent="0">
              <a:lnSpc>
                <a:spcPct val="30000"/>
              </a:lnSpc>
              <a:buSzTx/>
              <a:buNone/>
              <a:defRPr sz="6600">
                <a:solidFill>
                  <a:srgbClr val="0A4B64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0">
              <a:lnSpc>
                <a:spcPct val="30000"/>
              </a:lnSpc>
              <a:buSzTx/>
              <a:buNone/>
              <a:defRPr sz="3000" cap="all">
                <a:solidFill>
                  <a:srgbClr val="0A4B64"/>
                </a:solidFill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1565" y="12065031"/>
            <a:ext cx="482601" cy="5569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Group 135"/>
          <p:cNvGrpSpPr/>
          <p:nvPr/>
        </p:nvGrpSpPr>
        <p:grpSpPr>
          <a:xfrm>
            <a:off x="1408777" y="2115788"/>
            <a:ext cx="3364696" cy="711201"/>
            <a:chOff x="-342388" y="0"/>
            <a:chExt cx="3364695" cy="711200"/>
          </a:xfrm>
        </p:grpSpPr>
        <p:sp>
          <p:nvSpPr>
            <p:cNvPr id="133" name="Shape 133"/>
            <p:cNvSpPr/>
            <p:nvPr/>
          </p:nvSpPr>
          <p:spPr>
            <a:xfrm>
              <a:off x="-340625" y="711200"/>
              <a:ext cx="3362818" cy="0"/>
            </a:xfrm>
            <a:prstGeom prst="line">
              <a:avLst/>
            </a:prstGeom>
            <a:noFill/>
            <a:ln w="25400" cap="flat">
              <a:solidFill>
                <a:srgbClr val="0B4B6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342389" y="0"/>
              <a:ext cx="3364696" cy="0"/>
            </a:xfrm>
            <a:prstGeom prst="line">
              <a:avLst/>
            </a:prstGeom>
            <a:noFill/>
            <a:ln w="25400" cap="flat">
              <a:solidFill>
                <a:srgbClr val="0B4B6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034363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- Cente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63949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32324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956911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 cap="none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33208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13514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0A4B64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23535335" y="13081000"/>
            <a:ext cx="45323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Shape 110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14589923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111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4589923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0F354C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7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155673" y="12077733"/>
            <a:ext cx="3647800" cy="9747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068369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43133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lnSpc>
                <a:spcPct val="100000"/>
              </a:lnSpc>
              <a:spcBef>
                <a:spcPts val="4500"/>
              </a:spcBef>
              <a:defRPr sz="4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117600" indent="-558800">
              <a:lnSpc>
                <a:spcPct val="100000"/>
              </a:lnSpc>
              <a:spcBef>
                <a:spcPts val="4500"/>
              </a:spcBef>
              <a:defRPr sz="4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676400" indent="-558800">
              <a:lnSpc>
                <a:spcPct val="100000"/>
              </a:lnSpc>
              <a:spcBef>
                <a:spcPts val="4500"/>
              </a:spcBef>
              <a:defRPr sz="4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235200" indent="-558800">
              <a:lnSpc>
                <a:spcPct val="100000"/>
              </a:lnSpc>
              <a:spcBef>
                <a:spcPts val="4500"/>
              </a:spcBef>
              <a:defRPr sz="4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794000" indent="-558800">
              <a:lnSpc>
                <a:spcPct val="100000"/>
              </a:lnSpc>
              <a:spcBef>
                <a:spcPts val="4500"/>
              </a:spcBef>
              <a:defRPr sz="4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36930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6927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65907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224" name="Shape 2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54770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567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0A4B64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23535335" y="13081000"/>
            <a:ext cx="45323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155673" y="12331840"/>
            <a:ext cx="2463801" cy="65834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10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14589923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111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4589923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0F354C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78689387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0A4B64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23535335" y="13081000"/>
            <a:ext cx="45323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155673" y="12331840"/>
            <a:ext cx="2463801" cy="65834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10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14589923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111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4589923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0F354C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78689387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lank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0A4B64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23535335" y="13081000"/>
            <a:ext cx="45323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155673" y="12331840"/>
            <a:ext cx="2463801" cy="65834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10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14589923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111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4589923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0F354C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78689387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Blank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0A4B64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23535335" y="13081000"/>
            <a:ext cx="45323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155673" y="12331840"/>
            <a:ext cx="2463801" cy="65834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10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14589923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111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4589923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0F354C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78689387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474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23339653" y="12788900"/>
            <a:ext cx="391365" cy="347980"/>
          </a:xfrm>
          <a:prstGeom prst="rect">
            <a:avLst/>
          </a:prstGeom>
        </p:spPr>
        <p:txBody>
          <a:bodyPr/>
          <a:lstStyle>
            <a:lvl1pPr>
              <a:defRPr sz="1800" b="1" spc="90">
                <a:solidFill>
                  <a:srgbClr val="7AD0E5"/>
                </a:solidFill>
                <a:latin typeface="DIN Next LT Pro"/>
                <a:ea typeface="DIN Next LT Pro"/>
                <a:cs typeface="DIN Next LT Pro"/>
                <a:sym typeface="DIN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t="16317" b="16317"/>
          <a:stretch>
            <a:fillRect/>
          </a:stretch>
        </p:blipFill>
        <p:spPr>
          <a:xfrm>
            <a:off x="1155475" y="12439158"/>
            <a:ext cx="2464359" cy="443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0A4B64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23535335" y="13081000"/>
            <a:ext cx="45323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155673" y="12331840"/>
            <a:ext cx="2463801" cy="65834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10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14589923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111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4589923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0F354C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786893878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Blank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0A4B64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23535335" y="13081000"/>
            <a:ext cx="45323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155673" y="12331840"/>
            <a:ext cx="2463801" cy="65834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10"/>
          <p:cNvSpPr>
            <a:spLocks noGrp="1"/>
          </p:cNvSpPr>
          <p:nvPr>
            <p:ph type="body" sz="quarter" idx="1"/>
          </p:nvPr>
        </p:nvSpPr>
        <p:spPr>
          <a:xfrm>
            <a:off x="1075266" y="2120900"/>
            <a:ext cx="14589923" cy="5259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1pPr>
            <a:lvl2pPr marL="0" indent="2286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2pPr>
            <a:lvl3pPr marL="0" indent="4572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3pPr>
            <a:lvl4pPr marL="0" indent="6858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4pPr>
            <a:lvl5pPr marL="0" indent="914400">
              <a:lnSpc>
                <a:spcPct val="100000"/>
              </a:lnSpc>
              <a:buSzTx/>
              <a:buNone/>
              <a:defRPr sz="2600" cap="all" spc="104">
                <a:solidFill>
                  <a:srgbClr val="2B6381"/>
                </a:solidFill>
                <a:latin typeface="+mn-lt"/>
                <a:ea typeface="+mn-ea"/>
                <a:cs typeface="+mn-cs"/>
                <a:sym typeface="GT Walsheim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111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4589923" cy="1278104"/>
          </a:xfrm>
          <a:prstGeom prst="rect">
            <a:avLst/>
          </a:prstGeom>
        </p:spPr>
        <p:txBody>
          <a:bodyPr anchor="b"/>
          <a:lstStyle>
            <a:lvl1pPr algn="l">
              <a:defRPr sz="8000" cap="none">
                <a:solidFill>
                  <a:srgbClr val="0F354C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78689387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712" r:id="rId17"/>
    <p:sldLayoutId id="2147483711" r:id="rId18"/>
    <p:sldLayoutId id="2147483713" r:id="rId19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0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26DE9-557D-4390-89D4-ECE53024A2B5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00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00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C32B7-0C8E-4F21-9434-703C6C9B3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1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4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3400232" y="12788900"/>
            <a:ext cx="2702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 spc="9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fld id="{86CB4B4D-7CA3-9044-876B-883B54F8677D}" type="slidenum">
              <a:t>‹#›</a:t>
            </a:fld>
            <a:r>
              <a:t>￼</a:t>
            </a:r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1155673" y="12331840"/>
            <a:ext cx="2463801" cy="6583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534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97" r:id="rId8"/>
    <p:sldLayoutId id="2147483669" r:id="rId9"/>
    <p:sldLayoutId id="2147483698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T Walsheim Bold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T Walsheim Bold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T Walsheim Bold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T Walsheim Bold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T Walsheim Bold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T Walsheim Bold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T Walsheim Bold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T Walsheim Bold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T Walsheim Bold"/>
        </a:defRPr>
      </a:lvl9pPr>
    </p:titleStyle>
    <p:bodyStyle>
      <a:lvl1pPr marL="537307" marR="0" indent="-537307" algn="l" defTabSz="825500" rtl="0" latinLnBrk="0">
        <a:lnSpc>
          <a:spcPct val="7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170A36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1pPr>
      <a:lvl2pPr marL="1172307" marR="0" indent="-537307" algn="l" defTabSz="825500" rtl="0" latinLnBrk="0">
        <a:lnSpc>
          <a:spcPct val="7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170A36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2pPr>
      <a:lvl3pPr marL="1807307" marR="0" indent="-537307" algn="l" defTabSz="825500" rtl="0" latinLnBrk="0">
        <a:lnSpc>
          <a:spcPct val="7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170A36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3pPr>
      <a:lvl4pPr marL="2442307" marR="0" indent="-537307" algn="l" defTabSz="825500" rtl="0" latinLnBrk="0">
        <a:lnSpc>
          <a:spcPct val="7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170A36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4pPr>
      <a:lvl5pPr marL="3077307" marR="0" indent="-537307" algn="l" defTabSz="825500" rtl="0" latinLnBrk="0">
        <a:lnSpc>
          <a:spcPct val="7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170A36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5pPr>
      <a:lvl6pPr marL="3712307" marR="0" indent="-537307" algn="l" defTabSz="825500" rtl="0" latinLnBrk="0">
        <a:lnSpc>
          <a:spcPct val="7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170A36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6pPr>
      <a:lvl7pPr marL="4347307" marR="0" indent="-537307" algn="l" defTabSz="825500" rtl="0" latinLnBrk="0">
        <a:lnSpc>
          <a:spcPct val="7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170A36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7pPr>
      <a:lvl8pPr marL="4982307" marR="0" indent="-537307" algn="l" defTabSz="825500" rtl="0" latinLnBrk="0">
        <a:lnSpc>
          <a:spcPct val="7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170A36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8pPr>
      <a:lvl9pPr marL="5617307" marR="0" indent="-537307" algn="l" defTabSz="825500" rtl="0" latinLnBrk="0">
        <a:lnSpc>
          <a:spcPct val="7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170A36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://www.shiftresearchlab.org/contact/newsletter" TargetMode="External"/><Relationship Id="rId3" Type="http://schemas.openxmlformats.org/officeDocument/2006/relationships/hyperlink" Target="http://SHIFTRESEARCHLAB.ORG" TargetMode="External"/><Relationship Id="rId7" Type="http://schemas.openxmlformats.org/officeDocument/2006/relationships/hyperlink" Target="https://twitter.com/Shift_Research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hyperlink" Target="https://plus.google.com/101760760478372595153" TargetMode="External"/><Relationship Id="rId5" Type="http://schemas.openxmlformats.org/officeDocument/2006/relationships/hyperlink" Target="https://www.facebook.com/ShiftResearchLab/" TargetMode="External"/><Relationship Id="rId15" Type="http://schemas.openxmlformats.org/officeDocument/2006/relationships/hyperlink" Target="mailto:jnewcomer@garycommunity.org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hyperlink" Target="https://www.linkedin.com/company-beta/15230054?pathWildcard=15230054" TargetMode="External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/>
        </p:nvSpPr>
        <p:spPr>
          <a:xfrm>
            <a:off x="2466974" y="2512500"/>
            <a:ext cx="19450050" cy="139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ct val="130000"/>
              </a:lnSpc>
              <a:defRPr sz="15000">
                <a:solidFill>
                  <a:srgbClr val="E8D8B4"/>
                </a:solidFill>
                <a:latin typeface="GT Walsheim Pro Trial Bold"/>
                <a:ea typeface="GT Walsheim Pro Trial Bold"/>
                <a:cs typeface="GT Walsheim Pro Trial Bold"/>
                <a:sym typeface="GT Walsheim Pro Trial Bold"/>
              </a:defRPr>
            </a:lvl1pPr>
          </a:lstStyle>
          <a:p>
            <a:endParaRPr sz="720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Denver regional equity atlas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impacts on access to transportation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NNIP Fall Meeting 2018</a:t>
            </a:r>
          </a:p>
          <a:p>
            <a:r>
              <a:rPr lang="en-US" dirty="0" smtClean="0"/>
              <a:t>Los Angeles,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89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Shift-ResearchLab-FullLogo-Color-filtered.png"/>
          <p:cNvPicPr>
            <a:picLocks noChangeAspect="1"/>
          </p:cNvPicPr>
          <p:nvPr/>
        </p:nvPicPr>
        <p:blipFill>
          <a:blip r:embed="rId2">
            <a:alphaModFix amt="10000"/>
            <a:extLst/>
          </a:blip>
          <a:stretch>
            <a:fillRect/>
          </a:stretch>
        </p:blipFill>
        <p:spPr>
          <a:xfrm rot="16200000">
            <a:off x="12907022" y="-200263"/>
            <a:ext cx="15765011" cy="15765010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1312735" y="818044"/>
            <a:ext cx="13605665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8000">
                <a:solidFill>
                  <a:srgbClr val="E7D8B3"/>
                </a:solidFill>
                <a:latin typeface="GT Walsheim Pro Trial Bold"/>
                <a:ea typeface="GT Walsheim Pro Trial Bold"/>
                <a:cs typeface="GT Walsheim Pro Trial Bold"/>
                <a:sym typeface="GT Walsheim Pro Trial Bold"/>
              </a:defRPr>
            </a:lvl1pPr>
          </a:lstStyle>
          <a:p>
            <a:r>
              <a:rPr lang="en-US" dirty="0" smtClean="0">
                <a:solidFill>
                  <a:srgbClr val="5ABAD7"/>
                </a:solidFill>
              </a:rPr>
              <a:t>contact</a:t>
            </a:r>
            <a:endParaRPr dirty="0">
              <a:solidFill>
                <a:srgbClr val="5ABAD7"/>
              </a:solidFill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1446517" y="4434911"/>
            <a:ext cx="9107806" cy="125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005A7C"/>
                </a:solidFill>
                <a:latin typeface="+mn-lt"/>
                <a:ea typeface="+mn-ea"/>
                <a:cs typeface="+mn-cs"/>
                <a:sym typeface="GT Walsheim Bold"/>
              </a:defRPr>
            </a:pPr>
            <a:r>
              <a:rPr dirty="0"/>
              <a:t>join our mailing list</a:t>
            </a:r>
          </a:p>
          <a:p>
            <a:pPr algn="l">
              <a:defRPr sz="3000">
                <a:solidFill>
                  <a:srgbClr val="005A7C"/>
                </a:solidFill>
                <a:latin typeface="GT Walsheim Regular"/>
                <a:ea typeface="GT Walsheim Regular"/>
                <a:cs typeface="GT Walsheim Regular"/>
                <a:sym typeface="GT Walsheim Regular"/>
              </a:defRPr>
            </a:pPr>
            <a:r>
              <a:rPr dirty="0"/>
              <a:t>Stay up to date on the latest from Shift Research Lab</a:t>
            </a:r>
          </a:p>
        </p:txBody>
      </p:sp>
      <p:sp>
        <p:nvSpPr>
          <p:cNvPr id="456" name="Shape 456"/>
          <p:cNvSpPr/>
          <p:nvPr/>
        </p:nvSpPr>
        <p:spPr>
          <a:xfrm>
            <a:off x="1335131" y="7244707"/>
            <a:ext cx="2988946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005A7C"/>
                </a:solidFill>
                <a:latin typeface="+mn-lt"/>
                <a:ea typeface="+mn-ea"/>
                <a:cs typeface="+mn-cs"/>
                <a:sym typeface="GT Walsheim Bold"/>
              </a:defRPr>
            </a:lvl1pPr>
          </a:lstStyle>
          <a:p>
            <a:r>
              <a:rPr dirty="0"/>
              <a:t>follow us </a:t>
            </a:r>
          </a:p>
        </p:txBody>
      </p:sp>
      <p:sp>
        <p:nvSpPr>
          <p:cNvPr id="457" name="Shape 457"/>
          <p:cNvSpPr/>
          <p:nvPr/>
        </p:nvSpPr>
        <p:spPr>
          <a:xfrm>
            <a:off x="1392357" y="4182186"/>
            <a:ext cx="1495880" cy="1"/>
          </a:xfrm>
          <a:prstGeom prst="line">
            <a:avLst/>
          </a:prstGeom>
          <a:ln w="63500">
            <a:solidFill>
              <a:srgbClr val="E7D8B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58" name="Shape 458"/>
          <p:cNvSpPr/>
          <p:nvPr/>
        </p:nvSpPr>
        <p:spPr>
          <a:xfrm>
            <a:off x="1378793" y="6953882"/>
            <a:ext cx="1495880" cy="1"/>
          </a:xfrm>
          <a:prstGeom prst="line">
            <a:avLst/>
          </a:prstGeom>
          <a:ln w="63500">
            <a:solidFill>
              <a:srgbClr val="E7D8B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59" name="Shape 459"/>
          <p:cNvSpPr/>
          <p:nvPr/>
        </p:nvSpPr>
        <p:spPr>
          <a:xfrm>
            <a:off x="1348696" y="9564681"/>
            <a:ext cx="729206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005A7C"/>
                </a:solidFill>
                <a:latin typeface="+mn-lt"/>
                <a:ea typeface="+mn-ea"/>
                <a:cs typeface="+mn-cs"/>
                <a:sym typeface="GT Walsheim Bold"/>
              </a:defRPr>
            </a:lvl1pPr>
          </a:lstStyle>
          <a:p>
            <a:r>
              <a:rPr dirty="0"/>
              <a:t>for more information </a:t>
            </a:r>
            <a:r>
              <a:rPr dirty="0" smtClean="0"/>
              <a:t>vis</a:t>
            </a:r>
            <a:r>
              <a:rPr lang="en-US" dirty="0" smtClean="0"/>
              <a:t>i</a:t>
            </a:r>
            <a:r>
              <a:rPr dirty="0" smtClean="0"/>
              <a:t>t </a:t>
            </a:r>
            <a:endParaRPr dirty="0"/>
          </a:p>
        </p:txBody>
      </p:sp>
      <p:sp>
        <p:nvSpPr>
          <p:cNvPr id="460" name="Shape 460"/>
          <p:cNvSpPr/>
          <p:nvPr/>
        </p:nvSpPr>
        <p:spPr>
          <a:xfrm>
            <a:off x="1392357" y="9278072"/>
            <a:ext cx="1495880" cy="1"/>
          </a:xfrm>
          <a:prstGeom prst="line">
            <a:avLst/>
          </a:prstGeom>
          <a:ln w="63500">
            <a:solidFill>
              <a:srgbClr val="E7D8B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61" name="Shape 461"/>
          <p:cNvSpPr/>
          <p:nvPr/>
        </p:nvSpPr>
        <p:spPr>
          <a:xfrm>
            <a:off x="1922325" y="10621336"/>
            <a:ext cx="4539704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50D4E1"/>
                </a:solidFill>
                <a:latin typeface="GT Walsheim Medium"/>
                <a:ea typeface="GT Walsheim Medium"/>
                <a:cs typeface="GT Walsheim Medium"/>
                <a:sym typeface="GT Walsheim Medium"/>
                <a:hlinkClick r:id=""/>
              </a:defRPr>
            </a:lvl1pPr>
          </a:lstStyle>
          <a:p>
            <a:r>
              <a:rPr dirty="0">
                <a:solidFill>
                  <a:srgbClr val="69C6DF"/>
                </a:solidFill>
                <a:hlinkClick r:id="rId3"/>
              </a:rPr>
              <a:t>SHIFTRESEARCHLAB.ORG</a:t>
            </a:r>
          </a:p>
        </p:txBody>
      </p:sp>
      <p:pic>
        <p:nvPicPr>
          <p:cNvPr id="46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2735" y="10694271"/>
            <a:ext cx="418376" cy="418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pasted-image.pdf">
            <a:hlinkClick r:id="rId5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2643" y="8279455"/>
            <a:ext cx="601576" cy="601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pasted-image.pdf">
            <a:hlinkClick r:id="rId7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558635" y="8279455"/>
            <a:ext cx="601576" cy="601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pasted-image.pdf">
            <a:hlinkClick r:id="rId9"/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694627" y="8279455"/>
            <a:ext cx="601576" cy="601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pasted-image.pdf">
            <a:hlinkClick r:id="rId11"/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830619" y="8279455"/>
            <a:ext cx="601576" cy="601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signup.png">
            <a:hlinkClick r:id="rId13"/>
          </p:cNvPr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415380" y="5990475"/>
            <a:ext cx="3175001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455"/>
          <p:cNvSpPr/>
          <p:nvPr/>
        </p:nvSpPr>
        <p:spPr>
          <a:xfrm>
            <a:off x="1392357" y="2157389"/>
            <a:ext cx="5798062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005A7C"/>
                </a:solidFill>
                <a:latin typeface="+mn-lt"/>
                <a:ea typeface="+mn-ea"/>
                <a:cs typeface="+mn-cs"/>
                <a:sym typeface="GT Walsheim Bold"/>
              </a:defRPr>
            </a:pPr>
            <a:r>
              <a:rPr lang="en-US" dirty="0" smtClean="0"/>
              <a:t>Jennifer Newcomer</a:t>
            </a:r>
            <a:endParaRPr dirty="0" smtClean="0"/>
          </a:p>
          <a:p>
            <a:pPr algn="l">
              <a:defRPr sz="3000">
                <a:solidFill>
                  <a:srgbClr val="005A7C"/>
                </a:solidFill>
                <a:latin typeface="GT Walsheim Regular"/>
                <a:ea typeface="GT Walsheim Regular"/>
                <a:cs typeface="GT Walsheim Regular"/>
                <a:sym typeface="GT Walsheim Regular"/>
              </a:defRPr>
            </a:pPr>
            <a:r>
              <a:rPr lang="en-US" dirty="0" smtClean="0">
                <a:hlinkClick r:id="rId15"/>
              </a:rPr>
              <a:t>jnewcomer@garycommunity.org</a:t>
            </a:r>
            <a:endParaRPr lang="en-US" dirty="0" smtClean="0"/>
          </a:p>
          <a:p>
            <a:pPr algn="l">
              <a:defRPr sz="3000">
                <a:solidFill>
                  <a:srgbClr val="005A7C"/>
                </a:solidFill>
                <a:latin typeface="GT Walsheim Regular"/>
                <a:ea typeface="GT Walsheim Regular"/>
                <a:cs typeface="GT Walsheim Regular"/>
                <a:sym typeface="GT Walsheim Regular"/>
              </a:defRPr>
            </a:pPr>
            <a:r>
              <a:rPr lang="en-US" dirty="0" smtClean="0"/>
              <a:t>303-454-3776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5535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761" y="-81457"/>
            <a:ext cx="24816902" cy="14127538"/>
          </a:xfrm>
          <a:prstGeom prst="rect">
            <a:avLst/>
          </a:prstGeom>
        </p:spPr>
      </p:pic>
      <p:sp>
        <p:nvSpPr>
          <p:cNvPr id="147" name="Shape 147"/>
          <p:cNvSpPr/>
          <p:nvPr/>
        </p:nvSpPr>
        <p:spPr>
          <a:xfrm>
            <a:off x="1096129" y="3454400"/>
            <a:ext cx="20284205" cy="5411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3000">
                <a:solidFill>
                  <a:srgbClr val="7AD0E5"/>
                </a:solidFill>
                <a:latin typeface="GothamRounded-Medium"/>
                <a:ea typeface="GothamRounded-Medium"/>
                <a:cs typeface="GothamRounded-Medium"/>
                <a:sym typeface="GothamRounded-Medium"/>
              </a:defRPr>
            </a:pPr>
            <a:r>
              <a:rPr dirty="0"/>
              <a:t>1.</a:t>
            </a:r>
          </a:p>
          <a:p>
            <a:pPr algn="l">
              <a:defRPr sz="8500">
                <a:solidFill>
                  <a:srgbClr val="E8D8B4"/>
                </a:solidFill>
                <a:latin typeface="GT Walsheim Pro Trial Bold"/>
                <a:ea typeface="GT Walsheim Pro Trial Bold"/>
                <a:cs typeface="GT Walsheim Pro Trial Bold"/>
                <a:sym typeface="GT Walsheim Pro Trial Bold"/>
              </a:defRPr>
            </a:pPr>
            <a:r>
              <a:rPr lang="en-US" dirty="0" smtClean="0">
                <a:solidFill>
                  <a:schemeClr val="bg1"/>
                </a:solidFill>
              </a:rPr>
              <a:t>Quick REA History</a:t>
            </a:r>
            <a:endParaRPr dirty="0" smtClean="0">
              <a:solidFill>
                <a:schemeClr val="bg1"/>
              </a:solidFill>
            </a:endParaRPr>
          </a:p>
          <a:p>
            <a:pPr algn="l">
              <a:defRPr sz="3000">
                <a:solidFill>
                  <a:srgbClr val="7AD0E5"/>
                </a:solidFill>
                <a:latin typeface="GothamRounded-Medium"/>
                <a:ea typeface="GothamRounded-Medium"/>
                <a:cs typeface="GothamRounded-Medium"/>
                <a:sym typeface="GothamRounded-Medium"/>
              </a:defRPr>
            </a:pPr>
            <a:r>
              <a:rPr dirty="0" smtClean="0"/>
              <a:t>2.</a:t>
            </a:r>
          </a:p>
          <a:p>
            <a:pPr algn="l">
              <a:defRPr sz="8500">
                <a:solidFill>
                  <a:srgbClr val="E8D8B4"/>
                </a:solidFill>
                <a:latin typeface="GT Walsheim Pro Trial Bold"/>
                <a:ea typeface="GT Walsheim Pro Trial Bold"/>
                <a:cs typeface="GT Walsheim Pro Trial Bold"/>
                <a:sym typeface="GT Walsheim Pro Trial Bold"/>
              </a:defRPr>
            </a:pPr>
            <a:r>
              <a:rPr lang="en-US" dirty="0" smtClean="0">
                <a:solidFill>
                  <a:schemeClr val="bg1"/>
                </a:solidFill>
              </a:rPr>
              <a:t>Case Study on Westwood Neighborhood</a:t>
            </a:r>
            <a:endParaRPr lang="en-US" dirty="0">
              <a:solidFill>
                <a:schemeClr val="bg1"/>
              </a:solidFill>
            </a:endParaRPr>
          </a:p>
          <a:p>
            <a:pPr algn="l">
              <a:defRPr sz="3000">
                <a:solidFill>
                  <a:srgbClr val="7AD0E5"/>
                </a:solidFill>
                <a:latin typeface="GothamRounded-Medium"/>
                <a:ea typeface="GothamRounded-Medium"/>
                <a:cs typeface="GothamRounded-Medium"/>
                <a:sym typeface="GothamRounded-Medium"/>
              </a:defRPr>
            </a:pPr>
            <a:r>
              <a:rPr dirty="0" smtClean="0"/>
              <a:t>3.</a:t>
            </a:r>
          </a:p>
          <a:p>
            <a:pPr algn="l">
              <a:defRPr sz="8500">
                <a:solidFill>
                  <a:srgbClr val="E8D8B4"/>
                </a:solidFill>
                <a:latin typeface="GT Walsheim Pro Trial Bold"/>
                <a:ea typeface="GT Walsheim Pro Trial Bold"/>
                <a:cs typeface="GT Walsheim Pro Trial Bold"/>
                <a:sym typeface="GT Walsheim Pro Trial Bold"/>
              </a:defRPr>
            </a:pPr>
            <a:r>
              <a:rPr lang="en-US" dirty="0" smtClean="0">
                <a:solidFill>
                  <a:schemeClr val="bg1"/>
                </a:solidFill>
              </a:rPr>
              <a:t>Ripple to New Affordable Housing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1155475" y="2456533"/>
            <a:ext cx="3452110" cy="4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20000"/>
              </a:lnSpc>
              <a:defRPr sz="2000" spc="440">
                <a:solidFill>
                  <a:srgbClr val="E9D8B4"/>
                </a:solidFill>
                <a:latin typeface="GT Walsheim Pro Trial Medium"/>
                <a:ea typeface="GT Walsheim Pro Trial Medium"/>
                <a:cs typeface="GT Walsheim Pro Trial Medium"/>
                <a:sym typeface="GT Walsheim Pro Trial Medium"/>
              </a:defRPr>
            </a:lvl1pPr>
          </a:lstStyle>
          <a:p>
            <a:pPr algn="l"/>
            <a:r>
              <a:rPr lang="en-US" spc="510" dirty="0" smtClean="0">
                <a:solidFill>
                  <a:schemeClr val="bg1"/>
                </a:solidFill>
              </a:rPr>
              <a:t>Outline</a:t>
            </a:r>
            <a:endParaRPr spc="510" dirty="0">
              <a:solidFill>
                <a:schemeClr val="bg1"/>
              </a:solidFill>
            </a:endParaRPr>
          </a:p>
        </p:txBody>
      </p:sp>
      <p:grpSp>
        <p:nvGrpSpPr>
          <p:cNvPr id="151" name="Group 151"/>
          <p:cNvGrpSpPr/>
          <p:nvPr/>
        </p:nvGrpSpPr>
        <p:grpSpPr>
          <a:xfrm>
            <a:off x="1096131" y="2261838"/>
            <a:ext cx="3364697" cy="860553"/>
            <a:chOff x="-342389" y="0"/>
            <a:chExt cx="3364696" cy="711200"/>
          </a:xfrm>
        </p:grpSpPr>
        <p:sp>
          <p:nvSpPr>
            <p:cNvPr id="149" name="Shape 149"/>
            <p:cNvSpPr/>
            <p:nvPr/>
          </p:nvSpPr>
          <p:spPr>
            <a:xfrm>
              <a:off x="-342389" y="711200"/>
              <a:ext cx="3362818" cy="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-342389" y="0"/>
              <a:ext cx="3364696" cy="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pic>
        <p:nvPicPr>
          <p:cNvPr id="8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t="16317" b="16317"/>
          <a:stretch>
            <a:fillRect/>
          </a:stretch>
        </p:blipFill>
        <p:spPr>
          <a:xfrm>
            <a:off x="1155475" y="12211050"/>
            <a:ext cx="3731587" cy="6717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111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The static version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Denver Regional Equity Atlas 1.0</a:t>
            </a:r>
            <a:endParaRPr lang="en-US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1075266" y="3688950"/>
            <a:ext cx="13639800" cy="7606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2500" lnSpcReduction="20000"/>
          </a:bodyPr>
          <a:lstStyle>
            <a:lvl1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all" spc="0" baseline="0">
                <a:ln>
                  <a:noFill/>
                </a:ln>
                <a:solidFill>
                  <a:srgbClr val="0A4B64"/>
                </a:solidFill>
                <a:uFillTx/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1pPr>
            <a:lvl2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0A4B64"/>
                </a:solidFill>
                <a:uFillTx/>
                <a:latin typeface="+mn-lt"/>
                <a:ea typeface="+mn-ea"/>
                <a:cs typeface="+mn-cs"/>
                <a:sym typeface="GT Walsheim Bold"/>
              </a:defRPr>
            </a:lvl2pPr>
            <a:lvl3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all" spc="0" baseline="0">
                <a:ln>
                  <a:noFill/>
                </a:ln>
                <a:solidFill>
                  <a:srgbClr val="0A4B64"/>
                </a:solidFill>
                <a:uFillTx/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3pPr>
            <a:lvl4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0A4B64"/>
                </a:solidFill>
                <a:uFillTx/>
                <a:latin typeface="+mn-lt"/>
                <a:ea typeface="+mn-ea"/>
                <a:cs typeface="+mn-cs"/>
                <a:sym typeface="GT Walsheim Bold"/>
              </a:defRPr>
            </a:lvl4pPr>
            <a:lvl5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all" spc="0" baseline="0">
                <a:ln>
                  <a:noFill/>
                </a:ln>
                <a:solidFill>
                  <a:srgbClr val="0A4B64"/>
                </a:solidFill>
                <a:uFillTx/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sz="6000" b="1" cap="none" dirty="0" smtClean="0">
                <a:latin typeface="+mj-lt"/>
              </a:rPr>
              <a:t>Released April 2012</a:t>
            </a:r>
          </a:p>
          <a:p>
            <a:pPr hangingPunct="1">
              <a:lnSpc>
                <a:spcPct val="100000"/>
              </a:lnSpc>
              <a:spcBef>
                <a:spcPts val="1800"/>
              </a:spcBef>
            </a:pPr>
            <a:r>
              <a:rPr lang="en-US" sz="6000" cap="none" dirty="0" smtClean="0">
                <a:latin typeface="+mj-lt"/>
              </a:rPr>
              <a:t>Showcase geographic interrelationship  between:</a:t>
            </a:r>
          </a:p>
          <a:p>
            <a:pPr marL="1143000" indent="-114300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3900" cap="none" dirty="0"/>
              <a:t>Transportation</a:t>
            </a:r>
          </a:p>
          <a:p>
            <a:pPr marL="1143000" indent="-114300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3900" cap="none" dirty="0" smtClean="0">
                <a:latin typeface="+mj-lt"/>
              </a:rPr>
              <a:t>Housing</a:t>
            </a:r>
          </a:p>
          <a:p>
            <a:pPr marL="1143000" indent="-114300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3900" cap="none" dirty="0" smtClean="0">
                <a:latin typeface="+mj-lt"/>
              </a:rPr>
              <a:t>Jobs</a:t>
            </a:r>
          </a:p>
          <a:p>
            <a:pPr marL="1143000" indent="-114300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3900" cap="none" dirty="0" smtClean="0">
                <a:latin typeface="+mj-lt"/>
              </a:rPr>
              <a:t>Education</a:t>
            </a:r>
          </a:p>
          <a:p>
            <a:pPr marL="1143000" indent="-114300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3900" cap="none" dirty="0" smtClean="0">
                <a:latin typeface="+mj-lt"/>
              </a:rPr>
              <a:t>Health</a:t>
            </a:r>
          </a:p>
          <a:p>
            <a:pPr hangingPunct="1">
              <a:lnSpc>
                <a:spcPct val="100000"/>
              </a:lnSpc>
              <a:spcBef>
                <a:spcPts val="1800"/>
              </a:spcBef>
            </a:pPr>
            <a:r>
              <a:rPr lang="en-US" sz="6000" cap="none" dirty="0" smtClean="0">
                <a:latin typeface="+mj-lt"/>
              </a:rPr>
              <a:t>Highlight social equity disparities</a:t>
            </a:r>
            <a:endParaRPr lang="en-US" sz="6000" cap="none" dirty="0" smtClean="0">
              <a:latin typeface="+mj-lt"/>
            </a:endParaRPr>
          </a:p>
          <a:p>
            <a:pPr hangingPunct="1">
              <a:lnSpc>
                <a:spcPct val="100000"/>
              </a:lnSpc>
              <a:spcBef>
                <a:spcPts val="1800"/>
              </a:spcBef>
            </a:pPr>
            <a:r>
              <a:rPr lang="en-US" sz="6000" cap="none" dirty="0" smtClean="0">
                <a:latin typeface="+mj-lt"/>
              </a:rPr>
              <a:t>Tell the story – but static</a:t>
            </a:r>
            <a:endParaRPr lang="en-US" sz="6000" cap="none" dirty="0" smtClean="0">
              <a:latin typeface="+mj-lt"/>
            </a:endParaRPr>
          </a:p>
        </p:txBody>
      </p:sp>
      <p:pic>
        <p:nvPicPr>
          <p:cNvPr id="5" name="Picture 4" descr="0101.nccdn.net/1_5/2ca/0e8/34e/equityatlas-complete-final-web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6178" r="30839" b="10311"/>
          <a:stretch/>
        </p:blipFill>
        <p:spPr>
          <a:xfrm>
            <a:off x="14715066" y="3221204"/>
            <a:ext cx="7738534" cy="100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4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interactive </a:t>
            </a:r>
            <a:r>
              <a:rPr lang="en-US" dirty="0" smtClean="0"/>
              <a:t>version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Denver Regional Equity Atlas </a:t>
            </a:r>
            <a:r>
              <a:rPr lang="en-US" dirty="0" smtClean="0"/>
              <a:t>2.0</a:t>
            </a:r>
            <a:endParaRPr lang="en-US" dirty="0"/>
          </a:p>
        </p:txBody>
      </p:sp>
      <p:pic>
        <p:nvPicPr>
          <p:cNvPr id="6" name="Picture 5" descr="Denver Regional Equity Atlas - Google Chrome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7" t="6774" r="26667" b="50517"/>
          <a:stretch/>
        </p:blipFill>
        <p:spPr>
          <a:xfrm>
            <a:off x="3074407" y="3109256"/>
            <a:ext cx="18871194" cy="1046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88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Critical transportation service provides access to opportunity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Westwood Neighborhood Impact</a:t>
            </a:r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920" y="3085748"/>
            <a:ext cx="14554876" cy="101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862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Data and Storytelling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266" y="894275"/>
            <a:ext cx="21251334" cy="12781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Did Westwood Get Their Bus Service Back?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14" y="3101034"/>
            <a:ext cx="19247736" cy="9400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40812" y="11815762"/>
            <a:ext cx="2057400" cy="2857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864512" y="8996362"/>
            <a:ext cx="2057400" cy="28575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10782" y="3847640"/>
            <a:ext cx="4015932" cy="7606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all" spc="0" baseline="0">
                <a:ln>
                  <a:noFill/>
                </a:ln>
                <a:solidFill>
                  <a:srgbClr val="0A4B64"/>
                </a:solidFill>
                <a:uFillTx/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1pPr>
            <a:lvl2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0A4B64"/>
                </a:solidFill>
                <a:uFillTx/>
                <a:latin typeface="+mn-lt"/>
                <a:ea typeface="+mn-ea"/>
                <a:cs typeface="+mn-cs"/>
                <a:sym typeface="GT Walsheim Bold"/>
              </a:defRPr>
            </a:lvl2pPr>
            <a:lvl3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all" spc="0" baseline="0">
                <a:ln>
                  <a:noFill/>
                </a:ln>
                <a:solidFill>
                  <a:srgbClr val="0A4B64"/>
                </a:solidFill>
                <a:uFillTx/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3pPr>
            <a:lvl4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0A4B64"/>
                </a:solidFill>
                <a:uFillTx/>
                <a:latin typeface="+mn-lt"/>
                <a:ea typeface="+mn-ea"/>
                <a:cs typeface="+mn-cs"/>
                <a:sym typeface="GT Walsheim Bold"/>
              </a:defRPr>
            </a:lvl4pPr>
            <a:lvl5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all" spc="0" baseline="0">
                <a:ln>
                  <a:noFill/>
                </a:ln>
                <a:solidFill>
                  <a:srgbClr val="0A4B64"/>
                </a:solidFill>
                <a:uFillTx/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sz="3600" b="1" cap="none" dirty="0" smtClean="0">
                <a:latin typeface="+mj-lt"/>
              </a:rPr>
              <a:t>17,000 Residents</a:t>
            </a:r>
            <a:endParaRPr lang="en-US" sz="3600" b="1" cap="none" dirty="0" smtClean="0">
              <a:latin typeface="+mj-lt"/>
            </a:endParaRPr>
          </a:p>
          <a:p>
            <a:pPr hangingPunct="1">
              <a:lnSpc>
                <a:spcPct val="100000"/>
              </a:lnSpc>
              <a:spcBef>
                <a:spcPts val="1800"/>
              </a:spcBef>
            </a:pPr>
            <a:r>
              <a:rPr lang="en-US" sz="3600" cap="none" dirty="0" smtClean="0">
                <a:latin typeface="+mj-lt"/>
              </a:rPr>
              <a:t>81% Hispanic</a:t>
            </a:r>
            <a:endParaRPr lang="en-US" sz="3600" cap="none" dirty="0">
              <a:latin typeface="+mj-lt"/>
            </a:endParaRPr>
          </a:p>
          <a:p>
            <a:pPr hangingPunct="1">
              <a:lnSpc>
                <a:spcPct val="100000"/>
              </a:lnSpc>
              <a:spcBef>
                <a:spcPts val="1800"/>
              </a:spcBef>
            </a:pPr>
            <a:r>
              <a:rPr lang="en-US" sz="3600" cap="none" dirty="0" smtClean="0">
                <a:latin typeface="+mj-lt"/>
              </a:rPr>
              <a:t>Majority &lt;60%AMI</a:t>
            </a:r>
          </a:p>
          <a:p>
            <a:pPr hangingPunct="1">
              <a:lnSpc>
                <a:spcPct val="100000"/>
              </a:lnSpc>
              <a:spcBef>
                <a:spcPts val="1800"/>
              </a:spcBef>
            </a:pPr>
            <a:r>
              <a:rPr lang="en-US" sz="3600" cap="none" dirty="0" smtClean="0">
                <a:latin typeface="+mj-lt"/>
              </a:rPr>
              <a:t>Stories highlighted</a:t>
            </a:r>
          </a:p>
          <a:p>
            <a:pPr hangingPunct="1">
              <a:lnSpc>
                <a:spcPct val="100000"/>
              </a:lnSpc>
              <a:spcBef>
                <a:spcPts val="1800"/>
              </a:spcBef>
            </a:pPr>
            <a:r>
              <a:rPr lang="en-US" sz="3600" cap="none" dirty="0">
                <a:latin typeface="+mj-lt"/>
              </a:rPr>
              <a:t>n</a:t>
            </a:r>
            <a:r>
              <a:rPr lang="en-US" sz="3600" cap="none" dirty="0" smtClean="0">
                <a:latin typeface="+mj-lt"/>
              </a:rPr>
              <a:t>eed to access:</a:t>
            </a:r>
            <a:endParaRPr lang="en-US" sz="3600" cap="none" dirty="0" smtClean="0">
              <a:latin typeface="+mj-lt"/>
            </a:endParaRPr>
          </a:p>
          <a:p>
            <a:pPr marL="1143000" indent="-114300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2400" cap="none" dirty="0" smtClean="0">
                <a:latin typeface="+mj-lt"/>
              </a:rPr>
              <a:t>Jobs</a:t>
            </a:r>
          </a:p>
          <a:p>
            <a:pPr marL="1143000" indent="-114300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2400" cap="none" dirty="0" smtClean="0">
                <a:latin typeface="+mj-lt"/>
              </a:rPr>
              <a:t>Health Facilities</a:t>
            </a:r>
          </a:p>
          <a:p>
            <a:pPr marL="1143000" indent="-114300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en-US" sz="2400" cap="none" dirty="0" smtClean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101638" y="7158039"/>
            <a:ext cx="2522112" cy="2238374"/>
          </a:xfrm>
          <a:prstGeom prst="ellipse">
            <a:avLst/>
          </a:prstGeom>
          <a:noFill/>
          <a:ln w="57150" cap="flat">
            <a:solidFill>
              <a:srgbClr val="FBF1B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11884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Influence on new affordable development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266" y="894275"/>
            <a:ext cx="22108584" cy="12781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Interrelationship of H+T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59" y="3164542"/>
            <a:ext cx="17865933" cy="97660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919741" y="5814647"/>
            <a:ext cx="5949764" cy="4767357"/>
          </a:xfrm>
          <a:prstGeom prst="ellipse">
            <a:avLst/>
          </a:prstGeom>
          <a:noFill/>
          <a:ln w="38100" cap="flat">
            <a:solidFill>
              <a:srgbClr val="094769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910781" y="3847640"/>
            <a:ext cx="5150049" cy="7606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all" spc="0" baseline="0">
                <a:ln>
                  <a:noFill/>
                </a:ln>
                <a:solidFill>
                  <a:srgbClr val="0A4B64"/>
                </a:solidFill>
                <a:uFillTx/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1pPr>
            <a:lvl2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0A4B64"/>
                </a:solidFill>
                <a:uFillTx/>
                <a:latin typeface="+mn-lt"/>
                <a:ea typeface="+mn-ea"/>
                <a:cs typeface="+mn-cs"/>
                <a:sym typeface="GT Walsheim Bold"/>
              </a:defRPr>
            </a:lvl2pPr>
            <a:lvl3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all" spc="0" baseline="0">
                <a:ln>
                  <a:noFill/>
                </a:ln>
                <a:solidFill>
                  <a:srgbClr val="0A4B64"/>
                </a:solidFill>
                <a:uFillTx/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3pPr>
            <a:lvl4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0A4B64"/>
                </a:solidFill>
                <a:uFillTx/>
                <a:latin typeface="+mn-lt"/>
                <a:ea typeface="+mn-ea"/>
                <a:cs typeface="+mn-cs"/>
                <a:sym typeface="GT Walsheim Bold"/>
              </a:defRPr>
            </a:lvl4pPr>
            <a:lvl5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all" spc="0" baseline="0">
                <a:ln>
                  <a:noFill/>
                </a:ln>
                <a:solidFill>
                  <a:srgbClr val="0A4B64"/>
                </a:solidFill>
                <a:uFillTx/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sz="3600" b="1" cap="none" dirty="0" smtClean="0">
                <a:latin typeface="+mj-lt"/>
              </a:rPr>
              <a:t>Reinstating route:</a:t>
            </a:r>
            <a:endParaRPr lang="en-US" sz="3600" b="1" cap="none" dirty="0" smtClean="0">
              <a:latin typeface="+mj-lt"/>
            </a:endParaRPr>
          </a:p>
          <a:p>
            <a:pPr hangingPunct="1">
              <a:lnSpc>
                <a:spcPct val="100000"/>
              </a:lnSpc>
              <a:spcBef>
                <a:spcPts val="1800"/>
              </a:spcBef>
            </a:pPr>
            <a:r>
              <a:rPr lang="en-US" sz="3600" cap="none" dirty="0" smtClean="0">
                <a:latin typeface="+mj-lt"/>
              </a:rPr>
              <a:t>Kept fragile mobility index</a:t>
            </a:r>
          </a:p>
        </p:txBody>
      </p:sp>
    </p:spTree>
    <p:extLst>
      <p:ext uri="{BB962C8B-B14F-4D97-AF65-F5344CB8AC3E}">
        <p14:creationId xmlns:p14="http://schemas.microsoft.com/office/powerpoint/2010/main" val="28819654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08" y="3166095"/>
            <a:ext cx="17891444" cy="9779956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Influence on new affordable development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266" y="894275"/>
            <a:ext cx="22108584" cy="12781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Interrelationship of H+T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0697000" y="5889436"/>
            <a:ext cx="5949764" cy="4767357"/>
          </a:xfrm>
          <a:prstGeom prst="ellipse">
            <a:avLst/>
          </a:prstGeom>
          <a:noFill/>
          <a:ln w="38100" cap="flat">
            <a:solidFill>
              <a:srgbClr val="094769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910781" y="3847640"/>
            <a:ext cx="5150049" cy="7606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all" spc="0" baseline="0">
                <a:ln>
                  <a:noFill/>
                </a:ln>
                <a:solidFill>
                  <a:srgbClr val="0A4B64"/>
                </a:solidFill>
                <a:uFillTx/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1pPr>
            <a:lvl2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0A4B64"/>
                </a:solidFill>
                <a:uFillTx/>
                <a:latin typeface="+mn-lt"/>
                <a:ea typeface="+mn-ea"/>
                <a:cs typeface="+mn-cs"/>
                <a:sym typeface="GT Walsheim Bold"/>
              </a:defRPr>
            </a:lvl2pPr>
            <a:lvl3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all" spc="0" baseline="0">
                <a:ln>
                  <a:noFill/>
                </a:ln>
                <a:solidFill>
                  <a:srgbClr val="0A4B64"/>
                </a:solidFill>
                <a:uFillTx/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3pPr>
            <a:lvl4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0A4B64"/>
                </a:solidFill>
                <a:uFillTx/>
                <a:latin typeface="+mn-lt"/>
                <a:ea typeface="+mn-ea"/>
                <a:cs typeface="+mn-cs"/>
                <a:sym typeface="GT Walsheim Bold"/>
              </a:defRPr>
            </a:lvl4pPr>
            <a:lvl5pPr marL="0" marR="0" indent="0" algn="l" defTabSz="825500" rtl="0" latinLnBrk="0">
              <a:lnSpc>
                <a:spcPct val="3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all" spc="0" baseline="0">
                <a:ln>
                  <a:noFill/>
                </a:ln>
                <a:solidFill>
                  <a:srgbClr val="0A4B64"/>
                </a:solidFill>
                <a:uFillTx/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sz="3600" b="1" cap="none" dirty="0" smtClean="0">
                <a:latin typeface="+mj-lt"/>
              </a:rPr>
              <a:t>Reinstating route:</a:t>
            </a:r>
            <a:endParaRPr lang="en-US" sz="3600" b="1" cap="none" dirty="0" smtClean="0">
              <a:latin typeface="+mj-lt"/>
            </a:endParaRPr>
          </a:p>
          <a:p>
            <a:pPr hangingPunct="1">
              <a:lnSpc>
                <a:spcPct val="100000"/>
              </a:lnSpc>
              <a:spcBef>
                <a:spcPts val="1800"/>
              </a:spcBef>
            </a:pPr>
            <a:r>
              <a:rPr lang="en-US" sz="3600" cap="none" dirty="0" smtClean="0">
                <a:latin typeface="+mj-lt"/>
              </a:rPr>
              <a:t>Kept fragile mobility index</a:t>
            </a:r>
          </a:p>
          <a:p>
            <a:pPr hangingPunct="1">
              <a:lnSpc>
                <a:spcPct val="100000"/>
              </a:lnSpc>
              <a:spcBef>
                <a:spcPts val="1800"/>
              </a:spcBef>
            </a:pPr>
            <a:endParaRPr lang="en-US" sz="3600" cap="none" dirty="0">
              <a:latin typeface="+mj-lt"/>
            </a:endParaRPr>
          </a:p>
          <a:p>
            <a:pPr hangingPunct="1">
              <a:lnSpc>
                <a:spcPct val="100000"/>
              </a:lnSpc>
              <a:spcBef>
                <a:spcPts val="1800"/>
              </a:spcBef>
            </a:pPr>
            <a:r>
              <a:rPr lang="en-US" sz="3600" cap="none" dirty="0" smtClean="0">
                <a:latin typeface="+mj-lt"/>
              </a:rPr>
              <a:t>Lured TOD Fund award</a:t>
            </a:r>
          </a:p>
          <a:p>
            <a:pPr marL="571500" indent="-57150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3600" cap="none" dirty="0" smtClean="0">
                <a:latin typeface="+mj-lt"/>
              </a:rPr>
              <a:t>42 units 30-60% AMI</a:t>
            </a:r>
          </a:p>
        </p:txBody>
      </p:sp>
    </p:spTree>
    <p:extLst>
      <p:ext uri="{BB962C8B-B14F-4D97-AF65-F5344CB8AC3E}">
        <p14:creationId xmlns:p14="http://schemas.microsoft.com/office/powerpoint/2010/main" val="32474200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Rea 3.0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266" y="894275"/>
            <a:ext cx="18279534" cy="12781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5266" y="3399004"/>
            <a:ext cx="22726843" cy="76738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R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A Health Equity SDOH</a:t>
            </a:r>
            <a:r>
              <a:rPr kumimoji="0" lang="en-US" sz="4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Platform</a:t>
            </a:r>
            <a:endParaRPr lang="en-US" sz="4400" b="1" dirty="0"/>
          </a:p>
          <a:p>
            <a:pPr marL="685800" lvl="3" indent="-6858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Will support the rebuilding of the Denver Regional Equity Atlas</a:t>
            </a:r>
          </a:p>
          <a:p>
            <a:pPr marL="685800" lvl="3" indent="-6858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Timeline: 2019 discovery and development – 2020 launch</a:t>
            </a:r>
          </a:p>
          <a:p>
            <a:pPr lvl="3" indent="0" algn="l">
              <a:lnSpc>
                <a:spcPct val="150000"/>
              </a:lnSpc>
            </a:pPr>
            <a:endParaRPr lang="en-US" sz="4000" dirty="0" smtClean="0"/>
          </a:p>
          <a:p>
            <a:pPr marR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400" b="1" dirty="0" smtClean="0"/>
              <a:t>Key Differences?</a:t>
            </a:r>
            <a:endParaRPr lang="en-US" sz="4400" b="1" dirty="0" smtClean="0"/>
          </a:p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4000" dirty="0" smtClean="0"/>
              <a:t>Integrating stories and narrative back that were lost from the 1.0 version</a:t>
            </a:r>
          </a:p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Activating a broader base (beyond MHC) to hopefully understand other facets of impact in communities</a:t>
            </a:r>
            <a:endParaRPr kumimoji="0" lang="en-US" sz="40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10701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ShiftResearch">
      <a:dk1>
        <a:sysClr val="windowText" lastClr="000000"/>
      </a:dk1>
      <a:lt1>
        <a:srgbClr val="FFFFFF"/>
      </a:lt1>
      <a:dk2>
        <a:srgbClr val="00587C"/>
      </a:dk2>
      <a:lt2>
        <a:srgbClr val="D9E1E2"/>
      </a:lt2>
      <a:accent1>
        <a:srgbClr val="00587C"/>
      </a:accent1>
      <a:accent2>
        <a:srgbClr val="6AD1E3"/>
      </a:accent2>
      <a:accent3>
        <a:srgbClr val="CEB888"/>
      </a:accent3>
      <a:accent4>
        <a:srgbClr val="00CFB4"/>
      </a:accent4>
      <a:accent5>
        <a:srgbClr val="FA4616"/>
      </a:accent5>
      <a:accent6>
        <a:srgbClr val="63666A"/>
      </a:accent6>
      <a:hlink>
        <a:srgbClr val="CEB888"/>
      </a:hlink>
      <a:folHlink>
        <a:srgbClr val="969696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T Walsheim Bold"/>
        <a:ea typeface="GT Walsheim Bold"/>
        <a:cs typeface="GT Walsheim Bold"/>
      </a:majorFont>
      <a:minorFont>
        <a:latin typeface="GT Walsheim Bold"/>
        <a:ea typeface="GT Walsheim Bold"/>
        <a:cs typeface="GT Walsheim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44163</TotalTime>
  <Words>232</Words>
  <Application>Microsoft Office PowerPoint</Application>
  <PresentationFormat>Custom</PresentationFormat>
  <Paragraphs>63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30" baseType="lpstr">
      <vt:lpstr>Arial</vt:lpstr>
      <vt:lpstr>Brandon Grotesque Bold</vt:lpstr>
      <vt:lpstr>Brandon Grotesque Medium</vt:lpstr>
      <vt:lpstr>Brandon Grotesque Regular</vt:lpstr>
      <vt:lpstr>Calibri</vt:lpstr>
      <vt:lpstr>DIN Next LT Pro</vt:lpstr>
      <vt:lpstr>DIN Next LT Pro Light</vt:lpstr>
      <vt:lpstr>GothamRounded-Medium</vt:lpstr>
      <vt:lpstr>GT Walsheim Bold</vt:lpstr>
      <vt:lpstr>GT Walsheim Medium</vt:lpstr>
      <vt:lpstr>GT Walsheim Pro Trial Bold</vt:lpstr>
      <vt:lpstr>GT Walsheim Pro Trial Medium</vt:lpstr>
      <vt:lpstr>GT Walsheim Regular</vt:lpstr>
      <vt:lpstr>Helvetica</vt:lpstr>
      <vt:lpstr>Helvetica Light</vt:lpstr>
      <vt:lpstr>Helvetica Neue</vt:lpstr>
      <vt:lpstr>Wingdings</vt:lpstr>
      <vt:lpstr>White</vt:lpstr>
      <vt:lpstr>Custom Design</vt:lpstr>
      <vt:lpstr>1_White</vt:lpstr>
      <vt:lpstr>Denver regional equity atlas impacts on access to transportation</vt:lpstr>
      <vt:lpstr>PowerPoint Presentation</vt:lpstr>
      <vt:lpstr>Denver Regional Equity Atlas 1.0</vt:lpstr>
      <vt:lpstr>Denver Regional Equity Atlas 2.0</vt:lpstr>
      <vt:lpstr>Westwood Neighborhood Impact</vt:lpstr>
      <vt:lpstr>How Did Westwood Get Their Bus Service Back?</vt:lpstr>
      <vt:lpstr>Interrelationship of H+T</vt:lpstr>
      <vt:lpstr>Interrelationship of H+T</vt:lpstr>
      <vt:lpstr>Upcoming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Newcomer</dc:creator>
  <cp:lastModifiedBy>jnewcomer</cp:lastModifiedBy>
  <cp:revision>331</cp:revision>
  <dcterms:modified xsi:type="dcterms:W3CDTF">2018-10-11T20:43:18Z</dcterms:modified>
</cp:coreProperties>
</file>