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drawings/drawing3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7.xml" ContentType="application/vnd.openxmlformats-officedocument.drawingml.chartshapes+xml"/>
  <Override PartName="/ppt/notesSlides/notesSlide12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8.xml" ContentType="application/vnd.openxmlformats-officedocument.drawingml.chartshap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08" r:id="rId2"/>
    <p:sldId id="445" r:id="rId3"/>
    <p:sldId id="444" r:id="rId4"/>
    <p:sldId id="446" r:id="rId5"/>
    <p:sldId id="447" r:id="rId6"/>
    <p:sldId id="448" r:id="rId7"/>
    <p:sldId id="453" r:id="rId8"/>
    <p:sldId id="455" r:id="rId9"/>
    <p:sldId id="456" r:id="rId10"/>
    <p:sldId id="457" r:id="rId11"/>
    <p:sldId id="458" r:id="rId12"/>
    <p:sldId id="459" r:id="rId13"/>
    <p:sldId id="460" r:id="rId14"/>
    <p:sldId id="461" r:id="rId15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12" autoAdjust="0"/>
    <p:restoredTop sz="80826" autoAdjust="0"/>
  </p:normalViewPr>
  <p:slideViewPr>
    <p:cSldViewPr snapToGrid="0">
      <p:cViewPr varScale="1">
        <p:scale>
          <a:sx n="63" d="100"/>
          <a:sy n="63" d="100"/>
        </p:scale>
        <p:origin x="84" y="3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3.xml"/><Relationship Id="rId4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092592592592601E-2"/>
          <c:y val="0.23015873015873001"/>
          <c:w val="0.93981481481481499"/>
          <c:h val="0.676966977964963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Opioid deaths</c:v>
                </c:pt>
              </c:strCache>
            </c:strRef>
          </c:tx>
          <c:spPr>
            <a:solidFill>
              <a:schemeClr val="accent1"/>
            </a:solidFill>
            <a:ln w="0">
              <a:solidFill>
                <a:schemeClr val="bg1">
                  <a:lumMod val="95000"/>
                </a:schemeClr>
              </a:solidFill>
            </a:ln>
            <a:effectLst/>
          </c:spPr>
          <c:invertIfNegative val="0"/>
          <c:dPt>
            <c:idx val="16"/>
            <c:invertIfNegative val="0"/>
            <c:bubble3D val="0"/>
            <c:spPr>
              <a:solidFill>
                <a:srgbClr val="FFC000"/>
              </a:solidFill>
              <a:ln w="0">
                <a:solidFill>
                  <a:schemeClr val="bg1">
                    <a:lumMod val="95000"/>
                  </a:schemeClr>
                </a:solidFill>
              </a:ln>
              <a:effectLst/>
            </c:spPr>
          </c:dPt>
          <c:dLbls>
            <c:dLbl>
              <c:idx val="0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Sheet1!$A$2:$A$18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</c:numRef>
          </c:cat>
          <c:val>
            <c:numRef>
              <c:f>Sheet1!$B$2:$B$18</c:f>
              <c:numCache>
                <c:formatCode>_(* #,##0_);_(* \(#,##0\);_(* "-"??_);_(@_)</c:formatCode>
                <c:ptCount val="17"/>
                <c:pt idx="0">
                  <c:v>8407</c:v>
                </c:pt>
                <c:pt idx="1">
                  <c:v>9496</c:v>
                </c:pt>
                <c:pt idx="2">
                  <c:v>11920</c:v>
                </c:pt>
                <c:pt idx="3">
                  <c:v>12940</c:v>
                </c:pt>
                <c:pt idx="4">
                  <c:v>13756</c:v>
                </c:pt>
                <c:pt idx="5">
                  <c:v>14918</c:v>
                </c:pt>
                <c:pt idx="6">
                  <c:v>17545</c:v>
                </c:pt>
                <c:pt idx="7">
                  <c:v>18516</c:v>
                </c:pt>
                <c:pt idx="8">
                  <c:v>19582</c:v>
                </c:pt>
                <c:pt idx="9">
                  <c:v>20422</c:v>
                </c:pt>
                <c:pt idx="10">
                  <c:v>21089</c:v>
                </c:pt>
                <c:pt idx="11">
                  <c:v>22784</c:v>
                </c:pt>
                <c:pt idx="12">
                  <c:v>23166</c:v>
                </c:pt>
                <c:pt idx="13">
                  <c:v>25052</c:v>
                </c:pt>
                <c:pt idx="14">
                  <c:v>28647</c:v>
                </c:pt>
                <c:pt idx="15">
                  <c:v>33091</c:v>
                </c:pt>
                <c:pt idx="16">
                  <c:v>42249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7"/>
        <c:axId val="336835072"/>
        <c:axId val="336835856"/>
      </c:barChart>
      <c:catAx>
        <c:axId val="336835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6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6835856"/>
        <c:crosses val="autoZero"/>
        <c:auto val="1"/>
        <c:lblAlgn val="ctr"/>
        <c:lblOffset val="100"/>
        <c:noMultiLvlLbl val="0"/>
      </c:catAx>
      <c:valAx>
        <c:axId val="336835856"/>
        <c:scaling>
          <c:orientation val="minMax"/>
          <c:max val="45000"/>
          <c:min val="0"/>
        </c:scaling>
        <c:delete val="1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crossAx val="336835072"/>
        <c:crosses val="autoZero"/>
        <c:crossBetween val="between"/>
        <c:majorUnit val="10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092592592592601E-2"/>
          <c:y val="0.16158633194399871"/>
          <c:w val="0.93981481481481499"/>
          <c:h val="0.7326278334647751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Massachusetts</c:v>
                </c:pt>
              </c:strCache>
            </c:strRef>
          </c:tx>
          <c:spPr>
            <a:ln w="76200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Sheet1!$A$2:$A$18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</c:num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4.8</c:v>
                </c:pt>
                <c:pt idx="1">
                  <c:v>7.6</c:v>
                </c:pt>
                <c:pt idx="2">
                  <c:v>7.4</c:v>
                </c:pt>
                <c:pt idx="3">
                  <c:v>9</c:v>
                </c:pt>
                <c:pt idx="4">
                  <c:v>7.1</c:v>
                </c:pt>
                <c:pt idx="5">
                  <c:v>8.6</c:v>
                </c:pt>
                <c:pt idx="6">
                  <c:v>10.1</c:v>
                </c:pt>
                <c:pt idx="7">
                  <c:v>9.9</c:v>
                </c:pt>
                <c:pt idx="8">
                  <c:v>9.1</c:v>
                </c:pt>
                <c:pt idx="9">
                  <c:v>9.4</c:v>
                </c:pt>
                <c:pt idx="10">
                  <c:v>8.3000000000000007</c:v>
                </c:pt>
                <c:pt idx="11">
                  <c:v>9.9</c:v>
                </c:pt>
                <c:pt idx="12">
                  <c:v>10.4</c:v>
                </c:pt>
                <c:pt idx="13">
                  <c:v>13.3</c:v>
                </c:pt>
                <c:pt idx="14">
                  <c:v>17</c:v>
                </c:pt>
                <c:pt idx="15">
                  <c:v>23.3</c:v>
                </c:pt>
                <c:pt idx="16">
                  <c:v>29.7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United States</c:v>
                </c:pt>
              </c:strCache>
            </c:strRef>
          </c:tx>
          <c:spPr>
            <a:ln w="7620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2962689559638403E-2"/>
                  <c:y val="-4.0881464837338403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3703703703703701E-2"/>
                      <c:h val="8.9881600041205004E-2"/>
                    </c:manualLayout>
                  </c15:layout>
                </c:ext>
              </c:extLst>
            </c:dLbl>
            <c:dLbl>
              <c:idx val="16"/>
              <c:layout>
                <c:manualLayout>
                  <c:x val="-2.5384769612131802E-2"/>
                  <c:y val="-5.92498760631208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Sheet1!$A$2:$A$18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</c:numRef>
          </c:cat>
          <c:val>
            <c:numRef>
              <c:f>Sheet1!$C$2:$C$18</c:f>
              <c:numCache>
                <c:formatCode>General</c:formatCode>
                <c:ptCount val="17"/>
                <c:pt idx="0">
                  <c:v>3</c:v>
                </c:pt>
                <c:pt idx="1">
                  <c:v>3.3</c:v>
                </c:pt>
                <c:pt idx="2">
                  <c:v>4.0999999999999996</c:v>
                </c:pt>
                <c:pt idx="3">
                  <c:v>4.5</c:v>
                </c:pt>
                <c:pt idx="4">
                  <c:v>4.7</c:v>
                </c:pt>
                <c:pt idx="5">
                  <c:v>5.0999999999999996</c:v>
                </c:pt>
                <c:pt idx="6">
                  <c:v>5.9</c:v>
                </c:pt>
                <c:pt idx="7">
                  <c:v>6.1</c:v>
                </c:pt>
                <c:pt idx="8">
                  <c:v>6.4</c:v>
                </c:pt>
                <c:pt idx="9">
                  <c:v>6.6</c:v>
                </c:pt>
                <c:pt idx="10">
                  <c:v>6.8</c:v>
                </c:pt>
                <c:pt idx="11">
                  <c:v>7.3</c:v>
                </c:pt>
                <c:pt idx="12">
                  <c:v>7.4</c:v>
                </c:pt>
                <c:pt idx="13">
                  <c:v>7.9</c:v>
                </c:pt>
                <c:pt idx="14">
                  <c:v>9</c:v>
                </c:pt>
                <c:pt idx="15">
                  <c:v>10.4</c:v>
                </c:pt>
                <c:pt idx="16">
                  <c:v>13.3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6830368"/>
        <c:axId val="336831544"/>
      </c:lineChart>
      <c:catAx>
        <c:axId val="336830368"/>
        <c:scaling>
          <c:orientation val="minMax"/>
        </c:scaling>
        <c:delete val="0"/>
        <c:axPos val="b"/>
        <c:numFmt formatCode="General" sourceLinked="1"/>
        <c:majorTickMark val="none"/>
        <c:minorTickMark val="out"/>
        <c:tickLblPos val="nextTo"/>
        <c:spPr>
          <a:noFill/>
          <a:ln w="9525" cap="flat" cmpd="sng" algn="ctr">
            <a:solidFill>
              <a:schemeClr val="bg1">
                <a:lumMod val="6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6831544"/>
        <c:crosses val="autoZero"/>
        <c:auto val="1"/>
        <c:lblAlgn val="ctr"/>
        <c:lblOffset val="100"/>
        <c:noMultiLvlLbl val="0"/>
      </c:catAx>
      <c:valAx>
        <c:axId val="336831544"/>
        <c:scaling>
          <c:orientation val="minMax"/>
          <c:max val="35"/>
          <c:min val="0"/>
        </c:scaling>
        <c:delete val="1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33683036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900">
          <a:latin typeface="+mn-lt"/>
        </a:defRPr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0092592592592601E-2"/>
          <c:y val="0.23015873015873001"/>
          <c:w val="0.83772869769441283"/>
          <c:h val="0.6985736562517656"/>
        </c:manualLayout>
      </c:layout>
      <c:lineChart>
        <c:grouping val="standar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MA Black</c:v>
                </c:pt>
              </c:strCache>
            </c:strRef>
          </c:tx>
          <c:spPr>
            <a:ln w="76200" cap="rnd">
              <a:solidFill>
                <a:srgbClr val="70AD47">
                  <a:lumMod val="60000"/>
                  <a:lumOff val="40000"/>
                </a:srgb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layout>
                <c:manualLayout>
                  <c:x val="-2.4767976250675248E-2"/>
                  <c:y val="-4.1640583989501309E-2"/>
                </c:manualLayout>
              </c:layout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Sheet1!$A$2:$A$18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</c:numRef>
          </c:cat>
          <c:val>
            <c:numRef>
              <c:f>Sheet1!$C$2:$C$18</c:f>
              <c:numCache>
                <c:formatCode>General</c:formatCode>
                <c:ptCount val="17"/>
                <c:pt idx="1">
                  <c:v>8.8000000000000007</c:v>
                </c:pt>
                <c:pt idx="2">
                  <c:v>5.3</c:v>
                </c:pt>
                <c:pt idx="3">
                  <c:v>9</c:v>
                </c:pt>
                <c:pt idx="4">
                  <c:v>5.6</c:v>
                </c:pt>
                <c:pt idx="5">
                  <c:v>5</c:v>
                </c:pt>
                <c:pt idx="6">
                  <c:v>8</c:v>
                </c:pt>
                <c:pt idx="7">
                  <c:v>4.9000000000000004</c:v>
                </c:pt>
                <c:pt idx="8">
                  <c:v>5.8</c:v>
                </c:pt>
                <c:pt idx="9">
                  <c:v>6.8</c:v>
                </c:pt>
                <c:pt idx="10">
                  <c:v>4.4000000000000004</c:v>
                </c:pt>
                <c:pt idx="11">
                  <c:v>3.7</c:v>
                </c:pt>
                <c:pt idx="12">
                  <c:v>5.3</c:v>
                </c:pt>
                <c:pt idx="13">
                  <c:v>6.4</c:v>
                </c:pt>
                <c:pt idx="14">
                  <c:v>7.5</c:v>
                </c:pt>
                <c:pt idx="15">
                  <c:v>13.2</c:v>
                </c:pt>
                <c:pt idx="16">
                  <c:v>16.100000000000001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Sheet1!$B$1</c:f>
              <c:strCache>
                <c:ptCount val="1"/>
                <c:pt idx="0">
                  <c:v>MA Hispanic</c:v>
                </c:pt>
              </c:strCache>
            </c:strRef>
          </c:tx>
          <c:spPr>
            <a:ln w="76200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dLbls>
            <c:dLbl>
              <c:idx val="16"/>
              <c:layout>
                <c:manualLayout>
                  <c:x val="-2.5384769612131802E-2"/>
                  <c:y val="-5.9249876063120897E-2"/>
                </c:manualLayout>
              </c:layout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Sheet1!$A$2:$A$18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</c:num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7.6</c:v>
                </c:pt>
                <c:pt idx="1">
                  <c:v>9.9</c:v>
                </c:pt>
                <c:pt idx="2">
                  <c:v>8.4</c:v>
                </c:pt>
                <c:pt idx="3">
                  <c:v>11.2</c:v>
                </c:pt>
                <c:pt idx="4">
                  <c:v>7.1</c:v>
                </c:pt>
                <c:pt idx="5">
                  <c:v>8.6999999999999993</c:v>
                </c:pt>
                <c:pt idx="6">
                  <c:v>10.7</c:v>
                </c:pt>
                <c:pt idx="7">
                  <c:v>8.6</c:v>
                </c:pt>
                <c:pt idx="8">
                  <c:v>6.9</c:v>
                </c:pt>
                <c:pt idx="9">
                  <c:v>6.9</c:v>
                </c:pt>
                <c:pt idx="10">
                  <c:v>5.3</c:v>
                </c:pt>
                <c:pt idx="11">
                  <c:v>5.5</c:v>
                </c:pt>
                <c:pt idx="12">
                  <c:v>6.4</c:v>
                </c:pt>
                <c:pt idx="13">
                  <c:v>9.8000000000000007</c:v>
                </c:pt>
                <c:pt idx="14">
                  <c:v>12.3</c:v>
                </c:pt>
                <c:pt idx="15">
                  <c:v>16.3</c:v>
                </c:pt>
                <c:pt idx="16">
                  <c:v>28.8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U.S. (all races/ethnicities)</c:v>
                </c:pt>
              </c:strCache>
            </c:strRef>
          </c:tx>
          <c:spPr>
            <a:ln w="7620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dLbls>
            <c:dLbl>
              <c:idx val="16"/>
              <c:layout>
                <c:manualLayout>
                  <c:x val="-3.6394017261603927E-2"/>
                  <c:y val="7.4947998687664039E-2"/>
                </c:manualLayout>
              </c:layout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Sheet1!$A$2:$A$18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</c:numRef>
          </c:cat>
          <c:val>
            <c:numRef>
              <c:f>Sheet1!$D$2:$D$18</c:f>
              <c:numCache>
                <c:formatCode>General</c:formatCode>
                <c:ptCount val="17"/>
                <c:pt idx="0">
                  <c:v>3</c:v>
                </c:pt>
                <c:pt idx="1">
                  <c:v>3.3</c:v>
                </c:pt>
                <c:pt idx="2">
                  <c:v>4.0999999999999996</c:v>
                </c:pt>
                <c:pt idx="3">
                  <c:v>4.5</c:v>
                </c:pt>
                <c:pt idx="4">
                  <c:v>4.7</c:v>
                </c:pt>
                <c:pt idx="5">
                  <c:v>5.0999999999999996</c:v>
                </c:pt>
                <c:pt idx="6">
                  <c:v>5.9</c:v>
                </c:pt>
                <c:pt idx="7">
                  <c:v>6.1</c:v>
                </c:pt>
                <c:pt idx="8">
                  <c:v>6.4</c:v>
                </c:pt>
                <c:pt idx="9">
                  <c:v>6.6</c:v>
                </c:pt>
                <c:pt idx="10">
                  <c:v>6.8</c:v>
                </c:pt>
                <c:pt idx="11">
                  <c:v>7.3</c:v>
                </c:pt>
                <c:pt idx="12">
                  <c:v>7.4</c:v>
                </c:pt>
                <c:pt idx="13">
                  <c:v>7.9</c:v>
                </c:pt>
                <c:pt idx="14">
                  <c:v>9</c:v>
                </c:pt>
                <c:pt idx="15">
                  <c:v>10.4</c:v>
                </c:pt>
                <c:pt idx="16">
                  <c:v>13.3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6832720"/>
        <c:axId val="336833112"/>
      </c:lineChart>
      <c:catAx>
        <c:axId val="336832720"/>
        <c:scaling>
          <c:orientation val="minMax"/>
        </c:scaling>
        <c:delete val="0"/>
        <c:axPos val="b"/>
        <c:numFmt formatCode="General" sourceLinked="1"/>
        <c:majorTickMark val="none"/>
        <c:minorTickMark val="out"/>
        <c:tickLblPos val="nextTo"/>
        <c:spPr>
          <a:noFill/>
          <a:ln w="9525" cap="flat" cmpd="sng" algn="ctr">
            <a:solidFill>
              <a:schemeClr val="bg1">
                <a:lumMod val="6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336833112"/>
        <c:crosses val="autoZero"/>
        <c:auto val="1"/>
        <c:lblAlgn val="ctr"/>
        <c:lblOffset val="100"/>
        <c:noMultiLvlLbl val="0"/>
      </c:catAx>
      <c:valAx>
        <c:axId val="336833112"/>
        <c:scaling>
          <c:orientation val="minMax"/>
          <c:max val="35"/>
          <c:min val="0"/>
        </c:scaling>
        <c:delete val="1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336832720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900">
          <a:latin typeface="+mj-lt"/>
        </a:defRPr>
      </a:pPr>
      <a:endParaRPr lang="en-US"/>
    </a:p>
  </c:txPr>
  <c:externalData r:id="rId4">
    <c:autoUpdate val="0"/>
  </c:externalData>
  <c:userShapes r:id="rId5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298138250853358E-2"/>
          <c:y val="0.19675482158596311"/>
          <c:w val="0.95060925026858689"/>
          <c:h val="0.680646862428315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Opioid prescribing rate</c:v>
                </c:pt>
              </c:strCache>
            </c:strRef>
          </c:tx>
          <c:spPr>
            <a:solidFill>
              <a:schemeClr val="accent1"/>
            </a:solidFill>
            <a:ln w="0">
              <a:solidFill>
                <a:schemeClr val="bg1">
                  <a:lumMod val="95000"/>
                </a:schemeClr>
              </a:solidFill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1"/>
              </a:solidFill>
              <a:ln w="0">
                <a:solidFill>
                  <a:schemeClr val="bg1">
                    <a:lumMod val="95000"/>
                  </a:schemeClr>
                </a:solidFill>
              </a:ln>
              <a:effectLst/>
            </c:spPr>
          </c:dPt>
          <c:dPt>
            <c:idx val="45"/>
            <c:invertIfNegative val="0"/>
            <c:bubble3D val="0"/>
            <c:spPr>
              <a:solidFill>
                <a:srgbClr val="FFC000"/>
              </a:solidFill>
              <a:ln w="0">
                <a:solidFill>
                  <a:schemeClr val="bg1">
                    <a:lumMod val="95000"/>
                  </a:schemeClr>
                </a:solidFill>
              </a:ln>
              <a:effectLst/>
            </c:spPr>
          </c:dPt>
          <c:dLbls>
            <c:dLbl>
              <c:idx val="0"/>
              <c:layout/>
              <c:spPr>
                <a:solidFill>
                  <a:schemeClr val="lt1"/>
                </a:solidFill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0" anchor="ctr" anchorCtr="1">
                  <a:no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j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dLbl>
              <c:idx val="45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horzOverflow="clip" vert="horz" wrap="square" lIns="38100" tIns="19050" rIns="38100" bIns="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Sheet1!$A$2:$A$52</c:f>
              <c:strCache>
                <c:ptCount val="51"/>
                <c:pt idx="0">
                  <c:v>AL</c:v>
                </c:pt>
                <c:pt idx="1">
                  <c:v>AR</c:v>
                </c:pt>
                <c:pt idx="2">
                  <c:v>TN</c:v>
                </c:pt>
                <c:pt idx="3">
                  <c:v>MS</c:v>
                </c:pt>
                <c:pt idx="4">
                  <c:v>LA</c:v>
                </c:pt>
                <c:pt idx="5">
                  <c:v>OK</c:v>
                </c:pt>
                <c:pt idx="6">
                  <c:v>KY</c:v>
                </c:pt>
                <c:pt idx="7">
                  <c:v>WV</c:v>
                </c:pt>
                <c:pt idx="8">
                  <c:v>SC</c:v>
                </c:pt>
                <c:pt idx="9">
                  <c:v>MI</c:v>
                </c:pt>
                <c:pt idx="10">
                  <c:v>IN</c:v>
                </c:pt>
                <c:pt idx="11">
                  <c:v>NC</c:v>
                </c:pt>
                <c:pt idx="12">
                  <c:v>NV</c:v>
                </c:pt>
                <c:pt idx="13">
                  <c:v>MO</c:v>
                </c:pt>
                <c:pt idx="14">
                  <c:v>DE</c:v>
                </c:pt>
                <c:pt idx="15">
                  <c:v>GA</c:v>
                </c:pt>
                <c:pt idx="16">
                  <c:v>ID</c:v>
                </c:pt>
                <c:pt idx="17">
                  <c:v>KS</c:v>
                </c:pt>
                <c:pt idx="18">
                  <c:v>OR</c:v>
                </c:pt>
                <c:pt idx="19">
                  <c:v>OH</c:v>
                </c:pt>
                <c:pt idx="20">
                  <c:v>WY</c:v>
                </c:pt>
                <c:pt idx="21">
                  <c:v>UT</c:v>
                </c:pt>
                <c:pt idx="22">
                  <c:v>AZ</c:v>
                </c:pt>
                <c:pt idx="23">
                  <c:v>MT</c:v>
                </c:pt>
                <c:pt idx="24">
                  <c:v>PA</c:v>
                </c:pt>
                <c:pt idx="25">
                  <c:v>ME</c:v>
                </c:pt>
                <c:pt idx="26">
                  <c:v>FL</c:v>
                </c:pt>
                <c:pt idx="27">
                  <c:v>NM</c:v>
                </c:pt>
                <c:pt idx="28">
                  <c:v>WA</c:v>
                </c:pt>
                <c:pt idx="29">
                  <c:v>NH</c:v>
                </c:pt>
                <c:pt idx="30">
                  <c:v>IA</c:v>
                </c:pt>
                <c:pt idx="31">
                  <c:v>VA</c:v>
                </c:pt>
                <c:pt idx="32">
                  <c:v>NE</c:v>
                </c:pt>
                <c:pt idx="33">
                  <c:v>WI</c:v>
                </c:pt>
                <c:pt idx="34">
                  <c:v>RI</c:v>
                </c:pt>
                <c:pt idx="35">
                  <c:v>CO</c:v>
                </c:pt>
                <c:pt idx="36">
                  <c:v>AK</c:v>
                </c:pt>
                <c:pt idx="37">
                  <c:v>MD</c:v>
                </c:pt>
                <c:pt idx="38">
                  <c:v>VT</c:v>
                </c:pt>
                <c:pt idx="39">
                  <c:v>TX</c:v>
                </c:pt>
                <c:pt idx="40">
                  <c:v>IL</c:v>
                </c:pt>
                <c:pt idx="41">
                  <c:v>CT</c:v>
                </c:pt>
                <c:pt idx="42">
                  <c:v>SD</c:v>
                </c:pt>
                <c:pt idx="43">
                  <c:v>NJ</c:v>
                </c:pt>
                <c:pt idx="44">
                  <c:v>ND</c:v>
                </c:pt>
                <c:pt idx="45">
                  <c:v>MA</c:v>
                </c:pt>
                <c:pt idx="46">
                  <c:v>MN</c:v>
                </c:pt>
                <c:pt idx="47">
                  <c:v>CA</c:v>
                </c:pt>
                <c:pt idx="48">
                  <c:v>NY</c:v>
                </c:pt>
                <c:pt idx="49">
                  <c:v>HI</c:v>
                </c:pt>
                <c:pt idx="50">
                  <c:v>DC</c:v>
                </c:pt>
              </c:strCache>
            </c:strRef>
          </c:cat>
          <c:val>
            <c:numRef>
              <c:f>Sheet1!$B$2:$B$52</c:f>
              <c:numCache>
                <c:formatCode>General</c:formatCode>
                <c:ptCount val="51"/>
                <c:pt idx="0" formatCode="0.0">
                  <c:v>121</c:v>
                </c:pt>
                <c:pt idx="1">
                  <c:v>114.6</c:v>
                </c:pt>
                <c:pt idx="2">
                  <c:v>107.5</c:v>
                </c:pt>
                <c:pt idx="3">
                  <c:v>105.6</c:v>
                </c:pt>
                <c:pt idx="4">
                  <c:v>98.1</c:v>
                </c:pt>
                <c:pt idx="5">
                  <c:v>97.9</c:v>
                </c:pt>
                <c:pt idx="6">
                  <c:v>97.2</c:v>
                </c:pt>
                <c:pt idx="7">
                  <c:v>96</c:v>
                </c:pt>
                <c:pt idx="8">
                  <c:v>89.4</c:v>
                </c:pt>
                <c:pt idx="9">
                  <c:v>84.9</c:v>
                </c:pt>
                <c:pt idx="10">
                  <c:v>83.9</c:v>
                </c:pt>
                <c:pt idx="11">
                  <c:v>82.5</c:v>
                </c:pt>
                <c:pt idx="12">
                  <c:v>80.7</c:v>
                </c:pt>
                <c:pt idx="13">
                  <c:v>80.400000000000006</c:v>
                </c:pt>
                <c:pt idx="14">
                  <c:v>79.2</c:v>
                </c:pt>
                <c:pt idx="15">
                  <c:v>77.8</c:v>
                </c:pt>
                <c:pt idx="16">
                  <c:v>77.599999999999994</c:v>
                </c:pt>
                <c:pt idx="17">
                  <c:v>76.900000000000006</c:v>
                </c:pt>
                <c:pt idx="18">
                  <c:v>76.3</c:v>
                </c:pt>
                <c:pt idx="19">
                  <c:v>75.3</c:v>
                </c:pt>
                <c:pt idx="20">
                  <c:v>71.099999999999994</c:v>
                </c:pt>
                <c:pt idx="21">
                  <c:v>70.400000000000006</c:v>
                </c:pt>
                <c:pt idx="22">
                  <c:v>70.2</c:v>
                </c:pt>
                <c:pt idx="23">
                  <c:v>69.8</c:v>
                </c:pt>
                <c:pt idx="24">
                  <c:v>69.5</c:v>
                </c:pt>
                <c:pt idx="25">
                  <c:v>66.900000000000006</c:v>
                </c:pt>
                <c:pt idx="26">
                  <c:v>66.599999999999994</c:v>
                </c:pt>
                <c:pt idx="27">
                  <c:v>65.099999999999994</c:v>
                </c:pt>
                <c:pt idx="28">
                  <c:v>64.900000000000006</c:v>
                </c:pt>
                <c:pt idx="29">
                  <c:v>64.3</c:v>
                </c:pt>
                <c:pt idx="30">
                  <c:v>64</c:v>
                </c:pt>
                <c:pt idx="31">
                  <c:v>63.4</c:v>
                </c:pt>
                <c:pt idx="32">
                  <c:v>62.8</c:v>
                </c:pt>
                <c:pt idx="33">
                  <c:v>62.2</c:v>
                </c:pt>
                <c:pt idx="34">
                  <c:v>60.3</c:v>
                </c:pt>
                <c:pt idx="35">
                  <c:v>59.8</c:v>
                </c:pt>
                <c:pt idx="36">
                  <c:v>58.9</c:v>
                </c:pt>
                <c:pt idx="37">
                  <c:v>58.7</c:v>
                </c:pt>
                <c:pt idx="38">
                  <c:v>58.6</c:v>
                </c:pt>
                <c:pt idx="39">
                  <c:v>57.6</c:v>
                </c:pt>
                <c:pt idx="40">
                  <c:v>56.8</c:v>
                </c:pt>
                <c:pt idx="41">
                  <c:v>55.9</c:v>
                </c:pt>
                <c:pt idx="42">
                  <c:v>54.8</c:v>
                </c:pt>
                <c:pt idx="43">
                  <c:v>52.6</c:v>
                </c:pt>
                <c:pt idx="44">
                  <c:v>47.8</c:v>
                </c:pt>
                <c:pt idx="45">
                  <c:v>47.1</c:v>
                </c:pt>
                <c:pt idx="46">
                  <c:v>46.9</c:v>
                </c:pt>
                <c:pt idx="47">
                  <c:v>44.8</c:v>
                </c:pt>
                <c:pt idx="48">
                  <c:v>42.7</c:v>
                </c:pt>
                <c:pt idx="49">
                  <c:v>41.9</c:v>
                </c:pt>
                <c:pt idx="50">
                  <c:v>32.5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overlap val="-27"/>
        <c:axId val="414602072"/>
        <c:axId val="414600896"/>
      </c:barChart>
      <c:catAx>
        <c:axId val="414602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6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414600896"/>
        <c:crosses val="autoZero"/>
        <c:auto val="1"/>
        <c:lblAlgn val="ctr"/>
        <c:lblOffset val="100"/>
        <c:tickLblSkip val="1"/>
        <c:noMultiLvlLbl val="0"/>
      </c:catAx>
      <c:valAx>
        <c:axId val="414600896"/>
        <c:scaling>
          <c:orientation val="minMax"/>
          <c:max val="130"/>
          <c:min val="0"/>
        </c:scaling>
        <c:delete val="1"/>
        <c:axPos val="l"/>
        <c:numFmt formatCode="General" sourceLinked="0"/>
        <c:majorTickMark val="out"/>
        <c:minorTickMark val="none"/>
        <c:tickLblPos val="nextTo"/>
        <c:crossAx val="414602072"/>
        <c:crosses val="autoZero"/>
        <c:crossBetween val="between"/>
        <c:majorUnit val="4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748014067962623E-2"/>
          <c:y val="0.27896868235401995"/>
          <c:w val="0.93428142199356556"/>
          <c:h val="0.6331205273051044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Massachusetts</c:v>
                </c:pt>
              </c:strCache>
            </c:strRef>
          </c:tx>
          <c:spPr>
            <a:ln w="76200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0.3</c:v>
                </c:pt>
                <c:pt idx="1">
                  <c:v>0.6</c:v>
                </c:pt>
                <c:pt idx="2">
                  <c:v>1.1000000000000001</c:v>
                </c:pt>
                <c:pt idx="3">
                  <c:v>0.9</c:v>
                </c:pt>
                <c:pt idx="4">
                  <c:v>0.9</c:v>
                </c:pt>
                <c:pt idx="5">
                  <c:v>1.1000000000000001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U.S.</c:v>
                </c:pt>
              </c:strCache>
            </c:strRef>
          </c:tx>
          <c:spPr>
            <a:ln w="7620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/>
              <c:spPr>
                <a:solidFill>
                  <a:schemeClr val="lt1"/>
                </a:solidFill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j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dLbl>
              <c:idx val="5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  <c:pt idx="0">
                  <c:v>0.7</c:v>
                </c:pt>
                <c:pt idx="1">
                  <c:v>0.7</c:v>
                </c:pt>
                <c:pt idx="2">
                  <c:v>0.8</c:v>
                </c:pt>
                <c:pt idx="3">
                  <c:v>1</c:v>
                </c:pt>
                <c:pt idx="4">
                  <c:v>1.1000000000000001</c:v>
                </c:pt>
                <c:pt idx="5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4597368"/>
        <c:axId val="414603248"/>
      </c:lineChart>
      <c:catAx>
        <c:axId val="414597368"/>
        <c:scaling>
          <c:orientation val="minMax"/>
        </c:scaling>
        <c:delete val="0"/>
        <c:axPos val="b"/>
        <c:numFmt formatCode="General" sourceLinked="1"/>
        <c:majorTickMark val="none"/>
        <c:minorTickMark val="out"/>
        <c:tickLblPos val="nextTo"/>
        <c:spPr>
          <a:noFill/>
          <a:ln w="9525" cap="flat" cmpd="sng" algn="ctr">
            <a:solidFill>
              <a:schemeClr val="bg1">
                <a:lumMod val="6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414603248"/>
        <c:crosses val="autoZero"/>
        <c:auto val="1"/>
        <c:lblAlgn val="ctr"/>
        <c:lblOffset val="100"/>
        <c:tickLblSkip val="1"/>
        <c:noMultiLvlLbl val="0"/>
      </c:catAx>
      <c:valAx>
        <c:axId val="414603248"/>
        <c:scaling>
          <c:orientation val="minMax"/>
          <c:max val="1.2"/>
          <c:min val="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General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414597368"/>
        <c:crosses val="autoZero"/>
        <c:crossBetween val="between"/>
        <c:majorUnit val="0.3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+mj-lt"/>
        </a:defRPr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070102790935989E-2"/>
          <c:y val="0.16130025928906516"/>
          <c:w val="0.80963416674509314"/>
          <c:h val="0.7068062792069506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Fentanyl and other synthetic opioids</c:v>
                </c:pt>
              </c:strCache>
            </c:strRef>
          </c:tx>
          <c:spPr>
            <a:ln w="76200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dLbls>
            <c:dLbl>
              <c:idx val="16"/>
              <c:layout>
                <c:manualLayout>
                  <c:x val="-8.3448358795789601E-3"/>
                  <c:y val="-8.3038473018056919E-2"/>
                </c:manualLayout>
              </c:layout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Sheet1!$A$2:$A$18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</c:numRef>
          </c:cat>
          <c:val>
            <c:numRef>
              <c:f>Sheet1!$B$2:$B$18</c:f>
              <c:numCache>
                <c:formatCode>_(* #,##0_);_(* \(#,##0\);_(* "-"??_);_(@_)</c:formatCode>
                <c:ptCount val="17"/>
                <c:pt idx="0">
                  <c:v>16</c:v>
                </c:pt>
                <c:pt idx="1">
                  <c:v>11</c:v>
                </c:pt>
                <c:pt idx="2">
                  <c:v>21</c:v>
                </c:pt>
                <c:pt idx="3">
                  <c:v>26</c:v>
                </c:pt>
                <c:pt idx="4">
                  <c:v>34</c:v>
                </c:pt>
                <c:pt idx="5">
                  <c:v>38</c:v>
                </c:pt>
                <c:pt idx="6">
                  <c:v>88</c:v>
                </c:pt>
                <c:pt idx="7">
                  <c:v>74</c:v>
                </c:pt>
                <c:pt idx="8">
                  <c:v>54</c:v>
                </c:pt>
                <c:pt idx="9">
                  <c:v>63</c:v>
                </c:pt>
                <c:pt idx="10">
                  <c:v>68</c:v>
                </c:pt>
                <c:pt idx="11">
                  <c:v>64</c:v>
                </c:pt>
                <c:pt idx="12">
                  <c:v>67</c:v>
                </c:pt>
                <c:pt idx="13">
                  <c:v>98</c:v>
                </c:pt>
                <c:pt idx="14">
                  <c:v>453</c:v>
                </c:pt>
                <c:pt idx="15">
                  <c:v>949</c:v>
                </c:pt>
                <c:pt idx="16">
                  <c:v>1550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Heroin</c:v>
                </c:pt>
              </c:strCache>
            </c:strRef>
          </c:tx>
          <c:spPr>
            <a:ln w="7620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2962689559638403E-2"/>
                  <c:y val="-4.088146483733840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j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3703703703703701E-2"/>
                      <c:h val="8.9881600041205004E-2"/>
                    </c:manualLayout>
                  </c15:layout>
                </c:ext>
              </c:extLst>
            </c:dLbl>
            <c:dLbl>
              <c:idx val="16"/>
              <c:layout>
                <c:manualLayout>
                  <c:x val="-9.1810659084282792E-3"/>
                  <c:y val="-3.3343047145013599E-2"/>
                </c:manualLayout>
              </c:layout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Sheet1!$A$2:$A$18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</c:numRef>
          </c:cat>
          <c:val>
            <c:numRef>
              <c:f>Sheet1!$C$2:$C$18</c:f>
              <c:numCache>
                <c:formatCode>_(* #,##0_);_(* \(#,##0\);_(* "-"??_);_(@_)</c:formatCode>
                <c:ptCount val="17"/>
                <c:pt idx="1">
                  <c:v>18</c:v>
                </c:pt>
                <c:pt idx="2">
                  <c:v>17</c:v>
                </c:pt>
                <c:pt idx="3">
                  <c:v>23</c:v>
                </c:pt>
                <c:pt idx="4">
                  <c:v>14</c:v>
                </c:pt>
                <c:pt idx="5">
                  <c:v>20</c:v>
                </c:pt>
                <c:pt idx="6">
                  <c:v>37</c:v>
                </c:pt>
                <c:pt idx="7">
                  <c:v>68</c:v>
                </c:pt>
                <c:pt idx="8">
                  <c:v>58</c:v>
                </c:pt>
                <c:pt idx="9">
                  <c:v>61</c:v>
                </c:pt>
                <c:pt idx="10">
                  <c:v>68</c:v>
                </c:pt>
                <c:pt idx="11">
                  <c:v>144</c:v>
                </c:pt>
                <c:pt idx="12">
                  <c:v>246</c:v>
                </c:pt>
                <c:pt idx="13">
                  <c:v>288</c:v>
                </c:pt>
                <c:pt idx="14">
                  <c:v>469</c:v>
                </c:pt>
                <c:pt idx="15">
                  <c:v>634</c:v>
                </c:pt>
                <c:pt idx="16">
                  <c:v>630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Opioid painkillers</c:v>
                </c:pt>
              </c:strCache>
            </c:strRef>
          </c:tx>
          <c:spPr>
            <a:ln w="762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16"/>
              <c:layout>
                <c:manualLayout>
                  <c:x val="-5.0782870268706454E-3"/>
                  <c:y val="-3.0062490578402962E-2"/>
                </c:manualLayout>
              </c:layout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Sheet1!$A$2:$A$18</c:f>
              <c:numCache>
                <c:formatCode>General</c:formatCode>
                <c:ptCount val="17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</c:numCache>
            </c:numRef>
          </c:cat>
          <c:val>
            <c:numRef>
              <c:f>Sheet1!$D$2:$D$18</c:f>
              <c:numCache>
                <c:formatCode>_(* #,##0_);_(* \(#,##0\);_(* "-"??_);_(@_)</c:formatCode>
                <c:ptCount val="17"/>
                <c:pt idx="0">
                  <c:v>30</c:v>
                </c:pt>
                <c:pt idx="1">
                  <c:v>69</c:v>
                </c:pt>
                <c:pt idx="2">
                  <c:v>75</c:v>
                </c:pt>
                <c:pt idx="3">
                  <c:v>88</c:v>
                </c:pt>
                <c:pt idx="4">
                  <c:v>65</c:v>
                </c:pt>
                <c:pt idx="5">
                  <c:v>90</c:v>
                </c:pt>
                <c:pt idx="6">
                  <c:v>153</c:v>
                </c:pt>
                <c:pt idx="7">
                  <c:v>170</c:v>
                </c:pt>
                <c:pt idx="8">
                  <c:v>141</c:v>
                </c:pt>
                <c:pt idx="9">
                  <c:v>153</c:v>
                </c:pt>
                <c:pt idx="10">
                  <c:v>170</c:v>
                </c:pt>
                <c:pt idx="11">
                  <c:v>168</c:v>
                </c:pt>
                <c:pt idx="12">
                  <c:v>171</c:v>
                </c:pt>
                <c:pt idx="13">
                  <c:v>179</c:v>
                </c:pt>
                <c:pt idx="14">
                  <c:v>178</c:v>
                </c:pt>
                <c:pt idx="15">
                  <c:v>225</c:v>
                </c:pt>
                <c:pt idx="16">
                  <c:v>267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8650920"/>
        <c:axId val="468648960"/>
      </c:lineChart>
      <c:catAx>
        <c:axId val="468650920"/>
        <c:scaling>
          <c:orientation val="minMax"/>
        </c:scaling>
        <c:delete val="0"/>
        <c:axPos val="b"/>
        <c:numFmt formatCode="General" sourceLinked="1"/>
        <c:majorTickMark val="none"/>
        <c:minorTickMark val="out"/>
        <c:tickLblPos val="nextTo"/>
        <c:spPr>
          <a:noFill/>
          <a:ln w="9525" cap="flat" cmpd="sng" algn="ctr">
            <a:solidFill>
              <a:schemeClr val="bg1">
                <a:lumMod val="6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468648960"/>
        <c:crosses val="autoZero"/>
        <c:auto val="1"/>
        <c:lblAlgn val="ctr"/>
        <c:lblOffset val="100"/>
        <c:tickLblSkip val="2"/>
        <c:noMultiLvlLbl val="0"/>
      </c:catAx>
      <c:valAx>
        <c:axId val="468648960"/>
        <c:scaling>
          <c:orientation val="minMax"/>
          <c:max val="2000"/>
          <c:min val="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General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468650920"/>
        <c:crosses val="autoZero"/>
        <c:crossBetween val="between"/>
        <c:majorUnit val="5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743772922424432E-2"/>
          <c:y val="6.3035314649317373E-2"/>
          <c:w val="0.97513488380177649"/>
          <c:h val="0.851628695913791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Age Adjusted Rate</c:v>
                </c:pt>
              </c:strCache>
            </c:strRef>
          </c:tx>
          <c:spPr>
            <a:solidFill>
              <a:schemeClr val="accent1"/>
            </a:solidFill>
            <a:ln w="0">
              <a:solidFill>
                <a:schemeClr val="bg1">
                  <a:lumMod val="95000"/>
                </a:schemeClr>
              </a:solidFill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FFC000"/>
              </a:solidFill>
              <a:ln w="0">
                <a:solidFill>
                  <a:schemeClr val="bg1">
                    <a:lumMod val="95000"/>
                  </a:schemeClr>
                </a:solidFill>
              </a:ln>
              <a:effectLst/>
            </c:spPr>
          </c:dPt>
          <c:dLbls>
            <c:dLbl>
              <c:idx val="0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03939299449122E-2"/>
                  <c:y val="1.48230718148183E-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j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69285118593104E-2"/>
                      <c:h val="5.0602409638554197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Sheet1!$A$2:$A$52</c:f>
              <c:strCache>
                <c:ptCount val="51"/>
                <c:pt idx="0">
                  <c:v>NH</c:v>
                </c:pt>
                <c:pt idx="1">
                  <c:v>WV</c:v>
                </c:pt>
                <c:pt idx="2">
                  <c:v>MA</c:v>
                </c:pt>
                <c:pt idx="3">
                  <c:v>OH</c:v>
                </c:pt>
                <c:pt idx="4">
                  <c:v>DC</c:v>
                </c:pt>
                <c:pt idx="5">
                  <c:v>MD</c:v>
                </c:pt>
                <c:pt idx="6">
                  <c:v>RI</c:v>
                </c:pt>
                <c:pt idx="7">
                  <c:v>ME</c:v>
                </c:pt>
                <c:pt idx="8">
                  <c:v>CT</c:v>
                </c:pt>
                <c:pt idx="9">
                  <c:v>KY</c:v>
                </c:pt>
                <c:pt idx="10">
                  <c:v>PA</c:v>
                </c:pt>
                <c:pt idx="11">
                  <c:v>VT</c:v>
                </c:pt>
                <c:pt idx="12">
                  <c:v>MI</c:v>
                </c:pt>
                <c:pt idx="13">
                  <c:v>DE</c:v>
                </c:pt>
                <c:pt idx="14">
                  <c:v>FL</c:v>
                </c:pt>
                <c:pt idx="15">
                  <c:v>NY</c:v>
                </c:pt>
                <c:pt idx="16">
                  <c:v>NJ</c:v>
                </c:pt>
                <c:pt idx="17">
                  <c:v>VA</c:v>
                </c:pt>
                <c:pt idx="18">
                  <c:v>MO</c:v>
                </c:pt>
                <c:pt idx="19">
                  <c:v>IL</c:v>
                </c:pt>
                <c:pt idx="20">
                  <c:v>NC</c:v>
                </c:pt>
                <c:pt idx="21">
                  <c:v>TN</c:v>
                </c:pt>
                <c:pt idx="22">
                  <c:v>WI</c:v>
                </c:pt>
                <c:pt idx="23">
                  <c:v>SC</c:v>
                </c:pt>
                <c:pt idx="24">
                  <c:v>IN</c:v>
                </c:pt>
                <c:pt idx="25">
                  <c:v>NM</c:v>
                </c:pt>
                <c:pt idx="26">
                  <c:v>AL</c:v>
                </c:pt>
                <c:pt idx="27">
                  <c:v>GA</c:v>
                </c:pt>
                <c:pt idx="28">
                  <c:v>OK</c:v>
                </c:pt>
                <c:pt idx="29">
                  <c:v>UT</c:v>
                </c:pt>
                <c:pt idx="30">
                  <c:v>IA</c:v>
                </c:pt>
                <c:pt idx="31">
                  <c:v>LO</c:v>
                </c:pt>
                <c:pt idx="32">
                  <c:v>MN</c:v>
                </c:pt>
                <c:pt idx="33">
                  <c:v>AZ</c:v>
                </c:pt>
                <c:pt idx="34">
                  <c:v>NV</c:v>
                </c:pt>
                <c:pt idx="35">
                  <c:v>MS</c:v>
                </c:pt>
                <c:pt idx="36">
                  <c:v>AK</c:v>
                </c:pt>
                <c:pt idx="37">
                  <c:v>CO</c:v>
                </c:pt>
                <c:pt idx="38">
                  <c:v>ID</c:v>
                </c:pt>
                <c:pt idx="39">
                  <c:v>WA</c:v>
                </c:pt>
                <c:pt idx="40">
                  <c:v>OR</c:v>
                </c:pt>
                <c:pt idx="41">
                  <c:v>KS</c:v>
                </c:pt>
                <c:pt idx="42">
                  <c:v>CA</c:v>
                </c:pt>
                <c:pt idx="43">
                  <c:v>TX</c:v>
                </c:pt>
                <c:pt idx="44">
                  <c:v>MT</c:v>
                </c:pt>
                <c:pt idx="45">
                  <c:v>NE</c:v>
                </c:pt>
                <c:pt idx="46">
                  <c:v>ND</c:v>
                </c:pt>
                <c:pt idx="47">
                  <c:v>SD</c:v>
                </c:pt>
                <c:pt idx="48">
                  <c:v>AK</c:v>
                </c:pt>
                <c:pt idx="49">
                  <c:v>HI</c:v>
                </c:pt>
                <c:pt idx="50">
                  <c:v>WY</c:v>
                </c:pt>
              </c:strCache>
            </c:strRef>
          </c:cat>
          <c:val>
            <c:numRef>
              <c:f>Sheet1!$B$2:$B$52</c:f>
              <c:numCache>
                <c:formatCode>General</c:formatCode>
                <c:ptCount val="51"/>
                <c:pt idx="0">
                  <c:v>30.3</c:v>
                </c:pt>
                <c:pt idx="1">
                  <c:v>26.3</c:v>
                </c:pt>
                <c:pt idx="2">
                  <c:v>23.5</c:v>
                </c:pt>
                <c:pt idx="3">
                  <c:v>21.1</c:v>
                </c:pt>
                <c:pt idx="4">
                  <c:v>19.2</c:v>
                </c:pt>
                <c:pt idx="5">
                  <c:v>17.8</c:v>
                </c:pt>
                <c:pt idx="6">
                  <c:v>17.8</c:v>
                </c:pt>
                <c:pt idx="7">
                  <c:v>17.3</c:v>
                </c:pt>
                <c:pt idx="8">
                  <c:v>14.8</c:v>
                </c:pt>
                <c:pt idx="9">
                  <c:v>11.5</c:v>
                </c:pt>
                <c:pt idx="10">
                  <c:v>10.9</c:v>
                </c:pt>
                <c:pt idx="11">
                  <c:v>10.1</c:v>
                </c:pt>
                <c:pt idx="12">
                  <c:v>9.8000000000000007</c:v>
                </c:pt>
                <c:pt idx="13">
                  <c:v>8.7000000000000011</c:v>
                </c:pt>
                <c:pt idx="14">
                  <c:v>8.3000000000000007</c:v>
                </c:pt>
                <c:pt idx="15">
                  <c:v>8.3000000000000007</c:v>
                </c:pt>
                <c:pt idx="16">
                  <c:v>7.9</c:v>
                </c:pt>
                <c:pt idx="17">
                  <c:v>7.9</c:v>
                </c:pt>
                <c:pt idx="18">
                  <c:v>7.8</c:v>
                </c:pt>
                <c:pt idx="19">
                  <c:v>7.2</c:v>
                </c:pt>
                <c:pt idx="20">
                  <c:v>6.2</c:v>
                </c:pt>
                <c:pt idx="21">
                  <c:v>6.2</c:v>
                </c:pt>
                <c:pt idx="22">
                  <c:v>5.3</c:v>
                </c:pt>
                <c:pt idx="23">
                  <c:v>5</c:v>
                </c:pt>
                <c:pt idx="24">
                  <c:v>4.9000000000000004</c:v>
                </c:pt>
                <c:pt idx="25">
                  <c:v>4</c:v>
                </c:pt>
                <c:pt idx="26">
                  <c:v>3.5</c:v>
                </c:pt>
                <c:pt idx="27">
                  <c:v>2.7</c:v>
                </c:pt>
                <c:pt idx="28">
                  <c:v>2.5</c:v>
                </c:pt>
                <c:pt idx="29">
                  <c:v>2.5</c:v>
                </c:pt>
                <c:pt idx="30">
                  <c:v>2</c:v>
                </c:pt>
                <c:pt idx="31">
                  <c:v>2</c:v>
                </c:pt>
                <c:pt idx="32">
                  <c:v>1.9</c:v>
                </c:pt>
                <c:pt idx="33">
                  <c:v>1.8</c:v>
                </c:pt>
                <c:pt idx="34">
                  <c:v>1.7</c:v>
                </c:pt>
                <c:pt idx="35">
                  <c:v>1.6</c:v>
                </c:pt>
                <c:pt idx="36">
                  <c:v>1.3</c:v>
                </c:pt>
                <c:pt idx="37">
                  <c:v>1.3</c:v>
                </c:pt>
                <c:pt idx="38">
                  <c:v>1.3</c:v>
                </c:pt>
                <c:pt idx="39">
                  <c:v>1.3</c:v>
                </c:pt>
                <c:pt idx="40">
                  <c:v>1.1000000000000001</c:v>
                </c:pt>
                <c:pt idx="41">
                  <c:v>1</c:v>
                </c:pt>
                <c:pt idx="42">
                  <c:v>0.9</c:v>
                </c:pt>
                <c:pt idx="43">
                  <c:v>0.9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 formatCode="0.00">
                  <c:v>0</c:v>
                </c:pt>
                <c:pt idx="49" formatCode="0.00">
                  <c:v>0</c:v>
                </c:pt>
                <c:pt idx="50" formatCode="0.00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overlap val="-27"/>
        <c:axId val="468644648"/>
        <c:axId val="468651704"/>
      </c:barChart>
      <c:catAx>
        <c:axId val="468644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6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468651704"/>
        <c:crosses val="autoZero"/>
        <c:auto val="1"/>
        <c:lblAlgn val="ctr"/>
        <c:lblOffset val="100"/>
        <c:tickLblSkip val="1"/>
        <c:noMultiLvlLbl val="0"/>
      </c:catAx>
      <c:valAx>
        <c:axId val="468651704"/>
        <c:scaling>
          <c:orientation val="minMax"/>
          <c:max val="40"/>
          <c:min val="0"/>
        </c:scaling>
        <c:delete val="1"/>
        <c:axPos val="l"/>
        <c:numFmt formatCode="General" sourceLinked="0"/>
        <c:majorTickMark val="out"/>
        <c:minorTickMark val="none"/>
        <c:tickLblPos val="nextTo"/>
        <c:crossAx val="46864464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092592592592601E-2"/>
          <c:y val="0.22511358229344139"/>
          <c:w val="0.93981481481481499"/>
          <c:h val="0.68715215422633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Age-adjusted death rate (per 100,000)</c:v>
                </c:pt>
              </c:strCache>
            </c:strRef>
          </c:tx>
          <c:spPr>
            <a:solidFill>
              <a:srgbClr val="FFC000"/>
            </a:solidFill>
            <a:ln w="0">
              <a:solidFill>
                <a:schemeClr val="bg1">
                  <a:lumMod val="95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 w="0">
                <a:solidFill>
                  <a:schemeClr val="bg1">
                    <a:lumMod val="95000"/>
                  </a:schemeClr>
                </a:solidFill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rgbClr val="FFC000"/>
              </a:solidFill>
              <a:ln w="0">
                <a:solidFill>
                  <a:schemeClr val="bg1">
                    <a:lumMod val="95000"/>
                  </a:schemeClr>
                </a:solidFill>
              </a:ln>
              <a:effectLst/>
            </c:spPr>
          </c:dPt>
          <c:dLbls>
            <c:dLbl>
              <c:idx val="0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US</c:v>
                </c:pt>
                <c:pt idx="1">
                  <c:v>CT</c:v>
                </c:pt>
                <c:pt idx="2">
                  <c:v>ME</c:v>
                </c:pt>
                <c:pt idx="3">
                  <c:v>MA</c:v>
                </c:pt>
                <c:pt idx="4">
                  <c:v>NH</c:v>
                </c:pt>
                <c:pt idx="5">
                  <c:v>RI</c:v>
                </c:pt>
                <c:pt idx="6">
                  <c:v>VT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13.3</c:v>
                </c:pt>
                <c:pt idx="1">
                  <c:v>24.5</c:v>
                </c:pt>
                <c:pt idx="2">
                  <c:v>25.2</c:v>
                </c:pt>
                <c:pt idx="3">
                  <c:v>29.7</c:v>
                </c:pt>
                <c:pt idx="4">
                  <c:v>35.799999999999997</c:v>
                </c:pt>
                <c:pt idx="5">
                  <c:v>26.7</c:v>
                </c:pt>
                <c:pt idx="6">
                  <c:v>18.399999999999999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7"/>
        <c:axId val="468645432"/>
        <c:axId val="468652096"/>
      </c:barChart>
      <c:catAx>
        <c:axId val="468645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6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468652096"/>
        <c:crosses val="autoZero"/>
        <c:auto val="1"/>
        <c:lblAlgn val="ctr"/>
        <c:lblOffset val="100"/>
        <c:noMultiLvlLbl val="0"/>
      </c:catAx>
      <c:valAx>
        <c:axId val="468652096"/>
        <c:scaling>
          <c:orientation val="minMax"/>
          <c:max val="40"/>
          <c:min val="0"/>
        </c:scaling>
        <c:delete val="1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General" sourceLinked="0"/>
        <c:majorTickMark val="out"/>
        <c:minorTickMark val="none"/>
        <c:tickLblPos val="nextTo"/>
        <c:crossAx val="46864543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0.05104</cdr:x>
      <cdr:y>0.05238</cdr:y>
    </cdr:from>
    <cdr:to>
      <cdr:x>0.88438</cdr:x>
      <cdr:y>0.23095</cdr:y>
    </cdr:to>
    <cdr:sp macro="" textlink="">
      <cdr:nvSpPr>
        <cdr:cNvPr id="2" name="Text Box 1"/>
        <cdr:cNvSpPr txBox="1"/>
      </cdr:nvSpPr>
      <cdr:spPr>
        <a:xfrm xmlns:a="http://schemas.openxmlformats.org/drawingml/2006/main">
          <a:off x="280035" y="167640"/>
          <a:ext cx="4572000" cy="571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0.00938</cdr:x>
      <cdr:y>0.01667</cdr:y>
    </cdr:from>
    <cdr:to>
      <cdr:x>1</cdr:x>
      <cdr:y>0.17313</cdr:y>
    </cdr:to>
    <cdr:sp macro="" textlink="">
      <cdr:nvSpPr>
        <cdr:cNvPr id="3" name="Text Box 2"/>
        <cdr:cNvSpPr txBox="1"/>
      </cdr:nvSpPr>
      <cdr:spPr>
        <a:xfrm xmlns:a="http://schemas.openxmlformats.org/drawingml/2006/main">
          <a:off x="102068" y="98317"/>
          <a:ext cx="10779292" cy="9227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3200" b="1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</a:rPr>
            <a:t>Opioid-related </a:t>
          </a:r>
          <a:r>
            <a:rPr 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rPr>
            <a:t>deaths </a:t>
          </a:r>
          <a:r>
            <a:rPr lang="en-US" sz="3200" b="1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</a:rPr>
            <a:t>in the US have quintupled </a:t>
          </a:r>
          <a:r>
            <a:rPr 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rPr>
            <a:t>since 2000.</a:t>
          </a:r>
        </a:p>
        <a:p xmlns:a="http://schemas.openxmlformats.org/drawingml/2006/main">
          <a:r>
            <a:rPr lang="en-US" sz="1800" dirty="0">
              <a:latin typeface="+mn-lt"/>
            </a:rPr>
            <a:t>Opioid-related deaths.</a:t>
          </a:r>
          <a:r>
            <a:rPr lang="en-US" sz="1800" baseline="0" dirty="0">
              <a:latin typeface="+mn-lt"/>
            </a:rPr>
            <a:t> United States.</a:t>
          </a:r>
          <a:endParaRPr lang="en-US" sz="1800" dirty="0">
            <a:latin typeface="+mn-lt"/>
          </a:endParaRPr>
        </a:p>
      </cdr:txBody>
    </cdr:sp>
  </cdr:relSizeAnchor>
  <cdr:relSizeAnchor xmlns:cdr="http://schemas.openxmlformats.org/drawingml/2006/chartDrawing">
    <cdr:from>
      <cdr:x>0.41355</cdr:x>
      <cdr:y>0.94524</cdr:y>
    </cdr:from>
    <cdr:to>
      <cdr:x>1</cdr:x>
      <cdr:y>0.98095</cdr:y>
    </cdr:to>
    <cdr:sp macro="" textlink="">
      <cdr:nvSpPr>
        <cdr:cNvPr id="4" name="Text Box 3"/>
        <cdr:cNvSpPr txBox="1"/>
      </cdr:nvSpPr>
      <cdr:spPr>
        <a:xfrm xmlns:a="http://schemas.openxmlformats.org/drawingml/2006/main">
          <a:off x="2337435" y="3025140"/>
          <a:ext cx="3314700" cy="114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800">
            <a:latin typeface="+mj-lt"/>
          </a:endParaRPr>
        </a:p>
      </cdr:txBody>
    </cdr:sp>
  </cdr:relSizeAnchor>
  <cdr:relSizeAnchor xmlns:cdr="http://schemas.openxmlformats.org/drawingml/2006/chartDrawing">
    <cdr:from>
      <cdr:x>0.55511</cdr:x>
      <cdr:y>0.90952</cdr:y>
    </cdr:from>
    <cdr:to>
      <cdr:x>0.95956</cdr:x>
      <cdr:y>0.98095</cdr:y>
    </cdr:to>
    <cdr:sp macro="" textlink="">
      <cdr:nvSpPr>
        <cdr:cNvPr id="5" name="Text Box 4"/>
        <cdr:cNvSpPr txBox="1"/>
      </cdr:nvSpPr>
      <cdr:spPr>
        <a:xfrm xmlns:a="http://schemas.openxmlformats.org/drawingml/2006/main">
          <a:off x="3137535" y="2910840"/>
          <a:ext cx="22860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900" i="1">
            <a:latin typeface="+mj-lt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0.05104</cdr:x>
      <cdr:y>0.05238</cdr:y>
    </cdr:from>
    <cdr:to>
      <cdr:x>0.88438</cdr:x>
      <cdr:y>0.23095</cdr:y>
    </cdr:to>
    <cdr:sp macro="" textlink="">
      <cdr:nvSpPr>
        <cdr:cNvPr id="2" name="Text Box 1"/>
        <cdr:cNvSpPr txBox="1"/>
      </cdr:nvSpPr>
      <cdr:spPr>
        <a:xfrm xmlns:a="http://schemas.openxmlformats.org/drawingml/2006/main">
          <a:off x="280035" y="167640"/>
          <a:ext cx="4572000" cy="571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0.02756</cdr:x>
      <cdr:y>0.01667</cdr:y>
    </cdr:from>
    <cdr:to>
      <cdr:x>1</cdr:x>
      <cdr:y>0.22629</cdr:y>
    </cdr:to>
    <cdr:sp macro="" textlink="">
      <cdr:nvSpPr>
        <cdr:cNvPr id="3" name="Text Box 2"/>
        <cdr:cNvSpPr txBox="1"/>
      </cdr:nvSpPr>
      <cdr:spPr>
        <a:xfrm xmlns:a="http://schemas.openxmlformats.org/drawingml/2006/main">
          <a:off x="320040" y="98796"/>
          <a:ext cx="11292840" cy="12423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3200" b="1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</a:rPr>
            <a:t>Massachusetts</a:t>
          </a:r>
          <a:r>
            <a:rPr 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rPr>
            <a:t>' opioid-related death rate is </a:t>
          </a:r>
          <a:r>
            <a:rPr lang="en-US" sz="3200" b="1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</a:rPr>
            <a:t>2x the </a:t>
          </a:r>
          <a:r>
            <a:rPr lang="en-US" sz="3200" b="1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</a:rPr>
            <a:t>US average</a:t>
          </a:r>
          <a:r>
            <a:rPr 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rPr>
            <a:t>.</a:t>
          </a:r>
        </a:p>
        <a:p xmlns:a="http://schemas.openxmlformats.org/drawingml/2006/main">
          <a:r>
            <a:rPr lang="en-US" sz="2000" dirty="0">
              <a:latin typeface="+mn-lt"/>
            </a:rPr>
            <a:t>Age-adjusted</a:t>
          </a:r>
          <a:r>
            <a:rPr lang="en-US" sz="2000" baseline="0" dirty="0">
              <a:latin typeface="+mn-lt"/>
            </a:rPr>
            <a:t> o</a:t>
          </a:r>
          <a:r>
            <a:rPr lang="en-US" sz="2000" dirty="0">
              <a:latin typeface="+mn-lt"/>
            </a:rPr>
            <a:t>pioid-related death</a:t>
          </a:r>
          <a:r>
            <a:rPr lang="en-US" sz="2000" baseline="0" dirty="0">
              <a:latin typeface="+mn-lt"/>
            </a:rPr>
            <a:t> rate (per 100,000). Massachusetts and United States.</a:t>
          </a:r>
          <a:endParaRPr lang="en-US" sz="2000" dirty="0">
            <a:latin typeface="+mn-lt"/>
          </a:endParaRPr>
        </a:p>
      </cdr:txBody>
    </cdr:sp>
  </cdr:relSizeAnchor>
  <cdr:relSizeAnchor xmlns:cdr="http://schemas.openxmlformats.org/drawingml/2006/chartDrawing">
    <cdr:from>
      <cdr:x>0.41355</cdr:x>
      <cdr:y>0.94524</cdr:y>
    </cdr:from>
    <cdr:to>
      <cdr:x>1</cdr:x>
      <cdr:y>0.98095</cdr:y>
    </cdr:to>
    <cdr:sp macro="" textlink="">
      <cdr:nvSpPr>
        <cdr:cNvPr id="4" name="Text Box 3"/>
        <cdr:cNvSpPr txBox="1"/>
      </cdr:nvSpPr>
      <cdr:spPr>
        <a:xfrm xmlns:a="http://schemas.openxmlformats.org/drawingml/2006/main">
          <a:off x="2337435" y="3025140"/>
          <a:ext cx="3314700" cy="114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800">
            <a:latin typeface="+mj-lt"/>
          </a:endParaRPr>
        </a:p>
      </cdr:txBody>
    </cdr:sp>
  </cdr:relSizeAnchor>
  <cdr:relSizeAnchor xmlns:cdr="http://schemas.openxmlformats.org/drawingml/2006/chartDrawing">
    <cdr:from>
      <cdr:x>0.55511</cdr:x>
      <cdr:y>0.90952</cdr:y>
    </cdr:from>
    <cdr:to>
      <cdr:x>0.95956</cdr:x>
      <cdr:y>0.98095</cdr:y>
    </cdr:to>
    <cdr:sp macro="" textlink="">
      <cdr:nvSpPr>
        <cdr:cNvPr id="5" name="Text Box 4"/>
        <cdr:cNvSpPr txBox="1"/>
      </cdr:nvSpPr>
      <cdr:spPr>
        <a:xfrm xmlns:a="http://schemas.openxmlformats.org/drawingml/2006/main">
          <a:off x="3137535" y="2910840"/>
          <a:ext cx="22860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900" i="1">
            <a:latin typeface="+mj-lt"/>
          </a:endParaRPr>
        </a:p>
      </cdr:txBody>
    </cdr:sp>
  </cdr:relSizeAnchor>
  <cdr:relSizeAnchor xmlns:cdr="http://schemas.openxmlformats.org/drawingml/2006/chartDrawing">
    <cdr:from>
      <cdr:x>0.7242</cdr:x>
      <cdr:y>0.39257</cdr:y>
    </cdr:from>
    <cdr:to>
      <cdr:x>0.8797</cdr:x>
      <cdr:y>0.47372</cdr:y>
    </cdr:to>
    <cdr:sp macro="" textlink="">
      <cdr:nvSpPr>
        <cdr:cNvPr id="7" name="Text Box 6"/>
        <cdr:cNvSpPr txBox="1"/>
      </cdr:nvSpPr>
      <cdr:spPr>
        <a:xfrm xmlns:a="http://schemas.openxmlformats.org/drawingml/2006/main">
          <a:off x="8266580" y="2326605"/>
          <a:ext cx="1774995" cy="4809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dirty="0">
              <a:latin typeface="+mn-lt"/>
            </a:rPr>
            <a:t>Massachusetts</a:t>
          </a:r>
        </a:p>
      </cdr:txBody>
    </cdr:sp>
  </cdr:relSizeAnchor>
  <cdr:relSizeAnchor xmlns:cdr="http://schemas.openxmlformats.org/drawingml/2006/chartDrawing">
    <cdr:from>
      <cdr:x>0.82594</cdr:x>
      <cdr:y>0.71228</cdr:y>
    </cdr:from>
    <cdr:to>
      <cdr:x>1</cdr:x>
      <cdr:y>0.79344</cdr:y>
    </cdr:to>
    <cdr:sp macro="" textlink="">
      <cdr:nvSpPr>
        <cdr:cNvPr id="8" name="Text Box 1"/>
        <cdr:cNvSpPr txBox="1"/>
      </cdr:nvSpPr>
      <cdr:spPr>
        <a:xfrm xmlns:a="http://schemas.openxmlformats.org/drawingml/2006/main">
          <a:off x="9427907" y="4221386"/>
          <a:ext cx="1986853" cy="4810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800" dirty="0">
              <a:latin typeface="+mn-lt"/>
            </a:rPr>
            <a:t>United States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0.05104</cdr:x>
      <cdr:y>0.05238</cdr:y>
    </cdr:from>
    <cdr:to>
      <cdr:x>0.88438</cdr:x>
      <cdr:y>0.23095</cdr:y>
    </cdr:to>
    <cdr:sp macro="" textlink="">
      <cdr:nvSpPr>
        <cdr:cNvPr id="2" name="Text Box 1"/>
        <cdr:cNvSpPr txBox="1"/>
      </cdr:nvSpPr>
      <cdr:spPr>
        <a:xfrm xmlns:a="http://schemas.openxmlformats.org/drawingml/2006/main">
          <a:off x="280035" y="167640"/>
          <a:ext cx="4572000" cy="571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0.03861</cdr:x>
      <cdr:y>0.01667</cdr:y>
    </cdr:from>
    <cdr:to>
      <cdr:x>1</cdr:x>
      <cdr:y>0.22429</cdr:y>
    </cdr:to>
    <cdr:sp macro="" textlink="">
      <cdr:nvSpPr>
        <cdr:cNvPr id="3" name="Text Box 2"/>
        <cdr:cNvSpPr txBox="1"/>
      </cdr:nvSpPr>
      <cdr:spPr>
        <a:xfrm xmlns:a="http://schemas.openxmlformats.org/drawingml/2006/main">
          <a:off x="457200" y="101083"/>
          <a:ext cx="11384280" cy="12589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Black </a:t>
          </a:r>
          <a:r>
            <a:rPr 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and Hispanic </a:t>
          </a:r>
          <a:r>
            <a:rPr lang="en-US" sz="2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opioid deaths </a:t>
          </a:r>
          <a:r>
            <a:rPr lang="en-US" sz="2800" b="1" baseline="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have increased</a:t>
          </a:r>
          <a:r>
            <a:rPr lang="en-US" sz="2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 rapidly since 2011.</a:t>
          </a:r>
        </a:p>
        <a:p xmlns:a="http://schemas.openxmlformats.org/drawingml/2006/main">
          <a:r>
            <a:rPr lang="en-US" sz="2800" b="1" baseline="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And their death rates</a:t>
          </a:r>
          <a:r>
            <a:rPr lang="en-US" sz="2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 in MA are higher than </a:t>
          </a:r>
          <a:r>
            <a:rPr lang="en-US" sz="2800" b="1" baseline="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the </a:t>
          </a:r>
          <a:r>
            <a:rPr lang="en-US" sz="2800" b="1" baseline="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national </a:t>
          </a:r>
          <a:r>
            <a:rPr lang="en-US" sz="2800" b="1" baseline="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rate for </a:t>
          </a:r>
          <a:r>
            <a:rPr lang="en-US" sz="2800" b="1" baseline="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all </a:t>
          </a:r>
          <a:r>
            <a:rPr lang="en-US" sz="2800" b="1" baseline="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races.</a:t>
          </a:r>
          <a:endParaRPr lang="en-US" sz="2800" b="1" dirty="0">
            <a:solidFill>
              <a:schemeClr val="tx1">
                <a:lumMod val="65000"/>
                <a:lumOff val="35000"/>
              </a:schemeClr>
            </a:solidFill>
            <a:latin typeface="+mj-lt"/>
          </a:endParaRPr>
        </a:p>
        <a:p xmlns:a="http://schemas.openxmlformats.org/drawingml/2006/main">
          <a:r>
            <a:rPr lang="en-US" sz="1600" dirty="0">
              <a:latin typeface="+mj-lt"/>
            </a:rPr>
            <a:t>Age-adjusted</a:t>
          </a:r>
          <a:r>
            <a:rPr lang="en-US" sz="1600" baseline="0" dirty="0">
              <a:latin typeface="+mj-lt"/>
            </a:rPr>
            <a:t> o</a:t>
          </a:r>
          <a:r>
            <a:rPr lang="en-US" sz="1600" dirty="0">
              <a:latin typeface="+mj-lt"/>
            </a:rPr>
            <a:t>pioid-related death</a:t>
          </a:r>
          <a:r>
            <a:rPr lang="en-US" sz="1600" baseline="0" dirty="0">
              <a:latin typeface="+mj-lt"/>
            </a:rPr>
            <a:t> rate (per 100,000). Massachusetts and United States.</a:t>
          </a:r>
          <a:endParaRPr lang="en-US" sz="1600" dirty="0">
            <a:latin typeface="+mj-lt"/>
          </a:endParaRPr>
        </a:p>
      </cdr:txBody>
    </cdr:sp>
  </cdr:relSizeAnchor>
  <cdr:relSizeAnchor xmlns:cdr="http://schemas.openxmlformats.org/drawingml/2006/chartDrawing">
    <cdr:from>
      <cdr:x>0.41355</cdr:x>
      <cdr:y>0.94524</cdr:y>
    </cdr:from>
    <cdr:to>
      <cdr:x>1</cdr:x>
      <cdr:y>0.98095</cdr:y>
    </cdr:to>
    <cdr:sp macro="" textlink="">
      <cdr:nvSpPr>
        <cdr:cNvPr id="4" name="Text Box 3"/>
        <cdr:cNvSpPr txBox="1"/>
      </cdr:nvSpPr>
      <cdr:spPr>
        <a:xfrm xmlns:a="http://schemas.openxmlformats.org/drawingml/2006/main">
          <a:off x="2337435" y="3025140"/>
          <a:ext cx="3314700" cy="114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800">
            <a:latin typeface="+mj-lt"/>
          </a:endParaRPr>
        </a:p>
      </cdr:txBody>
    </cdr:sp>
  </cdr:relSizeAnchor>
  <cdr:relSizeAnchor xmlns:cdr="http://schemas.openxmlformats.org/drawingml/2006/chartDrawing">
    <cdr:from>
      <cdr:x>0.55511</cdr:x>
      <cdr:y>0.90952</cdr:y>
    </cdr:from>
    <cdr:to>
      <cdr:x>0.95956</cdr:x>
      <cdr:y>0.98095</cdr:y>
    </cdr:to>
    <cdr:sp macro="" textlink="">
      <cdr:nvSpPr>
        <cdr:cNvPr id="5" name="Text Box 4"/>
        <cdr:cNvSpPr txBox="1"/>
      </cdr:nvSpPr>
      <cdr:spPr>
        <a:xfrm xmlns:a="http://schemas.openxmlformats.org/drawingml/2006/main">
          <a:off x="3137535" y="2910840"/>
          <a:ext cx="22860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900" i="1">
            <a:latin typeface="+mj-lt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0.05104</cdr:x>
      <cdr:y>0.05238</cdr:y>
    </cdr:from>
    <cdr:to>
      <cdr:x>0.88438</cdr:x>
      <cdr:y>0.23095</cdr:y>
    </cdr:to>
    <cdr:sp macro="" textlink="">
      <cdr:nvSpPr>
        <cdr:cNvPr id="2" name="Text Box 1"/>
        <cdr:cNvSpPr txBox="1"/>
      </cdr:nvSpPr>
      <cdr:spPr>
        <a:xfrm xmlns:a="http://schemas.openxmlformats.org/drawingml/2006/main">
          <a:off x="280035" y="167640"/>
          <a:ext cx="4572000" cy="571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</cdr:x>
      <cdr:y>0.01667</cdr:y>
    </cdr:from>
    <cdr:to>
      <cdr:x>1</cdr:x>
      <cdr:y>0.15971</cdr:y>
    </cdr:to>
    <cdr:sp macro="" textlink="">
      <cdr:nvSpPr>
        <cdr:cNvPr id="3" name="Text Box 2"/>
        <cdr:cNvSpPr txBox="1"/>
      </cdr:nvSpPr>
      <cdr:spPr>
        <a:xfrm xmlns:a="http://schemas.openxmlformats.org/drawingml/2006/main">
          <a:off x="0" y="103399"/>
          <a:ext cx="11643360" cy="8872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3200" b="1" dirty="0" smtClean="0">
              <a:solidFill>
                <a:schemeClr val="tx1">
                  <a:lumMod val="65000"/>
                  <a:lumOff val="35000"/>
                </a:schemeClr>
              </a:solidFill>
            </a:rPr>
            <a:t>Massachusetts</a:t>
          </a:r>
          <a:r>
            <a:rPr lang="en-US" sz="3200" b="1" baseline="0" dirty="0" smtClean="0">
              <a:solidFill>
                <a:schemeClr val="tx1">
                  <a:lumMod val="65000"/>
                  <a:lumOff val="35000"/>
                </a:schemeClr>
              </a:solidFill>
            </a:rPr>
            <a:t> </a:t>
          </a:r>
          <a:r>
            <a:rPr lang="en-US" sz="3200" b="1" baseline="0" dirty="0">
              <a:solidFill>
                <a:schemeClr val="tx1">
                  <a:lumMod val="65000"/>
                  <a:lumOff val="35000"/>
                </a:schemeClr>
              </a:solidFill>
            </a:rPr>
            <a:t>prescribes </a:t>
          </a:r>
          <a:r>
            <a:rPr lang="en-US" sz="3200" b="1" baseline="0" dirty="0" smtClean="0">
              <a:solidFill>
                <a:schemeClr val="tx1">
                  <a:lumMod val="65000"/>
                  <a:lumOff val="35000"/>
                </a:schemeClr>
              </a:solidFill>
            </a:rPr>
            <a:t>lots </a:t>
          </a:r>
          <a:r>
            <a:rPr lang="en-US" sz="3200" b="1" baseline="0" dirty="0">
              <a:solidFill>
                <a:schemeClr val="tx1">
                  <a:lumMod val="65000"/>
                  <a:lumOff val="35000"/>
                </a:schemeClr>
              </a:solidFill>
            </a:rPr>
            <a:t>of </a:t>
          </a:r>
          <a:r>
            <a:rPr lang="en-US" sz="3200" b="1" baseline="0" dirty="0" smtClean="0">
              <a:solidFill>
                <a:schemeClr val="tx1">
                  <a:lumMod val="65000"/>
                  <a:lumOff val="35000"/>
                </a:schemeClr>
              </a:solidFill>
            </a:rPr>
            <a:t>opioids, </a:t>
          </a:r>
          <a:r>
            <a:rPr lang="en-US" sz="3200" b="1" baseline="0" dirty="0">
              <a:solidFill>
                <a:schemeClr val="tx1">
                  <a:lumMod val="65000"/>
                  <a:lumOff val="35000"/>
                </a:schemeClr>
              </a:solidFill>
            </a:rPr>
            <a:t>but </a:t>
          </a:r>
          <a:r>
            <a:rPr lang="en-US" sz="3200" b="1" baseline="0" dirty="0" smtClean="0">
              <a:solidFill>
                <a:schemeClr val="tx1">
                  <a:lumMod val="65000"/>
                  <a:lumOff val="35000"/>
                </a:schemeClr>
              </a:solidFill>
            </a:rPr>
            <a:t>less </a:t>
          </a:r>
          <a:r>
            <a:rPr lang="en-US" sz="3200" b="1" baseline="0" dirty="0">
              <a:solidFill>
                <a:schemeClr val="tx1">
                  <a:lumMod val="65000"/>
                  <a:lumOff val="35000"/>
                </a:schemeClr>
              </a:solidFill>
            </a:rPr>
            <a:t>than most states.</a:t>
          </a:r>
          <a:endParaRPr lang="en-US" sz="3200" b="1" dirty="0">
            <a:solidFill>
              <a:schemeClr val="tx1">
                <a:lumMod val="65000"/>
                <a:lumOff val="35000"/>
              </a:schemeClr>
            </a:solidFill>
          </a:endParaRPr>
        </a:p>
        <a:p xmlns:a="http://schemas.openxmlformats.org/drawingml/2006/main">
          <a:r>
            <a:rPr lang="en-US" sz="1800" dirty="0"/>
            <a:t>Opioid prescriptions per 100 people</a:t>
          </a:r>
          <a:r>
            <a:rPr lang="en-US" sz="1800" baseline="0" dirty="0"/>
            <a:t>.  All states.  2016.</a:t>
          </a:r>
          <a:endParaRPr lang="en-US" sz="1800" dirty="0"/>
        </a:p>
      </cdr:txBody>
    </cdr:sp>
  </cdr:relSizeAnchor>
  <cdr:relSizeAnchor xmlns:cdr="http://schemas.openxmlformats.org/drawingml/2006/chartDrawing">
    <cdr:from>
      <cdr:x>0.41355</cdr:x>
      <cdr:y>0.94524</cdr:y>
    </cdr:from>
    <cdr:to>
      <cdr:x>1</cdr:x>
      <cdr:y>0.98095</cdr:y>
    </cdr:to>
    <cdr:sp macro="" textlink="">
      <cdr:nvSpPr>
        <cdr:cNvPr id="4" name="Text Box 3"/>
        <cdr:cNvSpPr txBox="1"/>
      </cdr:nvSpPr>
      <cdr:spPr>
        <a:xfrm xmlns:a="http://schemas.openxmlformats.org/drawingml/2006/main">
          <a:off x="2337435" y="3025140"/>
          <a:ext cx="3314700" cy="114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800">
            <a:latin typeface="+mj-lt"/>
          </a:endParaRPr>
        </a:p>
      </cdr:txBody>
    </cdr:sp>
  </cdr:relSizeAnchor>
  <cdr:relSizeAnchor xmlns:cdr="http://schemas.openxmlformats.org/drawingml/2006/chartDrawing">
    <cdr:from>
      <cdr:x>0.55511</cdr:x>
      <cdr:y>0.90952</cdr:y>
    </cdr:from>
    <cdr:to>
      <cdr:x>0.95956</cdr:x>
      <cdr:y>0.98095</cdr:y>
    </cdr:to>
    <cdr:sp macro="" textlink="">
      <cdr:nvSpPr>
        <cdr:cNvPr id="5" name="Text Box 4"/>
        <cdr:cNvSpPr txBox="1"/>
      </cdr:nvSpPr>
      <cdr:spPr>
        <a:xfrm xmlns:a="http://schemas.openxmlformats.org/drawingml/2006/main">
          <a:off x="3137535" y="2910840"/>
          <a:ext cx="22860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900" i="1">
            <a:latin typeface="+mj-lt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0.05104</cdr:x>
      <cdr:y>0.05238</cdr:y>
    </cdr:from>
    <cdr:to>
      <cdr:x>0.88438</cdr:x>
      <cdr:y>0.23095</cdr:y>
    </cdr:to>
    <cdr:sp macro="" textlink="">
      <cdr:nvSpPr>
        <cdr:cNvPr id="2" name="Text Box 1"/>
        <cdr:cNvSpPr txBox="1"/>
      </cdr:nvSpPr>
      <cdr:spPr>
        <a:xfrm xmlns:a="http://schemas.openxmlformats.org/drawingml/2006/main">
          <a:off x="280035" y="167640"/>
          <a:ext cx="4572000" cy="571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</cdr:x>
      <cdr:y>0.00074</cdr:y>
    </cdr:from>
    <cdr:to>
      <cdr:x>0.88977</cdr:x>
      <cdr:y>0.33282</cdr:y>
    </cdr:to>
    <cdr:sp macro="" textlink="">
      <cdr:nvSpPr>
        <cdr:cNvPr id="3" name="Text Box 2"/>
        <cdr:cNvSpPr txBox="1"/>
      </cdr:nvSpPr>
      <cdr:spPr>
        <a:xfrm xmlns:a="http://schemas.openxmlformats.org/drawingml/2006/main">
          <a:off x="0" y="4487"/>
          <a:ext cx="10210800" cy="20136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l"/>
          <a:r>
            <a:rPr lang="en-US" sz="3200" b="1" dirty="0" smtClean="0">
              <a:solidFill>
                <a:schemeClr val="tx1">
                  <a:lumMod val="65000"/>
                  <a:lumOff val="35000"/>
                </a:schemeClr>
              </a:solidFill>
            </a:rPr>
            <a:t>Before</a:t>
          </a:r>
          <a:r>
            <a:rPr lang="en-US" sz="3200" b="1" baseline="0" dirty="0" smtClean="0">
              <a:solidFill>
                <a:schemeClr val="tx1">
                  <a:lumMod val="65000"/>
                  <a:lumOff val="35000"/>
                </a:schemeClr>
              </a:solidFill>
            </a:rPr>
            <a:t> </a:t>
          </a:r>
          <a:r>
            <a:rPr lang="en-US" sz="3200" b="1" baseline="0" dirty="0">
              <a:solidFill>
                <a:schemeClr val="tx1">
                  <a:lumMod val="65000"/>
                  <a:lumOff val="35000"/>
                </a:schemeClr>
              </a:solidFill>
            </a:rPr>
            <a:t>the opioid crisis, Massachusetts' heroin-related death rate </a:t>
          </a:r>
          <a:r>
            <a:rPr lang="en-US" sz="3200" b="1" baseline="0" dirty="0" smtClean="0">
              <a:solidFill>
                <a:schemeClr val="tx1">
                  <a:lumMod val="65000"/>
                  <a:lumOff val="35000"/>
                </a:schemeClr>
              </a:solidFill>
            </a:rPr>
            <a:t>was similar to the US</a:t>
          </a:r>
          <a:r>
            <a:rPr lang="en-US" sz="3200" b="1" dirty="0" smtClean="0">
              <a:solidFill>
                <a:schemeClr val="tx1">
                  <a:lumMod val="65000"/>
                  <a:lumOff val="35000"/>
                </a:schemeClr>
              </a:solidFill>
            </a:rPr>
            <a:t> rate.</a:t>
          </a:r>
          <a:endParaRPr lang="en-US" sz="3200" b="1" dirty="0">
            <a:solidFill>
              <a:schemeClr val="tx1">
                <a:lumMod val="65000"/>
                <a:lumOff val="35000"/>
              </a:schemeClr>
            </a:solidFill>
          </a:endParaRPr>
        </a:p>
        <a:p xmlns:a="http://schemas.openxmlformats.org/drawingml/2006/main">
          <a:pPr algn="l"/>
          <a:r>
            <a:rPr lang="en-US" sz="1800" dirty="0"/>
            <a:t>Heroin-related</a:t>
          </a:r>
          <a:r>
            <a:rPr lang="en-US" sz="1800" baseline="0" dirty="0"/>
            <a:t> age adjusted death rate per 100,000. Massachusetts. </a:t>
          </a:r>
          <a:endParaRPr lang="en-US" sz="1800" dirty="0"/>
        </a:p>
      </cdr:txBody>
    </cdr:sp>
  </cdr:relSizeAnchor>
  <cdr:relSizeAnchor xmlns:cdr="http://schemas.openxmlformats.org/drawingml/2006/chartDrawing">
    <cdr:from>
      <cdr:x>0.41355</cdr:x>
      <cdr:y>0.94524</cdr:y>
    </cdr:from>
    <cdr:to>
      <cdr:x>1</cdr:x>
      <cdr:y>0.98095</cdr:y>
    </cdr:to>
    <cdr:sp macro="" textlink="">
      <cdr:nvSpPr>
        <cdr:cNvPr id="4" name="Text Box 3"/>
        <cdr:cNvSpPr txBox="1"/>
      </cdr:nvSpPr>
      <cdr:spPr>
        <a:xfrm xmlns:a="http://schemas.openxmlformats.org/drawingml/2006/main">
          <a:off x="2337435" y="3025140"/>
          <a:ext cx="3314700" cy="114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800">
            <a:latin typeface="+mj-lt"/>
          </a:endParaRPr>
        </a:p>
      </cdr:txBody>
    </cdr:sp>
  </cdr:relSizeAnchor>
  <cdr:relSizeAnchor xmlns:cdr="http://schemas.openxmlformats.org/drawingml/2006/chartDrawing">
    <cdr:from>
      <cdr:x>0.55511</cdr:x>
      <cdr:y>0.90952</cdr:y>
    </cdr:from>
    <cdr:to>
      <cdr:x>0.95956</cdr:x>
      <cdr:y>0.98095</cdr:y>
    </cdr:to>
    <cdr:sp macro="" textlink="">
      <cdr:nvSpPr>
        <cdr:cNvPr id="5" name="Text Box 4"/>
        <cdr:cNvSpPr txBox="1"/>
      </cdr:nvSpPr>
      <cdr:spPr>
        <a:xfrm xmlns:a="http://schemas.openxmlformats.org/drawingml/2006/main">
          <a:off x="3137535" y="2910840"/>
          <a:ext cx="22860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900" i="1">
            <a:latin typeface="+mj-lt"/>
          </a:endParaRPr>
        </a:p>
      </cdr:txBody>
    </cdr:sp>
  </cdr:relSizeAnchor>
  <cdr:relSizeAnchor xmlns:cdr="http://schemas.openxmlformats.org/drawingml/2006/chartDrawing">
    <cdr:from>
      <cdr:x>0.62586</cdr:x>
      <cdr:y>0.45003</cdr:y>
    </cdr:from>
    <cdr:to>
      <cdr:x>0.85502</cdr:x>
      <cdr:y>0.54996</cdr:y>
    </cdr:to>
    <cdr:sp macro="" textlink="">
      <cdr:nvSpPr>
        <cdr:cNvPr id="7" name="Text Box 6"/>
        <cdr:cNvSpPr txBox="1"/>
      </cdr:nvSpPr>
      <cdr:spPr>
        <a:xfrm xmlns:a="http://schemas.openxmlformats.org/drawingml/2006/main">
          <a:off x="7182243" y="2728894"/>
          <a:ext cx="2629776" cy="6059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dirty="0">
              <a:latin typeface="+mj-lt"/>
            </a:rPr>
            <a:t>Massachusetts</a:t>
          </a:r>
        </a:p>
      </cdr:txBody>
    </cdr:sp>
  </cdr:relSizeAnchor>
  <cdr:relSizeAnchor xmlns:cdr="http://schemas.openxmlformats.org/drawingml/2006/chartDrawing">
    <cdr:from>
      <cdr:x>0.57988</cdr:x>
      <cdr:y>0.27961</cdr:y>
    </cdr:from>
    <cdr:to>
      <cdr:x>0.80905</cdr:x>
      <cdr:y>0.37954</cdr:y>
    </cdr:to>
    <cdr:sp macro="" textlink="">
      <cdr:nvSpPr>
        <cdr:cNvPr id="8" name="Text Box 1"/>
        <cdr:cNvSpPr txBox="1"/>
      </cdr:nvSpPr>
      <cdr:spPr>
        <a:xfrm xmlns:a="http://schemas.openxmlformats.org/drawingml/2006/main">
          <a:off x="6654573" y="1695511"/>
          <a:ext cx="2629890" cy="6059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800" dirty="0">
              <a:latin typeface="+mj-lt"/>
            </a:rPr>
            <a:t>United States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0.05104</cdr:x>
      <cdr:y>0.05238</cdr:y>
    </cdr:from>
    <cdr:to>
      <cdr:x>0.88438</cdr:x>
      <cdr:y>0.23095</cdr:y>
    </cdr:to>
    <cdr:sp macro="" textlink="">
      <cdr:nvSpPr>
        <cdr:cNvPr id="2" name="Text Box 1"/>
        <cdr:cNvSpPr txBox="1"/>
      </cdr:nvSpPr>
      <cdr:spPr>
        <a:xfrm xmlns:a="http://schemas.openxmlformats.org/drawingml/2006/main">
          <a:off x="280035" y="167640"/>
          <a:ext cx="4572000" cy="571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</cdr:x>
      <cdr:y>0.00074</cdr:y>
    </cdr:from>
    <cdr:to>
      <cdr:x>0.99062</cdr:x>
      <cdr:y>0.13047</cdr:y>
    </cdr:to>
    <cdr:sp macro="" textlink="">
      <cdr:nvSpPr>
        <cdr:cNvPr id="3" name="Text Box 2"/>
        <cdr:cNvSpPr txBox="1"/>
      </cdr:nvSpPr>
      <cdr:spPr>
        <a:xfrm xmlns:a="http://schemas.openxmlformats.org/drawingml/2006/main">
          <a:off x="0" y="4408"/>
          <a:ext cx="11368078" cy="7728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l"/>
          <a:r>
            <a:rPr lang="en-US" sz="2400" b="1" dirty="0" smtClean="0">
              <a:solidFill>
                <a:schemeClr val="tx1">
                  <a:lumMod val="65000"/>
                  <a:lumOff val="35000"/>
                </a:schemeClr>
              </a:solidFill>
            </a:rPr>
            <a:t>Fentanyl</a:t>
          </a:r>
          <a:r>
            <a:rPr lang="en-US" sz="2400" b="1" baseline="0" dirty="0" smtClean="0">
              <a:solidFill>
                <a:schemeClr val="tx1">
                  <a:lumMod val="65000"/>
                  <a:lumOff val="35000"/>
                </a:schemeClr>
              </a:solidFill>
            </a:rPr>
            <a:t> </a:t>
          </a:r>
          <a:r>
            <a:rPr lang="en-US" sz="2400" b="1" baseline="0" dirty="0">
              <a:solidFill>
                <a:schemeClr val="tx1">
                  <a:lumMod val="65000"/>
                  <a:lumOff val="35000"/>
                </a:schemeClr>
              </a:solidFill>
            </a:rPr>
            <a:t>is now the number one cause of opioid-related deaths in Massachusetts</a:t>
          </a:r>
          <a:r>
            <a:rPr lang="en-US" sz="2400" b="1" dirty="0">
              <a:solidFill>
                <a:schemeClr val="tx1">
                  <a:lumMod val="65000"/>
                  <a:lumOff val="35000"/>
                </a:schemeClr>
              </a:solidFill>
            </a:rPr>
            <a:t>.</a:t>
          </a:r>
        </a:p>
        <a:p xmlns:a="http://schemas.openxmlformats.org/drawingml/2006/main">
          <a:pPr algn="l"/>
          <a:r>
            <a:rPr lang="en-US" sz="1800" dirty="0"/>
            <a:t>Number of deaths by opioid type</a:t>
          </a:r>
          <a:r>
            <a:rPr lang="en-US" sz="1800" baseline="0" dirty="0"/>
            <a:t>. Massachusetts. </a:t>
          </a:r>
          <a:endParaRPr lang="en-US" sz="1800" dirty="0"/>
        </a:p>
      </cdr:txBody>
    </cdr:sp>
  </cdr:relSizeAnchor>
  <cdr:relSizeAnchor xmlns:cdr="http://schemas.openxmlformats.org/drawingml/2006/chartDrawing">
    <cdr:from>
      <cdr:x>0.41355</cdr:x>
      <cdr:y>0.94524</cdr:y>
    </cdr:from>
    <cdr:to>
      <cdr:x>1</cdr:x>
      <cdr:y>0.98095</cdr:y>
    </cdr:to>
    <cdr:sp macro="" textlink="">
      <cdr:nvSpPr>
        <cdr:cNvPr id="4" name="Text Box 3"/>
        <cdr:cNvSpPr txBox="1"/>
      </cdr:nvSpPr>
      <cdr:spPr>
        <a:xfrm xmlns:a="http://schemas.openxmlformats.org/drawingml/2006/main">
          <a:off x="2337435" y="3025140"/>
          <a:ext cx="3314700" cy="114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800">
            <a:latin typeface="+mj-lt"/>
          </a:endParaRPr>
        </a:p>
      </cdr:txBody>
    </cdr:sp>
  </cdr:relSizeAnchor>
  <cdr:relSizeAnchor xmlns:cdr="http://schemas.openxmlformats.org/drawingml/2006/chartDrawing">
    <cdr:from>
      <cdr:x>0.55511</cdr:x>
      <cdr:y>0.90952</cdr:y>
    </cdr:from>
    <cdr:to>
      <cdr:x>0.95956</cdr:x>
      <cdr:y>0.98095</cdr:y>
    </cdr:to>
    <cdr:sp macro="" textlink="">
      <cdr:nvSpPr>
        <cdr:cNvPr id="5" name="Text Box 4"/>
        <cdr:cNvSpPr txBox="1"/>
      </cdr:nvSpPr>
      <cdr:spPr>
        <a:xfrm xmlns:a="http://schemas.openxmlformats.org/drawingml/2006/main">
          <a:off x="3137535" y="2910840"/>
          <a:ext cx="22860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900" i="1">
            <a:latin typeface="+mj-lt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0.05104</cdr:x>
      <cdr:y>0.05238</cdr:y>
    </cdr:from>
    <cdr:to>
      <cdr:x>0.88438</cdr:x>
      <cdr:y>0.23095</cdr:y>
    </cdr:to>
    <cdr:sp macro="" textlink="">
      <cdr:nvSpPr>
        <cdr:cNvPr id="2" name="Text Box 1"/>
        <cdr:cNvSpPr txBox="1"/>
      </cdr:nvSpPr>
      <cdr:spPr>
        <a:xfrm xmlns:a="http://schemas.openxmlformats.org/drawingml/2006/main">
          <a:off x="280035" y="167640"/>
          <a:ext cx="4572000" cy="571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</cdr:x>
      <cdr:y>0.01667</cdr:y>
    </cdr:from>
    <cdr:to>
      <cdr:x>1</cdr:x>
      <cdr:y>0.2884</cdr:y>
    </cdr:to>
    <cdr:sp macro="" textlink="">
      <cdr:nvSpPr>
        <cdr:cNvPr id="3" name="Text Box 2"/>
        <cdr:cNvSpPr txBox="1"/>
      </cdr:nvSpPr>
      <cdr:spPr>
        <a:xfrm xmlns:a="http://schemas.openxmlformats.org/drawingml/2006/main">
          <a:off x="0" y="100066"/>
          <a:ext cx="11506200" cy="16311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800" b="1" dirty="0" smtClean="0">
              <a:solidFill>
                <a:schemeClr val="tx1">
                  <a:lumMod val="65000"/>
                  <a:lumOff val="35000"/>
                </a:schemeClr>
              </a:solidFill>
            </a:rPr>
            <a:t>Massachusetts</a:t>
          </a:r>
          <a:r>
            <a:rPr lang="en-US" sz="2800" b="1" baseline="0" dirty="0" smtClean="0">
              <a:solidFill>
                <a:schemeClr val="tx1">
                  <a:lumMod val="65000"/>
                  <a:lumOff val="35000"/>
                </a:schemeClr>
              </a:solidFill>
            </a:rPr>
            <a:t> </a:t>
          </a:r>
          <a:r>
            <a:rPr lang="en-US" sz="2800" b="1" baseline="0" dirty="0">
              <a:solidFill>
                <a:schemeClr val="tx1">
                  <a:lumMod val="65000"/>
                  <a:lumOff val="35000"/>
                </a:schemeClr>
              </a:solidFill>
            </a:rPr>
            <a:t>has the </a:t>
          </a:r>
          <a:r>
            <a:rPr lang="en-US" sz="2800" b="1" baseline="0" dirty="0" smtClean="0">
              <a:solidFill>
                <a:schemeClr val="tx1">
                  <a:lumMod val="65000"/>
                  <a:lumOff val="35000"/>
                </a:schemeClr>
              </a:solidFill>
            </a:rPr>
            <a:t>3</a:t>
          </a:r>
          <a:r>
            <a:rPr lang="en-US" sz="2800" b="1" baseline="30000" dirty="0" smtClean="0">
              <a:solidFill>
                <a:schemeClr val="tx1">
                  <a:lumMod val="65000"/>
                  <a:lumOff val="35000"/>
                </a:schemeClr>
              </a:solidFill>
            </a:rPr>
            <a:t>rd</a:t>
          </a:r>
          <a:r>
            <a:rPr lang="en-US" sz="2800" b="1" baseline="0" dirty="0" smtClean="0">
              <a:solidFill>
                <a:schemeClr val="tx1">
                  <a:lumMod val="65000"/>
                  <a:lumOff val="35000"/>
                </a:schemeClr>
              </a:solidFill>
            </a:rPr>
            <a:t> highest </a:t>
          </a:r>
          <a:r>
            <a:rPr lang="en-US" sz="2800" b="1" baseline="0" dirty="0">
              <a:solidFill>
                <a:schemeClr val="tx1">
                  <a:lumMod val="65000"/>
                  <a:lumOff val="35000"/>
                </a:schemeClr>
              </a:solidFill>
            </a:rPr>
            <a:t>fentanyl-related death rate in the country.</a:t>
          </a:r>
          <a:endParaRPr lang="en-US" sz="2800" b="1" dirty="0">
            <a:solidFill>
              <a:schemeClr val="tx1">
                <a:lumMod val="65000"/>
                <a:lumOff val="35000"/>
              </a:schemeClr>
            </a:solidFill>
          </a:endParaRPr>
        </a:p>
        <a:p xmlns:a="http://schemas.openxmlformats.org/drawingml/2006/main">
          <a:r>
            <a:rPr lang="en-US" sz="1600" dirty="0"/>
            <a:t>Age-adjusted </a:t>
          </a:r>
          <a:r>
            <a:rPr lang="en-US" sz="1600" baseline="0" dirty="0"/>
            <a:t>fentanyl-related death rate. All states. 2016.</a:t>
          </a:r>
          <a:endParaRPr lang="en-US" sz="1600" dirty="0"/>
        </a:p>
      </cdr:txBody>
    </cdr:sp>
  </cdr:relSizeAnchor>
  <cdr:relSizeAnchor xmlns:cdr="http://schemas.openxmlformats.org/drawingml/2006/chartDrawing">
    <cdr:from>
      <cdr:x>0.41355</cdr:x>
      <cdr:y>0.94524</cdr:y>
    </cdr:from>
    <cdr:to>
      <cdr:x>1</cdr:x>
      <cdr:y>0.98095</cdr:y>
    </cdr:to>
    <cdr:sp macro="" textlink="">
      <cdr:nvSpPr>
        <cdr:cNvPr id="4" name="Text Box 3"/>
        <cdr:cNvSpPr txBox="1"/>
      </cdr:nvSpPr>
      <cdr:spPr>
        <a:xfrm xmlns:a="http://schemas.openxmlformats.org/drawingml/2006/main">
          <a:off x="2337435" y="3025140"/>
          <a:ext cx="3314700" cy="114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800">
            <a:latin typeface="+mj-lt"/>
          </a:endParaRPr>
        </a:p>
      </cdr:txBody>
    </cdr:sp>
  </cdr:relSizeAnchor>
  <cdr:relSizeAnchor xmlns:cdr="http://schemas.openxmlformats.org/drawingml/2006/chartDrawing">
    <cdr:from>
      <cdr:x>0.55511</cdr:x>
      <cdr:y>0.90952</cdr:y>
    </cdr:from>
    <cdr:to>
      <cdr:x>0.95956</cdr:x>
      <cdr:y>0.98095</cdr:y>
    </cdr:to>
    <cdr:sp macro="" textlink="">
      <cdr:nvSpPr>
        <cdr:cNvPr id="5" name="Text Box 4"/>
        <cdr:cNvSpPr txBox="1"/>
      </cdr:nvSpPr>
      <cdr:spPr>
        <a:xfrm xmlns:a="http://schemas.openxmlformats.org/drawingml/2006/main">
          <a:off x="3137535" y="2910840"/>
          <a:ext cx="22860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900" i="1">
            <a:latin typeface="+mj-lt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0.05104</cdr:x>
      <cdr:y>0.05238</cdr:y>
    </cdr:from>
    <cdr:to>
      <cdr:x>0.88438</cdr:x>
      <cdr:y>0.23095</cdr:y>
    </cdr:to>
    <cdr:sp macro="" textlink="">
      <cdr:nvSpPr>
        <cdr:cNvPr id="2" name="Text Box 1"/>
        <cdr:cNvSpPr txBox="1"/>
      </cdr:nvSpPr>
      <cdr:spPr>
        <a:xfrm xmlns:a="http://schemas.openxmlformats.org/drawingml/2006/main">
          <a:off x="280035" y="167640"/>
          <a:ext cx="4572000" cy="571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0.00938</cdr:x>
      <cdr:y>0.01667</cdr:y>
    </cdr:from>
    <cdr:to>
      <cdr:x>1</cdr:x>
      <cdr:y>0.21637</cdr:y>
    </cdr:to>
    <cdr:sp macro="" textlink="">
      <cdr:nvSpPr>
        <cdr:cNvPr id="3" name="Text Box 2"/>
        <cdr:cNvSpPr txBox="1"/>
      </cdr:nvSpPr>
      <cdr:spPr>
        <a:xfrm xmlns:a="http://schemas.openxmlformats.org/drawingml/2006/main">
          <a:off x="53035" y="86885"/>
          <a:ext cx="5601005" cy="10408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</a:rPr>
            <a:t>Every</a:t>
          </a:r>
          <a:r>
            <a:rPr lang="en-US" sz="2000" b="1" baseline="0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</a:rPr>
            <a:t> </a:t>
          </a:r>
          <a:r>
            <a:rPr lang="en-US" sz="2000" b="1" baseline="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rPr>
            <a:t>New England state has an opioid-related death rate above the national average</a:t>
          </a:r>
          <a:r>
            <a: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rPr>
            <a:t>.</a:t>
          </a:r>
        </a:p>
        <a:p xmlns:a="http://schemas.openxmlformats.org/drawingml/2006/main">
          <a:r>
            <a:rPr lang="en-US" sz="1200" dirty="0">
              <a:latin typeface="+mn-lt"/>
            </a:rPr>
            <a:t>Age adjusted death rate (per 100,000 people). </a:t>
          </a:r>
          <a:r>
            <a:rPr lang="en-US" sz="1200" baseline="0" dirty="0">
              <a:latin typeface="+mn-lt"/>
            </a:rPr>
            <a:t>New England states. 2016</a:t>
          </a:r>
          <a:endParaRPr lang="en-US" sz="1200" dirty="0">
            <a:latin typeface="+mn-lt"/>
          </a:endParaRPr>
        </a:p>
      </cdr:txBody>
    </cdr:sp>
  </cdr:relSizeAnchor>
  <cdr:relSizeAnchor xmlns:cdr="http://schemas.openxmlformats.org/drawingml/2006/chartDrawing">
    <cdr:from>
      <cdr:x>0.41355</cdr:x>
      <cdr:y>0.94524</cdr:y>
    </cdr:from>
    <cdr:to>
      <cdr:x>1</cdr:x>
      <cdr:y>0.98095</cdr:y>
    </cdr:to>
    <cdr:sp macro="" textlink="">
      <cdr:nvSpPr>
        <cdr:cNvPr id="4" name="Text Box 3"/>
        <cdr:cNvSpPr txBox="1"/>
      </cdr:nvSpPr>
      <cdr:spPr>
        <a:xfrm xmlns:a="http://schemas.openxmlformats.org/drawingml/2006/main">
          <a:off x="2337435" y="3025140"/>
          <a:ext cx="3314700" cy="114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800">
            <a:latin typeface="+mj-lt"/>
          </a:endParaRPr>
        </a:p>
      </cdr:txBody>
    </cdr:sp>
  </cdr:relSizeAnchor>
  <cdr:relSizeAnchor xmlns:cdr="http://schemas.openxmlformats.org/drawingml/2006/chartDrawing">
    <cdr:from>
      <cdr:x>0.55511</cdr:x>
      <cdr:y>0.90952</cdr:y>
    </cdr:from>
    <cdr:to>
      <cdr:x>0.95956</cdr:x>
      <cdr:y>0.98095</cdr:y>
    </cdr:to>
    <cdr:sp macro="" textlink="">
      <cdr:nvSpPr>
        <cdr:cNvPr id="5" name="Text Box 4"/>
        <cdr:cNvSpPr txBox="1"/>
      </cdr:nvSpPr>
      <cdr:spPr>
        <a:xfrm xmlns:a="http://schemas.openxmlformats.org/drawingml/2006/main">
          <a:off x="3137535" y="2910840"/>
          <a:ext cx="22860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900" i="1">
            <a:latin typeface="+mj-lt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BB816CF-23B4-4B12-BB7A-DE69FAFE782D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D7FB47A-6D34-4E04-A2C8-DC20D3536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0149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A4E61FD-FDD6-4916-A45D-0C49EB0E432B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5"/>
            <a:ext cx="7437120" cy="276034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4D5C62C-E819-44E3-92F5-65CF32B75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682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5C62C-E819-44E3-92F5-65CF32B751C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3231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5C62C-E819-44E3-92F5-65CF32B751C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802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5C62C-E819-44E3-92F5-65CF32B751C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6318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5C62C-E819-44E3-92F5-65CF32B751C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8049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5C62C-E819-44E3-92F5-65CF32B751C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004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5C62C-E819-44E3-92F5-65CF32B751C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713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5C62C-E819-44E3-92F5-65CF32B751C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200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5C62C-E819-44E3-92F5-65CF32B751C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1635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5C62C-E819-44E3-92F5-65CF32B751C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5755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5C62C-E819-44E3-92F5-65CF32B751C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912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5C62C-E819-44E3-92F5-65CF32B751C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9394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5C62C-E819-44E3-92F5-65CF32B751C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9702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5C62C-E819-44E3-92F5-65CF32B751C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7607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5C62C-E819-44E3-92F5-65CF32B751C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842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516" y="5349875"/>
            <a:ext cx="7616967" cy="1100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579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0000"/>
    </mc:Choice>
    <mc:Fallback>
      <p:transition spd="slow" advClick="0" advTm="20000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59BBA-BD64-488F-A9AC-0870E7611A1C}" type="datetime1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DA7A0-EBC9-4113-8A13-7E479A369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733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0000"/>
    </mc:Choice>
    <mc:Fallback>
      <p:transition spd="slow" advClick="0" advTm="2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F7F28-FB36-48C5-B548-1AF98E496692}" type="datetime1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DA7A0-EBC9-4113-8A13-7E479A369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258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0000"/>
    </mc:Choice>
    <mc:Fallback>
      <p:transition spd="slow" advClick="0" advTm="2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FB49F-DB02-477E-86D9-507CD357FE86}" type="datetime1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1000" y="6322818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ABADA7A0-EBC9-4113-8A13-7E479A369D9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" t="117" r="530" b="32719"/>
          <a:stretch/>
        </p:blipFill>
        <p:spPr>
          <a:xfrm>
            <a:off x="9194940" y="6404715"/>
            <a:ext cx="2750715" cy="268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710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0000"/>
    </mc:Choice>
    <mc:Fallback>
      <p:transition spd="slow" advClick="0" advTm="20000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2E99-8183-43C5-AA25-3642B3E6F931}" type="datetime1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DA7A0-EBC9-4113-8A13-7E479A369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181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0000"/>
    </mc:Choice>
    <mc:Fallback>
      <p:transition spd="slow" advClick="0" advTm="20000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B1E2-B046-4C76-8495-E52CB00B27BA}" type="datetime1">
              <a:rPr lang="en-US" smtClean="0"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DA7A0-EBC9-4113-8A13-7E479A369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447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0000"/>
    </mc:Choice>
    <mc:Fallback>
      <p:transition spd="slow" advClick="0" advTm="20000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3E0DF-8ABD-489D-908F-F0167ABF8EDB}" type="datetime1">
              <a:rPr lang="en-US" smtClean="0"/>
              <a:t>5/7/2018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DA7A0-EBC9-4113-8A13-7E479A369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19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0000"/>
    </mc:Choice>
    <mc:Fallback>
      <p:transition spd="slow" advClick="0" advTm="20000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837"/>
          <a:stretch/>
        </p:blipFill>
        <p:spPr>
          <a:xfrm>
            <a:off x="8136836" y="6308700"/>
            <a:ext cx="3954257" cy="383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327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0000"/>
    </mc:Choice>
    <mc:Fallback>
      <p:transition spd="slow" advClick="0" advTm="2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6C3BE-8452-41AF-85FD-E50D6826F107}" type="datetime1">
              <a:rPr lang="en-US" smtClean="0"/>
              <a:t>5/7/2018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DA7A0-EBC9-4113-8A13-7E479A369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210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0000"/>
    </mc:Choice>
    <mc:Fallback>
      <p:transition spd="slow" advClick="0" advTm="2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C41D-28B6-45B7-B31E-68B35AA3A1AE}" type="datetime1">
              <a:rPr lang="en-US" smtClean="0"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DA7A0-EBC9-4113-8A13-7E479A369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2269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0000"/>
    </mc:Choice>
    <mc:Fallback>
      <p:transition spd="slow" advClick="0" advTm="2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13FE7-33E9-4709-82CF-58357F799E0D}" type="datetime1">
              <a:rPr lang="en-US" smtClean="0"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DA7A0-EBC9-4113-8A13-7E479A369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5425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0000"/>
    </mc:Choice>
    <mc:Fallback>
      <p:transition spd="slow" advClick="0" advTm="2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F0233-272A-47E6-8B6D-14F385017C69}" type="datetime1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DA7A0-EBC9-4113-8A13-7E479A369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304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0" advClick="0" advTm="20000"/>
    </mc:Choice>
    <mc:Fallback>
      <p:transition spd="slow" advClick="0" advTm="20000"/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823060"/>
            <a:ext cx="12024360" cy="246624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+mn-lt"/>
              </a:rPr>
              <a:t>Opioid Addiction Is a National Crisis…</a:t>
            </a:r>
            <a:br>
              <a:rPr lang="en-US" b="1" dirty="0" smtClean="0">
                <a:latin typeface="+mn-lt"/>
              </a:rPr>
            </a:br>
            <a:r>
              <a:rPr lang="en-US" b="1" dirty="0" smtClean="0">
                <a:latin typeface="+mn-lt"/>
              </a:rPr>
              <a:t>and the Crisis Is Twice as Bad in Massachusetts</a:t>
            </a:r>
            <a:endParaRPr lang="en-US" sz="32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948" y="3749040"/>
            <a:ext cx="11239500" cy="226399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dirty="0" smtClean="0"/>
              <a:t>NNIP Showcase Presentation</a:t>
            </a: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Luc </a:t>
            </a:r>
            <a:r>
              <a:rPr lang="en-US" dirty="0"/>
              <a:t>Schuster, </a:t>
            </a:r>
            <a:r>
              <a:rPr lang="en-US" dirty="0" smtClean="0"/>
              <a:t>Director, Boston Indicators</a:t>
            </a:r>
          </a:p>
          <a:p>
            <a:pPr marL="0" indent="0" algn="ctr">
              <a:buNone/>
            </a:pPr>
            <a:r>
              <a:rPr lang="en-US" dirty="0" smtClean="0"/>
              <a:t>May 9, 2018</a:t>
            </a:r>
            <a:endParaRPr lang="en-US" sz="2400" dirty="0" smtClean="0"/>
          </a:p>
          <a:p>
            <a:pPr marL="0" indent="0" algn="ctr"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657627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3000"/>
    </mc:Choice>
    <mc:Fallback>
      <p:transition spd="slow" advClick="0" advTm="23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4163884426"/>
              </p:ext>
            </p:extLst>
          </p:nvPr>
        </p:nvGraphicFramePr>
        <p:xfrm>
          <a:off x="381000" y="365760"/>
          <a:ext cx="11475720" cy="5957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51097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0000"/>
    </mc:Choice>
    <mc:Fallback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/>
          </p:nvPr>
        </p:nvGraphicFramePr>
        <p:xfrm>
          <a:off x="213360" y="167640"/>
          <a:ext cx="11734800" cy="60027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788133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17000"/>
    </mc:Choice>
    <mc:Fallback>
      <p:transition spd="slow"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4070339449"/>
              </p:ext>
            </p:extLst>
          </p:nvPr>
        </p:nvGraphicFramePr>
        <p:xfrm>
          <a:off x="213360" y="1188722"/>
          <a:ext cx="5654040" cy="5212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015869"/>
              </p:ext>
            </p:extLst>
          </p:nvPr>
        </p:nvGraphicFramePr>
        <p:xfrm>
          <a:off x="6674167" y="1188722"/>
          <a:ext cx="4877753" cy="5212080"/>
        </p:xfrm>
        <a:graphic>
          <a:graphicData uri="http://schemas.openxmlformats.org/drawingml/2006/table">
            <a:tbl>
              <a:tblPr firstRow="1" firstCol="1" bandRow="1"/>
              <a:tblGrid>
                <a:gridCol w="825500"/>
                <a:gridCol w="1644333"/>
                <a:gridCol w="2407920"/>
              </a:tblGrid>
              <a:tr h="203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Rank</a:t>
                      </a:r>
                      <a:endParaRPr lang="en-US" sz="180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State</a:t>
                      </a:r>
                      <a:endParaRPr lang="en-US" sz="180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Fentanyl-related death rate per 100,000 (age-adjusted)</a:t>
                      </a:r>
                      <a:endParaRPr lang="en-US" sz="180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cap="all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 b="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 Hampshire</a:t>
                      </a:r>
                      <a:endParaRPr lang="en-US" sz="1800" b="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30.3</a:t>
                      </a:r>
                      <a:endParaRPr lang="en-US" sz="180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cap="all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 b="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West Virginia</a:t>
                      </a:r>
                      <a:endParaRPr lang="en-US" sz="1800" b="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26.3</a:t>
                      </a:r>
                      <a:endParaRPr lang="en-US" sz="180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cap="all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b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Massachusetts</a:t>
                      </a:r>
                      <a:endParaRPr lang="en-US" sz="1800" b="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23.5</a:t>
                      </a:r>
                      <a:endParaRPr lang="en-US" sz="180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cap="all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800" b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Ohio</a:t>
                      </a:r>
                      <a:endParaRPr lang="en-US" sz="1800" b="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21.1</a:t>
                      </a:r>
                      <a:endParaRPr lang="en-US" sz="180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cap="all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 b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District of Columbia</a:t>
                      </a:r>
                      <a:endParaRPr lang="en-US" sz="1800" b="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19.2</a:t>
                      </a:r>
                      <a:endParaRPr lang="en-US" sz="180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cap="all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800" b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Maryland</a:t>
                      </a:r>
                      <a:endParaRPr lang="en-US" sz="1800" b="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17.8</a:t>
                      </a:r>
                      <a:endParaRPr lang="en-US" sz="180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cap="all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800" b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Rhode Island</a:t>
                      </a:r>
                      <a:endParaRPr lang="en-US" sz="1800" b="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17.8</a:t>
                      </a:r>
                      <a:endParaRPr lang="en-US" sz="180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cap="all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800" b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Maine</a:t>
                      </a:r>
                      <a:endParaRPr lang="en-US" sz="1800" b="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17.3</a:t>
                      </a:r>
                      <a:endParaRPr lang="en-US" sz="180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cap="all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800" b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Connecticut</a:t>
                      </a:r>
                      <a:endParaRPr lang="en-US" sz="1800" b="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14.8</a:t>
                      </a:r>
                      <a:endParaRPr lang="en-US" sz="180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cap="all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800" b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Kentucky</a:t>
                      </a:r>
                      <a:endParaRPr lang="en-US" sz="1800" b="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11.5</a:t>
                      </a:r>
                      <a:endParaRPr lang="en-US" sz="180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cap="all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800" b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Pennsylvania</a:t>
                      </a:r>
                      <a:endParaRPr lang="en-US" sz="1800" b="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10.9</a:t>
                      </a:r>
                      <a:endParaRPr lang="en-US" sz="180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cap="all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800" b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Vermont</a:t>
                      </a:r>
                      <a:endParaRPr lang="en-US" sz="1800" b="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10.1</a:t>
                      </a:r>
                      <a:endParaRPr lang="en-US" sz="180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cap="all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800" b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Michigan</a:t>
                      </a:r>
                      <a:endParaRPr lang="en-US" sz="1800" b="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9.8</a:t>
                      </a:r>
                      <a:endParaRPr lang="en-US" sz="180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cap="all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800" b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Delaware</a:t>
                      </a:r>
                      <a:endParaRPr lang="en-US" sz="1800" b="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8.7</a:t>
                      </a:r>
                      <a:endParaRPr lang="en-US" sz="180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cap="all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800" b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Florida</a:t>
                      </a:r>
                      <a:endParaRPr lang="en-US" sz="1800" b="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8.3</a:t>
                      </a:r>
                      <a:endParaRPr lang="en-US" sz="180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Text Box 2"/>
          <p:cNvSpPr txBox="1"/>
          <p:nvPr/>
        </p:nvSpPr>
        <p:spPr>
          <a:xfrm>
            <a:off x="213360" y="114073"/>
            <a:ext cx="11734800" cy="93748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There’s likely a regional effect at play, with New England states having high opioid-related death rates.</a:t>
            </a:r>
            <a:endParaRPr lang="en-US" sz="2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840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5000"/>
    </mc:Choice>
    <mc:Fallback>
      <p:transition spd="slow" advClick="0" advTm="25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/>
          <p:nvPr/>
        </p:nvSpPr>
        <p:spPr>
          <a:xfrm>
            <a:off x="213360" y="281713"/>
            <a:ext cx="11734800" cy="5869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Key Northeast drug trafficking routes run through Massachusetts.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7678" y="751628"/>
            <a:ext cx="6266164" cy="5571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5536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2000"/>
    </mc:Choice>
    <mc:Fallback>
      <p:transition spd="slow" advClick="0" advTm="22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502129" y="2154430"/>
            <a:ext cx="7187742" cy="861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 smtClean="0">
                <a:latin typeface="+mn-lt"/>
              </a:rPr>
              <a:t>www.bostonindicators.org</a:t>
            </a:r>
            <a:endParaRPr lang="en-US" sz="4000" b="1" dirty="0">
              <a:latin typeface="+mn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940" y="4655127"/>
            <a:ext cx="7234121" cy="104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792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623919158"/>
              </p:ext>
            </p:extLst>
          </p:nvPr>
        </p:nvGraphicFramePr>
        <p:xfrm>
          <a:off x="548640" y="274320"/>
          <a:ext cx="10881360" cy="6080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37855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0000"/>
    </mc:Choice>
    <mc:Fallback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373" y="385191"/>
            <a:ext cx="10549467" cy="71915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Putting the scale of the opioid crisis in context: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43840" y="1417320"/>
            <a:ext cx="11460480" cy="4671053"/>
          </a:xfrm>
        </p:spPr>
        <p:txBody>
          <a:bodyPr>
            <a:noAutofit/>
          </a:bodyPr>
          <a:lstStyle/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2800" dirty="0"/>
              <a:t>Roughly the same number of </a:t>
            </a:r>
            <a:r>
              <a:rPr lang="en-US" sz="2800" dirty="0" smtClean="0"/>
              <a:t>opioid-related deaths in </a:t>
            </a:r>
            <a:r>
              <a:rPr lang="en-US" sz="2800" dirty="0"/>
              <a:t>2016 as </a:t>
            </a:r>
            <a:r>
              <a:rPr lang="en-US" sz="2800" dirty="0" smtClean="0"/>
              <a:t>HIV/AIDS deaths in </a:t>
            </a:r>
            <a:r>
              <a:rPr lang="en-US" sz="2800" dirty="0"/>
              <a:t>1995, the height of the </a:t>
            </a:r>
            <a:r>
              <a:rPr lang="en-US" sz="2800" dirty="0" smtClean="0"/>
              <a:t>epidemic</a:t>
            </a:r>
            <a:r>
              <a:rPr lang="en-US" sz="2800" dirty="0"/>
              <a:t>.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2800" dirty="0"/>
              <a:t>More </a:t>
            </a:r>
            <a:r>
              <a:rPr lang="en-US" sz="2800" dirty="0" smtClean="0"/>
              <a:t>opioid-related deaths in 2016 than deaths from car crashes.</a:t>
            </a:r>
            <a:r>
              <a:rPr lang="en-US" sz="2800" dirty="0"/>
              <a:t> 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2800" dirty="0"/>
              <a:t>Driven by the opioid epidemic, </a:t>
            </a:r>
            <a:r>
              <a:rPr lang="en-US" sz="2800" dirty="0" smtClean="0"/>
              <a:t>Americans deaths from </a:t>
            </a:r>
            <a:r>
              <a:rPr lang="en-US" sz="2800" dirty="0"/>
              <a:t>drug overdoses in 2016 </a:t>
            </a:r>
            <a:r>
              <a:rPr lang="en-US" sz="2800" dirty="0" smtClean="0"/>
              <a:t>were greater than American deaths fighting </a:t>
            </a:r>
            <a:r>
              <a:rPr lang="en-US" sz="2800" dirty="0"/>
              <a:t>the entire Vietnam </a:t>
            </a:r>
            <a:r>
              <a:rPr lang="en-US" sz="2800" dirty="0" smtClean="0"/>
              <a:t>war.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/>
              <a:t>The </a:t>
            </a:r>
            <a:r>
              <a:rPr lang="en-US" sz="2800" dirty="0"/>
              <a:t>opioid crisis is one key reason that </a:t>
            </a:r>
            <a:r>
              <a:rPr lang="en-US" sz="2800" dirty="0" smtClean="0"/>
              <a:t>US life </a:t>
            </a:r>
            <a:r>
              <a:rPr lang="en-US" sz="2800" dirty="0"/>
              <a:t>expectancy has fallen for the second year in a row. That last time life expectancy fell in back-to-back years was in 1962 and 1963, when influenza caused an unusual </a:t>
            </a:r>
            <a:r>
              <a:rPr lang="en-US" sz="2800" dirty="0" smtClean="0"/>
              <a:t>number of </a:t>
            </a:r>
            <a:r>
              <a:rPr lang="en-US" sz="2800" dirty="0"/>
              <a:t>deaths. </a:t>
            </a:r>
          </a:p>
        </p:txBody>
      </p:sp>
    </p:spTree>
    <p:extLst>
      <p:ext uri="{BB962C8B-B14F-4D97-AF65-F5344CB8AC3E}">
        <p14:creationId xmlns:p14="http://schemas.microsoft.com/office/powerpoint/2010/main" val="1996533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5000"/>
    </mc:Choice>
    <mc:Fallback>
      <p:transition spd="slow" advClick="0" advTm="25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395668286"/>
              </p:ext>
            </p:extLst>
          </p:nvPr>
        </p:nvGraphicFramePr>
        <p:xfrm>
          <a:off x="182880" y="396240"/>
          <a:ext cx="11612880" cy="5926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53774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0000"/>
    </mc:Choice>
    <mc:Fallback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866447173"/>
              </p:ext>
            </p:extLst>
          </p:nvPr>
        </p:nvGraphicFramePr>
        <p:xfrm>
          <a:off x="167640" y="259080"/>
          <a:ext cx="11841480" cy="6063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032146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5000"/>
    </mc:Choice>
    <mc:Fallback>
      <p:transition spd="slow" advClick="0" advTm="25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33400" y="274918"/>
            <a:ext cx="11033760" cy="719159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Why has the problem been worsening in Massachusetts?</a:t>
            </a:r>
            <a:endParaRPr lang="en-US" sz="36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" y="994077"/>
            <a:ext cx="107442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Unlikely suspects: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Economic conditions are related to opioid </a:t>
            </a:r>
            <a:r>
              <a:rPr lang="en-US" sz="2600" dirty="0" smtClean="0"/>
              <a:t>use, but </a:t>
            </a:r>
            <a:r>
              <a:rPr lang="en-US" sz="2600" dirty="0"/>
              <a:t>likely aren’t driving the recent increase.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 smtClean="0"/>
              <a:t>Doctor-prescribed opioids </a:t>
            </a:r>
            <a:r>
              <a:rPr lang="en-US" sz="2600" dirty="0"/>
              <a:t>play a key role, but don’t explain why Massachusetts has an opioid-related death rate twice the national average.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Heroin also plays a key role, but not to a degree that is significantly different from other states</a:t>
            </a:r>
            <a:r>
              <a:rPr lang="en-US" sz="2600" dirty="0" smtClean="0"/>
              <a:t>.</a:t>
            </a:r>
            <a:endParaRPr lang="en-US" sz="2600" b="1" dirty="0" smtClean="0"/>
          </a:p>
          <a:p>
            <a:endParaRPr lang="en-US" sz="2600" b="1" dirty="0"/>
          </a:p>
          <a:p>
            <a:r>
              <a:rPr lang="en-US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Likely </a:t>
            </a:r>
            <a:r>
              <a:rPr lang="en-US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suspects: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 smtClean="0"/>
              <a:t>Fentanyl is increasingly common, especially illicit fentanyl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There is likely a regional effect at play, with most New England states all having high opioid-related death rates</a:t>
            </a:r>
            <a:r>
              <a:rPr lang="en-US" sz="26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Key Northeast drug trafficking routes run through Massachusetts</a:t>
            </a:r>
            <a:r>
              <a:rPr lang="en-US" sz="2600" dirty="0" smtClean="0"/>
              <a:t>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237789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5000"/>
    </mc:Choice>
    <mc:Fallback>
      <p:transition spd="slow" advClick="0" advTm="25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93897"/>
              </p:ext>
            </p:extLst>
          </p:nvPr>
        </p:nvGraphicFramePr>
        <p:xfrm>
          <a:off x="518161" y="1375885"/>
          <a:ext cx="5684519" cy="4937760"/>
        </p:xfrm>
        <a:graphic>
          <a:graphicData uri="http://schemas.openxmlformats.org/drawingml/2006/table">
            <a:tbl>
              <a:tblPr firstRow="1" firstCol="1" bandRow="1"/>
              <a:tblGrid>
                <a:gridCol w="1432559"/>
                <a:gridCol w="2407920"/>
                <a:gridCol w="1844040"/>
              </a:tblGrid>
              <a:tr h="406400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Opioid-Related Death Rate per 100,000 People from 2011-2015</a:t>
                      </a:r>
                      <a:endParaRPr lang="en-US" sz="180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Unemployment rate, 2014</a:t>
                      </a:r>
                      <a:endParaRPr lang="en-US" sz="180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Fall River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34.9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12.3%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Carver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34.8</a:t>
                      </a:r>
                      <a:endParaRPr lang="en-US" sz="180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6.4%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21717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Quincy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32.7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6.8%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Everett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32.6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7.2%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21717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 Bedford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32.2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10.3%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Boston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15.2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8.0%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Leominster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15.2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6.7%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Norwell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15.2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5.7%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Wilmington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15.2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6.9%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Easthampton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7.3%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Westford</a:t>
                      </a:r>
                      <a:endParaRPr lang="en-US" sz="180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en-US" sz="180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4.0%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Needham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1.4</a:t>
                      </a:r>
                      <a:endParaRPr lang="en-US" sz="180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5.1%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Wellesley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1.4</a:t>
                      </a:r>
                      <a:endParaRPr lang="en-US" sz="180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5.4%</a:t>
                      </a:r>
                      <a:endParaRPr lang="en-US" sz="180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1717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Concord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3.2%</a:t>
                      </a:r>
                      <a:endParaRPr lang="en-US" sz="180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Sudbury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4.1%</a:t>
                      </a:r>
                      <a:endParaRPr lang="en-US" sz="180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 Box 2"/>
          <p:cNvSpPr txBox="1"/>
          <p:nvPr/>
        </p:nvSpPr>
        <p:spPr>
          <a:xfrm>
            <a:off x="1234440" y="296620"/>
            <a:ext cx="4663440" cy="109417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Economic conditions are related to opioid 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use…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499320"/>
              </p:ext>
            </p:extLst>
          </p:nvPr>
        </p:nvGraphicFramePr>
        <p:xfrm>
          <a:off x="7482205" y="1375885"/>
          <a:ext cx="3429635" cy="4937760"/>
        </p:xfrm>
        <a:graphic>
          <a:graphicData uri="http://schemas.openxmlformats.org/drawingml/2006/table">
            <a:tbl>
              <a:tblPr firstRow="1" firstCol="1" bandRow="1"/>
              <a:tblGrid>
                <a:gridCol w="1433195"/>
                <a:gridCol w="1996440"/>
              </a:tblGrid>
              <a:tr h="582930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Difference in unemployment rate from 2009 to 2014</a:t>
                      </a:r>
                      <a:endParaRPr lang="en-US" sz="180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171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Fall river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-1.7%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Carver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-3.0%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Quincy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-2.1%</a:t>
                      </a:r>
                      <a:endParaRPr lang="en-US" sz="180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Everett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-3.2%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 Bedford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-0.7%</a:t>
                      </a:r>
                      <a:endParaRPr lang="en-US" sz="180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Boston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-2.2%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Leominster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-3.2%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Norwell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0.0%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Wilmington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1.1%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Easthampton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0.8%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Westford</a:t>
                      </a:r>
                      <a:endParaRPr lang="en-US" sz="180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-2.1%</a:t>
                      </a:r>
                      <a:endParaRPr lang="en-US" sz="180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Needham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-0.2%</a:t>
                      </a:r>
                      <a:endParaRPr lang="en-US" sz="180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Wellesley</a:t>
                      </a:r>
                      <a:endParaRPr lang="en-US" sz="180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-1.0%</a:t>
                      </a:r>
                      <a:endParaRPr lang="en-US" sz="180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Concord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-1.1%</a:t>
                      </a:r>
                      <a:endParaRPr lang="en-US" sz="180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Sudbury</a:t>
                      </a:r>
                      <a:endParaRPr lang="en-US" sz="180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-1.5%</a:t>
                      </a:r>
                      <a:endParaRPr lang="en-US" sz="1800" dirty="0">
                        <a:solidFill>
                          <a:srgbClr val="15171A"/>
                        </a:solidFill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 Box 2"/>
          <p:cNvSpPr txBox="1"/>
          <p:nvPr/>
        </p:nvSpPr>
        <p:spPr>
          <a:xfrm>
            <a:off x="6898832" y="296620"/>
            <a:ext cx="4927408" cy="93806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…but 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they likely </a:t>
            </a:r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aren’t driving the recent increase.</a:t>
            </a:r>
          </a:p>
        </p:txBody>
      </p:sp>
    </p:spTree>
    <p:extLst>
      <p:ext uri="{BB962C8B-B14F-4D97-AF65-F5344CB8AC3E}">
        <p14:creationId xmlns:p14="http://schemas.microsoft.com/office/powerpoint/2010/main" val="2893641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23000"/>
    </mc:Choice>
    <mc:Fallback>
      <p:transition spd="slow" advClick="0" advTm="23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903847500"/>
              </p:ext>
            </p:extLst>
          </p:nvPr>
        </p:nvGraphicFramePr>
        <p:xfrm>
          <a:off x="381000" y="228600"/>
          <a:ext cx="11643360" cy="6202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301734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18000"/>
    </mc:Choice>
    <mc:Fallback>
      <p:transition spd="slow" advClick="0" advTm="18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583946586"/>
              </p:ext>
            </p:extLst>
          </p:nvPr>
        </p:nvGraphicFramePr>
        <p:xfrm>
          <a:off x="381000" y="259080"/>
          <a:ext cx="11475720" cy="6063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00453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 advClick="0" advTm="18000"/>
    </mc:Choice>
    <mc:Fallback>
      <p:transition spd="slow" advClick="0" advTm="18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mbria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27312</TotalTime>
  <Words>682</Words>
  <Application>Microsoft Office PowerPoint</Application>
  <PresentationFormat>Widescreen</PresentationFormat>
  <Paragraphs>213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Cambria</vt:lpstr>
      <vt:lpstr>MS Mincho</vt:lpstr>
      <vt:lpstr>Times New Roman</vt:lpstr>
      <vt:lpstr>Office Theme</vt:lpstr>
      <vt:lpstr>Opioid Addiction Is a National Crisis… and the Crisis Is Twice as Bad in Massachusetts</vt:lpstr>
      <vt:lpstr>PowerPoint Presentation</vt:lpstr>
      <vt:lpstr>Putting the scale of the opioid crisis in context:</vt:lpstr>
      <vt:lpstr>PowerPoint Presentation</vt:lpstr>
      <vt:lpstr>PowerPoint Presentation</vt:lpstr>
      <vt:lpstr>Why has the problem been worsening in Massachusetts?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Schuster, Luc</dc:creator>
  <cp:lastModifiedBy>Schuster, Luc</cp:lastModifiedBy>
  <cp:revision>389</cp:revision>
  <cp:lastPrinted>2018-01-22T19:59:57Z</cp:lastPrinted>
  <dcterms:created xsi:type="dcterms:W3CDTF">2017-05-16T20:11:10Z</dcterms:created>
  <dcterms:modified xsi:type="dcterms:W3CDTF">2018-05-07T14:07:38Z</dcterms:modified>
</cp:coreProperties>
</file>