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9" r:id="rId3"/>
    <p:sldId id="265" r:id="rId4"/>
    <p:sldId id="260" r:id="rId5"/>
    <p:sldId id="256" r:id="rId6"/>
    <p:sldId id="275" r:id="rId7"/>
    <p:sldId id="266" r:id="rId8"/>
    <p:sldId id="284" r:id="rId9"/>
    <p:sldId id="287" r:id="rId10"/>
    <p:sldId id="288" r:id="rId11"/>
    <p:sldId id="278" r:id="rId12"/>
    <p:sldId id="271" r:id="rId13"/>
    <p:sldId id="258" r:id="rId14"/>
    <p:sldId id="277" r:id="rId15"/>
    <p:sldId id="270" r:id="rId16"/>
    <p:sldId id="283" r:id="rId17"/>
    <p:sldId id="274" r:id="rId18"/>
    <p:sldId id="269" r:id="rId19"/>
    <p:sldId id="286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158" autoAdjust="0"/>
  </p:normalViewPr>
  <p:slideViewPr>
    <p:cSldViewPr snapToGrid="0">
      <p:cViewPr varScale="1">
        <p:scale>
          <a:sx n="62" d="100"/>
          <a:sy n="62" d="100"/>
        </p:scale>
        <p:origin x="108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5F464A-F6E2-49E5-A149-8B9AFECC992E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FDC0CC-6523-4E8E-82C8-694D7AEE963F}">
      <dgm:prSet phldrT="[Text]" custT="1"/>
      <dgm:spPr/>
      <dgm:t>
        <a:bodyPr/>
        <a:lstStyle/>
        <a:p>
          <a:r>
            <a:rPr lang="en-US" sz="2000" b="1" dirty="0"/>
            <a:t>Connecting people who need data and people who have data</a:t>
          </a:r>
        </a:p>
      </dgm:t>
    </dgm:pt>
    <dgm:pt modelId="{E633B5AA-7F99-409C-9096-3ABC205B5518}" type="parTrans" cxnId="{308C6689-CDB8-48F1-95AD-4F3A36C8C7D0}">
      <dgm:prSet/>
      <dgm:spPr/>
      <dgm:t>
        <a:bodyPr/>
        <a:lstStyle/>
        <a:p>
          <a:endParaRPr lang="en-US"/>
        </a:p>
      </dgm:t>
    </dgm:pt>
    <dgm:pt modelId="{0E31EB9C-2566-47DB-924C-412D83F2728F}" type="sibTrans" cxnId="{308C6689-CDB8-48F1-95AD-4F3A36C8C7D0}">
      <dgm:prSet/>
      <dgm:spPr/>
      <dgm:t>
        <a:bodyPr/>
        <a:lstStyle/>
        <a:p>
          <a:endParaRPr lang="en-US"/>
        </a:p>
      </dgm:t>
    </dgm:pt>
    <dgm:pt modelId="{9860E159-CE6B-47EA-AFBE-B6EAC0B6BB4B}">
      <dgm:prSet phldrT="[Text]"/>
      <dgm:spPr/>
      <dgm:t>
        <a:bodyPr/>
        <a:lstStyle/>
        <a:p>
          <a:r>
            <a:rPr lang="en-US" dirty="0"/>
            <a:t>Government</a:t>
          </a:r>
        </a:p>
        <a:p>
          <a:endParaRPr lang="en-US" dirty="0"/>
        </a:p>
      </dgm:t>
    </dgm:pt>
    <dgm:pt modelId="{C653EB30-680D-4DDF-9E30-88F144C2FF68}" type="parTrans" cxnId="{3710806C-8AD8-45C6-ABE6-DB3C8D754BE2}">
      <dgm:prSet/>
      <dgm:spPr/>
      <dgm:t>
        <a:bodyPr/>
        <a:lstStyle/>
        <a:p>
          <a:endParaRPr lang="en-US"/>
        </a:p>
      </dgm:t>
    </dgm:pt>
    <dgm:pt modelId="{F110B46A-4124-461F-8C27-408739FFDC42}" type="sibTrans" cxnId="{3710806C-8AD8-45C6-ABE6-DB3C8D754BE2}">
      <dgm:prSet/>
      <dgm:spPr/>
      <dgm:t>
        <a:bodyPr/>
        <a:lstStyle/>
        <a:p>
          <a:endParaRPr lang="en-US"/>
        </a:p>
      </dgm:t>
    </dgm:pt>
    <dgm:pt modelId="{BC4EF8D8-AD8C-437E-8A4D-9C3721156417}">
      <dgm:prSet phldrT="[Text]"/>
      <dgm:spPr/>
      <dgm:t>
        <a:bodyPr/>
        <a:lstStyle/>
        <a:p>
          <a:r>
            <a:rPr lang="en-US" dirty="0"/>
            <a:t>Neighborhood organizations</a:t>
          </a:r>
        </a:p>
      </dgm:t>
    </dgm:pt>
    <dgm:pt modelId="{01933F47-DD86-4BBA-80F0-914712FDE547}" type="parTrans" cxnId="{9E565330-E2B2-4283-834B-403C79A07D41}">
      <dgm:prSet/>
      <dgm:spPr/>
      <dgm:t>
        <a:bodyPr/>
        <a:lstStyle/>
        <a:p>
          <a:endParaRPr lang="en-US"/>
        </a:p>
      </dgm:t>
    </dgm:pt>
    <dgm:pt modelId="{0DAC6C17-CA73-4643-A24A-3314806581CF}" type="sibTrans" cxnId="{9E565330-E2B2-4283-834B-403C79A07D41}">
      <dgm:prSet/>
      <dgm:spPr/>
      <dgm:t>
        <a:bodyPr/>
        <a:lstStyle/>
        <a:p>
          <a:endParaRPr lang="en-US"/>
        </a:p>
      </dgm:t>
    </dgm:pt>
    <dgm:pt modelId="{B5B67660-0A88-4A2F-919C-C631B9AF81FC}">
      <dgm:prSet phldrT="[Text]"/>
      <dgm:spPr/>
      <dgm:t>
        <a:bodyPr/>
        <a:lstStyle/>
        <a:p>
          <a:r>
            <a:rPr lang="en-US" dirty="0"/>
            <a:t>Funders </a:t>
          </a:r>
        </a:p>
      </dgm:t>
    </dgm:pt>
    <dgm:pt modelId="{366AFDD0-6FCA-4EA7-BBBE-7EAA83822313}" type="parTrans" cxnId="{01651E68-E304-4D9D-BBC1-7DB6F0CDA762}">
      <dgm:prSet/>
      <dgm:spPr/>
      <dgm:t>
        <a:bodyPr/>
        <a:lstStyle/>
        <a:p>
          <a:endParaRPr lang="en-US"/>
        </a:p>
      </dgm:t>
    </dgm:pt>
    <dgm:pt modelId="{0AC3CB7F-3F74-46D6-98EB-9FBF1AFF7771}" type="sibTrans" cxnId="{01651E68-E304-4D9D-BBC1-7DB6F0CDA762}">
      <dgm:prSet/>
      <dgm:spPr/>
      <dgm:t>
        <a:bodyPr/>
        <a:lstStyle/>
        <a:p>
          <a:endParaRPr lang="en-US"/>
        </a:p>
      </dgm:t>
    </dgm:pt>
    <dgm:pt modelId="{7D0D8D9F-A82B-419E-A6C5-405A52323198}">
      <dgm:prSet phldrT="[Text]"/>
      <dgm:spPr/>
      <dgm:t>
        <a:bodyPr/>
        <a:lstStyle/>
        <a:p>
          <a:r>
            <a:rPr lang="en-US" dirty="0"/>
            <a:t>Residents</a:t>
          </a:r>
        </a:p>
      </dgm:t>
    </dgm:pt>
    <dgm:pt modelId="{8C890E38-D50E-4F4E-8E8C-2AEEAF4F7B0B}" type="parTrans" cxnId="{8D3169CF-9E3B-4E08-ABBD-0B7C39A19065}">
      <dgm:prSet/>
      <dgm:spPr/>
      <dgm:t>
        <a:bodyPr/>
        <a:lstStyle/>
        <a:p>
          <a:endParaRPr lang="en-US"/>
        </a:p>
      </dgm:t>
    </dgm:pt>
    <dgm:pt modelId="{52E7F474-6A90-43E6-97ED-A4F4C6D47B5F}" type="sibTrans" cxnId="{8D3169CF-9E3B-4E08-ABBD-0B7C39A19065}">
      <dgm:prSet/>
      <dgm:spPr/>
      <dgm:t>
        <a:bodyPr/>
        <a:lstStyle/>
        <a:p>
          <a:endParaRPr lang="en-US"/>
        </a:p>
      </dgm:t>
    </dgm:pt>
    <dgm:pt modelId="{E796865B-6FB8-4A3A-92CD-D94B4434645D}">
      <dgm:prSet phldrT="[Text]"/>
      <dgm:spPr/>
      <dgm:t>
        <a:bodyPr/>
        <a:lstStyle/>
        <a:p>
          <a:r>
            <a:rPr lang="en-US" dirty="0"/>
            <a:t>Academics</a:t>
          </a:r>
        </a:p>
      </dgm:t>
    </dgm:pt>
    <dgm:pt modelId="{FBCE27C3-612C-4DBF-BC33-703031DE124E}" type="parTrans" cxnId="{9A51B747-8EB3-4C17-84CB-A6638147EB06}">
      <dgm:prSet/>
      <dgm:spPr/>
      <dgm:t>
        <a:bodyPr/>
        <a:lstStyle/>
        <a:p>
          <a:endParaRPr lang="en-US"/>
        </a:p>
      </dgm:t>
    </dgm:pt>
    <dgm:pt modelId="{16A7F8EB-779F-4049-A726-4E7F5672B584}" type="sibTrans" cxnId="{9A51B747-8EB3-4C17-84CB-A6638147EB06}">
      <dgm:prSet/>
      <dgm:spPr/>
      <dgm:t>
        <a:bodyPr/>
        <a:lstStyle/>
        <a:p>
          <a:endParaRPr lang="en-US"/>
        </a:p>
      </dgm:t>
    </dgm:pt>
    <dgm:pt modelId="{74F958D4-F30A-4B2E-A7F7-15CD31F0C79A}">
      <dgm:prSet phldrT="[Text]"/>
      <dgm:spPr/>
      <dgm:t>
        <a:bodyPr/>
        <a:lstStyle/>
        <a:p>
          <a:r>
            <a:rPr lang="en-US" dirty="0"/>
            <a:t>Nonprofit </a:t>
          </a:r>
        </a:p>
        <a:p>
          <a:r>
            <a:rPr lang="en-US" dirty="0"/>
            <a:t>organizations</a:t>
          </a:r>
        </a:p>
      </dgm:t>
    </dgm:pt>
    <dgm:pt modelId="{11134B61-E59F-4FFD-8F20-AB7901A910FF}" type="parTrans" cxnId="{996F2489-3217-45AB-9294-77D68E744D27}">
      <dgm:prSet/>
      <dgm:spPr/>
      <dgm:t>
        <a:bodyPr/>
        <a:lstStyle/>
        <a:p>
          <a:endParaRPr lang="en-US"/>
        </a:p>
      </dgm:t>
    </dgm:pt>
    <dgm:pt modelId="{BA6B8750-C88B-4011-BF2D-F17B797137AD}" type="sibTrans" cxnId="{996F2489-3217-45AB-9294-77D68E744D27}">
      <dgm:prSet/>
      <dgm:spPr/>
      <dgm:t>
        <a:bodyPr/>
        <a:lstStyle/>
        <a:p>
          <a:endParaRPr lang="en-US"/>
        </a:p>
      </dgm:t>
    </dgm:pt>
    <dgm:pt modelId="{4F7B2A5E-332E-4DA6-AF98-F9B84016F0B2}" type="pres">
      <dgm:prSet presAssocID="{A75F464A-F6E2-49E5-A149-8B9AFECC992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98C5C48-CD81-4BB8-8D35-531B457A9234}" type="pres">
      <dgm:prSet presAssocID="{80FDC0CC-6523-4E8E-82C8-694D7AEE963F}" presName="Parent" presStyleLbl="node0" presStyleIdx="0" presStyleCnt="1">
        <dgm:presLayoutVars>
          <dgm:chMax val="6"/>
          <dgm:chPref val="6"/>
        </dgm:presLayoutVars>
      </dgm:prSet>
      <dgm:spPr/>
    </dgm:pt>
    <dgm:pt modelId="{B58F142A-2C85-47E9-9AA7-7BB0F2C784B8}" type="pres">
      <dgm:prSet presAssocID="{9860E159-CE6B-47EA-AFBE-B6EAC0B6BB4B}" presName="Accent1" presStyleCnt="0"/>
      <dgm:spPr/>
    </dgm:pt>
    <dgm:pt modelId="{79F4DF03-5960-4ED2-95BA-B17A33D5DFD6}" type="pres">
      <dgm:prSet presAssocID="{9860E159-CE6B-47EA-AFBE-B6EAC0B6BB4B}" presName="Accent" presStyleLbl="bgShp" presStyleIdx="0" presStyleCnt="6"/>
      <dgm:spPr/>
    </dgm:pt>
    <dgm:pt modelId="{DA6DD7C3-F7ED-4AFE-BC7C-51AEB42A3C4F}" type="pres">
      <dgm:prSet presAssocID="{9860E159-CE6B-47EA-AFBE-B6EAC0B6BB4B}" presName="Child1" presStyleLbl="node1" presStyleIdx="0" presStyleCnt="6" custLinFactNeighborX="-3345" custLinFactNeighborY="2221">
        <dgm:presLayoutVars>
          <dgm:chMax val="0"/>
          <dgm:chPref val="0"/>
          <dgm:bulletEnabled val="1"/>
        </dgm:presLayoutVars>
      </dgm:prSet>
      <dgm:spPr/>
    </dgm:pt>
    <dgm:pt modelId="{09479463-FF44-4D4D-A784-1206F35DE410}" type="pres">
      <dgm:prSet presAssocID="{BC4EF8D8-AD8C-437E-8A4D-9C3721156417}" presName="Accent2" presStyleCnt="0"/>
      <dgm:spPr/>
    </dgm:pt>
    <dgm:pt modelId="{1B11674A-D271-4AEB-9F16-B6D1CF964F65}" type="pres">
      <dgm:prSet presAssocID="{BC4EF8D8-AD8C-437E-8A4D-9C3721156417}" presName="Accent" presStyleLbl="bgShp" presStyleIdx="1" presStyleCnt="6"/>
      <dgm:spPr/>
    </dgm:pt>
    <dgm:pt modelId="{602EA4B5-18DD-4C9D-B3BE-5705FB61E7BD}" type="pres">
      <dgm:prSet presAssocID="{BC4EF8D8-AD8C-437E-8A4D-9C372115641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582C437-4874-4B93-90D6-6405FE6161D5}" type="pres">
      <dgm:prSet presAssocID="{B5B67660-0A88-4A2F-919C-C631B9AF81FC}" presName="Accent3" presStyleCnt="0"/>
      <dgm:spPr/>
    </dgm:pt>
    <dgm:pt modelId="{4EC2F459-2A1B-4E43-B389-DA01BE71D0B3}" type="pres">
      <dgm:prSet presAssocID="{B5B67660-0A88-4A2F-919C-C631B9AF81FC}" presName="Accent" presStyleLbl="bgShp" presStyleIdx="2" presStyleCnt="6"/>
      <dgm:spPr/>
    </dgm:pt>
    <dgm:pt modelId="{4B6F0EB6-23E3-436A-BF94-6143A9A58A10}" type="pres">
      <dgm:prSet presAssocID="{B5B67660-0A88-4A2F-919C-C631B9AF81F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66ABBA44-711D-47E0-ADF4-889A776D4A86}" type="pres">
      <dgm:prSet presAssocID="{7D0D8D9F-A82B-419E-A6C5-405A52323198}" presName="Accent4" presStyleCnt="0"/>
      <dgm:spPr/>
    </dgm:pt>
    <dgm:pt modelId="{FA0A9EC7-1FD3-4A9E-8B6B-3C41572F562A}" type="pres">
      <dgm:prSet presAssocID="{7D0D8D9F-A82B-419E-A6C5-405A52323198}" presName="Accent" presStyleLbl="bgShp" presStyleIdx="3" presStyleCnt="6"/>
      <dgm:spPr/>
    </dgm:pt>
    <dgm:pt modelId="{3825310B-BDC8-4297-A1A1-BB917437E261}" type="pres">
      <dgm:prSet presAssocID="{7D0D8D9F-A82B-419E-A6C5-405A5232319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C6AC4A2A-F652-44A6-860F-B69F688465AE}" type="pres">
      <dgm:prSet presAssocID="{E796865B-6FB8-4A3A-92CD-D94B4434645D}" presName="Accent5" presStyleCnt="0"/>
      <dgm:spPr/>
    </dgm:pt>
    <dgm:pt modelId="{70473F42-D48E-4D9E-8668-0DB66FBD5DAA}" type="pres">
      <dgm:prSet presAssocID="{E796865B-6FB8-4A3A-92CD-D94B4434645D}" presName="Accent" presStyleLbl="bgShp" presStyleIdx="4" presStyleCnt="6"/>
      <dgm:spPr/>
    </dgm:pt>
    <dgm:pt modelId="{D3806F9B-42A2-428E-8FBD-7F489FB2B5A7}" type="pres">
      <dgm:prSet presAssocID="{E796865B-6FB8-4A3A-92CD-D94B4434645D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D35319E-8207-40AB-9218-D16D467C4080}" type="pres">
      <dgm:prSet presAssocID="{74F958D4-F30A-4B2E-A7F7-15CD31F0C79A}" presName="Accent6" presStyleCnt="0"/>
      <dgm:spPr/>
    </dgm:pt>
    <dgm:pt modelId="{19EA41F1-745F-4B69-BE7C-6795DE37F9A4}" type="pres">
      <dgm:prSet presAssocID="{74F958D4-F30A-4B2E-A7F7-15CD31F0C79A}" presName="Accent" presStyleLbl="bgShp" presStyleIdx="5" presStyleCnt="6"/>
      <dgm:spPr/>
    </dgm:pt>
    <dgm:pt modelId="{EE41B9E3-438E-4A29-A9A7-8F1F0DF622AD}" type="pres">
      <dgm:prSet presAssocID="{74F958D4-F30A-4B2E-A7F7-15CD31F0C79A}" presName="Child6" presStyleLbl="node1" presStyleIdx="5" presStyleCnt="6" custLinFactNeighborX="3380">
        <dgm:presLayoutVars>
          <dgm:chMax val="0"/>
          <dgm:chPref val="0"/>
          <dgm:bulletEnabled val="1"/>
        </dgm:presLayoutVars>
      </dgm:prSet>
      <dgm:spPr/>
    </dgm:pt>
  </dgm:ptLst>
  <dgm:cxnLst>
    <dgm:cxn modelId="{C6752902-A5CB-4088-AB68-B09386DB8D85}" type="presOf" srcId="{9860E159-CE6B-47EA-AFBE-B6EAC0B6BB4B}" destId="{DA6DD7C3-F7ED-4AFE-BC7C-51AEB42A3C4F}" srcOrd="0" destOrd="0" presId="urn:microsoft.com/office/officeart/2011/layout/HexagonRadial"/>
    <dgm:cxn modelId="{9E565330-E2B2-4283-834B-403C79A07D41}" srcId="{80FDC0CC-6523-4E8E-82C8-694D7AEE963F}" destId="{BC4EF8D8-AD8C-437E-8A4D-9C3721156417}" srcOrd="1" destOrd="0" parTransId="{01933F47-DD86-4BBA-80F0-914712FDE547}" sibTransId="{0DAC6C17-CA73-4643-A24A-3314806581CF}"/>
    <dgm:cxn modelId="{98DB5C35-EEAC-4C12-9D0D-20DE17442C64}" type="presOf" srcId="{E796865B-6FB8-4A3A-92CD-D94B4434645D}" destId="{D3806F9B-42A2-428E-8FBD-7F489FB2B5A7}" srcOrd="0" destOrd="0" presId="urn:microsoft.com/office/officeart/2011/layout/HexagonRadial"/>
    <dgm:cxn modelId="{DEF16939-47B7-4EAD-B2D7-DF862C53A543}" type="presOf" srcId="{80FDC0CC-6523-4E8E-82C8-694D7AEE963F}" destId="{498C5C48-CD81-4BB8-8D35-531B457A9234}" srcOrd="0" destOrd="0" presId="urn:microsoft.com/office/officeart/2011/layout/HexagonRadial"/>
    <dgm:cxn modelId="{43297539-05A5-438C-B520-13E53CACBA73}" type="presOf" srcId="{BC4EF8D8-AD8C-437E-8A4D-9C3721156417}" destId="{602EA4B5-18DD-4C9D-B3BE-5705FB61E7BD}" srcOrd="0" destOrd="0" presId="urn:microsoft.com/office/officeart/2011/layout/HexagonRadial"/>
    <dgm:cxn modelId="{9A51B747-8EB3-4C17-84CB-A6638147EB06}" srcId="{80FDC0CC-6523-4E8E-82C8-694D7AEE963F}" destId="{E796865B-6FB8-4A3A-92CD-D94B4434645D}" srcOrd="4" destOrd="0" parTransId="{FBCE27C3-612C-4DBF-BC33-703031DE124E}" sibTransId="{16A7F8EB-779F-4049-A726-4E7F5672B584}"/>
    <dgm:cxn modelId="{01651E68-E304-4D9D-BBC1-7DB6F0CDA762}" srcId="{80FDC0CC-6523-4E8E-82C8-694D7AEE963F}" destId="{B5B67660-0A88-4A2F-919C-C631B9AF81FC}" srcOrd="2" destOrd="0" parTransId="{366AFDD0-6FCA-4EA7-BBBE-7EAA83822313}" sibTransId="{0AC3CB7F-3F74-46D6-98EB-9FBF1AFF7771}"/>
    <dgm:cxn modelId="{3555C74B-B4BF-4759-BC5B-592F71559A14}" type="presOf" srcId="{7D0D8D9F-A82B-419E-A6C5-405A52323198}" destId="{3825310B-BDC8-4297-A1A1-BB917437E261}" srcOrd="0" destOrd="0" presId="urn:microsoft.com/office/officeart/2011/layout/HexagonRadial"/>
    <dgm:cxn modelId="{3710806C-8AD8-45C6-ABE6-DB3C8D754BE2}" srcId="{80FDC0CC-6523-4E8E-82C8-694D7AEE963F}" destId="{9860E159-CE6B-47EA-AFBE-B6EAC0B6BB4B}" srcOrd="0" destOrd="0" parTransId="{C653EB30-680D-4DDF-9E30-88F144C2FF68}" sibTransId="{F110B46A-4124-461F-8C27-408739FFDC42}"/>
    <dgm:cxn modelId="{308EDB4C-ED97-471C-BDB8-88C8DECD3D68}" type="presOf" srcId="{74F958D4-F30A-4B2E-A7F7-15CD31F0C79A}" destId="{EE41B9E3-438E-4A29-A9A7-8F1F0DF622AD}" srcOrd="0" destOrd="0" presId="urn:microsoft.com/office/officeart/2011/layout/HexagonRadial"/>
    <dgm:cxn modelId="{3515C377-1CFC-4C68-9585-57EC0E3E56F4}" type="presOf" srcId="{B5B67660-0A88-4A2F-919C-C631B9AF81FC}" destId="{4B6F0EB6-23E3-436A-BF94-6143A9A58A10}" srcOrd="0" destOrd="0" presId="urn:microsoft.com/office/officeart/2011/layout/HexagonRadial"/>
    <dgm:cxn modelId="{996F2489-3217-45AB-9294-77D68E744D27}" srcId="{80FDC0CC-6523-4E8E-82C8-694D7AEE963F}" destId="{74F958D4-F30A-4B2E-A7F7-15CD31F0C79A}" srcOrd="5" destOrd="0" parTransId="{11134B61-E59F-4FFD-8F20-AB7901A910FF}" sibTransId="{BA6B8750-C88B-4011-BF2D-F17B797137AD}"/>
    <dgm:cxn modelId="{308C6689-CDB8-48F1-95AD-4F3A36C8C7D0}" srcId="{A75F464A-F6E2-49E5-A149-8B9AFECC992E}" destId="{80FDC0CC-6523-4E8E-82C8-694D7AEE963F}" srcOrd="0" destOrd="0" parTransId="{E633B5AA-7F99-409C-9096-3ABC205B5518}" sibTransId="{0E31EB9C-2566-47DB-924C-412D83F2728F}"/>
    <dgm:cxn modelId="{8D3169CF-9E3B-4E08-ABBD-0B7C39A19065}" srcId="{80FDC0CC-6523-4E8E-82C8-694D7AEE963F}" destId="{7D0D8D9F-A82B-419E-A6C5-405A52323198}" srcOrd="3" destOrd="0" parTransId="{8C890E38-D50E-4F4E-8E8C-2AEEAF4F7B0B}" sibTransId="{52E7F474-6A90-43E6-97ED-A4F4C6D47B5F}"/>
    <dgm:cxn modelId="{47B458FC-BBA1-4675-A632-A72D0A8C528B}" type="presOf" srcId="{A75F464A-F6E2-49E5-A149-8B9AFECC992E}" destId="{4F7B2A5E-332E-4DA6-AF98-F9B84016F0B2}" srcOrd="0" destOrd="0" presId="urn:microsoft.com/office/officeart/2011/layout/HexagonRadial"/>
    <dgm:cxn modelId="{740E8683-48E4-48DC-AB71-4B7312C07CDB}" type="presParOf" srcId="{4F7B2A5E-332E-4DA6-AF98-F9B84016F0B2}" destId="{498C5C48-CD81-4BB8-8D35-531B457A9234}" srcOrd="0" destOrd="0" presId="urn:microsoft.com/office/officeart/2011/layout/HexagonRadial"/>
    <dgm:cxn modelId="{FB1E1C52-CEC1-4B64-BA6D-2948A33EFA72}" type="presParOf" srcId="{4F7B2A5E-332E-4DA6-AF98-F9B84016F0B2}" destId="{B58F142A-2C85-47E9-9AA7-7BB0F2C784B8}" srcOrd="1" destOrd="0" presId="urn:microsoft.com/office/officeart/2011/layout/HexagonRadial"/>
    <dgm:cxn modelId="{161F6DBA-8A93-42AD-B703-BB7FB7A48AE9}" type="presParOf" srcId="{B58F142A-2C85-47E9-9AA7-7BB0F2C784B8}" destId="{79F4DF03-5960-4ED2-95BA-B17A33D5DFD6}" srcOrd="0" destOrd="0" presId="urn:microsoft.com/office/officeart/2011/layout/HexagonRadial"/>
    <dgm:cxn modelId="{7937294B-4DB3-4E6A-9865-FBF00D99AD18}" type="presParOf" srcId="{4F7B2A5E-332E-4DA6-AF98-F9B84016F0B2}" destId="{DA6DD7C3-F7ED-4AFE-BC7C-51AEB42A3C4F}" srcOrd="2" destOrd="0" presId="urn:microsoft.com/office/officeart/2011/layout/HexagonRadial"/>
    <dgm:cxn modelId="{1AFA9E6F-6AE8-44B8-90BC-B04A48D67EF9}" type="presParOf" srcId="{4F7B2A5E-332E-4DA6-AF98-F9B84016F0B2}" destId="{09479463-FF44-4D4D-A784-1206F35DE410}" srcOrd="3" destOrd="0" presId="urn:microsoft.com/office/officeart/2011/layout/HexagonRadial"/>
    <dgm:cxn modelId="{AE8E2CD6-B0DB-40E7-923C-554101E325CD}" type="presParOf" srcId="{09479463-FF44-4D4D-A784-1206F35DE410}" destId="{1B11674A-D271-4AEB-9F16-B6D1CF964F65}" srcOrd="0" destOrd="0" presId="urn:microsoft.com/office/officeart/2011/layout/HexagonRadial"/>
    <dgm:cxn modelId="{BE508142-B758-40EE-83EC-53ABF222A1E3}" type="presParOf" srcId="{4F7B2A5E-332E-4DA6-AF98-F9B84016F0B2}" destId="{602EA4B5-18DD-4C9D-B3BE-5705FB61E7BD}" srcOrd="4" destOrd="0" presId="urn:microsoft.com/office/officeart/2011/layout/HexagonRadial"/>
    <dgm:cxn modelId="{B0FE5D41-7F75-49BF-87B6-7C499C1E1477}" type="presParOf" srcId="{4F7B2A5E-332E-4DA6-AF98-F9B84016F0B2}" destId="{B582C437-4874-4B93-90D6-6405FE6161D5}" srcOrd="5" destOrd="0" presId="urn:microsoft.com/office/officeart/2011/layout/HexagonRadial"/>
    <dgm:cxn modelId="{3A93F33D-310B-483B-9B94-997B34B6F470}" type="presParOf" srcId="{B582C437-4874-4B93-90D6-6405FE6161D5}" destId="{4EC2F459-2A1B-4E43-B389-DA01BE71D0B3}" srcOrd="0" destOrd="0" presId="urn:microsoft.com/office/officeart/2011/layout/HexagonRadial"/>
    <dgm:cxn modelId="{7C6B2A91-FBEC-4F0A-A10E-A72C3BF1F1AF}" type="presParOf" srcId="{4F7B2A5E-332E-4DA6-AF98-F9B84016F0B2}" destId="{4B6F0EB6-23E3-436A-BF94-6143A9A58A10}" srcOrd="6" destOrd="0" presId="urn:microsoft.com/office/officeart/2011/layout/HexagonRadial"/>
    <dgm:cxn modelId="{E7106F99-7BCF-4044-996C-89C52C6FD66F}" type="presParOf" srcId="{4F7B2A5E-332E-4DA6-AF98-F9B84016F0B2}" destId="{66ABBA44-711D-47E0-ADF4-889A776D4A86}" srcOrd="7" destOrd="0" presId="urn:microsoft.com/office/officeart/2011/layout/HexagonRadial"/>
    <dgm:cxn modelId="{3E3251E8-7B8A-44D5-B29C-7BE620059909}" type="presParOf" srcId="{66ABBA44-711D-47E0-ADF4-889A776D4A86}" destId="{FA0A9EC7-1FD3-4A9E-8B6B-3C41572F562A}" srcOrd="0" destOrd="0" presId="urn:microsoft.com/office/officeart/2011/layout/HexagonRadial"/>
    <dgm:cxn modelId="{8F76F242-EC8B-45DC-A855-2AD0923679A5}" type="presParOf" srcId="{4F7B2A5E-332E-4DA6-AF98-F9B84016F0B2}" destId="{3825310B-BDC8-4297-A1A1-BB917437E261}" srcOrd="8" destOrd="0" presId="urn:microsoft.com/office/officeart/2011/layout/HexagonRadial"/>
    <dgm:cxn modelId="{5BAE1A82-B07D-450D-88BE-88D035BF43B6}" type="presParOf" srcId="{4F7B2A5E-332E-4DA6-AF98-F9B84016F0B2}" destId="{C6AC4A2A-F652-44A6-860F-B69F688465AE}" srcOrd="9" destOrd="0" presId="urn:microsoft.com/office/officeart/2011/layout/HexagonRadial"/>
    <dgm:cxn modelId="{431AB4F8-4262-449A-B516-3E3E26C9FD72}" type="presParOf" srcId="{C6AC4A2A-F652-44A6-860F-B69F688465AE}" destId="{70473F42-D48E-4D9E-8668-0DB66FBD5DAA}" srcOrd="0" destOrd="0" presId="urn:microsoft.com/office/officeart/2011/layout/HexagonRadial"/>
    <dgm:cxn modelId="{6CCE7C83-2FA9-4D67-82DE-70588F686CE1}" type="presParOf" srcId="{4F7B2A5E-332E-4DA6-AF98-F9B84016F0B2}" destId="{D3806F9B-42A2-428E-8FBD-7F489FB2B5A7}" srcOrd="10" destOrd="0" presId="urn:microsoft.com/office/officeart/2011/layout/HexagonRadial"/>
    <dgm:cxn modelId="{216578A3-6D9F-4D05-9652-33F7155AEA54}" type="presParOf" srcId="{4F7B2A5E-332E-4DA6-AF98-F9B84016F0B2}" destId="{3D35319E-8207-40AB-9218-D16D467C4080}" srcOrd="11" destOrd="0" presId="urn:microsoft.com/office/officeart/2011/layout/HexagonRadial"/>
    <dgm:cxn modelId="{3790DC43-A651-40A2-A378-F664EA3FFCC4}" type="presParOf" srcId="{3D35319E-8207-40AB-9218-D16D467C4080}" destId="{19EA41F1-745F-4B69-BE7C-6795DE37F9A4}" srcOrd="0" destOrd="0" presId="urn:microsoft.com/office/officeart/2011/layout/HexagonRadial"/>
    <dgm:cxn modelId="{7FC4685E-D419-42B9-9402-BB4ED18D938C}" type="presParOf" srcId="{4F7B2A5E-332E-4DA6-AF98-F9B84016F0B2}" destId="{EE41B9E3-438E-4A29-A9A7-8F1F0DF622A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C5C48-CD81-4BB8-8D35-531B457A9234}">
      <dsp:nvSpPr>
        <dsp:cNvPr id="0" name=""/>
        <dsp:cNvSpPr/>
      </dsp:nvSpPr>
      <dsp:spPr>
        <a:xfrm>
          <a:off x="2644326" y="1912152"/>
          <a:ext cx="2430429" cy="210241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Connecting people who need data and people who have data</a:t>
          </a:r>
        </a:p>
      </dsp:txBody>
      <dsp:txXfrm>
        <a:off x="3047082" y="2260552"/>
        <a:ext cx="1624917" cy="1405619"/>
      </dsp:txXfrm>
    </dsp:sp>
    <dsp:sp modelId="{1B11674A-D271-4AEB-9F16-B6D1CF964F65}">
      <dsp:nvSpPr>
        <dsp:cNvPr id="0" name=""/>
        <dsp:cNvSpPr/>
      </dsp:nvSpPr>
      <dsp:spPr>
        <a:xfrm>
          <a:off x="4166241" y="906286"/>
          <a:ext cx="916993" cy="79011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DD7C3-F7ED-4AFE-BC7C-51AEB42A3C4F}">
      <dsp:nvSpPr>
        <dsp:cNvPr id="0" name=""/>
        <dsp:cNvSpPr/>
      </dsp:nvSpPr>
      <dsp:spPr>
        <a:xfrm>
          <a:off x="2801580" y="38269"/>
          <a:ext cx="1991719" cy="17230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Government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3131650" y="323819"/>
        <a:ext cx="1331579" cy="1151971"/>
      </dsp:txXfrm>
    </dsp:sp>
    <dsp:sp modelId="{4EC2F459-2A1B-4E43-B389-DA01BE71D0B3}">
      <dsp:nvSpPr>
        <dsp:cNvPr id="0" name=""/>
        <dsp:cNvSpPr/>
      </dsp:nvSpPr>
      <dsp:spPr>
        <a:xfrm>
          <a:off x="5236444" y="2383374"/>
          <a:ext cx="916993" cy="79011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2EA4B5-18DD-4C9D-B3BE-5705FB61E7BD}">
      <dsp:nvSpPr>
        <dsp:cNvPr id="0" name=""/>
        <dsp:cNvSpPr/>
      </dsp:nvSpPr>
      <dsp:spPr>
        <a:xfrm>
          <a:off x="4694841" y="1059804"/>
          <a:ext cx="1991719" cy="17230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Neighborhood organizations</a:t>
          </a:r>
        </a:p>
      </dsp:txBody>
      <dsp:txXfrm>
        <a:off x="5024911" y="1345354"/>
        <a:ext cx="1331579" cy="1151971"/>
      </dsp:txXfrm>
    </dsp:sp>
    <dsp:sp modelId="{FA0A9EC7-1FD3-4A9E-8B6B-3C41572F562A}">
      <dsp:nvSpPr>
        <dsp:cNvPr id="0" name=""/>
        <dsp:cNvSpPr/>
      </dsp:nvSpPr>
      <dsp:spPr>
        <a:xfrm>
          <a:off x="4493012" y="4050729"/>
          <a:ext cx="916993" cy="79011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F0EB6-23E3-436A-BF94-6143A9A58A10}">
      <dsp:nvSpPr>
        <dsp:cNvPr id="0" name=""/>
        <dsp:cNvSpPr/>
      </dsp:nvSpPr>
      <dsp:spPr>
        <a:xfrm>
          <a:off x="4694841" y="3143256"/>
          <a:ext cx="1991719" cy="17230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Funders </a:t>
          </a:r>
        </a:p>
      </dsp:txBody>
      <dsp:txXfrm>
        <a:off x="5024911" y="3428806"/>
        <a:ext cx="1331579" cy="1151971"/>
      </dsp:txXfrm>
    </dsp:sp>
    <dsp:sp modelId="{70473F42-D48E-4D9E-8668-0DB66FBD5DAA}">
      <dsp:nvSpPr>
        <dsp:cNvPr id="0" name=""/>
        <dsp:cNvSpPr/>
      </dsp:nvSpPr>
      <dsp:spPr>
        <a:xfrm>
          <a:off x="2648848" y="4223806"/>
          <a:ext cx="916993" cy="79011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5310B-BDC8-4297-A1A1-BB917437E261}">
      <dsp:nvSpPr>
        <dsp:cNvPr id="0" name=""/>
        <dsp:cNvSpPr/>
      </dsp:nvSpPr>
      <dsp:spPr>
        <a:xfrm>
          <a:off x="2868203" y="4204246"/>
          <a:ext cx="1991719" cy="17230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Residents</a:t>
          </a:r>
        </a:p>
      </dsp:txBody>
      <dsp:txXfrm>
        <a:off x="3198273" y="4489796"/>
        <a:ext cx="1331579" cy="1151971"/>
      </dsp:txXfrm>
    </dsp:sp>
    <dsp:sp modelId="{19EA41F1-745F-4B69-BE7C-6795DE37F9A4}">
      <dsp:nvSpPr>
        <dsp:cNvPr id="0" name=""/>
        <dsp:cNvSpPr/>
      </dsp:nvSpPr>
      <dsp:spPr>
        <a:xfrm>
          <a:off x="1561120" y="2747311"/>
          <a:ext cx="916993" cy="79011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06F9B-42A2-428E-8FBD-7F489FB2B5A7}">
      <dsp:nvSpPr>
        <dsp:cNvPr id="0" name=""/>
        <dsp:cNvSpPr/>
      </dsp:nvSpPr>
      <dsp:spPr>
        <a:xfrm>
          <a:off x="1033085" y="3144442"/>
          <a:ext cx="1991719" cy="17230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Academics</a:t>
          </a:r>
        </a:p>
      </dsp:txBody>
      <dsp:txXfrm>
        <a:off x="1363155" y="3429992"/>
        <a:ext cx="1331579" cy="1151971"/>
      </dsp:txXfrm>
    </dsp:sp>
    <dsp:sp modelId="{EE41B9E3-438E-4A29-A9A7-8F1F0DF622AD}">
      <dsp:nvSpPr>
        <dsp:cNvPr id="0" name=""/>
        <dsp:cNvSpPr/>
      </dsp:nvSpPr>
      <dsp:spPr>
        <a:xfrm>
          <a:off x="1100405" y="1057433"/>
          <a:ext cx="1991719" cy="172307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Nonprofit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organizations</a:t>
          </a:r>
        </a:p>
      </dsp:txBody>
      <dsp:txXfrm>
        <a:off x="1430475" y="1342983"/>
        <a:ext cx="1331579" cy="1151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4-28T23:16:44.76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59 0,'0'71,"-1"8,3-1,12 71,-3-85,-2-17,-3 1,-1-1,-2 18,-4 1062,1-1113,-1 1,-1 0,-1-1,0 1,0-1,-2 0,0 0,0-1,-1 1,-4 5,10-18,-1-1,1 1,0-1,0 1,0-1,-1 1,1-1,0 0,-1 1,1-1,0 1,-1-1,1 0,-1 1,1-1,0 0,-1 1,1-1,-1 0,1 0,-1 1,1-1,-1 0,1 0,-1 0,1 0,-1 0,1 1,-1-1,1 0,-1 0,1-1,-1 1,1 0,-1 0,0 0,1 0,-1 0,1 0,-1-1,1 1,0 0,-1 0,1-1,-1 1,1 0,-1-1,1 1,0-1,-1 1,1 0,0-1,-1 1,1-1,0 1,0-1,-1 1,1-1,0 1,0-1,0 1,0-1,0 1,0-1,0 1,0-1,0 1,0-1,0 0,-9-51,7 39,-6-12,6 21,1 0,-1 0,1 0,0 0,0 0,0 0,1 0,-1 0,1 0,0 0,0 0,1-3,-1 7,0 0,0 0,0-1,0 1,0 0,0 0,1 0,-1-1,0 1,0 0,0 0,0 0,0 0,0 0,1-1,-1 1,0 0,0 0,0 0,0 0,1 0,-1 0,0 0,0 0,0-1,1 1,-1 0,0 0,0 0,0 0,0 0,1 0,-1 0,0 0,0 0,0 0,1 0,-1 1,0-1,0 0,0 0,1 0,-1 0,0 0,0 0,0 0,0 0,1 1,-1-1,11 12,6 16,-16-24,0-1,1 1,-1 0,1-1,-1 1,1-1,1 1,-1-1,0 0,1 0,0 1,-2-4,1 1,0 0,-1-1,1 0,0 1,-1-1,1 0,0 1,-1-1,1 0,0-1,-1 1,1 0,0 0,-1-1,1 1,0-1,-1 1,1-1,-1 1,1-1,-1 0,1 0,-1 0,0 0,1 0,-1-1,0 2,9-6,0 0,0 0,0-1,-1-1,0 0,-1 0,0 0,7-9,-15 16,0 1,0-1,0 1,0-1,0 1,0 0,0-1,0 1,0-1,-1 1,1-1,0 1,0 0,0-1,0 1,-1-1,1 1,0 0,0-1,-1 1,1 0,0-1,-1 1,1 0,0 0,-1-1,1 1,-1 0,1 0,0 0,-1-1,1 1,-1 0,1 0,0 0,-1 0,1 0,-1 0,1 0,-1 0,1 0,-1 0,1 0,0 0,-1 0,1 0,-1 0,1 1,-1-1,1 0,-25 2,-1 5,0-2,-1 0,1-2,-7 0,7-3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4-28T23:16:51.82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1237 0,'-215'94,"137"-70,68-23,0 1,1 0,-1 1,1 0,-1 1,1 0,0 0,0 1,1 0,-1 0,1 1,1 0,-1 1,-5 5,-146 203,143-196,-1-1,-1 0,-1-1,0-2,-1 1,-5 1,14-9,-7 4,-1-1,0-1,-1-1,0 0,-1-2,1 0,-1-1,-18 2,-10 0,-1-2,1-3,-18-1,63-2,1 0,-1 0,1 0,-1 0,1 0,-1-1,1 0,-1 1,1-1,0 0,0-1,-1 1,1-1,0 1,0-1,0 0,0 0,1-1,-3-1,3 0,0 0,-1 0,2 0,-1 0,0-1,1 1,0-1,0 1,0-1,1 0,-1 1,1-1,0 1,1-4,1-28,1 32,-2 24,-1 23,-2 1,-6 30,6-56,2-16,-1 0,1 0,0 0,0 0,1 0,-1 0,0 0,1 0,-1-1,1 1,-1 0,1 0,0 0,0-1,0 1,0 0,0-1,0 1,0-1,1 1,-1-1,0 0,1 1,-1-1,1 0,0 0,-1 0,1 0,0 0,-1-1,1 1,0 0,0-1,0 1,0-1,0 0,0 0,12 2,0 0,-1-2,1 0,0 0,2-2,6 1,4 1,13 0,-36-1,-4 1,-22-4,17 3,0-1,0 0,1 0,-1-1,1 0,-1 1,1-2,0 1,0-1,0 0,1 0,-1 0,1-1,-54-62,54 60,0 1,1-1,0-1,0 1,0 0,1-1,0 1,0-8,2 24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4-28T23:16:56.180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74 57,'0'0,"0"0,0 0,0 0,0 0,0 0,-1 0,1 0,0 0,0 0,0 0,0 0,0 0,0 0,0 0,0 0,-1 0,1 0,0 0,0 0,0 0,0 0,0 0,0 1,0-1,0 0,0 0,0 0,-1 0,1 0,0 0,0 0,0 0,0 0,0 1,0-1,0 0,0 0,0 0,0 0,0 0,0 0,0 0,0 1,0-1,0 0,0 0,0 0,0 0,0 0,0 0,0 0,0 0,0 1,0-1,1 0,-1 0,0 0,0 0,0 0,0 0,0 0,0 0,9 10,11 9,36 20,-39-29,-1 1,-1 0,0 2,0 0,-1 0,9 13,-6-6,0-1,1-1,1 0,1-2,14 10,113 69,-109-72,-21-14,1-1,0 0,0-2,1 0,5 1,-2-1,-1 0,0 2,18 9,-17-5,21 12,2-3,17 6,-40-18,-1 2,0 0,-1 2,0 0,-1 1,0 1,-2 0,1 2,-2 0,13 17,-29-34,1 1,-1 0,1 0,0 0,0 0,-1 0,1 0,0 0,-1 0,1 0,-1 0,1 0,-1 0,0 0,0 1,1-1,-1 0,0 0,0 0,0 1,0-1,-4 5</inkml:trace>
  <inkml:trace contextRef="#ctx0" brushRef="#br0" timeOffset="3151.2447">3 224,'0'-22,"-2"7,2 1,0 0,1-1,0 1,1 0,1-1,0 1,1 1,0-1,6-11,-7 22,0 0,0 0,0 0,0 0,0 1,1 0,-1 0,1 0,0 0,0 0,0 1,0-1,0 1,0 0,0 0,0 1,0-1,0 1,0 0,0 0,3 1,6-1,0 1,-1 0,1 1,0 1,-1 0,9 3,-19-5,21 8,-1-1,1-1,1-1,8 0,-10-3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4-28T23:17:08.629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288 2007,'-4'-2,"0"1,0-1,0 0,0 0,0 0,0-1,0 1,1-1,-1 0,1 0,0 0,0-1,0 1,0-1,1 0,-1 1,-1-5,-17-18,10 13,1 0,0 0,1-1,0-1,2 1,-1-1,-2-11,5 6,0-1,2 1,1-1,0 0,2 1,0-1,1 0,2-3,0-41,-5-20,-1 54,3-1,0 0,2 1,1-1,7-26,5 10,-9 35,-2-1,0-1,0 1,-2-1,1 1,-2-7,-2-87,-1 56,2 1,2-1,22-69,-21 104,6-40,-2-1,-1-49,-7 97,0-1,1 1,1 0,-1 0,2 0,0-1,0 1,0 0,1 1,1-1,0 1,0-1,1 0,3-5,-1-1,-1-1,0 1,-1-1,-1 0,-1 0,0-1,-1 1,0-16,-2 23,0 8,0 0,0 1,0-1,1 0,-1 1,0-1,1 0,-1 1,1-1,-1 0,1 1,0-1,-1 1,1-1,0 1,0 0,0 1,-1 0,1 0,-1 0,1 0,-1 0,1 0,-1 0,1 0,-1 0,1 1,-1-1,1 0,-1 0,1 1,-1-1,1 0,-1 1,0-1,1 0,-1 1,0-1,1 1,-1-1,0 1,1-1,-1 0,0 1,0-1,0 1,1 0,25 60,-20-44,-13-31,-2 0,0 1,-1 0,0 0,-1 1,0 1,-1 0,0 0,-8-4,16 13,1 1,-1-1,0 1,0 0,0 0,0 0,0 1,0-1,0 1,0 0,0 0,0 1,0-1,0 1,0 0,0 0,0 0,0 0,1 1,-1-1,0 1,1 0,-1 0,1 1,0-1,0 1,-1 0,-1 1,0 1,0 0,1 0,-1 0,1 1,0 0,1 0,-1 0,1 0,1 0,-1 1,1-1,0 1,0 0,0 4,0 8</inkml:trace>
  <inkml:trace contextRef="#ctx0" brushRef="#br0" timeOffset="1085.0246">0 425</inkml:trace>
  <inkml:trace contextRef="#ctx0" brushRef="#br0" timeOffset="4902.3349">96 354,'1'-8,"0"1,0-1,1 1,0-1,0 1,1 0,0 0,0 0,0 0,1 0,1-1,55-73,-35 49,-12 13,-8 11,-1 1,1 0,1 0,-1 0,1 1,0 0,1 0,0 0,-1 1,6-3,-11 8,1 0,0 0,-1 0,1 0,-1 0,1 0,0 1,-1-1,1 0,-1 1,1 0,-1-1,1 1,-1 0,0 0,1 0,-1 0,0 0,0 0,1 0,-1 0,0 0,0 0,0 1,0-1,28 41,-22-31,90 137,-77-99,-21-26,1-23,-1 1,1-1,-1 1,1-1,-1 0,0 1,1-1,-1 0,1 0,-1 1,0-1,1 0,-1 0,0 0,1 0,-1 0,0 0,1 0,-1 0,0 0,1 0,-1 0,0 0,1 0,-1-1,1 1,-1 0,0-1,1 1,-1 0,1-1,-1 1,0-1,-3-1,-1-1,1 0,0-1,0 1,0-1,0 0,1 0,-1 0,1 0,0-1,0 1,1-1,-1 0,1 0,0 1,0-2,1 1,-1-3,-4-18,1 1,1-1,1-8,1 14,1 3,-2-1,0 1,-1-1,-1 1,-5-12,9 27,0 1,1-1,-2 1,1-1,0 1,0 0,0 0,-1-1,1 1,0 0,-1 0,1 0,-1 1,1-1,-1 0,0 1,1-1,-1 1,0-1,1 1,-1 0,0-1,0 1,1 0,-1 0,0 0,0 1,1-1,-1 0,0 1,1-1,-1 1,0-1,1 1,-1 0,1 0,-1 0,1 0,-1 0,-11 6,0 2,0-1,1 1,-5 6,1-2,-31 24,31-22,-2-1,0-1,0-1,-13 6,17-10,2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4-28T23:17:21.676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1 829,'29'1,"0"-2,-1-2,20-3,-36 3,0 0,0-1,-1 0,1-1,-1 0,0-1,-1 0,1 0,7-8,40-30,1-1,17-19,-40 30,65-55,-88 78,-1-1,0-1,-1 0,7-10,18-21,21-31,-47 59,0 1,1 1,1 0,0 1,1 0,6-4,-11 11,1 1,-1 1,1 0,0 0,1 0,-1 1,0 1,1 0,0 0,-1 1,1 0,0 0,0 1,0 0,8 2,-3-1,-1-1,1 0,-1-1,1-1,-1 0,14-4,-21 3,0 0,-1-1,1 0,-1 0,1 0,-1-1,0 0,3-4,-4 4,-1 1,1 0,0 0,0 0,0 1,0-1,1 1,-1 1,1-1,0 1,0 0,0 0,0 1,2-1,-5 1,1 1,-1-1,0 1,0 0,0 0,0 0,0 0,0 1,0-1,0 1,0 0,0 0,0 0,0 0,0 0,-1 0,1 1,1 1,-2 0,0-1,0 1,0 0,-1 0,1 0,-1 0,0 1,0-1,0 0,0 1,-1-1,1 0,-1 1,0-1,0 1,0-1,0 1,0 9,-3 56,3-65,0-1,-1 1,0 0,0 0,0 0,0-1,-1 1,1-1,-1 1,0-1,0 0,0 1,0-1,-1 0,-1 1,3-3,1-1,-1 1,0 0,1-1,-1 1,0-1,0 1,0-1,0 1,1-1,-1 0,0 1,0-1,0 0,0 0,0 0,0 0,0 1,0-1,0-1,0 1,0 0,0 0,0 0,1 0,-1-1,0 1,-1-1,1 0,0 0,-1 0,1 0,0-1,0 1,0 0,0-1,0 1,0-1,0 0,0 1,0-1,1 0,-1-1,-1-2,1 0,0 0,0-1,0 1,1-1,0 1,0 0,0-1,0 1,2-3,0 1,2 0,-1 1,1-1,0 1,0 0,0 0,1 0,0 0,0 1,1 0,-1 0,2 0,25-26,-31 30,-1 1,0-1,1 1,-1 0,1-1,-1 1,0-1,1 1,-1-1,0 0,0 1,1-1,-1 1,0-1,0 1,0-1,0 0,0 1,0-1,0 1,0-1,0 0,0 1,0-1,0 1,0-1,-1 0,1 1,0-1,0 1,-1-1,1 0,-19-11,-29 1,-35 6,67 5,0 0,0-1,0-1,0 0,1-1,-1-1,1 0,-13-6,-1 1,21 10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4-28T23:17:22.932"/>
    </inkml:context>
    <inkml:brush xml:id="br0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1 192,'28'-9,"-13"3</inkml:trace>
  <inkml:trace contextRef="#ctx0" brushRef="#br0" timeOffset="7816.6861">264 0,'169'94,"-138"-78,-1 2,0 1,-2 1,0 2,-1 1,-1 0,-2 2,0 1,-2 1,2 4,-13-17,1-2,0 0,1 0,14 9,21 20,-18-10,1-2,2-2,0 0,32 17,-20-15,-37-23,1 0,0 0,1 0,-1-1,1-1,0 1,0-2,1 1,-1-2,1 1,-1-1,9 0,43-3,-39-1,0 1,-1 2,1 0,14 4,-33-5,1 1,-1 0,1 0,-1 1,0-1,0 1,0 0,1 0,-2 1,1-1,0 1,0 0,-1 0,0 0,1 0,-1 0,0 1,-1-1,1 1,-1 0,1 0,-1 0,0 0,0 2,-4-4,-5-10,-7-15,10 11,0-1,1 1,1 0,0-1,1 1,0-1,1 0,1 1,0-1,0 0,3-7,-4 19,0 0,0 0,1 0,-1 0,0 0,0 0,1 0,-1 0,1 0,-1 0,1 1,-1-1,1 0,0 0,-1 0,1 1,0-1,0 0,-1 1,1-1,0 0,0 1,0-1,0 1,0-1,0 1,0 0,0-1,0 2,1 0,-1-1,0 1,0 0,0 0,0-1,0 1,0 0,0 0,0 0,0 0,-1 0,1 1,0-1,-1 0,1 0,-1 0,1 1,20 60,-17-43,0 0,0-1,-2 1,0 0,-2 0,0 0,-1 1,-1 3,1-21,1-1,-1 0,1 0,-1 0,1 0,-1 1,0-1,1 0,-1 0,0 0,0 0,0-1,0 1,0 0,0 0,0-1,0 1,0 0,0-1,0 1,-1-1,1 1,0-1,0 0,-1 1,1-1,0 0,0 0,-1 0,1 0,0 0,0 0,-1 0,1-1,0 1,0 0,-1-1,1 1,0-1,0 1,0-1,-1 0,-57-29,53 26,-92-62,59 38,-2 1,-26-11,32 27,28 11,24 7,100 42,-79-30,2-3,1 0,-41-16,1 0,-1 1,0-1,1 0,-1 1,1-1,-1 0,0 0,1 1,-1-1,1 0,-1 0,1 0,-1 0,1 0,-1 1,1-1,-1 0,1 0,-1 0,1 0,-1 0,0-1,1 1,-1 0,1 0,-1 0,1 0,-1 0,1-1,-1 1,0 0,1 0,-1-1,1 1,-1 0,0-1,1 1,-1 0,0-1,1 1,-1-1,0 1,0 0,1-1,-1 1,0-1,0 1,0-1,0 1,0-1,1 1,-1 0,0-1,0 1,0-1,0 1,0-1,-1 1,1-1,0 1,0-1,0 1,0-1,0 1,-20-44,3 9,13 9,1-1,1 0,1 0,2 0,1-1,-1-14,13 137,-14-88,0-1,0 1,0-1,-1 1,0-1,0 1,-1-1,0 0,0 0,0 0,-1 0,0 0,0 0,0-1,-1 1,-2 1,-12 16,-1-1,-1-1,-6 4,-16 18,38-39,-14 21,21-16,15-4,28-3,1-2,-1-2,0-2,10-4,-55 8,-1 0,0-1,1 1,-1 0,1 0,0-1,-1 1,1 0,-1 0,1 0,-1 0,1 0,-1 0,1 0,-1 0,1 0,0 0,-1 0,1 0,-1 0,1 0,-1 1,1-1,-1 0,1 0,-1 1,1-1,-1 0,1 1,-1-1,1 0,-1 1,0-1,1 1,-1-1,0 0,1 1,-1-1,0 1,0-1,1 1,-1-1,0 1,0 0,0-1,0 1,0-1,0 1,0-1,0 1,0-1,0 1,0 0,0-1,0 1,0-1,0 1,0-1,-1 1,1-1,0 1,0-1,-1 1,1-1,0 1,-1-1,1 1,-24 32,10-20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0FBF6-7AD2-450F-9E86-B98550177D2F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065BE-4ADA-4D41-8AFC-5F709148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Pleased to be here as a member</a:t>
            </a:r>
          </a:p>
          <a:p>
            <a:r>
              <a:rPr lang="en-US" altLang="en-US" dirty="0"/>
              <a:t>We are always happy to preserve a blue dot on the map</a:t>
            </a:r>
          </a:p>
          <a:p>
            <a:pPr eaLnBrk="1" hangingPunct="1"/>
            <a:r>
              <a:rPr lang="en-US" altLang="en-US" dirty="0"/>
              <a:t>We are the newest member of NNIP</a:t>
            </a:r>
          </a:p>
          <a:p>
            <a:r>
              <a:rPr lang="en-US" altLang="en-US" dirty="0"/>
              <a:t>Milwaukee– Swallow the l</a:t>
            </a:r>
          </a:p>
          <a:p>
            <a:pPr eaLnBrk="1" hangingPunct="1"/>
            <a:r>
              <a:rPr lang="en-US" altLang="en-US" dirty="0"/>
              <a:t> we are on the fresh coast</a:t>
            </a:r>
          </a:p>
          <a:p>
            <a:pPr eaLnBrk="1" hangingPunct="1"/>
            <a:r>
              <a:rPr lang="en-US" altLang="en-US" dirty="0"/>
              <a:t>Sometimes people on the other coasts confuse us with other places that start with an M- not  Minneapolis, Minnesota, Michigan</a:t>
            </a:r>
          </a:p>
          <a:p>
            <a:endParaRPr lang="en-US" dirty="0"/>
          </a:p>
          <a:p>
            <a:pPr eaLnBrk="1" hangingPunct="1"/>
            <a:r>
              <a:rPr lang="en-US" altLang="en-US" dirty="0"/>
              <a:t>GRATEFUL for the pioneering work of Todd Clausen and Michael Barndt</a:t>
            </a:r>
          </a:p>
          <a:p>
            <a:r>
              <a:rPr lang="en-US" dirty="0"/>
              <a:t>And the work they did as the Data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95283-06AB-421F-972B-C89C1F91C2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56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50 year old organization with roots in the Planning  Council movement.  We have always believed that data is the answer to success, but we have some hard felt</a:t>
            </a:r>
            <a:r>
              <a:rPr lang="en-US" baseline="0" dirty="0"/>
              <a:t> principles that temper that belief.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95283-06AB-421F-972B-C89C1F91C2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5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Small but mighty staff – lifted</a:t>
            </a:r>
            <a:r>
              <a:rPr lang="en-US" baseline="0" dirty="0"/>
              <a:t> by our affiliation with multiple partners</a:t>
            </a:r>
          </a:p>
          <a:p>
            <a:pPr defTabSz="971029">
              <a:defRPr/>
            </a:pPr>
            <a:r>
              <a:rPr lang="en-US" dirty="0"/>
              <a:t>United Way, local foundations, school of public health, medical college of </a:t>
            </a:r>
            <a:r>
              <a:rPr lang="en-US" dirty="0" err="1"/>
              <a:t>wisconsin</a:t>
            </a:r>
            <a:r>
              <a:rPr lang="en-US" dirty="0"/>
              <a:t>– 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Add </a:t>
            </a:r>
            <a:r>
              <a:rPr lang="en-US" baseline="0" dirty="0" err="1"/>
              <a:t>milwaukee</a:t>
            </a:r>
            <a:r>
              <a:rPr lang="en-US" baseline="0" dirty="0"/>
              <a:t> succeeds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95283-06AB-421F-972B-C89C1F91C2A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78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65BE-4ADA-4D41-8AFC-5F7091489C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1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65BE-4ADA-4D41-8AFC-5F7091489C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82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our lakefront to our Riverwalk to our neighborhoods to our nightlife, we are looking forward to hosting the June 2019 NNIP Meeting in Milwaukee.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065BE-4ADA-4D41-8AFC-5F7091489C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96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D1C9-9349-4B61-AF26-201AADE87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3CD84-3602-4C20-8C9B-CF95B654D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5AFB7-610A-4125-9156-06E1FA92F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E493-3C2F-4A99-8D05-2D11D1BE4CCB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08420-E943-44FD-9EAD-9E04D6BD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90E50-91D7-46D3-A392-79258795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509-24E4-4EC1-845A-56A1EC44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63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6744A-DADE-4671-9926-6F6EF13E9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943A0B-F727-415A-BFA8-2E94C2B0C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C80D6-FBF7-4DE2-BE9A-47D43132D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E493-3C2F-4A99-8D05-2D11D1BE4CCB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82721-1312-4AF7-878D-B49A31E6D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4BF97-2C39-4133-B2F9-DE5F10F4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509-24E4-4EC1-845A-56A1EC44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94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8E858-04DA-4E82-9FFC-270BBC69B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4EF634-6FD5-42C6-BA3A-F8116AFC6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68DFD-16F1-43AF-AF0F-1F5962C88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E493-3C2F-4A99-8D05-2D11D1BE4CCB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ED403-02A0-450D-BE2A-B9B8E561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C70E4-58B1-4662-954B-94626FE3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509-24E4-4EC1-845A-56A1EC44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0EC1-F2B2-4FD9-8845-609A292A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BA2BF-2C44-4652-942D-5D9055EE3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0EBA6-823F-45E2-8BCC-B9327E59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E493-3C2F-4A99-8D05-2D11D1BE4CCB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26C99-F29D-4CD1-9912-B9CCD17F2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C96D4-5ACB-4BAE-8C05-3C0F633C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509-24E4-4EC1-845A-56A1EC44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3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CA47-25EC-4CA7-BF04-4E9048E8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25D0-3CFF-4EA6-81F7-0C1AA6EED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31DAB-FFD1-4B1F-B05C-FED703A2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E493-3C2F-4A99-8D05-2D11D1BE4CCB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EF474-4025-48A2-BB1A-4CB2CD82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8959E-1D84-458A-933D-166FAE63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509-24E4-4EC1-845A-56A1EC44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8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171CC-E32D-4F5B-80CA-EAA99998F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92257-B8A7-42F3-962A-02AD0FBA8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053BD-F9DB-4E4A-9A4B-E212C1D7E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7FE46-F903-47B2-ACB1-E47056FC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E493-3C2F-4A99-8D05-2D11D1BE4CCB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B7952-10AC-4F45-9096-2EFB4F89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5F6A5-FC12-43DD-952F-EB53E662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509-24E4-4EC1-845A-56A1EC44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9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54A18-233C-48BB-B88A-2F975BD3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D8BE6-116B-4763-BB0B-B0425E8E3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93E-BBBD-4D0E-A7EE-E93BF7CEB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6B414-3BF4-412D-8D3F-33F9A66E1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5B1A4-3726-4798-A1F6-3713C45D0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FED2D-868C-4CAB-840D-4DBF20F3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E493-3C2F-4A99-8D05-2D11D1BE4CCB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B67A1-0867-4647-8EC7-0941A642F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35D3E6-E3D4-4B76-96B7-52EE8C8C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509-24E4-4EC1-845A-56A1EC44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0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4E3B6-494A-4BFE-8385-9B2F004D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46DBC4-B72E-40CC-B9C4-9D838199E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E493-3C2F-4A99-8D05-2D11D1BE4CCB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0F0A62-856C-49FB-9AA0-58E848C9D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A2B02-A214-44E3-9AB8-BF830BDC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509-24E4-4EC1-845A-56A1EC44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6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0F3D42-0D6B-4402-B398-71F2A330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E493-3C2F-4A99-8D05-2D11D1BE4CCB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A2CB8-AAB5-4009-94C7-06E45FF9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4C986-3EBE-4F2E-837A-4BA2AFA1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509-24E4-4EC1-845A-56A1EC44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55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EF52-40D4-4498-9BD3-369817C2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8B57F-12CA-4194-A31E-771D3B0E0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8B9E0-71C3-4278-9227-BC175882C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CE26C-1CD2-4C30-9C1B-F0ED27FF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E493-3C2F-4A99-8D05-2D11D1BE4CCB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CADDB-4264-4483-A600-95C12AF9B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16A4E-7EA0-4EE6-8C71-2B90C963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509-24E4-4EC1-845A-56A1EC44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3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91D2A-5B7E-4F43-8F4F-DE664A5BD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83369-A800-4F6E-8FB0-ADA06E4138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54621-8D08-4ABF-BB1C-0A6EB40EB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5F059-8DA5-488A-A638-D5DC2EF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E493-3C2F-4A99-8D05-2D11D1BE4CCB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5B2FC-1F7E-48BB-972D-162A11253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8F780-FC43-4D53-B447-4C41F1D5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B509-24E4-4EC1-845A-56A1EC44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4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E5B550-7E8B-4D8C-8F9D-DE0410464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EA033-DA5F-4F62-9E78-FE2E197C7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40FCB-B43A-4197-8225-A0D7AA7AD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2E493-3C2F-4A99-8D05-2D11D1BE4CCB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B47DB-56EF-44CC-8AA8-033F5295A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DCE3F-C2CD-4281-B626-9E311D7FF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AB509-24E4-4EC1-845A-56A1EC44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42.png"/><Relationship Id="rId4" Type="http://schemas.openxmlformats.org/officeDocument/2006/relationships/image" Target="../media/image390.png"/><Relationship Id="rId9" Type="http://schemas.openxmlformats.org/officeDocument/2006/relationships/customXml" Target="../ink/ink4.xml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datayoucanuse.org/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Neighborhood Indicators Partnership:</a:t>
            </a:r>
            <a:br>
              <a:rPr lang="en-US" dirty="0"/>
            </a:br>
            <a:r>
              <a:rPr lang="en-US" dirty="0"/>
              <a:t>An Update from Milwaukee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Data You Can Use</a:t>
            </a:r>
          </a:p>
          <a:p>
            <a:r>
              <a:rPr lang="en-US" dirty="0"/>
              <a:t>From People You Can Trust</a:t>
            </a:r>
          </a:p>
        </p:txBody>
      </p:sp>
      <p:pic>
        <p:nvPicPr>
          <p:cNvPr id="5" name="Picture 4" descr="A picture containing thing&#10;&#10;Description generated with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01" y="4942642"/>
            <a:ext cx="9209524" cy="1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4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70"/>
    </mc:Choice>
    <mc:Fallback>
      <p:transition spd="slow" advTm="1567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013D0E-ED8B-4D79-9A94-B0E5A78380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5" y="71919"/>
            <a:ext cx="12629625" cy="69266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641B17-4923-467D-91B5-F467EA402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Beyond Market Value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A850D-5AAF-4F39-9ED5-03E607A81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9182" y="852755"/>
            <a:ext cx="3827582" cy="359595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NNIP Partners</a:t>
            </a:r>
          </a:p>
          <a:p>
            <a:r>
              <a:rPr lang="en-US" sz="3600" dirty="0" err="1">
                <a:solidFill>
                  <a:schemeClr val="bg1"/>
                </a:solidFill>
              </a:rPr>
              <a:t>AmericanPlanning</a:t>
            </a:r>
            <a:r>
              <a:rPr lang="en-US" sz="3600" dirty="0">
                <a:solidFill>
                  <a:schemeClr val="bg1"/>
                </a:solidFill>
              </a:rPr>
              <a:t> Association</a:t>
            </a:r>
          </a:p>
          <a:p>
            <a:r>
              <a:rPr lang="en-US" sz="3600" dirty="0">
                <a:solidFill>
                  <a:schemeClr val="bg1"/>
                </a:solidFill>
              </a:rPr>
              <a:t>Change Lab</a:t>
            </a:r>
          </a:p>
          <a:p>
            <a:endParaRPr lang="en-US" sz="3600" dirty="0"/>
          </a:p>
          <a:p>
            <a:r>
              <a:rPr lang="en-US" sz="3600" dirty="0">
                <a:solidFill>
                  <a:schemeClr val="bg1"/>
                </a:solidFill>
              </a:rPr>
              <a:t>Federal Reserve Bank PCIT</a:t>
            </a:r>
          </a:p>
          <a:p>
            <a:r>
              <a:rPr lang="en-US" sz="3600" dirty="0">
                <a:solidFill>
                  <a:schemeClr val="bg1"/>
                </a:solidFill>
              </a:rPr>
              <a:t>RWJ 500 Cities</a:t>
            </a:r>
          </a:p>
          <a:p>
            <a:r>
              <a:rPr lang="en-US" sz="3600" dirty="0">
                <a:solidFill>
                  <a:schemeClr val="bg1"/>
                </a:solidFill>
              </a:rPr>
              <a:t>AARP Livability Index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659E93-8AA7-4641-9FAE-18056522FBA4}"/>
              </a:ext>
            </a:extLst>
          </p:cNvPr>
          <p:cNvSpPr/>
          <p:nvPr/>
        </p:nvSpPr>
        <p:spPr>
          <a:xfrm>
            <a:off x="113016" y="3595955"/>
            <a:ext cx="9030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Sales Price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Foreclosure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Single/Duplex Sales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Vacancy </a:t>
            </a:r>
          </a:p>
          <a:p>
            <a:r>
              <a:rPr lang="en-US" sz="2400" dirty="0">
                <a:solidFill>
                  <a:schemeClr val="bg1"/>
                </a:solidFill>
              </a:rPr>
              <a:t>New Construction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Owner Occupancy</a:t>
            </a:r>
          </a:p>
          <a:p>
            <a:r>
              <a:rPr lang="en-US" sz="2400" dirty="0">
                <a:solidFill>
                  <a:schemeClr val="bg1"/>
                </a:solidFill>
              </a:rPr>
              <a:t>Subsidized housing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Nonresidential land</a:t>
            </a:r>
          </a:p>
        </p:txBody>
      </p:sp>
    </p:spTree>
    <p:extLst>
      <p:ext uri="{BB962C8B-B14F-4D97-AF65-F5344CB8AC3E}">
        <p14:creationId xmlns:p14="http://schemas.microsoft.com/office/powerpoint/2010/main" val="205816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6"/>
    </mc:Choice>
    <mc:Fallback>
      <p:transition spd="slow" advTm="1606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761C6-D774-4F1B-A37D-55AB27601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2" y="128587"/>
            <a:ext cx="8791575" cy="6600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86FF8B-4926-4377-B757-40106C73C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20" y="0"/>
            <a:ext cx="3346580" cy="20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7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61"/>
    </mc:Choice>
    <mc:Fallback>
      <p:transition spd="slow" advTm="1596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37">
            <a:extLst>
              <a:ext uri="{FF2B5EF4-FFF2-40B4-BE49-F238E27FC236}">
                <a16:creationId xmlns:a16="http://schemas.microsoft.com/office/drawing/2014/main" id="{7E6CA27E-BEE7-49F6-9FBE-99A7492AE1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D3CBBCB9-BD06-4066-9875-108A3DD2E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7" r="2" b="19616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9BA72C-94C6-417D-9ED3-819544372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" r="1" b="23153"/>
          <a:stretch/>
        </p:blipFill>
        <p:spPr>
          <a:xfrm>
            <a:off x="4791075" y="4357117"/>
            <a:ext cx="4570758" cy="2500884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A5DB6D-12FC-4A9B-8A0C-18C5C8D3EE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7" r="2" b="7890"/>
          <a:stretch/>
        </p:blipFill>
        <p:spPr>
          <a:xfrm>
            <a:off x="7823674" y="4357117"/>
            <a:ext cx="4368327" cy="2500884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50438E-29F7-4174-B763-0163286E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Turning the Corner</a:t>
            </a:r>
          </a:p>
        </p:txBody>
      </p:sp>
      <p:sp>
        <p:nvSpPr>
          <p:cNvPr id="25" name="Content Placeholder 13">
            <a:extLst>
              <a:ext uri="{FF2B5EF4-FFF2-40B4-BE49-F238E27FC236}">
                <a16:creationId xmlns:a16="http://schemas.microsoft.com/office/drawing/2014/main" id="{3E2BA0CE-5459-4345-8669-96C666C97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City TOD study</a:t>
            </a:r>
          </a:p>
          <a:p>
            <a:r>
              <a:rPr lang="en-US" sz="3200" dirty="0">
                <a:solidFill>
                  <a:srgbClr val="FFFFFF"/>
                </a:solidFill>
              </a:rPr>
              <a:t>Downtown Development</a:t>
            </a:r>
          </a:p>
          <a:p>
            <a:r>
              <a:rPr lang="en-US" sz="3200" dirty="0">
                <a:solidFill>
                  <a:srgbClr val="FFFFFF"/>
                </a:solidFill>
              </a:rPr>
              <a:t>Equitable growth</a:t>
            </a:r>
          </a:p>
          <a:p>
            <a:r>
              <a:rPr lang="en-US" sz="3200" dirty="0">
                <a:solidFill>
                  <a:srgbClr val="FFFFFF"/>
                </a:solidFill>
              </a:rPr>
              <a:t>Anti Displacement Policy</a:t>
            </a:r>
          </a:p>
        </p:txBody>
      </p:sp>
    </p:spTree>
    <p:extLst>
      <p:ext uri="{BB962C8B-B14F-4D97-AF65-F5344CB8AC3E}">
        <p14:creationId xmlns:p14="http://schemas.microsoft.com/office/powerpoint/2010/main" val="293919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3"/>
    </mc:Choice>
    <mc:Fallback>
      <p:transition spd="slow" advTm="1606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54881-8F16-4527-89BB-29C15916D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25103"/>
            <a:ext cx="10515600" cy="432897"/>
          </a:xfrm>
        </p:spPr>
        <p:txBody>
          <a:bodyPr>
            <a:noAutofit/>
          </a:bodyPr>
          <a:lstStyle/>
          <a:p>
            <a:r>
              <a:rPr lang="en-US" sz="1200" i="1" dirty="0"/>
              <a:t>An Anti-Displacement Plan for Neighborhoods Surrounding Downtown Milwaukee</a:t>
            </a:r>
            <a:r>
              <a:rPr lang="en-US" sz="1200" dirty="0"/>
              <a:t>, City of Milwaukee Department of City Development, February 2018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C9C308-69A6-4CD6-B6D3-9E649A0CD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57" y="0"/>
            <a:ext cx="5747657" cy="6923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D05224-B681-4188-A0F2-7A9B1995BDA3}"/>
              </a:ext>
            </a:extLst>
          </p:cNvPr>
          <p:cNvSpPr txBox="1"/>
          <p:nvPr/>
        </p:nvSpPr>
        <p:spPr>
          <a:xfrm>
            <a:off x="8615855" y="1568669"/>
            <a:ext cx="2737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Opportunity/ Challenge of Partnership</a:t>
            </a:r>
          </a:p>
          <a:p>
            <a:r>
              <a:rPr lang="en-US" dirty="0">
                <a:solidFill>
                  <a:srgbClr val="FFFFFF"/>
                </a:solidFill>
              </a:rPr>
              <a:t>Community Development Alliance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D75AF-7F75-471F-A129-8C318C268FE6}"/>
              </a:ext>
            </a:extLst>
          </p:cNvPr>
          <p:cNvSpPr txBox="1"/>
          <p:nvPr/>
        </p:nvSpPr>
        <p:spPr>
          <a:xfrm>
            <a:off x="8111360" y="1568670"/>
            <a:ext cx="3941378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Opportunity/ Challenge of Partnership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Community Development Alliance</a:t>
            </a:r>
          </a:p>
        </p:txBody>
      </p:sp>
    </p:spTree>
    <p:extLst>
      <p:ext uri="{BB962C8B-B14F-4D97-AF65-F5344CB8AC3E}">
        <p14:creationId xmlns:p14="http://schemas.microsoft.com/office/powerpoint/2010/main" val="124722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84"/>
    </mc:Choice>
    <mc:Fallback>
      <p:transition spd="slow" advTm="1598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C33C26-D4A1-4C2B-BA43-3B4A896E2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b="85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3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5"/>
    </mc:Choice>
    <mc:Fallback>
      <p:transition spd="slow" advTm="1580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E0D60ECE-8986-45DC-B7FE-EC7699B466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96964194-5878-40D2-8EC0-DDC58387FA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9474C7BB-0A98-4198-A3B6-2459F3752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0240A3-CA54-488A-9B65-6E07A9849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Hot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DD2EB-4A42-471C-B600-195B398A8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7"/>
            <a:ext cx="5314543" cy="3775657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600" dirty="0"/>
              <a:t>Byrne (Community Based Crime Reduction)– resident lead surveys</a:t>
            </a:r>
          </a:p>
          <a:p>
            <a:r>
              <a:rPr lang="en-US" sz="2600" dirty="0"/>
              <a:t>Housing surveys across neighborhoods</a:t>
            </a:r>
          </a:p>
          <a:p>
            <a:r>
              <a:rPr lang="en-US" sz="2600" dirty="0"/>
              <a:t>Liquor License renewal maps</a:t>
            </a:r>
          </a:p>
          <a:p>
            <a:r>
              <a:rPr lang="en-US" sz="2600" dirty="0"/>
              <a:t>Sex Trafficking- measuring partnerships</a:t>
            </a:r>
          </a:p>
          <a:p>
            <a:r>
              <a:rPr lang="en-US" sz="2600" dirty="0"/>
              <a:t>Black lead organizations map</a:t>
            </a:r>
          </a:p>
          <a:p>
            <a:r>
              <a:rPr lang="en-US" sz="2600" dirty="0"/>
              <a:t>African American Fathers’ Health Literacy</a:t>
            </a:r>
          </a:p>
          <a:p>
            <a:r>
              <a:rPr lang="en-US" sz="2600" dirty="0"/>
              <a:t>Collective Impact</a:t>
            </a:r>
          </a:p>
          <a:p>
            <a:r>
              <a:rPr lang="en-US" sz="2600" dirty="0"/>
              <a:t>Theory of Change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37185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6906"/>
    </mc:Choice>
    <mc:Fallback>
      <p:transition spd="slow" advTm="1690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E0D60ECE-8986-45DC-B7FE-EC7699B466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96964194-5878-40D2-8EC0-DDC58387FA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9474C7BB-0A98-4198-A3B6-2459F3752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0240A3-CA54-488A-9B65-6E07A9849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Hot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DD2EB-4A42-471C-B600-195B398A8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7"/>
            <a:ext cx="5314543" cy="3775657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600" dirty="0"/>
              <a:t>Byrne (Community Based Crime Reduction)– resident lead surveys</a:t>
            </a:r>
          </a:p>
          <a:p>
            <a:r>
              <a:rPr lang="en-US" sz="2600" dirty="0"/>
              <a:t>Housing surveys across neighborhoods</a:t>
            </a:r>
          </a:p>
          <a:p>
            <a:r>
              <a:rPr lang="en-US" sz="2600" dirty="0"/>
              <a:t>Liquor License renewal maps</a:t>
            </a:r>
          </a:p>
          <a:p>
            <a:r>
              <a:rPr lang="en-US" sz="2600" dirty="0"/>
              <a:t>Sex Trafficking- measuring partnerships</a:t>
            </a:r>
          </a:p>
          <a:p>
            <a:r>
              <a:rPr lang="en-US" sz="2600" dirty="0"/>
              <a:t>Black lead organizations map</a:t>
            </a:r>
          </a:p>
          <a:p>
            <a:r>
              <a:rPr lang="en-US" sz="2600" dirty="0"/>
              <a:t>African American Fathers’ Health Literacy</a:t>
            </a:r>
          </a:p>
          <a:p>
            <a:r>
              <a:rPr lang="en-US" sz="2600" dirty="0"/>
              <a:t>Collective Impact</a:t>
            </a:r>
          </a:p>
          <a:p>
            <a:r>
              <a:rPr lang="en-US" sz="2600" dirty="0"/>
              <a:t>Theory of Change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09275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5994"/>
    </mc:Choice>
    <mc:Fallback>
      <p:transition spd="slow" advTm="1599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97473-F762-4C65-A748-E75181977D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12788"/>
            <a:ext cx="3371850" cy="55022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Using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Indicators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32B83-0802-4ECE-9BDD-589B239C2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70" y="280812"/>
            <a:ext cx="11534967" cy="64884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ED7B6B3-A9AD-4287-973C-0D366B44A813}"/>
                  </a:ext>
                </a:extLst>
              </p14:cNvPr>
              <p14:cNvContentPartPr/>
              <p14:nvPr/>
            </p14:nvContentPartPr>
            <p14:xfrm>
              <a:off x="10718409" y="3174337"/>
              <a:ext cx="73800" cy="700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ED7B6B3-A9AD-4287-973C-0D366B44A8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00769" y="3156337"/>
                <a:ext cx="109440" cy="73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70FA058-09A3-4AD3-A831-35812E4F61F3}"/>
                  </a:ext>
                </a:extLst>
              </p14:cNvPr>
              <p14:cNvContentPartPr/>
              <p14:nvPr/>
            </p14:nvContentPartPr>
            <p14:xfrm>
              <a:off x="9518169" y="5227417"/>
              <a:ext cx="445680" cy="270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70FA058-09A3-4AD3-A831-35812E4F61F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00169" y="5209417"/>
                <a:ext cx="48132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67E6F4A-43C7-4E94-8B86-E7158844FF9D}"/>
                  </a:ext>
                </a:extLst>
              </p14:cNvPr>
              <p14:cNvContentPartPr/>
              <p14:nvPr/>
            </p14:nvContentPartPr>
            <p14:xfrm>
              <a:off x="7236489" y="5215537"/>
              <a:ext cx="433080" cy="296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67E6F4A-43C7-4E94-8B86-E7158844FF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18834" y="5197897"/>
                <a:ext cx="468750" cy="33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F5B11F9-43E5-4E14-AC58-A01AC728F302}"/>
                  </a:ext>
                </a:extLst>
              </p14:cNvPr>
              <p14:cNvContentPartPr/>
              <p14:nvPr/>
            </p14:nvContentPartPr>
            <p14:xfrm>
              <a:off x="6357369" y="3159217"/>
              <a:ext cx="173520" cy="722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F5B11F9-43E5-4E14-AC58-A01AC728F3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39406" y="3141217"/>
                <a:ext cx="209086" cy="75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B090695-E409-4D94-9295-98DB2375BE52}"/>
                  </a:ext>
                </a:extLst>
              </p14:cNvPr>
              <p14:cNvContentPartPr/>
              <p14:nvPr/>
            </p14:nvContentPartPr>
            <p14:xfrm>
              <a:off x="7202649" y="1538857"/>
              <a:ext cx="484560" cy="298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B090695-E409-4D94-9295-98DB2375BE5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85009" y="1521217"/>
                <a:ext cx="52020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38FC66A-0BA3-4AD2-8CD0-8A88BBEF52FE}"/>
                  </a:ext>
                </a:extLst>
              </p14:cNvPr>
              <p14:cNvContentPartPr/>
              <p14:nvPr/>
            </p14:nvContentPartPr>
            <p14:xfrm>
              <a:off x="9393609" y="1543897"/>
              <a:ext cx="554040" cy="314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38FC66A-0BA3-4AD2-8CD0-8A88BBEF52F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75969" y="1525897"/>
                <a:ext cx="589680" cy="34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36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8"/>
    </mc:Choice>
    <mc:Fallback>
      <p:transition spd="slow" advTm="1622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F7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E007D017-5A2F-436E-9F6B-C2A069F3F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r="17367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509458-C3FA-4345-8DF8-9B2CA02F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Data Day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266C93-ABDC-46AD-AE1A-4AB376903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Theme Bright Spots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Ignites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Skill-Builder on City Portal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Panel on the Data Neighborhoods Want</a:t>
            </a:r>
          </a:p>
          <a:p>
            <a:r>
              <a:rPr lang="en-US" sz="2000" dirty="0">
                <a:solidFill>
                  <a:srgbClr val="FFFFFF"/>
                </a:solidFill>
              </a:rPr>
              <a:t>Keynote on Data as Leadership Opportunity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Data Dream Contest</a:t>
            </a:r>
          </a:p>
        </p:txBody>
      </p:sp>
    </p:spTree>
    <p:extLst>
      <p:ext uri="{BB962C8B-B14F-4D97-AF65-F5344CB8AC3E}">
        <p14:creationId xmlns:p14="http://schemas.microsoft.com/office/powerpoint/2010/main" val="58194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12"/>
    </mc:Choice>
    <mc:Fallback>
      <p:transition spd="slow" advTm="1621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F7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E007D017-5A2F-436E-9F6B-C2A069F3F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5" r="17367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509458-C3FA-4345-8DF8-9B2CA02F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Data Day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266C93-ABDC-46AD-AE1A-4AB376903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Theme Bright Spots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Ignites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Skill-Builder on City Portal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Panel on the Data Neighborhoods Want</a:t>
            </a:r>
          </a:p>
          <a:p>
            <a:r>
              <a:rPr lang="en-US" sz="2000" dirty="0">
                <a:solidFill>
                  <a:srgbClr val="FFFFFF"/>
                </a:solidFill>
              </a:rPr>
              <a:t>Keynote on Data as Leadership Opportunity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Data Dream Contest</a:t>
            </a:r>
          </a:p>
        </p:txBody>
      </p:sp>
    </p:spTree>
    <p:extLst>
      <p:ext uri="{BB962C8B-B14F-4D97-AF65-F5344CB8AC3E}">
        <p14:creationId xmlns:p14="http://schemas.microsoft.com/office/powerpoint/2010/main" val="141202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107"/>
    </mc:Choice>
    <mc:Fallback>
      <p:transition spd="slow" advClick="0" advTm="1610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2564027" y="1580708"/>
            <a:ext cx="2975882" cy="2335509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NATIONAL NEIGHBORHOOD</a:t>
            </a:r>
            <a:b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INDICATORS PARTNERSHIP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33" y="1411288"/>
            <a:ext cx="9217891" cy="48031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7430277" y="1137875"/>
            <a:ext cx="865293" cy="153184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122367" y="2669722"/>
            <a:ext cx="307910" cy="21791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A picture containing thing, object&#10;&#10;Description generated with very high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4" y="456747"/>
            <a:ext cx="5264727" cy="7905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83912" y="655510"/>
            <a:ext cx="3364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cap="all" dirty="0">
                <a:solidFill>
                  <a:srgbClr val="FFFFFF"/>
                </a:solidFill>
                <a:effectLst/>
                <a:latin typeface="Raleway"/>
                <a:hlinkClick r:id="rId5" tooltip="Data You Can Use — FROM PEOPLE YOU CAN TRUST"/>
              </a:rPr>
              <a:t>DATA YOU CAN USE</a:t>
            </a:r>
            <a:endParaRPr lang="en-US" b="0" i="0" dirty="0">
              <a:solidFill>
                <a:srgbClr val="444444"/>
              </a:solidFill>
              <a:effectLst/>
              <a:latin typeface="Raleway"/>
            </a:endParaRPr>
          </a:p>
          <a:p>
            <a:pPr algn="ctr"/>
            <a:r>
              <a:rPr lang="en-US" b="0" i="0" dirty="0">
                <a:solidFill>
                  <a:srgbClr val="FFFFFF"/>
                </a:solidFill>
                <a:effectLst/>
                <a:latin typeface="Raleway"/>
              </a:rPr>
              <a:t>YOU CAN TRUST</a:t>
            </a:r>
          </a:p>
        </p:txBody>
      </p:sp>
    </p:spTree>
    <p:extLst>
      <p:ext uri="{BB962C8B-B14F-4D97-AF65-F5344CB8AC3E}">
        <p14:creationId xmlns:p14="http://schemas.microsoft.com/office/powerpoint/2010/main" val="117117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6219"/>
    </mc:Choice>
    <mc:Fallback>
      <p:transition advClick="0" advTm="1621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C0DEEBF-DB94-4E7E-A9D3-84FA863C3BD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A9CA3A-7216-41E0-B3CD-058077FD396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CAFD0-F776-47A0-A6BD-B273094E2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5" r="-1" b="-1"/>
          <a:stretch/>
        </p:blipFill>
        <p:spPr>
          <a:xfrm>
            <a:off x="317635" y="2705099"/>
            <a:ext cx="4160452" cy="38311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6728CF-7250-4665-BFE3-FAC8E9F114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r="22330" b="-1"/>
          <a:stretch/>
        </p:blipFill>
        <p:spPr>
          <a:xfrm>
            <a:off x="7574805" y="299363"/>
            <a:ext cx="4308687" cy="3008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DEC9D4-0F02-4508-A25F-2263E42C68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r="2" b="9927"/>
          <a:stretch/>
        </p:blipFill>
        <p:spPr>
          <a:xfrm>
            <a:off x="4638675" y="299364"/>
            <a:ext cx="2775313" cy="30081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64994B-197E-44BF-849B-A3F7477577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7" r="-1" b="-1"/>
          <a:stretch/>
        </p:blipFill>
        <p:spPr>
          <a:xfrm>
            <a:off x="317635" y="321733"/>
            <a:ext cx="4160452" cy="2222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9DD88-ED5C-4BCB-AFE4-3FE080E6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NNIP in MKE 2019</a:t>
            </a:r>
          </a:p>
        </p:txBody>
      </p:sp>
    </p:spTree>
    <p:extLst>
      <p:ext uri="{BB962C8B-B14F-4D97-AF65-F5344CB8AC3E}">
        <p14:creationId xmlns:p14="http://schemas.microsoft.com/office/powerpoint/2010/main" val="309461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63"/>
    </mc:Choice>
    <mc:Fallback>
      <p:transition spd="slow" advTm="1686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deblasiomarketing.com/images/using-data-onlin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2954"/>
            <a:ext cx="9144000" cy="6795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4170326"/>
      </p:ext>
    </p:extLst>
  </p:cSld>
  <p:clrMapOvr>
    <a:masterClrMapping/>
  </p:clrMapOvr>
  <p:transition spd="slow" advTm="16489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3613638" y="211015"/>
          <a:ext cx="7719647" cy="5927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7877" y="615461"/>
            <a:ext cx="98649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1"/>
                </a:solidFill>
              </a:rPr>
              <a:t>Dataphyles</a:t>
            </a:r>
            <a:r>
              <a:rPr lang="en-US" sz="4400" b="1" dirty="0">
                <a:solidFill>
                  <a:schemeClr val="accent1"/>
                </a:solidFill>
              </a:rPr>
              <a:t> Unite!</a:t>
            </a:r>
          </a:p>
          <a:p>
            <a:endParaRPr lang="en-US" sz="4400" b="1" dirty="0">
              <a:solidFill>
                <a:schemeClr val="accent1"/>
              </a:solidFill>
            </a:endParaRPr>
          </a:p>
          <a:p>
            <a:endParaRPr lang="en-US" sz="4400" b="1" dirty="0">
              <a:solidFill>
                <a:schemeClr val="accent1"/>
              </a:solidFill>
            </a:endParaRPr>
          </a:p>
          <a:p>
            <a:endParaRPr lang="en-US" sz="4400" b="1" dirty="0">
              <a:solidFill>
                <a:schemeClr val="accent1"/>
              </a:solidFill>
            </a:endParaRPr>
          </a:p>
          <a:p>
            <a:endParaRPr lang="en-US" sz="4400" b="1" dirty="0">
              <a:solidFill>
                <a:schemeClr val="accent1"/>
              </a:solidFill>
            </a:endParaRPr>
          </a:p>
          <a:p>
            <a:r>
              <a:rPr lang="en-US" sz="4400" b="1" dirty="0">
                <a:solidFill>
                  <a:schemeClr val="accent1"/>
                </a:solidFill>
              </a:rPr>
              <a:t>Better Data.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Better Decisions.</a:t>
            </a:r>
          </a:p>
          <a:p>
            <a:r>
              <a:rPr lang="en-US" sz="4400" b="1" dirty="0">
                <a:solidFill>
                  <a:schemeClr val="accent1"/>
                </a:solidFill>
              </a:rPr>
              <a:t>Better Communities.</a:t>
            </a:r>
          </a:p>
        </p:txBody>
      </p:sp>
    </p:spTree>
    <p:extLst>
      <p:ext uri="{BB962C8B-B14F-4D97-AF65-F5344CB8AC3E}">
        <p14:creationId xmlns:p14="http://schemas.microsoft.com/office/powerpoint/2010/main" val="126132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6"/>
    </mc:Choice>
    <mc:Fallback>
      <p:transition spd="slow" advTm="1575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509458-C3FA-4345-8DF8-9B2CA02F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Human Assets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1BF80C-E558-440F-A659-75BB2E2E9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15" y="1257882"/>
            <a:ext cx="2127719" cy="211009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D30F68-9A3B-47DF-A655-94483C168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16" y="1257882"/>
            <a:ext cx="1991205" cy="2159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66A19E-2A2E-47F7-B2EA-545F9534B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23" y="4450892"/>
            <a:ext cx="1686297" cy="2013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3DA53-057B-4D97-9EA6-AAA9B8A28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92" y="4165611"/>
            <a:ext cx="1521141" cy="2013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5CC36B-91E2-4D34-918A-C91B37771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91" y="1605586"/>
            <a:ext cx="1991205" cy="23972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B04A8D-8B06-4384-A0F6-D8D47B4F0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777" y="4462741"/>
            <a:ext cx="1521142" cy="20796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085A24-707C-41FC-9F9D-E825EE96B8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47" y="4089574"/>
            <a:ext cx="1702857" cy="20796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621422-5944-49D0-8AF4-5F2BEEF926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306" y="4227202"/>
            <a:ext cx="1346521" cy="20700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0F76AB0-E2BC-4AF6-A3DF-9143BD4CC3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96" y="4165611"/>
            <a:ext cx="1991205" cy="20700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FBA498-EA04-47FD-9F63-8957679AEC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31" y="4450892"/>
            <a:ext cx="1472673" cy="2005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10A7EC-6ED9-4DD2-81D4-66BBDF51E9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421" y="1775398"/>
            <a:ext cx="2452165" cy="22274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4B67A18-0021-4EF4-9B91-8B3F2030C6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3" y="4509862"/>
            <a:ext cx="1443556" cy="20700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FF3C5BF-CB18-40D5-83B2-B219A478AF1C}"/>
              </a:ext>
            </a:extLst>
          </p:cNvPr>
          <p:cNvSpPr txBox="1"/>
          <p:nvPr/>
        </p:nvSpPr>
        <p:spPr>
          <a:xfrm>
            <a:off x="4486699" y="3481087"/>
            <a:ext cx="140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Team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219F8A-D8FA-4048-9BEC-0433FB14AAB9}"/>
              </a:ext>
            </a:extLst>
          </p:cNvPr>
          <p:cNvSpPr txBox="1"/>
          <p:nvPr/>
        </p:nvSpPr>
        <p:spPr>
          <a:xfrm>
            <a:off x="4370700" y="6297283"/>
            <a:ext cx="152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95504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29"/>
    </mc:Choice>
    <mc:Fallback>
      <p:transition spd="slow" advTm="1602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logo greater milwaukee found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0464" y="1334580"/>
            <a:ext cx="2506936" cy="1119632"/>
          </a:xfrm>
          <a:prstGeom prst="rect">
            <a:avLst/>
          </a:prstGeom>
          <a:noFill/>
        </p:spPr>
      </p:pic>
      <p:sp>
        <p:nvSpPr>
          <p:cNvPr id="9" name="Round Single Corner Rectangle 8"/>
          <p:cNvSpPr/>
          <p:nvPr/>
        </p:nvSpPr>
        <p:spPr>
          <a:xfrm>
            <a:off x="6858000" y="990600"/>
            <a:ext cx="3200400" cy="533400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Northwestern Mutu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1" y="1066801"/>
            <a:ext cx="3514725" cy="419101"/>
          </a:xfrm>
          <a:prstGeom prst="rect">
            <a:avLst/>
          </a:prstGeom>
          <a:noFill/>
        </p:spPr>
      </p:pic>
      <p:pic>
        <p:nvPicPr>
          <p:cNvPr id="19464" name="Picture 8" descr="Zilber Family Foundation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5272" y="2709503"/>
            <a:ext cx="1828800" cy="1066184"/>
          </a:xfrm>
          <a:prstGeom prst="rect">
            <a:avLst/>
          </a:prstGeom>
          <a:noFill/>
        </p:spPr>
      </p:pic>
      <p:sp>
        <p:nvSpPr>
          <p:cNvPr id="19466" name="AutoShape 10" descr="logo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AutoShape 12" descr="logo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0" name="AutoShape 14" descr="logo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2" name="AutoShape 16" descr="logoSV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74" name="Picture 18" descr="Image result for logo children's hospital of wiscons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7999" y="1941892"/>
            <a:ext cx="1969477" cy="984739"/>
          </a:xfrm>
          <a:prstGeom prst="rect">
            <a:avLst/>
          </a:prstGeom>
          <a:noFill/>
        </p:spPr>
      </p:pic>
      <p:pic>
        <p:nvPicPr>
          <p:cNvPr id="19482" name="Picture 26" descr="http://www.npcmilwaukee.org/uploads/1/7/2/8/17282278/139292501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4372" y="4403789"/>
            <a:ext cx="3390900" cy="504826"/>
          </a:xfrm>
          <a:prstGeom prst="rect">
            <a:avLst/>
          </a:prstGeom>
          <a:noFill/>
        </p:spPr>
      </p:pic>
      <p:pic>
        <p:nvPicPr>
          <p:cNvPr id="19486" name="Picture 30" descr="Ho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7999" y="3523663"/>
            <a:ext cx="4524375" cy="790576"/>
          </a:xfrm>
          <a:prstGeom prst="rect">
            <a:avLst/>
          </a:prstGeom>
          <a:noFill/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220" y="5411515"/>
            <a:ext cx="2019052" cy="92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86618" y="1603166"/>
            <a:ext cx="1585913" cy="1514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0743" y="430823"/>
            <a:ext cx="4415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Partners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BF3D76-17E4-4BDB-8406-E5DBC71C99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6276" y="5051765"/>
            <a:ext cx="4324932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0C0F0-3B13-4492-A643-9138520906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73" y="4030978"/>
            <a:ext cx="1450037" cy="1073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F2B34-FDC8-4283-9FFB-183FBD75CF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51" y="3274321"/>
            <a:ext cx="1524213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19012"/>
      </p:ext>
    </p:extLst>
  </p:cSld>
  <p:clrMapOvr>
    <a:masterClrMapping/>
  </p:clrMapOvr>
  <p:transition spd="slow" advTm="1665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B181E26-89C4-4A14-92DE-0F4C4B0E94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A93D0-1B38-42CE-B8BE-F450B7642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0" r="2" b="10217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E9601F5D-5A22-4BBD-8C08-246035EF2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6" r="-2" b="21129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7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509458-C3FA-4345-8DF8-9B2CA02F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Health data Users Group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b="1" dirty="0">
                <a:solidFill>
                  <a:schemeClr val="bg1"/>
                </a:solidFill>
              </a:rPr>
              <a:t>HUG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FA8ABB1-A86E-4F13-8147-E762830C1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</p:spPr>
        <p:txBody>
          <a:bodyPr anchor="t">
            <a:normAutofit/>
          </a:bodyPr>
          <a:lstStyle/>
          <a:p>
            <a:r>
              <a:rPr lang="en-US" dirty="0"/>
              <a:t>Designed by the group</a:t>
            </a:r>
          </a:p>
          <a:p>
            <a:r>
              <a:rPr lang="en-US" dirty="0"/>
              <a:t>Meets quarterly</a:t>
            </a:r>
          </a:p>
          <a:p>
            <a:r>
              <a:rPr lang="en-US" dirty="0"/>
              <a:t>Health and….</a:t>
            </a:r>
          </a:p>
          <a:p>
            <a:pPr lvl="1"/>
            <a:r>
              <a:rPr lang="en-US" sz="2800" dirty="0"/>
              <a:t>Neighborhood Base</a:t>
            </a:r>
          </a:p>
          <a:p>
            <a:pPr lvl="1"/>
            <a:r>
              <a:rPr lang="en-US" sz="2800" dirty="0"/>
              <a:t>Environment</a:t>
            </a:r>
          </a:p>
          <a:p>
            <a:pPr lvl="1"/>
            <a:r>
              <a:rPr lang="en-US" sz="2800" dirty="0"/>
              <a:t>Public safety</a:t>
            </a:r>
          </a:p>
          <a:p>
            <a:pPr lvl="1"/>
            <a:r>
              <a:rPr lang="en-US" sz="2800" dirty="0"/>
              <a:t>Lunch Sponsors</a:t>
            </a:r>
          </a:p>
          <a:p>
            <a:pPr lvl="1"/>
            <a:r>
              <a:rPr lang="en-US" sz="2800" dirty="0"/>
              <a:t>DASH</a:t>
            </a:r>
          </a:p>
        </p:txBody>
      </p:sp>
    </p:spTree>
    <p:extLst>
      <p:ext uri="{BB962C8B-B14F-4D97-AF65-F5344CB8AC3E}">
        <p14:creationId xmlns:p14="http://schemas.microsoft.com/office/powerpoint/2010/main" val="667454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5752"/>
    </mc:Choice>
    <mc:Fallback>
      <p:transition spd="slow" advTm="1575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B181E26-89C4-4A14-92DE-0F4C4B0E94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A93D0-1B38-42CE-B8BE-F450B7642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0" r="2" b="10217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E9601F5D-5A22-4BBD-8C08-246035EF2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6" r="-2" b="21129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7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509458-C3FA-4345-8DF8-9B2CA02F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Health data Users Group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b="1" dirty="0">
                <a:solidFill>
                  <a:schemeClr val="bg1"/>
                </a:solidFill>
              </a:rPr>
              <a:t>HUG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AFA8ABB1-A86E-4F13-8147-E762830C1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</p:spPr>
        <p:txBody>
          <a:bodyPr anchor="t">
            <a:normAutofit/>
          </a:bodyPr>
          <a:lstStyle/>
          <a:p>
            <a:r>
              <a:rPr lang="en-US" dirty="0"/>
              <a:t>Designed by the group</a:t>
            </a:r>
          </a:p>
          <a:p>
            <a:r>
              <a:rPr lang="en-US" dirty="0"/>
              <a:t>Meets quarterly</a:t>
            </a:r>
          </a:p>
          <a:p>
            <a:r>
              <a:rPr lang="en-US" dirty="0"/>
              <a:t>Health and….</a:t>
            </a:r>
          </a:p>
          <a:p>
            <a:pPr lvl="1"/>
            <a:r>
              <a:rPr lang="en-US" sz="2800" dirty="0"/>
              <a:t>Neighborhood Base</a:t>
            </a:r>
          </a:p>
          <a:p>
            <a:pPr lvl="1"/>
            <a:r>
              <a:rPr lang="en-US" sz="2800" dirty="0"/>
              <a:t>Environment</a:t>
            </a:r>
          </a:p>
          <a:p>
            <a:pPr lvl="1"/>
            <a:r>
              <a:rPr lang="en-US" sz="2800" dirty="0"/>
              <a:t>Public safety</a:t>
            </a:r>
          </a:p>
          <a:p>
            <a:pPr lvl="1"/>
            <a:r>
              <a:rPr lang="en-US" sz="2800" dirty="0"/>
              <a:t>Lunch Sponsors</a:t>
            </a:r>
          </a:p>
          <a:p>
            <a:pPr lvl="1"/>
            <a:r>
              <a:rPr lang="en-US" sz="2800" dirty="0"/>
              <a:t>DASH</a:t>
            </a:r>
          </a:p>
        </p:txBody>
      </p:sp>
    </p:spTree>
    <p:extLst>
      <p:ext uri="{BB962C8B-B14F-4D97-AF65-F5344CB8AC3E}">
        <p14:creationId xmlns:p14="http://schemas.microsoft.com/office/powerpoint/2010/main" val="53009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6019"/>
    </mc:Choice>
    <mc:Fallback>
      <p:transition spd="slow" advTm="1601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013D0E-ED8B-4D79-9A94-B0E5A78380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25" y="71919"/>
            <a:ext cx="12629625" cy="69266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641B17-4923-467D-91B5-F467EA402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Market Value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A850D-5AAF-4F39-9ED5-03E607A81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9182" y="852755"/>
            <a:ext cx="3827582" cy="359595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NNIP Partners</a:t>
            </a:r>
          </a:p>
          <a:p>
            <a:r>
              <a:rPr lang="en-US" sz="3600" dirty="0" err="1">
                <a:solidFill>
                  <a:schemeClr val="bg1"/>
                </a:solidFill>
              </a:rPr>
              <a:t>AmericanPlanning</a:t>
            </a:r>
            <a:r>
              <a:rPr lang="en-US" sz="3600" dirty="0">
                <a:solidFill>
                  <a:schemeClr val="bg1"/>
                </a:solidFill>
              </a:rPr>
              <a:t> Association</a:t>
            </a:r>
          </a:p>
          <a:p>
            <a:r>
              <a:rPr lang="en-US" sz="3600" dirty="0">
                <a:solidFill>
                  <a:schemeClr val="bg1"/>
                </a:solidFill>
              </a:rPr>
              <a:t>Change Lab</a:t>
            </a:r>
          </a:p>
          <a:p>
            <a:endParaRPr lang="en-US" sz="3600" dirty="0"/>
          </a:p>
          <a:p>
            <a:r>
              <a:rPr lang="en-US" sz="3600" dirty="0">
                <a:solidFill>
                  <a:schemeClr val="bg1"/>
                </a:solidFill>
              </a:rPr>
              <a:t>Federal Reserve Bank PCIT</a:t>
            </a:r>
          </a:p>
          <a:p>
            <a:r>
              <a:rPr lang="en-US" sz="3600" dirty="0">
                <a:solidFill>
                  <a:schemeClr val="bg1"/>
                </a:solidFill>
              </a:rPr>
              <a:t>RWJ 500 Cities</a:t>
            </a:r>
          </a:p>
          <a:p>
            <a:r>
              <a:rPr lang="en-US" sz="3600" dirty="0">
                <a:solidFill>
                  <a:schemeClr val="bg1"/>
                </a:solidFill>
              </a:rPr>
              <a:t>AARP Livability Index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659E93-8AA7-4641-9FAE-18056522FBA4}"/>
              </a:ext>
            </a:extLst>
          </p:cNvPr>
          <p:cNvSpPr/>
          <p:nvPr/>
        </p:nvSpPr>
        <p:spPr>
          <a:xfrm>
            <a:off x="113016" y="3595955"/>
            <a:ext cx="9030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Sales Price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Foreclosure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Single/Duplex Sales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Vacancy </a:t>
            </a:r>
          </a:p>
          <a:p>
            <a:r>
              <a:rPr lang="en-US" sz="2400" dirty="0">
                <a:solidFill>
                  <a:schemeClr val="bg1"/>
                </a:solidFill>
              </a:rPr>
              <a:t>New Construction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Owner Occupancy</a:t>
            </a:r>
          </a:p>
          <a:p>
            <a:r>
              <a:rPr lang="en-US" sz="2400" dirty="0">
                <a:solidFill>
                  <a:schemeClr val="bg1"/>
                </a:solidFill>
              </a:rPr>
              <a:t>Subsidized housing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Nonresidential land</a:t>
            </a:r>
          </a:p>
        </p:txBody>
      </p:sp>
    </p:spTree>
    <p:extLst>
      <p:ext uri="{BB962C8B-B14F-4D97-AF65-F5344CB8AC3E}">
        <p14:creationId xmlns:p14="http://schemas.microsoft.com/office/powerpoint/2010/main" val="212564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985"/>
    </mc:Choice>
    <mc:Fallback>
      <p:transition advClick="0" advTm="1598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3067</TotalTime>
  <Words>541</Words>
  <Application>Microsoft Office PowerPoint</Application>
  <PresentationFormat>Widescreen</PresentationFormat>
  <Paragraphs>154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Raleway</vt:lpstr>
      <vt:lpstr>Office Theme</vt:lpstr>
      <vt:lpstr>National Neighborhood Indicators Partnership: An Update from Milwaukee</vt:lpstr>
      <vt:lpstr>NATIONAL NEIGHBORHOOD INDICATORS PARTNERSHIP</vt:lpstr>
      <vt:lpstr>PowerPoint Presentation</vt:lpstr>
      <vt:lpstr>PowerPoint Presentation</vt:lpstr>
      <vt:lpstr>Human Assets</vt:lpstr>
      <vt:lpstr>PowerPoint Presentation</vt:lpstr>
      <vt:lpstr>Health data Users Group (HUG)</vt:lpstr>
      <vt:lpstr>Health data Users Group (HUG)</vt:lpstr>
      <vt:lpstr>Beyond Market Value</vt:lpstr>
      <vt:lpstr>Beyond Market Value</vt:lpstr>
      <vt:lpstr>PowerPoint Presentation</vt:lpstr>
      <vt:lpstr>Turning the Corner</vt:lpstr>
      <vt:lpstr>An Anti-Displacement Plan for Neighborhoods Surrounding Downtown Milwaukee, City of Milwaukee Department of City Development, February 2018</vt:lpstr>
      <vt:lpstr>PowerPoint Presentation</vt:lpstr>
      <vt:lpstr>Hot Topics</vt:lpstr>
      <vt:lpstr>Hot Topics</vt:lpstr>
      <vt:lpstr>Using Indicators</vt:lpstr>
      <vt:lpstr>Data Day 2018</vt:lpstr>
      <vt:lpstr>Data Day 2018</vt:lpstr>
      <vt:lpstr>NNIP in MKE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Neighborhood Indicators Partnership: An Update from Milwaukee</dc:title>
  <dc:creator>katie Pritchard</dc:creator>
  <cp:lastModifiedBy>katie Pritchard</cp:lastModifiedBy>
  <cp:revision>43</cp:revision>
  <dcterms:created xsi:type="dcterms:W3CDTF">2018-04-28T11:04:47Z</dcterms:created>
  <dcterms:modified xsi:type="dcterms:W3CDTF">2018-04-30T17:02:20Z</dcterms:modified>
</cp:coreProperties>
</file>