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null)" ContentType="image/x-em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6" r:id="rId2"/>
    <p:sldId id="261" r:id="rId3"/>
    <p:sldId id="278" r:id="rId4"/>
    <p:sldId id="262" r:id="rId5"/>
    <p:sldId id="263" r:id="rId6"/>
    <p:sldId id="264" r:id="rId7"/>
    <p:sldId id="277" r:id="rId8"/>
    <p:sldId id="260" r:id="rId9"/>
    <p:sldId id="265" r:id="rId10"/>
    <p:sldId id="266" r:id="rId11"/>
    <p:sldId id="267" r:id="rId12"/>
    <p:sldId id="268" r:id="rId13"/>
    <p:sldId id="269" r:id="rId14"/>
    <p:sldId id="270" r:id="rId15"/>
    <p:sldId id="271" r:id="rId16"/>
    <p:sldId id="272" r:id="rId17"/>
    <p:sldId id="276" r:id="rId18"/>
  </p:sldIdLst>
  <p:sldSz cx="9144000" cy="5143500" type="screen16x9"/>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9683"/>
    <a:srgbClr val="999984"/>
    <a:srgbClr val="94927E"/>
    <a:srgbClr val="221F20"/>
    <a:srgbClr val="F5F5F5"/>
    <a:srgbClr val="1D1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84"/>
    <p:restoredTop sz="82242"/>
  </p:normalViewPr>
  <p:slideViewPr>
    <p:cSldViewPr snapToGrid="0">
      <p:cViewPr varScale="1">
        <p:scale>
          <a:sx n="151" d="100"/>
          <a:sy n="151" d="100"/>
        </p:scale>
        <p:origin x="480"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080A70-9A27-4A10-BC1E-737887E056A9}" type="datetimeFigureOut">
              <a:rPr lang="en-US"/>
              <a:t>4/29/18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2F830-7464-46E1-BD42-A6BDDAF62671}"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attended NNIP meetings before, so you know about Ignites, but as background, your presentation should be a rapid fire 5 minute presentation, with 15slides automatically advancing every 20 seconds. As an introduction </a:t>
            </a:r>
            <a:r>
              <a:rPr lang="en-US" dirty="0" err="1"/>
              <a:t>tothe</a:t>
            </a:r>
            <a:r>
              <a:rPr lang="en-US" dirty="0"/>
              <a:t> group, we would ask for:</a:t>
            </a:r>
          </a:p>
          <a:p>
            <a:r>
              <a:rPr lang="en-US" dirty="0"/>
              <a:t> </a:t>
            </a:r>
          </a:p>
          <a:p>
            <a:r>
              <a:rPr lang="en-US" dirty="0">
                <a:effectLst/>
              </a:rPr>
              <a:t>1- 2 slides on who you are (and if desired anything that might stand out as more unique among NNIP partners)</a:t>
            </a:r>
          </a:p>
          <a:p>
            <a:r>
              <a:rPr lang="en-US" dirty="0">
                <a:effectLst/>
              </a:rPr>
              <a:t>Slides on 1 -2 interesting projects you want to share with the group</a:t>
            </a:r>
          </a:p>
          <a:p>
            <a:r>
              <a:rPr lang="en-US" dirty="0">
                <a:effectLst/>
              </a:rPr>
              <a:t>1 slide on future ideas/plans</a:t>
            </a:r>
          </a:p>
          <a:p>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a:t>1</a:t>
            </a:fld>
            <a:endParaRPr lang="en-US"/>
          </a:p>
        </p:txBody>
      </p:sp>
    </p:spTree>
    <p:extLst>
      <p:ext uri="{BB962C8B-B14F-4D97-AF65-F5344CB8AC3E}">
        <p14:creationId xmlns:p14="http://schemas.microsoft.com/office/powerpoint/2010/main" val="159151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workshop curriculum – dual goals of co-design &amp; re-usable material to engage residents in discussions around spatial determinants of health.</a:t>
            </a:r>
          </a:p>
          <a:p>
            <a:r>
              <a:rPr lang="en-US" dirty="0"/>
              <a:t>1 workshop down so far, several more to go before this year of project is over</a:t>
            </a:r>
          </a:p>
          <a:p>
            <a:r>
              <a:rPr lang="en-US" dirty="0"/>
              <a:t>Investigating curriculum in Spanish</a:t>
            </a:r>
          </a:p>
          <a:p>
            <a:r>
              <a:rPr lang="en-US" dirty="0"/>
              <a:t>Outcomes</a:t>
            </a:r>
          </a:p>
        </p:txBody>
      </p:sp>
      <p:sp>
        <p:nvSpPr>
          <p:cNvPr id="4" name="Slide Number Placeholder 3"/>
          <p:cNvSpPr>
            <a:spLocks noGrp="1"/>
          </p:cNvSpPr>
          <p:nvPr>
            <p:ph type="sldNum" sz="quarter" idx="10"/>
          </p:nvPr>
        </p:nvSpPr>
        <p:spPr/>
        <p:txBody>
          <a:bodyPr/>
          <a:lstStyle/>
          <a:p>
            <a:fld id="{1352F830-7464-46E1-BD42-A6BDDAF62671}" type="slidenum">
              <a:rPr lang="en-US" smtClean="0"/>
              <a:t>10</a:t>
            </a:fld>
            <a:endParaRPr lang="en-US"/>
          </a:p>
        </p:txBody>
      </p:sp>
    </p:spTree>
    <p:extLst>
      <p:ext uri="{BB962C8B-B14F-4D97-AF65-F5344CB8AC3E}">
        <p14:creationId xmlns:p14="http://schemas.microsoft.com/office/powerpoint/2010/main" val="1089377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tech framework – </a:t>
            </a:r>
            <a:r>
              <a:rPr lang="en-US" dirty="0" err="1"/>
              <a:t>PostGIS</a:t>
            </a:r>
            <a:r>
              <a:rPr lang="en-US" dirty="0"/>
              <a:t> -&gt; </a:t>
            </a:r>
            <a:r>
              <a:rPr lang="en-US" dirty="0" err="1"/>
              <a:t>Plotly</a:t>
            </a:r>
            <a:r>
              <a:rPr lang="en-US" dirty="0"/>
              <a:t> Dash, print &amp; web layouts for </a:t>
            </a:r>
            <a:r>
              <a:rPr lang="en-US" dirty="0" err="1"/>
              <a:t>infosheet</a:t>
            </a:r>
            <a:endParaRPr lang="en-US" dirty="0"/>
          </a:p>
          <a:p>
            <a:r>
              <a:rPr lang="en-US" dirty="0"/>
              <a:t>Final goal: App/website with modular graphics which can be used both in printed </a:t>
            </a:r>
            <a:r>
              <a:rPr lang="en-US" dirty="0" err="1"/>
              <a:t>infosheets</a:t>
            </a:r>
            <a:r>
              <a:rPr lang="en-US" dirty="0"/>
              <a:t>, workshop curriculum, &amp; online</a:t>
            </a:r>
          </a:p>
          <a:p>
            <a:r>
              <a:rPr lang="en-US" dirty="0"/>
              <a:t>Next steps: </a:t>
            </a:r>
          </a:p>
          <a:p>
            <a:pPr marL="171450" indent="-171450">
              <a:buFont typeface="Arial" panose="020B0604020202020204" pitchFamily="34" charset="0"/>
              <a:buChar char="•"/>
            </a:pPr>
            <a:r>
              <a:rPr lang="en-US" dirty="0"/>
              <a:t>Choose 10-20 correlates in conjunction with </a:t>
            </a:r>
            <a:r>
              <a:rPr lang="en-US" dirty="0" err="1"/>
              <a:t>nbhd</a:t>
            </a:r>
            <a:r>
              <a:rPr lang="en-US" dirty="0"/>
              <a:t> workshops (use </a:t>
            </a:r>
            <a:r>
              <a:rPr lang="en-US" dirty="0" err="1"/>
              <a:t>nbhd</a:t>
            </a:r>
            <a:r>
              <a:rPr lang="en-US" dirty="0"/>
              <a:t> priorities to inform list of correlates)</a:t>
            </a:r>
          </a:p>
          <a:p>
            <a:pPr marL="171450" indent="-171450">
              <a:buFont typeface="Arial" panose="020B0604020202020204" pitchFamily="34" charset="0"/>
              <a:buChar char="•"/>
            </a:pPr>
            <a:r>
              <a:rPr lang="en-US" dirty="0"/>
              <a:t>Partner with illustrator to develop graphics corresponding to each correlate &amp; broad categories which can be dynamically changed based on data values</a:t>
            </a:r>
          </a:p>
          <a:p>
            <a:pPr marL="171450" indent="-171450">
              <a:buFont typeface="Arial" panose="020B0604020202020204" pitchFamily="34" charset="0"/>
              <a:buChar char="•"/>
            </a:pPr>
            <a:r>
              <a:rPr lang="en-US" dirty="0" err="1"/>
              <a:t>Infosheet</a:t>
            </a:r>
            <a:r>
              <a:rPr lang="en-US" dirty="0"/>
              <a:t> gives overview picture of </a:t>
            </a:r>
            <a:r>
              <a:rPr lang="en-US" dirty="0" err="1"/>
              <a:t>nbhd</a:t>
            </a:r>
            <a:r>
              <a:rPr lang="en-US" dirty="0"/>
              <a:t> across broad categories + drill-down</a:t>
            </a:r>
          </a:p>
          <a:p>
            <a:pPr marL="171450" indent="-171450">
              <a:buFont typeface="Arial" panose="020B0604020202020204" pitchFamily="34" charset="0"/>
              <a:buChar char="•"/>
            </a:pPr>
            <a:r>
              <a:rPr lang="en-US" dirty="0"/>
              <a:t>Develop stories around how </a:t>
            </a:r>
            <a:r>
              <a:rPr lang="en-US" dirty="0" err="1"/>
              <a:t>nbhds</a:t>
            </a:r>
            <a:r>
              <a:rPr lang="en-US" dirty="0"/>
              <a:t> have intervened in changing spatial determinants of health – “What can I do?”</a:t>
            </a:r>
          </a:p>
          <a:p>
            <a:pPr marL="171450" indent="-171450">
              <a:buFont typeface="Arial" panose="020B0604020202020204" pitchFamily="34" charset="0"/>
              <a:buChar char="•"/>
            </a:pPr>
            <a:r>
              <a:rPr lang="en-US" dirty="0"/>
              <a:t>Figure out how to include </a:t>
            </a:r>
            <a:r>
              <a:rPr lang="en-US" dirty="0" err="1"/>
              <a:t>voiceScreen</a:t>
            </a:r>
            <a:r>
              <a:rPr lang="en-US" dirty="0"/>
              <a:t> Shot 2018-04-29 at 9.22.19 </a:t>
            </a:r>
            <a:r>
              <a:rPr lang="en-US" dirty="0" err="1"/>
              <a:t>AM.png</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Timeline for development</a:t>
            </a:r>
          </a:p>
        </p:txBody>
      </p:sp>
      <p:sp>
        <p:nvSpPr>
          <p:cNvPr id="4" name="Slide Number Placeholder 3"/>
          <p:cNvSpPr>
            <a:spLocks noGrp="1"/>
          </p:cNvSpPr>
          <p:nvPr>
            <p:ph type="sldNum" sz="quarter" idx="10"/>
          </p:nvPr>
        </p:nvSpPr>
        <p:spPr/>
        <p:txBody>
          <a:bodyPr/>
          <a:lstStyle/>
          <a:p>
            <a:fld id="{1352F830-7464-46E1-BD42-A6BDDAF62671}" type="slidenum">
              <a:rPr lang="en-US" smtClean="0"/>
              <a:t>11</a:t>
            </a:fld>
            <a:endParaRPr lang="en-US"/>
          </a:p>
        </p:txBody>
      </p:sp>
    </p:spTree>
    <p:extLst>
      <p:ext uri="{BB962C8B-B14F-4D97-AF65-F5344CB8AC3E}">
        <p14:creationId xmlns:p14="http://schemas.microsoft.com/office/powerpoint/2010/main" val="198702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a request from Durham City Council in 2016 to assess where gentrification was happening in Durham, we pursued the need to identify vulnerability of neighborhoods and where displacement is occurring. Assessing </a:t>
            </a:r>
            <a:r>
              <a:rPr lang="en-US" dirty="0" err="1"/>
              <a:t>devalorization</a:t>
            </a:r>
            <a:r>
              <a:rPr lang="en-US" dirty="0"/>
              <a:t> with land rents…</a:t>
            </a:r>
          </a:p>
        </p:txBody>
      </p:sp>
      <p:sp>
        <p:nvSpPr>
          <p:cNvPr id="4" name="Slide Number Placeholder 3"/>
          <p:cNvSpPr>
            <a:spLocks noGrp="1"/>
          </p:cNvSpPr>
          <p:nvPr>
            <p:ph type="sldNum" sz="quarter" idx="10"/>
          </p:nvPr>
        </p:nvSpPr>
        <p:spPr/>
        <p:txBody>
          <a:bodyPr/>
          <a:lstStyle/>
          <a:p>
            <a:fld id="{1352F830-7464-46E1-BD42-A6BDDAF62671}" type="slidenum">
              <a:rPr lang="en-US" smtClean="0"/>
              <a:t>12</a:t>
            </a:fld>
            <a:endParaRPr lang="en-US"/>
          </a:p>
        </p:txBody>
      </p:sp>
    </p:spTree>
    <p:extLst>
      <p:ext uri="{BB962C8B-B14F-4D97-AF65-F5344CB8AC3E}">
        <p14:creationId xmlns:p14="http://schemas.microsoft.com/office/powerpoint/2010/main" val="1056233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led to the acquisition of 5 years of summary ejectment and writs of possession records (66,310) from the Sheriff’s department and geocoding them which revealed concentrations in areas of commercial complexes and DHA properties (large numbers of renters), as well as a prevalence in parts of east Durham neighborhoods with high renter-occupancy and old housing stock. </a:t>
            </a:r>
          </a:p>
          <a:p>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smtClean="0"/>
              <a:t>13</a:t>
            </a:fld>
            <a:endParaRPr lang="en-US"/>
          </a:p>
        </p:txBody>
      </p:sp>
    </p:spTree>
    <p:extLst>
      <p:ext uri="{BB962C8B-B14F-4D97-AF65-F5344CB8AC3E}">
        <p14:creationId xmlns:p14="http://schemas.microsoft.com/office/powerpoint/2010/main" val="791237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Collection of all annual/monthly civil case summaries by county, revealing the seasonal cycles of displacement, but also the overall decline in court-processed evictions since 2010.</a:t>
            </a:r>
          </a:p>
          <a:p>
            <a:endParaRPr lang="en-US" dirty="0"/>
          </a:p>
          <a:p>
            <a:r>
              <a:rPr lang="en-US" dirty="0"/>
              <a:t>HRC work on this and ongoing need to merge the stories with the data in what we do, since informal evictions are not an existing dataset – what is the story underlying (or beyond) the decreasing number of court evictions? </a:t>
            </a:r>
          </a:p>
          <a:p>
            <a:r>
              <a:rPr lang="en-US" dirty="0"/>
              <a:t>CEF, Armin </a:t>
            </a:r>
            <a:r>
              <a:rPr lang="en-US" dirty="0" err="1"/>
              <a:t>Ameri</a:t>
            </a:r>
            <a:r>
              <a:rPr lang="en-US" dirty="0"/>
              <a:t>, interviews with folks who have experienced displacement not just in courts.</a:t>
            </a:r>
          </a:p>
        </p:txBody>
      </p:sp>
      <p:sp>
        <p:nvSpPr>
          <p:cNvPr id="4" name="Slide Number Placeholder 3"/>
          <p:cNvSpPr>
            <a:spLocks noGrp="1"/>
          </p:cNvSpPr>
          <p:nvPr>
            <p:ph type="sldNum" sz="quarter" idx="10"/>
          </p:nvPr>
        </p:nvSpPr>
        <p:spPr/>
        <p:txBody>
          <a:bodyPr/>
          <a:lstStyle/>
          <a:p>
            <a:fld id="{1352F830-7464-46E1-BD42-A6BDDAF62671}" type="slidenum">
              <a:rPr lang="en-US" smtClean="0"/>
              <a:t>14</a:t>
            </a:fld>
            <a:endParaRPr lang="en-US"/>
          </a:p>
        </p:txBody>
      </p:sp>
    </p:spTree>
    <p:extLst>
      <p:ext uri="{BB962C8B-B14F-4D97-AF65-F5344CB8AC3E}">
        <p14:creationId xmlns:p14="http://schemas.microsoft.com/office/powerpoint/2010/main" val="453805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how can we map this system, not just the people who are impacted by it?  The major property owners, acquisition of commercial apartment buildings by investment firms, the businesses that profit off of evictions?</a:t>
            </a:r>
          </a:p>
          <a:p>
            <a:endParaRPr lang="en-US" dirty="0"/>
          </a:p>
          <a:p>
            <a:r>
              <a:rPr lang="en-US" dirty="0"/>
              <a:t>Where do global investment strategies impact neighborhoods? “Inflation-protection through rent appreciation” etc. </a:t>
            </a:r>
          </a:p>
          <a:p>
            <a:endParaRPr lang="en-US" i="1" dirty="0"/>
          </a:p>
          <a:p>
            <a:r>
              <a:rPr lang="en-US" i="1" dirty="0"/>
              <a:t>“By using </a:t>
            </a:r>
            <a:r>
              <a:rPr lang="en-US" i="1" dirty="0" err="1"/>
              <a:t>TheEvictionTeam.com</a:t>
            </a:r>
            <a:r>
              <a:rPr lang="en-US" i="1" dirty="0"/>
              <a:t>, all you need is a list of delinquent tenants, supporting documents, and a computer, and you can have your evictions underway in minutes.”</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i="1" dirty="0">
                <a:solidFill>
                  <a:schemeClr val="tx1">
                    <a:lumMod val="65000"/>
                    <a:lumOff val="35000"/>
                  </a:schemeClr>
                </a:solidFill>
              </a:rPr>
              <a:t>Criteria</a:t>
            </a:r>
            <a:r>
              <a:rPr lang="en-US" sz="900" dirty="0">
                <a:solidFill>
                  <a:schemeClr val="tx1">
                    <a:lumMod val="65000"/>
                    <a:lumOff val="35000"/>
                  </a:schemeClr>
                </a:solidFill>
              </a:rPr>
              <a:t>, from http://</a:t>
            </a:r>
            <a:r>
              <a:rPr lang="en-US" sz="900" dirty="0" err="1">
                <a:solidFill>
                  <a:schemeClr val="tx1">
                    <a:lumMod val="65000"/>
                    <a:lumOff val="35000"/>
                  </a:schemeClr>
                </a:solidFill>
              </a:rPr>
              <a:t>www.benensoncapital.com</a:t>
            </a:r>
            <a:r>
              <a:rPr lang="en-US" sz="900" dirty="0">
                <a:solidFill>
                  <a:schemeClr val="tx1">
                    <a:lumMod val="65000"/>
                    <a:lumOff val="35000"/>
                  </a:schemeClr>
                </a:solidFill>
              </a:rPr>
              <a:t>/</a:t>
            </a:r>
          </a:p>
          <a:p>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smtClean="0"/>
              <a:t>15</a:t>
            </a:fld>
            <a:endParaRPr lang="en-US"/>
          </a:p>
        </p:txBody>
      </p:sp>
    </p:spTree>
    <p:extLst>
      <p:ext uri="{BB962C8B-B14F-4D97-AF65-F5344CB8AC3E}">
        <p14:creationId xmlns:p14="http://schemas.microsoft.com/office/powerpoint/2010/main" val="3508222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mn-lt"/>
                <a:ea typeface="+mn-ea"/>
                <a:cs typeface="+mn-cs"/>
              </a:rPr>
              <a:t>The </a:t>
            </a:r>
            <a:r>
              <a:rPr lang="en-US" sz="900" b="1" i="0" u="none" strike="noStrike" kern="1200" dirty="0">
                <a:solidFill>
                  <a:schemeClr val="tx1"/>
                </a:solidFill>
                <a:effectLst/>
                <a:latin typeface="+mn-lt"/>
                <a:ea typeface="+mn-ea"/>
                <a:cs typeface="+mn-cs"/>
              </a:rPr>
              <a:t>Durham Lab </a:t>
            </a:r>
            <a:r>
              <a:rPr lang="en-US" sz="900" b="0" i="0" u="none" strike="noStrike" kern="1200" dirty="0">
                <a:solidFill>
                  <a:schemeClr val="tx1"/>
                </a:solidFill>
                <a:effectLst/>
                <a:latin typeface="+mn-lt"/>
                <a:ea typeface="+mn-ea"/>
                <a:cs typeface="+mn-cs"/>
              </a:rPr>
              <a:t>is a </a:t>
            </a:r>
            <a:r>
              <a:rPr lang="en-US" sz="900" b="0" i="0" u="none" strike="noStrike" kern="1200" dirty="0" err="1">
                <a:solidFill>
                  <a:schemeClr val="tx1"/>
                </a:solidFill>
                <a:effectLst/>
                <a:latin typeface="+mn-lt"/>
                <a:ea typeface="+mn-ea"/>
                <a:cs typeface="+mn-cs"/>
              </a:rPr>
              <a:t>DataWorks</a:t>
            </a:r>
            <a:r>
              <a:rPr lang="en-US" sz="900" b="0" i="0" u="none" strike="noStrike" kern="1200" dirty="0">
                <a:solidFill>
                  <a:schemeClr val="tx1"/>
                </a:solidFill>
                <a:effectLst/>
                <a:latin typeface="+mn-lt"/>
                <a:ea typeface="+mn-ea"/>
                <a:cs typeface="+mn-cs"/>
              </a:rPr>
              <a:t> NC program that brings together community members to engage with and share information related to neighborhoods, public policy and research. It operates as concurrent project efforts related to: community access to data (Neighborhood Compass workshops); visualization and storytelling with data (neighborhood workshops for sharing and interpreting data related to specific topics or specific neighborhoods); and public forums for Durham-related stories and research (convened panels of neighbors, public administrators, journalists and research folks for discussion and public dialog).</a:t>
            </a:r>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smtClean="0"/>
              <a:t>16</a:t>
            </a:fld>
            <a:endParaRPr lang="en-US"/>
          </a:p>
        </p:txBody>
      </p:sp>
    </p:spTree>
    <p:extLst>
      <p:ext uri="{BB962C8B-B14F-4D97-AF65-F5344CB8AC3E}">
        <p14:creationId xmlns:p14="http://schemas.microsoft.com/office/powerpoint/2010/main" val="306674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smtClean="0"/>
              <a:t>2</a:t>
            </a:fld>
            <a:endParaRPr lang="en-US"/>
          </a:p>
        </p:txBody>
      </p:sp>
    </p:spTree>
    <p:extLst>
      <p:ext uri="{BB962C8B-B14F-4D97-AF65-F5344CB8AC3E}">
        <p14:creationId xmlns:p14="http://schemas.microsoft.com/office/powerpoint/2010/main" val="417022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organizations/historical institutions/community development/universities</a:t>
            </a:r>
          </a:p>
        </p:txBody>
      </p:sp>
      <p:sp>
        <p:nvSpPr>
          <p:cNvPr id="4" name="Slide Number Placeholder 3"/>
          <p:cNvSpPr>
            <a:spLocks noGrp="1"/>
          </p:cNvSpPr>
          <p:nvPr>
            <p:ph type="sldNum" sz="quarter" idx="10"/>
          </p:nvPr>
        </p:nvSpPr>
        <p:spPr/>
        <p:txBody>
          <a:bodyPr/>
          <a:lstStyle/>
          <a:p>
            <a:fld id="{1352F830-7464-46E1-BD42-A6BDDAF62671}" type="slidenum">
              <a:rPr lang="en-US" smtClean="0"/>
              <a:t>3</a:t>
            </a:fld>
            <a:endParaRPr lang="en-US"/>
          </a:p>
        </p:txBody>
      </p:sp>
    </p:spTree>
    <p:extLst>
      <p:ext uri="{BB962C8B-B14F-4D97-AF65-F5344CB8AC3E}">
        <p14:creationId xmlns:p14="http://schemas.microsoft.com/office/powerpoint/2010/main" val="718584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Cotton, textiles, tobacco - example Golden Belt, which linked these in producing cloth bags for Bull Durham tobacco. </a:t>
            </a:r>
          </a:p>
        </p:txBody>
      </p:sp>
      <p:sp>
        <p:nvSpPr>
          <p:cNvPr id="4" name="Slide Number Placeholder 3"/>
          <p:cNvSpPr>
            <a:spLocks noGrp="1"/>
          </p:cNvSpPr>
          <p:nvPr>
            <p:ph type="sldNum" sz="quarter" idx="10"/>
          </p:nvPr>
        </p:nvSpPr>
        <p:spPr/>
        <p:txBody>
          <a:bodyPr/>
          <a:lstStyle/>
          <a:p>
            <a:fld id="{1352F830-7464-46E1-BD42-A6BDDAF62671}" type="slidenum">
              <a:rPr lang="en-US" smtClean="0"/>
              <a:t>4</a:t>
            </a:fld>
            <a:endParaRPr lang="en-US"/>
          </a:p>
        </p:txBody>
      </p:sp>
    </p:spTree>
    <p:extLst>
      <p:ext uri="{BB962C8B-B14F-4D97-AF65-F5344CB8AC3E}">
        <p14:creationId xmlns:p14="http://schemas.microsoft.com/office/powerpoint/2010/main" val="3812293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/2011/01/09/travel/09where-to-go.html</a:t>
            </a:r>
          </a:p>
        </p:txBody>
      </p:sp>
      <p:sp>
        <p:nvSpPr>
          <p:cNvPr id="4" name="Slide Number Placeholder 3"/>
          <p:cNvSpPr>
            <a:spLocks noGrp="1"/>
          </p:cNvSpPr>
          <p:nvPr>
            <p:ph type="sldNum" sz="quarter" idx="10"/>
          </p:nvPr>
        </p:nvSpPr>
        <p:spPr/>
        <p:txBody>
          <a:bodyPr/>
          <a:lstStyle/>
          <a:p>
            <a:fld id="{1352F830-7464-46E1-BD42-A6BDDAF62671}" type="slidenum">
              <a:rPr lang="en-US" smtClean="0"/>
              <a:t>5</a:t>
            </a:fld>
            <a:endParaRPr lang="en-US"/>
          </a:p>
        </p:txBody>
      </p:sp>
    </p:spTree>
    <p:extLst>
      <p:ext uri="{BB962C8B-B14F-4D97-AF65-F5344CB8AC3E}">
        <p14:creationId xmlns:p14="http://schemas.microsoft.com/office/powerpoint/2010/main" val="260997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smtClean="0"/>
              <a:t>6</a:t>
            </a:fld>
            <a:endParaRPr lang="en-US"/>
          </a:p>
        </p:txBody>
      </p:sp>
    </p:spTree>
    <p:extLst>
      <p:ext uri="{BB962C8B-B14F-4D97-AF65-F5344CB8AC3E}">
        <p14:creationId xmlns:p14="http://schemas.microsoft.com/office/powerpoint/2010/main" val="356872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smtClean="0"/>
              <a:t>7</a:t>
            </a:fld>
            <a:endParaRPr lang="en-US"/>
          </a:p>
        </p:txBody>
      </p:sp>
    </p:spTree>
    <p:extLst>
      <p:ext uri="{BB962C8B-B14F-4D97-AF65-F5344CB8AC3E}">
        <p14:creationId xmlns:p14="http://schemas.microsoft.com/office/powerpoint/2010/main" val="77148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a:t>8</a:t>
            </a:fld>
            <a:endParaRPr lang="en-US"/>
          </a:p>
        </p:txBody>
      </p:sp>
    </p:spTree>
    <p:extLst>
      <p:ext uri="{BB962C8B-B14F-4D97-AF65-F5344CB8AC3E}">
        <p14:creationId xmlns:p14="http://schemas.microsoft.com/office/powerpoint/2010/main" val="2058638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project:</a:t>
            </a:r>
          </a:p>
          <a:p>
            <a:pPr lvl="1"/>
            <a:r>
              <a:rPr lang="en-US" dirty="0"/>
              <a:t>First access to diabetes data from Duke, pilot of getting more regular </a:t>
            </a:r>
            <a:r>
              <a:rPr lang="en-US" dirty="0" err="1"/>
              <a:t>nbhd</a:t>
            </a:r>
            <a:r>
              <a:rPr lang="en-US" dirty="0"/>
              <a:t> level chronic disease data from Duke via County Health Department</a:t>
            </a:r>
          </a:p>
          <a:p>
            <a:pPr lvl="1"/>
            <a:r>
              <a:rPr lang="en-US" dirty="0"/>
              <a:t>Frame: This is fundamentally resident’s data – comes from our own patient records. Want to make data outputs useful to &amp; accountable to </a:t>
            </a:r>
            <a:r>
              <a:rPr lang="en-US" dirty="0" err="1"/>
              <a:t>nbhds</a:t>
            </a:r>
            <a:r>
              <a:rPr lang="en-US" dirty="0"/>
              <a:t> most impacted by chronic disease</a:t>
            </a:r>
          </a:p>
          <a:p>
            <a:pPr lvl="1"/>
            <a:r>
              <a:rPr lang="en-US" dirty="0"/>
              <a:t>Big differences </a:t>
            </a:r>
            <a:r>
              <a:rPr lang="en-US" dirty="0" err="1"/>
              <a:t>bxt</a:t>
            </a:r>
            <a:r>
              <a:rPr lang="en-US" dirty="0"/>
              <a:t> raw data &amp; BRFSS rates</a:t>
            </a:r>
          </a:p>
          <a:p>
            <a:endParaRPr lang="en-US" dirty="0"/>
          </a:p>
          <a:p>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smtClean="0"/>
              <a:t>9</a:t>
            </a:fld>
            <a:endParaRPr lang="en-US"/>
          </a:p>
        </p:txBody>
      </p:sp>
    </p:spTree>
    <p:extLst>
      <p:ext uri="{BB962C8B-B14F-4D97-AF65-F5344CB8AC3E}">
        <p14:creationId xmlns:p14="http://schemas.microsoft.com/office/powerpoint/2010/main" val="235581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8838008" y="891903"/>
            <a:ext cx="305991" cy="614363"/>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816685" y="857470"/>
            <a:ext cx="5275772" cy="3201724"/>
          </a:xfrm>
        </p:spPr>
        <p:txBody>
          <a:bodyPr anchor="t">
            <a:normAutofit/>
          </a:bodyPr>
          <a:lstStyle>
            <a:lvl1pPr algn="l">
              <a:lnSpc>
                <a:spcPct val="85000"/>
              </a:lnSpc>
              <a:defRPr sz="5775"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816685" y="4153444"/>
            <a:ext cx="5275772" cy="529766"/>
          </a:xfrm>
        </p:spPr>
        <p:txBody>
          <a:bodyPr>
            <a:normAutofit/>
          </a:bodyPr>
          <a:lstStyle>
            <a:lvl1pPr marL="0" indent="0" algn="l">
              <a:lnSpc>
                <a:spcPct val="114000"/>
              </a:lnSpc>
              <a:spcBef>
                <a:spcPts val="0"/>
              </a:spcBef>
              <a:buNone/>
              <a:defRPr sz="1500" b="0" i="1"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16685" y="4735830"/>
            <a:ext cx="1197467" cy="273844"/>
          </a:xfrm>
        </p:spPr>
        <p:txBody>
          <a:bodyPr/>
          <a:lstStyle>
            <a:lvl1pPr algn="l">
              <a:defRPr sz="900">
                <a:solidFill>
                  <a:schemeClr val="tx2"/>
                </a:solidFill>
              </a:defRPr>
            </a:lvl1pPr>
          </a:lstStyle>
          <a:p>
            <a:fld id="{3C633830-2244-49AE-BC4A-47F415C177C6}" type="datetimeFigureOut">
              <a:rPr lang="en-US" dirty="0"/>
              <a:pPr/>
              <a:t>4/29/18</a:t>
            </a:fld>
            <a:endParaRPr lang="en-US"/>
          </a:p>
        </p:txBody>
      </p:sp>
      <p:sp>
        <p:nvSpPr>
          <p:cNvPr id="5" name="Footer Placeholder 4"/>
          <p:cNvSpPr>
            <a:spLocks noGrp="1"/>
          </p:cNvSpPr>
          <p:nvPr>
            <p:ph type="ftr" sz="quarter" idx="11"/>
          </p:nvPr>
        </p:nvSpPr>
        <p:spPr>
          <a:xfrm>
            <a:off x="2250444" y="4735830"/>
            <a:ext cx="3842012" cy="273844"/>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8838008" y="1062162"/>
            <a:ext cx="305991" cy="273844"/>
          </a:xfrm>
        </p:spPr>
        <p:txBody>
          <a:bodyPr/>
          <a:lstStyle>
            <a:lvl1pPr algn="r">
              <a:defRPr>
                <a:solidFill>
                  <a:schemeClr val="bg2"/>
                </a:solidFill>
              </a:defRPr>
            </a:lvl1pPr>
          </a:lstStyle>
          <a:p>
            <a:fld id="{2AC27A5A-7290-4DE1-BA94-4BE8A8E57DCF}" type="slidenum">
              <a:rPr lang="en-US" dirty="0"/>
              <a:pPr/>
              <a:t>‹#›</a:t>
            </a:fld>
            <a:endParaRPr lang="en-US"/>
          </a:p>
        </p:txBody>
      </p:sp>
      <p:cxnSp>
        <p:nvCxnSpPr>
          <p:cNvPr id="9" name="Straight Connector 8" title="Verticle Rule Line"/>
          <p:cNvCxnSpPr/>
          <p:nvPr/>
        </p:nvCxnSpPr>
        <p:spPr>
          <a:xfrm>
            <a:off x="580391" y="942975"/>
            <a:ext cx="0" cy="420052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extLst mod="1">
    <p:ext uri="{DCECCB84-F9BA-43D5-87BE-67443E8EF086}">
      <p15:sldGuideLst xmlns:p15="http://schemas.microsoft.com/office/powerpoint/2012/main">
        <p15:guide id="1" orient="horz" pos="59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886200" y="480060"/>
            <a:ext cx="4686299" cy="4188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633830-2244-49AE-BC4A-47F415C177C6}" type="datetimeFigureOut">
              <a:rPr lang="en-US" dirty="0"/>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8838008" y="4035435"/>
            <a:ext cx="305991" cy="614363"/>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5993074" y="482198"/>
            <a:ext cx="1835003" cy="3508580"/>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628650" y="482199"/>
            <a:ext cx="5303009" cy="35085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902140" y="4445349"/>
            <a:ext cx="2861142" cy="273844"/>
          </a:xfrm>
        </p:spPr>
        <p:txBody>
          <a:bodyPr/>
          <a:lstStyle/>
          <a:p>
            <a:fld id="{3C633830-2244-49AE-BC4A-47F415C177C6}" type="datetimeFigureOut">
              <a:rPr lang="en-US" dirty="0"/>
              <a:t>4/29/18</a:t>
            </a:fld>
            <a:endParaRPr lang="en-US"/>
          </a:p>
        </p:txBody>
      </p:sp>
      <p:sp>
        <p:nvSpPr>
          <p:cNvPr id="5" name="Footer Placeholder 4"/>
          <p:cNvSpPr>
            <a:spLocks noGrp="1"/>
          </p:cNvSpPr>
          <p:nvPr>
            <p:ph type="ftr" sz="quarter" idx="11"/>
          </p:nvPr>
        </p:nvSpPr>
        <p:spPr>
          <a:xfrm>
            <a:off x="4902140" y="4736962"/>
            <a:ext cx="2861142" cy="273844"/>
          </a:xfrm>
        </p:spPr>
        <p:txBody>
          <a:bodyPr/>
          <a:lstStyle/>
          <a:p>
            <a:endParaRPr lang="en-US"/>
          </a:p>
        </p:txBody>
      </p:sp>
      <p:sp>
        <p:nvSpPr>
          <p:cNvPr id="6" name="Slide Number Placeholder 5"/>
          <p:cNvSpPr>
            <a:spLocks noGrp="1"/>
          </p:cNvSpPr>
          <p:nvPr>
            <p:ph type="sldNum" sz="quarter" idx="12"/>
          </p:nvPr>
        </p:nvSpPr>
        <p:spPr>
          <a:xfrm>
            <a:off x="8838008" y="4205694"/>
            <a:ext cx="305991" cy="273844"/>
          </a:xfrm>
        </p:spPr>
        <p:txBody>
          <a:bodyPr/>
          <a:lstStyle/>
          <a:p>
            <a:fld id="{2AC27A5A-7290-4DE1-BA94-4BE8A8E57DCF}" type="slidenum">
              <a:rPr lang="en-US" dirty="0"/>
              <a:t>‹#›</a:t>
            </a:fld>
            <a:endParaRPr lang="en-US"/>
          </a:p>
        </p:txBody>
      </p:sp>
      <p:cxnSp>
        <p:nvCxnSpPr>
          <p:cNvPr id="13" name="Straight Connector 12" title="Horizontal Rule Line"/>
          <p:cNvCxnSpPr/>
          <p:nvPr/>
        </p:nvCxnSpPr>
        <p:spPr>
          <a:xfrm>
            <a:off x="1" y="4649798"/>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extLst mod="1">
    <p:ext uri="{DCECCB84-F9BA-43D5-87BE-67443E8EF086}">
      <p15:sldGuideLst xmlns:p15="http://schemas.microsoft.com/office/powerpoint/2012/main">
        <p15:guide id="1" pos="484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633830-2244-49AE-BC4A-47F415C177C6}" type="datetimeFigureOut">
              <a:rPr lang="en-US" dirty="0"/>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8838008" y="1045311"/>
            <a:ext cx="305991" cy="614363"/>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460755" y="1928792"/>
            <a:ext cx="6222491" cy="2464615"/>
          </a:xfrm>
        </p:spPr>
        <p:txBody>
          <a:bodyPr anchor="t">
            <a:normAutofit/>
          </a:bodyPr>
          <a:lstStyle>
            <a:lvl1pPr>
              <a:lnSpc>
                <a:spcPct val="85000"/>
              </a:lnSpc>
              <a:defRPr sz="5775" cap="all" baseline="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460755" y="1045311"/>
            <a:ext cx="6301072" cy="614363"/>
          </a:xfrm>
        </p:spPr>
        <p:txBody>
          <a:bodyPr anchor="ctr">
            <a:normAutofit/>
          </a:bodyPr>
          <a:lstStyle>
            <a:lvl1pPr marL="0" indent="0" algn="r">
              <a:lnSpc>
                <a:spcPct val="113000"/>
              </a:lnSpc>
              <a:spcBef>
                <a:spcPts val="0"/>
              </a:spcBef>
              <a:buNone/>
              <a:defRPr sz="1500" b="0" i="1" baseline="0">
                <a:solidFill>
                  <a:schemeClr val="tx1">
                    <a:lumMod val="85000"/>
                    <a:lumOff val="1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557216" y="4735830"/>
            <a:ext cx="1197467" cy="273844"/>
          </a:xfrm>
        </p:spPr>
        <p:txBody>
          <a:bodyPr/>
          <a:lstStyle>
            <a:lvl1pPr>
              <a:defRPr sz="900">
                <a:solidFill>
                  <a:schemeClr val="tx1">
                    <a:lumMod val="85000"/>
                    <a:lumOff val="15000"/>
                  </a:schemeClr>
                </a:solidFill>
              </a:defRPr>
            </a:lvl1pPr>
          </a:lstStyle>
          <a:p>
            <a:fld id="{3C633830-2244-49AE-BC4A-47F415C177C6}" type="datetimeFigureOut">
              <a:rPr lang="en-US" dirty="0"/>
              <a:pPr/>
              <a:t>4/29/18</a:t>
            </a:fld>
            <a:endParaRPr lang="en-US"/>
          </a:p>
        </p:txBody>
      </p:sp>
      <p:sp>
        <p:nvSpPr>
          <p:cNvPr id="5" name="Footer Placeholder 4"/>
          <p:cNvSpPr>
            <a:spLocks noGrp="1"/>
          </p:cNvSpPr>
          <p:nvPr>
            <p:ph type="ftr" sz="quarter" idx="11"/>
          </p:nvPr>
        </p:nvSpPr>
        <p:spPr>
          <a:xfrm>
            <a:off x="1460755" y="4735830"/>
            <a:ext cx="4860170" cy="273844"/>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838008" y="1215570"/>
            <a:ext cx="305991" cy="273844"/>
          </a:xfrm>
        </p:spPr>
        <p:txBody>
          <a:bodyPr/>
          <a:lstStyle>
            <a:lvl1pPr>
              <a:defRPr>
                <a:solidFill>
                  <a:schemeClr val="bg2"/>
                </a:solidFill>
              </a:defRPr>
            </a:lvl1pPr>
          </a:lstStyle>
          <a:p>
            <a:fld id="{2AC27A5A-7290-4DE1-BA94-4BE8A8E57DCF}" type="slidenum">
              <a:rPr lang="en-US" dirty="0"/>
              <a:pPr/>
              <a:t>‹#›</a:t>
            </a:fld>
            <a:endParaRPr lang="en-US"/>
          </a:p>
        </p:txBody>
      </p:sp>
      <p:cxnSp>
        <p:nvCxnSpPr>
          <p:cNvPr id="10" name="Straight Connector 9" title="Horizontal Rule Line"/>
          <p:cNvCxnSpPr/>
          <p:nvPr/>
        </p:nvCxnSpPr>
        <p:spPr>
          <a:xfrm flipH="1">
            <a:off x="1" y="4633625"/>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extLst mod="1">
    <p:ext uri="{DCECCB84-F9BA-43D5-87BE-67443E8EF086}">
      <p15:sldGuideLst xmlns:p15="http://schemas.microsoft.com/office/powerpoint/2012/main">
        <p15:guide id="1" pos="48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0" y="405471"/>
            <a:ext cx="4686300" cy="18667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86200" y="2784350"/>
            <a:ext cx="4686300" cy="18616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633830-2244-49AE-BC4A-47F415C177C6}" type="datetimeFigureOut">
              <a:rPr lang="en-US" dirty="0"/>
              <a:t>4/29/18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418338"/>
            <a:ext cx="2873502" cy="3717036"/>
          </a:xfrm>
        </p:spPr>
        <p:txBody>
          <a:bodyPr/>
          <a:lstStyle/>
          <a:p>
            <a:r>
              <a:rPr lang="en-US"/>
              <a:t>Click to edit Master title style</a:t>
            </a:r>
          </a:p>
        </p:txBody>
      </p:sp>
      <p:sp>
        <p:nvSpPr>
          <p:cNvPr id="3" name="Text Placeholder 2"/>
          <p:cNvSpPr>
            <a:spLocks noGrp="1"/>
          </p:cNvSpPr>
          <p:nvPr>
            <p:ph type="body" idx="1"/>
          </p:nvPr>
        </p:nvSpPr>
        <p:spPr>
          <a:xfrm>
            <a:off x="3886200" y="418549"/>
            <a:ext cx="4684014" cy="685800"/>
          </a:xfrm>
        </p:spPr>
        <p:txBody>
          <a:bodyPr anchor="b">
            <a:normAutofit/>
          </a:bodyPr>
          <a:lstStyle>
            <a:lvl1pPr marL="0" indent="0">
              <a:lnSpc>
                <a:spcPct val="113000"/>
              </a:lnSpc>
              <a:spcBef>
                <a:spcPts val="0"/>
              </a:spcBef>
              <a:buNone/>
              <a:defRPr sz="18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86200" y="1145003"/>
            <a:ext cx="4684014" cy="13167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86200" y="2775620"/>
            <a:ext cx="4686300" cy="685800"/>
          </a:xfrm>
        </p:spPr>
        <p:txBody>
          <a:bodyPr anchor="b">
            <a:normAutofit/>
          </a:bodyPr>
          <a:lstStyle>
            <a:lvl1pPr marL="0" indent="0">
              <a:buNone/>
              <a:defRPr sz="18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86200" y="3502074"/>
            <a:ext cx="4684014" cy="13167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633830-2244-49AE-BC4A-47F415C177C6}" type="datetimeFigureOut">
              <a:rPr lang="en-US" dirty="0"/>
              <a:t>4/29/18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633830-2244-49AE-BC4A-47F415C177C6}" type="datetimeFigureOut">
              <a:rPr lang="en-US" dirty="0"/>
              <a:t>4/29/18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dirty="0"/>
              <a:t>4/29/18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416609"/>
            <a:ext cx="2879082" cy="1440767"/>
          </a:xfrm>
        </p:spPr>
        <p:txBody>
          <a:bodyPr anchor="t">
            <a:noAutofit/>
          </a:bodyPr>
          <a:lstStyle>
            <a:lvl1pPr>
              <a:lnSpc>
                <a:spcPct val="93000"/>
              </a:lnSpc>
              <a:defRPr sz="3000"/>
            </a:lvl1pPr>
          </a:lstStyle>
          <a:p>
            <a:r>
              <a:rPr lang="en-US"/>
              <a:t>Click to edit Master title style</a:t>
            </a:r>
          </a:p>
        </p:txBody>
      </p:sp>
      <p:sp>
        <p:nvSpPr>
          <p:cNvPr id="3" name="Content Placeholder 2"/>
          <p:cNvSpPr>
            <a:spLocks noGrp="1"/>
          </p:cNvSpPr>
          <p:nvPr>
            <p:ph idx="1"/>
          </p:nvPr>
        </p:nvSpPr>
        <p:spPr>
          <a:xfrm>
            <a:off x="3886200" y="423110"/>
            <a:ext cx="4686300" cy="4216983"/>
          </a:xfrm>
        </p:spPr>
        <p:txBody>
          <a:bodyPr/>
          <a:lstStyle>
            <a:lvl1pPr>
              <a:lnSpc>
                <a:spcPct val="112000"/>
              </a:lnSpc>
              <a:defRPr sz="1500"/>
            </a:lvl1pPr>
            <a:lvl2pPr>
              <a:lnSpc>
                <a:spcPct val="112000"/>
              </a:lnSpc>
              <a:defRPr sz="1350"/>
            </a:lvl2pPr>
            <a:lvl3pPr>
              <a:lnSpc>
                <a:spcPct val="112000"/>
              </a:lnSpc>
              <a:defRPr sz="1200"/>
            </a:lvl3pPr>
            <a:lvl4pPr>
              <a:lnSpc>
                <a:spcPct val="112000"/>
              </a:lnSpc>
              <a:defRPr sz="1050"/>
            </a:lvl4pPr>
            <a:lvl5pPr>
              <a:lnSpc>
                <a:spcPct val="112000"/>
              </a:lnSpc>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0" y="1966134"/>
            <a:ext cx="2879082" cy="2429653"/>
          </a:xfrm>
        </p:spPr>
        <p:txBody>
          <a:bodyPr/>
          <a:lstStyle>
            <a:lvl1pPr marL="0" indent="0" algn="r">
              <a:lnSpc>
                <a:spcPct val="125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4/29/18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9214" y="417946"/>
            <a:ext cx="2880360" cy="1439429"/>
          </a:xfrm>
        </p:spPr>
        <p:txBody>
          <a:bodyPr anchor="t">
            <a:noAutofit/>
          </a:bodyPr>
          <a:lstStyle>
            <a:lvl1pPr>
              <a:lnSpc>
                <a:spcPct val="93000"/>
              </a:lnSpc>
              <a:defRPr sz="3000" baseline="0"/>
            </a:lvl1pPr>
          </a:lstStyle>
          <a:p>
            <a:r>
              <a:rPr lang="en-US"/>
              <a:t>Click to edit Master title style</a:t>
            </a:r>
          </a:p>
        </p:txBody>
      </p:sp>
      <p:sp>
        <p:nvSpPr>
          <p:cNvPr id="3" name="Picture Placeholder 2"/>
          <p:cNvSpPr>
            <a:spLocks noGrp="1" noChangeAspect="1"/>
          </p:cNvSpPr>
          <p:nvPr>
            <p:ph type="pic" idx="1"/>
          </p:nvPr>
        </p:nvSpPr>
        <p:spPr>
          <a:xfrm>
            <a:off x="3943350" y="1"/>
            <a:ext cx="4629150" cy="51434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69214" y="1966134"/>
            <a:ext cx="2880360" cy="2427732"/>
          </a:xfrm>
        </p:spPr>
        <p:txBody>
          <a:bodyPr/>
          <a:lstStyle>
            <a:lvl1pPr marL="0" indent="0" algn="r">
              <a:lnSpc>
                <a:spcPct val="125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4/29/18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8838008" y="4035435"/>
            <a:ext cx="305991" cy="614363"/>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571500" y="419759"/>
            <a:ext cx="2875430" cy="371436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3886200" y="426800"/>
            <a:ext cx="4686299" cy="424136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1" y="4447545"/>
            <a:ext cx="2861142" cy="273844"/>
          </a:xfrm>
          <a:prstGeom prst="rect">
            <a:avLst/>
          </a:prstGeom>
        </p:spPr>
        <p:txBody>
          <a:bodyPr vert="horz" lIns="91440" tIns="45720" rIns="91440" bIns="45720" rtlCol="0" anchor="t"/>
          <a:lstStyle>
            <a:lvl1pPr algn="r">
              <a:defRPr sz="750" b="0" i="1" baseline="0">
                <a:solidFill>
                  <a:schemeClr val="tx1">
                    <a:lumMod val="85000"/>
                    <a:lumOff val="15000"/>
                  </a:schemeClr>
                </a:solidFill>
                <a:latin typeface="+mj-lt"/>
              </a:defRPr>
            </a:lvl1pPr>
          </a:lstStyle>
          <a:p>
            <a:fld id="{3C633830-2244-49AE-BC4A-47F415C177C6}" type="datetimeFigureOut">
              <a:rPr lang="en-US" dirty="0"/>
              <a:pPr/>
              <a:t>4/29/18</a:t>
            </a:fld>
            <a:endParaRPr lang="en-US"/>
          </a:p>
        </p:txBody>
      </p:sp>
      <p:sp>
        <p:nvSpPr>
          <p:cNvPr id="5" name="Footer Placeholder 4"/>
          <p:cNvSpPr>
            <a:spLocks noGrp="1"/>
          </p:cNvSpPr>
          <p:nvPr>
            <p:ph type="ftr" sz="quarter" idx="3"/>
          </p:nvPr>
        </p:nvSpPr>
        <p:spPr>
          <a:xfrm>
            <a:off x="571501" y="4735830"/>
            <a:ext cx="2861142" cy="273844"/>
          </a:xfrm>
          <a:prstGeom prst="rect">
            <a:avLst/>
          </a:prstGeom>
        </p:spPr>
        <p:txBody>
          <a:bodyPr vert="horz" lIns="91440" tIns="45720" rIns="91440" bIns="45720" rtlCol="0" anchor="t"/>
          <a:lstStyle>
            <a:lvl1pPr algn="r">
              <a:defRPr sz="9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8838008" y="4205694"/>
            <a:ext cx="305991" cy="273844"/>
          </a:xfrm>
          <a:prstGeom prst="rect">
            <a:avLst/>
          </a:prstGeom>
        </p:spPr>
        <p:txBody>
          <a:bodyPr vert="horz" lIns="91440" tIns="45720" rIns="91440" bIns="45720" rtlCol="0" anchor="ctr"/>
          <a:lstStyle>
            <a:lvl1pPr algn="r">
              <a:defRPr sz="900" b="0" i="1" baseline="0">
                <a:solidFill>
                  <a:schemeClr val="bg2"/>
                </a:solidFill>
                <a:latin typeface="+mj-lt"/>
              </a:defRPr>
            </a:lvl1pPr>
          </a:lstStyle>
          <a:p>
            <a:fld id="{2AC27A5A-7290-4DE1-BA94-4BE8A8E57DCF}" type="slidenum">
              <a:rPr lang="en-US" dirty="0"/>
              <a:pPr/>
              <a:t>‹#›</a:t>
            </a:fld>
            <a:endParaRPr lang="en-US"/>
          </a:p>
        </p:txBody>
      </p:sp>
      <p:cxnSp>
        <p:nvCxnSpPr>
          <p:cNvPr id="10" name="Straight Connector 9" title="Horizontal Rule Line"/>
          <p:cNvCxnSpPr/>
          <p:nvPr/>
        </p:nvCxnSpPr>
        <p:spPr>
          <a:xfrm>
            <a:off x="0" y="4649798"/>
            <a:ext cx="337185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150"/>
    </mc:Choice>
    <mc:Fallback>
      <p:transition spd="slow" advTm="150"/>
    </mc:Fallback>
  </mc:AlternateContent>
  <p:txStyles>
    <p:titleStyle>
      <a:lvl1pPr algn="r" defTabSz="685800" rtl="0" eaLnBrk="1" latinLnBrk="0" hangingPunct="1">
        <a:lnSpc>
          <a:spcPct val="90000"/>
        </a:lnSpc>
        <a:spcBef>
          <a:spcPct val="0"/>
        </a:spcBef>
        <a:buNone/>
        <a:defRPr sz="3750" b="0" i="1" kern="1200" baseline="0">
          <a:solidFill>
            <a:schemeClr val="tx1">
              <a:lumMod val="85000"/>
              <a:lumOff val="15000"/>
            </a:schemeClr>
          </a:solidFill>
          <a:latin typeface="+mj-lt"/>
          <a:ea typeface="+mj-ea"/>
          <a:cs typeface="+mj-cs"/>
        </a:defRPr>
      </a:lvl1pPr>
    </p:titleStyle>
    <p:bodyStyle>
      <a:lvl1pPr marL="212598" indent="-212598" algn="l" defTabSz="685800" rtl="0" eaLnBrk="1" latinLnBrk="0" hangingPunct="1">
        <a:lnSpc>
          <a:spcPct val="112000"/>
        </a:lnSpc>
        <a:spcBef>
          <a:spcPts val="675"/>
        </a:spcBef>
        <a:buFont typeface="Arial" panose="020B0604020202020204" pitchFamily="34" charset="0"/>
        <a:buChar char="•"/>
        <a:defRPr sz="1500" kern="1200" baseline="0">
          <a:solidFill>
            <a:schemeClr val="tx1">
              <a:lumMod val="85000"/>
              <a:lumOff val="15000"/>
            </a:schemeClr>
          </a:solidFill>
          <a:latin typeface="+mn-lt"/>
          <a:ea typeface="+mn-ea"/>
          <a:cs typeface="+mn-cs"/>
        </a:defRPr>
      </a:lvl1pPr>
      <a:lvl2pPr marL="514350" indent="-212598" algn="l" defTabSz="685800" rtl="0" eaLnBrk="1" latinLnBrk="0" hangingPunct="1">
        <a:lnSpc>
          <a:spcPct val="112000"/>
        </a:lnSpc>
        <a:spcBef>
          <a:spcPts val="675"/>
        </a:spcBef>
        <a:buFont typeface="Corbel" panose="020B0503020204020204" pitchFamily="34" charset="0"/>
        <a:buChar char="–"/>
        <a:defRPr sz="1350" kern="1200" baseline="0">
          <a:solidFill>
            <a:schemeClr val="tx1">
              <a:lumMod val="85000"/>
              <a:lumOff val="15000"/>
            </a:schemeClr>
          </a:solidFill>
          <a:latin typeface="+mn-lt"/>
          <a:ea typeface="+mn-ea"/>
          <a:cs typeface="+mn-cs"/>
        </a:defRPr>
      </a:lvl2pPr>
      <a:lvl3pPr marL="857250" indent="-212598" algn="l" defTabSz="685800" rtl="0" eaLnBrk="1" latinLnBrk="0" hangingPunct="1">
        <a:lnSpc>
          <a:spcPct val="112000"/>
        </a:lnSpc>
        <a:spcBef>
          <a:spcPts val="675"/>
        </a:spcBef>
        <a:buFont typeface="Arial" panose="020B0604020202020204" pitchFamily="34" charset="0"/>
        <a:buChar char="•"/>
        <a:defRPr sz="1200" kern="1200" baseline="0">
          <a:solidFill>
            <a:schemeClr val="tx1">
              <a:lumMod val="85000"/>
              <a:lumOff val="15000"/>
            </a:schemeClr>
          </a:solidFill>
          <a:latin typeface="+mn-lt"/>
          <a:ea typeface="+mn-ea"/>
          <a:cs typeface="+mn-cs"/>
        </a:defRPr>
      </a:lvl3pPr>
      <a:lvl4pPr marL="1200150" indent="-212598" algn="l" defTabSz="685800" rtl="0" eaLnBrk="1" latinLnBrk="0" hangingPunct="1">
        <a:lnSpc>
          <a:spcPct val="112000"/>
        </a:lnSpc>
        <a:spcBef>
          <a:spcPts val="675"/>
        </a:spcBef>
        <a:buFont typeface="Corbel" panose="020B0503020204020204" pitchFamily="34" charset="0"/>
        <a:buChar char="–"/>
        <a:defRPr sz="1050" kern="1200" baseline="0">
          <a:solidFill>
            <a:schemeClr val="tx1">
              <a:lumMod val="85000"/>
              <a:lumOff val="15000"/>
            </a:schemeClr>
          </a:solidFill>
          <a:latin typeface="+mn-lt"/>
          <a:ea typeface="+mn-ea"/>
          <a:cs typeface="+mn-cs"/>
        </a:defRPr>
      </a:lvl4pPr>
      <a:lvl5pPr marL="1543050" indent="-212598" algn="l" defTabSz="685800" rtl="0" eaLnBrk="1" latinLnBrk="0" hangingPunct="1">
        <a:lnSpc>
          <a:spcPct val="112000"/>
        </a:lnSpc>
        <a:spcBef>
          <a:spcPts val="6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5pPr>
      <a:lvl6pPr marL="1885950" indent="-212598" algn="l" defTabSz="685800" rtl="0" eaLnBrk="1" latinLnBrk="0" hangingPunct="1">
        <a:lnSpc>
          <a:spcPct val="112000"/>
        </a:lnSpc>
        <a:spcBef>
          <a:spcPts val="975"/>
        </a:spcBef>
        <a:buFont typeface="Corbel" panose="020B0503020204020204" pitchFamily="34" charset="0"/>
        <a:buChar char="–"/>
        <a:defRPr sz="1050" kern="1200">
          <a:solidFill>
            <a:schemeClr val="tx1">
              <a:lumMod val="85000"/>
              <a:lumOff val="15000"/>
            </a:schemeClr>
          </a:solidFill>
          <a:latin typeface="+mn-lt"/>
          <a:ea typeface="+mn-ea"/>
          <a:cs typeface="+mn-cs"/>
        </a:defRPr>
      </a:lvl6pPr>
      <a:lvl7pPr marL="2228850" indent="-212598" algn="l" defTabSz="685800" rtl="0" eaLnBrk="1" latinLnBrk="0" hangingPunct="1">
        <a:lnSpc>
          <a:spcPct val="112000"/>
        </a:lnSpc>
        <a:spcBef>
          <a:spcPts val="975"/>
        </a:spcBef>
        <a:buFont typeface="Arial" panose="020B0604020202020204" pitchFamily="34" charset="0"/>
        <a:buChar char="•"/>
        <a:defRPr sz="1050" i="1" kern="1200">
          <a:solidFill>
            <a:schemeClr val="tx1">
              <a:lumMod val="85000"/>
              <a:lumOff val="15000"/>
            </a:schemeClr>
          </a:solidFill>
          <a:latin typeface="+mn-lt"/>
          <a:ea typeface="+mn-ea"/>
          <a:cs typeface="+mn-cs"/>
        </a:defRPr>
      </a:lvl7pPr>
      <a:lvl8pPr marL="2571750" indent="-212598" algn="l" defTabSz="685800" rtl="0" eaLnBrk="1" latinLnBrk="0" hangingPunct="1">
        <a:lnSpc>
          <a:spcPct val="112000"/>
        </a:lnSpc>
        <a:spcBef>
          <a:spcPts val="975"/>
        </a:spcBef>
        <a:buFont typeface="Corbel" panose="020B0503020204020204" pitchFamily="34" charset="0"/>
        <a:buChar char="–"/>
        <a:defRPr sz="1050" kern="1200">
          <a:solidFill>
            <a:schemeClr val="tx1">
              <a:lumMod val="85000"/>
              <a:lumOff val="15000"/>
            </a:schemeClr>
          </a:solidFill>
          <a:latin typeface="+mn-lt"/>
          <a:ea typeface="+mn-ea"/>
          <a:cs typeface="+mn-cs"/>
        </a:defRPr>
      </a:lvl8pPr>
      <a:lvl9pPr marL="2914650" indent="-212598" algn="l" defTabSz="685800" rtl="0" eaLnBrk="1" latinLnBrk="0" hangingPunct="1">
        <a:lnSpc>
          <a:spcPct val="112000"/>
        </a:lnSpc>
        <a:spcBef>
          <a:spcPts val="9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24" userDrawn="1">
          <p15:clr>
            <a:srgbClr val="F26B43"/>
          </p15:clr>
        </p15:guide>
        <p15:guide id="2" pos="360" userDrawn="1">
          <p15:clr>
            <a:srgbClr val="F26B43"/>
          </p15:clr>
        </p15:guide>
        <p15:guide id="3" orient="horz" pos="324" userDrawn="1">
          <p15:clr>
            <a:srgbClr val="F26B43"/>
          </p15:clr>
        </p15:guide>
        <p15:guide id="4" pos="5400" userDrawn="1">
          <p15:clr>
            <a:srgbClr val="F26B43"/>
          </p15:clr>
        </p15:guide>
        <p15:guide id="5" pos="24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nul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johnkilleen@dataworks-nc.org" TargetMode="Externa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6768" y="857250"/>
            <a:ext cx="6396831" cy="3181349"/>
          </a:xfrm>
        </p:spPr>
        <p:txBody>
          <a:bodyPr>
            <a:normAutofit fontScale="90000"/>
          </a:bodyPr>
          <a:lstStyle/>
          <a:p>
            <a:r>
              <a:rPr lang="en-US" sz="3600" i="0" dirty="0"/>
              <a:t>Durham, NC</a:t>
            </a:r>
            <a:br>
              <a:rPr lang="en-US" sz="3600" i="0" dirty="0"/>
            </a:br>
            <a:r>
              <a:rPr lang="en-US" sz="2400" dirty="0"/>
              <a:t>NNIP Showcase, Atlanta May 2018</a:t>
            </a:r>
            <a:br>
              <a:rPr lang="en-US" sz="2400" dirty="0"/>
            </a:br>
            <a:br>
              <a:rPr lang="en-US" sz="2400" dirty="0"/>
            </a:br>
            <a:br>
              <a:rPr lang="en-US" sz="2400" dirty="0"/>
            </a:br>
            <a:r>
              <a:rPr lang="en-US" sz="1800" dirty="0"/>
              <a:t>john Killeen</a:t>
            </a:r>
            <a:br>
              <a:rPr lang="en-US" sz="1800" dirty="0"/>
            </a:br>
            <a:r>
              <a:rPr lang="en-US" sz="1800" dirty="0"/>
              <a:t>and</a:t>
            </a:r>
            <a:br>
              <a:rPr lang="en-US" sz="1800" dirty="0"/>
            </a:br>
            <a:r>
              <a:rPr lang="en-US" sz="1800" dirty="0" err="1"/>
              <a:t>tim</a:t>
            </a:r>
            <a:r>
              <a:rPr lang="en-US" sz="1800" dirty="0"/>
              <a:t> </a:t>
            </a:r>
            <a:r>
              <a:rPr lang="en-US" sz="1800" dirty="0" err="1"/>
              <a:t>stallmann</a:t>
            </a:r>
            <a:br>
              <a:rPr lang="EN-US" sz="2400" dirty="0"/>
            </a:br>
            <a:br>
              <a:rPr lang="en-US" sz="3600" i="0" dirty="0"/>
            </a:br>
            <a:br>
              <a:rPr lang="en-US" sz="3600" i="0" dirty="0"/>
            </a:br>
            <a:endParaRPr lang="EN-US" sz="3600" i="0" dirty="0"/>
          </a:p>
        </p:txBody>
      </p:sp>
      <p:pic>
        <p:nvPicPr>
          <p:cNvPr id="6" name="Picture 5">
            <a:extLst>
              <a:ext uri="{FF2B5EF4-FFF2-40B4-BE49-F238E27FC236}">
                <a16:creationId xmlns:a16="http://schemas.microsoft.com/office/drawing/2014/main" id="{B508B0F2-E02E-8147-95DB-4ADAE37CDB99}"/>
              </a:ext>
            </a:extLst>
          </p:cNvPr>
          <p:cNvPicPr>
            <a:picLocks noChangeAspect="1"/>
          </p:cNvPicPr>
          <p:nvPr/>
        </p:nvPicPr>
        <p:blipFill rotWithShape="1">
          <a:blip r:embed="rId3"/>
          <a:srcRect l="2145" t="9429" r="2160" b="9794"/>
          <a:stretch/>
        </p:blipFill>
        <p:spPr>
          <a:xfrm>
            <a:off x="4802693" y="4232573"/>
            <a:ext cx="4109079" cy="731313"/>
          </a:xfrm>
          <a:prstGeom prst="rect">
            <a:avLst/>
          </a:prstGeom>
        </p:spPr>
      </p:pic>
      <p:sp>
        <p:nvSpPr>
          <p:cNvPr id="7" name="TextBox 6">
            <a:extLst>
              <a:ext uri="{FF2B5EF4-FFF2-40B4-BE49-F238E27FC236}">
                <a16:creationId xmlns:a16="http://schemas.microsoft.com/office/drawing/2014/main" id="{656EEBE5-1B70-F84C-9CEC-4F89A90D9A22}"/>
              </a:ext>
            </a:extLst>
          </p:cNvPr>
          <p:cNvSpPr txBox="1"/>
          <p:nvPr/>
        </p:nvSpPr>
        <p:spPr>
          <a:xfrm>
            <a:off x="8415867" y="711200"/>
            <a:ext cx="728133" cy="1066800"/>
          </a:xfrm>
          <a:prstGeom prst="rect">
            <a:avLst/>
          </a:prstGeom>
          <a:solidFill>
            <a:srgbClr val="221F20"/>
          </a:solidFill>
        </p:spPr>
        <p:txBody>
          <a:bodyPr wrap="square" rtlCol="0">
            <a:spAutoFit/>
          </a:bodyPr>
          <a:lstStyle/>
          <a:p>
            <a:endParaRPr lang="en-US" dirty="0"/>
          </a:p>
        </p:txBody>
      </p:sp>
    </p:spTree>
    <p:extLst>
      <p:ext uri="{BB962C8B-B14F-4D97-AF65-F5344CB8AC3E}">
        <p14:creationId xmlns:p14="http://schemas.microsoft.com/office/powerpoint/2010/main" val="202755826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C20368-D252-044F-8445-90158EE39360}"/>
              </a:ext>
            </a:extLst>
          </p:cNvPr>
          <p:cNvPicPr>
            <a:picLocks noChangeAspect="1"/>
          </p:cNvPicPr>
          <p:nvPr/>
        </p:nvPicPr>
        <p:blipFill>
          <a:blip r:embed="rId3"/>
          <a:stretch>
            <a:fillRect/>
          </a:stretch>
        </p:blipFill>
        <p:spPr>
          <a:xfrm>
            <a:off x="206879" y="3119055"/>
            <a:ext cx="2638962" cy="1713475"/>
          </a:xfrm>
          <a:prstGeom prst="rect">
            <a:avLst/>
          </a:prstGeom>
          <a:ln w="15875">
            <a:solidFill>
              <a:schemeClr val="tx1">
                <a:lumMod val="50000"/>
                <a:lumOff val="50000"/>
              </a:schemeClr>
            </a:solidFill>
          </a:ln>
        </p:spPr>
      </p:pic>
      <p:pic>
        <p:nvPicPr>
          <p:cNvPr id="7" name="Picture 6">
            <a:extLst>
              <a:ext uri="{FF2B5EF4-FFF2-40B4-BE49-F238E27FC236}">
                <a16:creationId xmlns:a16="http://schemas.microsoft.com/office/drawing/2014/main" id="{9EF73979-D592-8046-883D-B75C4AE0C75C}"/>
              </a:ext>
            </a:extLst>
          </p:cNvPr>
          <p:cNvPicPr>
            <a:picLocks noChangeAspect="1"/>
          </p:cNvPicPr>
          <p:nvPr/>
        </p:nvPicPr>
        <p:blipFill>
          <a:blip r:embed="rId4"/>
          <a:stretch>
            <a:fillRect/>
          </a:stretch>
        </p:blipFill>
        <p:spPr>
          <a:xfrm>
            <a:off x="2987409" y="3125272"/>
            <a:ext cx="2297336" cy="1707258"/>
          </a:xfrm>
          <a:prstGeom prst="rect">
            <a:avLst/>
          </a:prstGeom>
          <a:ln w="15875">
            <a:solidFill>
              <a:schemeClr val="tx1">
                <a:lumMod val="50000"/>
                <a:lumOff val="50000"/>
              </a:schemeClr>
            </a:solidFill>
          </a:ln>
        </p:spPr>
      </p:pic>
      <p:sp>
        <p:nvSpPr>
          <p:cNvPr id="12" name="TextBox 11">
            <a:extLst>
              <a:ext uri="{FF2B5EF4-FFF2-40B4-BE49-F238E27FC236}">
                <a16:creationId xmlns:a16="http://schemas.microsoft.com/office/drawing/2014/main" id="{280049A7-05DB-8F47-8A57-14D330557D52}"/>
              </a:ext>
            </a:extLst>
          </p:cNvPr>
          <p:cNvSpPr txBox="1"/>
          <p:nvPr/>
        </p:nvSpPr>
        <p:spPr>
          <a:xfrm>
            <a:off x="72573" y="5624025"/>
            <a:ext cx="10390921" cy="715581"/>
          </a:xfrm>
          <a:prstGeom prst="rect">
            <a:avLst/>
          </a:prstGeom>
          <a:noFill/>
        </p:spPr>
        <p:txBody>
          <a:bodyPr wrap="none" rtlCol="0">
            <a:spAutoFit/>
          </a:bodyPr>
          <a:lstStyle/>
          <a:p>
            <a:r>
              <a:rPr lang="en-US" dirty="0"/>
              <a:t>John – do we have workshop photos to drop in here?</a:t>
            </a:r>
          </a:p>
          <a:p>
            <a:r>
              <a:rPr lang="en-US" dirty="0"/>
              <a:t>Tim, not a lot of people shots, actually – check this one, which at least shows people/facilitation/gallery. And the photo of the markup on images</a:t>
            </a:r>
          </a:p>
          <a:p>
            <a:endParaRPr lang="en-US" dirty="0"/>
          </a:p>
        </p:txBody>
      </p:sp>
      <p:pic>
        <p:nvPicPr>
          <p:cNvPr id="9" name="Picture 3" descr="C:\Users\johnki\Desktop\HealthIndicators\WorkshopImages\IMG_0896.JPG">
            <a:extLst>
              <a:ext uri="{FF2B5EF4-FFF2-40B4-BE49-F238E27FC236}">
                <a16:creationId xmlns:a16="http://schemas.microsoft.com/office/drawing/2014/main" id="{442D5BAA-1494-CE47-94CF-C8C7672F0A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flipV="1">
            <a:off x="214142" y="595089"/>
            <a:ext cx="3215059" cy="2411295"/>
          </a:xfrm>
          <a:prstGeom prst="rect">
            <a:avLst/>
          </a:prstGeom>
          <a:noFill/>
          <a:ln w="158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2" descr="C:\Users\johnki\Desktop\HealthIndicators\WorkshopImages\IMG_0919.JPG">
            <a:extLst>
              <a:ext uri="{FF2B5EF4-FFF2-40B4-BE49-F238E27FC236}">
                <a16:creationId xmlns:a16="http://schemas.microsoft.com/office/drawing/2014/main" id="{F0161A4F-437A-654B-8329-F122FD12F8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171190" y="896502"/>
            <a:ext cx="2411295" cy="1808471"/>
          </a:xfrm>
          <a:prstGeom prst="rect">
            <a:avLst/>
          </a:prstGeom>
          <a:noFill/>
          <a:ln w="158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82BF639B-B6AA-3442-B20E-6CAA25761ABA}"/>
              </a:ext>
            </a:extLst>
          </p:cNvPr>
          <p:cNvSpPr>
            <a:spLocks noGrp="1"/>
          </p:cNvSpPr>
          <p:nvPr>
            <p:ph type="title"/>
          </p:nvPr>
        </p:nvSpPr>
        <p:spPr>
          <a:xfrm>
            <a:off x="72573" y="71419"/>
            <a:ext cx="6270169" cy="523670"/>
          </a:xfrm>
        </p:spPr>
        <p:txBody>
          <a:bodyPr>
            <a:noAutofit/>
          </a:bodyPr>
          <a:lstStyle/>
          <a:p>
            <a:pPr algn="l"/>
            <a:r>
              <a:rPr lang="en-US" sz="2400" dirty="0">
                <a:solidFill>
                  <a:schemeClr val="tx1">
                    <a:lumMod val="65000"/>
                    <a:lumOff val="35000"/>
                  </a:schemeClr>
                </a:solidFill>
              </a:rPr>
              <a:t>health indicators: workshop curriculum</a:t>
            </a:r>
            <a:br>
              <a:rPr lang="en-US" sz="2400" dirty="0">
                <a:solidFill>
                  <a:schemeClr val="tx1">
                    <a:lumMod val="65000"/>
                    <a:lumOff val="35000"/>
                  </a:schemeClr>
                </a:solidFill>
              </a:rPr>
            </a:br>
            <a:br>
              <a:rPr lang="en-US" sz="2400" dirty="0">
                <a:solidFill>
                  <a:schemeClr val="tx1">
                    <a:lumMod val="65000"/>
                    <a:lumOff val="35000"/>
                  </a:schemeClr>
                </a:solidFill>
              </a:rPr>
            </a:br>
            <a:endParaRPr lang="en-US" sz="2400" dirty="0">
              <a:solidFill>
                <a:schemeClr val="tx1">
                  <a:lumMod val="65000"/>
                  <a:lumOff val="35000"/>
                </a:schemeClr>
              </a:solidFill>
            </a:endParaRPr>
          </a:p>
        </p:txBody>
      </p:sp>
      <p:pic>
        <p:nvPicPr>
          <p:cNvPr id="15" name="Picture 14">
            <a:extLst>
              <a:ext uri="{FF2B5EF4-FFF2-40B4-BE49-F238E27FC236}">
                <a16:creationId xmlns:a16="http://schemas.microsoft.com/office/drawing/2014/main" id="{FEC5C6DD-96FA-C24F-84BD-128BCD43338F}"/>
              </a:ext>
            </a:extLst>
          </p:cNvPr>
          <p:cNvPicPr>
            <a:picLocks noChangeAspect="1"/>
          </p:cNvPicPr>
          <p:nvPr/>
        </p:nvPicPr>
        <p:blipFill rotWithShape="1">
          <a:blip r:embed="rId7"/>
          <a:srcRect t="6149"/>
          <a:stretch/>
        </p:blipFill>
        <p:spPr>
          <a:xfrm>
            <a:off x="5666301" y="677331"/>
            <a:ext cx="3165173" cy="3844217"/>
          </a:xfrm>
          <a:prstGeom prst="rect">
            <a:avLst/>
          </a:prstGeom>
        </p:spPr>
      </p:pic>
    </p:spTree>
    <p:extLst>
      <p:ext uri="{BB962C8B-B14F-4D97-AF65-F5344CB8AC3E}">
        <p14:creationId xmlns:p14="http://schemas.microsoft.com/office/powerpoint/2010/main" val="393576479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CB75FAB-75A3-CD4A-9E5A-B3F2279DD599}"/>
              </a:ext>
            </a:extLst>
          </p:cNvPr>
          <p:cNvPicPr>
            <a:picLocks noChangeAspect="1"/>
          </p:cNvPicPr>
          <p:nvPr/>
        </p:nvPicPr>
        <p:blipFill>
          <a:blip r:embed="rId3"/>
          <a:stretch>
            <a:fillRect/>
          </a:stretch>
        </p:blipFill>
        <p:spPr>
          <a:xfrm>
            <a:off x="3509121" y="1471678"/>
            <a:ext cx="2697564" cy="2413261"/>
          </a:xfrm>
          <a:prstGeom prst="rect">
            <a:avLst/>
          </a:prstGeom>
        </p:spPr>
      </p:pic>
      <p:sp>
        <p:nvSpPr>
          <p:cNvPr id="6" name="Magnetic Disk 5">
            <a:extLst>
              <a:ext uri="{FF2B5EF4-FFF2-40B4-BE49-F238E27FC236}">
                <a16:creationId xmlns:a16="http://schemas.microsoft.com/office/drawing/2014/main" id="{828DF20C-2C45-1D4F-9407-0033B0B3BBE9}"/>
              </a:ext>
            </a:extLst>
          </p:cNvPr>
          <p:cNvSpPr/>
          <p:nvPr/>
        </p:nvSpPr>
        <p:spPr>
          <a:xfrm>
            <a:off x="1969863" y="1878830"/>
            <a:ext cx="1311188" cy="136582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PostGIS</a:t>
            </a:r>
            <a:endParaRPr lang="en-US" dirty="0"/>
          </a:p>
          <a:p>
            <a:pPr algn="ctr"/>
            <a:r>
              <a:rPr lang="en-US" dirty="0"/>
              <a:t>Server</a:t>
            </a:r>
          </a:p>
        </p:txBody>
      </p:sp>
      <p:sp>
        <p:nvSpPr>
          <p:cNvPr id="7" name="TextBox 6">
            <a:extLst>
              <a:ext uri="{FF2B5EF4-FFF2-40B4-BE49-F238E27FC236}">
                <a16:creationId xmlns:a16="http://schemas.microsoft.com/office/drawing/2014/main" id="{0C050CF9-2843-914C-8A65-2C7A80E615B2}"/>
              </a:ext>
            </a:extLst>
          </p:cNvPr>
          <p:cNvSpPr txBox="1"/>
          <p:nvPr/>
        </p:nvSpPr>
        <p:spPr>
          <a:xfrm>
            <a:off x="520630" y="1304073"/>
            <a:ext cx="1402357" cy="507831"/>
          </a:xfrm>
          <a:prstGeom prst="rect">
            <a:avLst/>
          </a:prstGeom>
          <a:noFill/>
        </p:spPr>
        <p:txBody>
          <a:bodyPr wrap="square" rtlCol="0">
            <a:spAutoFit/>
          </a:bodyPr>
          <a:lstStyle/>
          <a:p>
            <a:r>
              <a:rPr lang="en-US" dirty="0"/>
              <a:t>County health</a:t>
            </a:r>
          </a:p>
          <a:p>
            <a:r>
              <a:rPr lang="en-US" dirty="0"/>
              <a:t>data</a:t>
            </a:r>
          </a:p>
        </p:txBody>
      </p:sp>
      <p:sp>
        <p:nvSpPr>
          <p:cNvPr id="8" name="TextBox 7">
            <a:extLst>
              <a:ext uri="{FF2B5EF4-FFF2-40B4-BE49-F238E27FC236}">
                <a16:creationId xmlns:a16="http://schemas.microsoft.com/office/drawing/2014/main" id="{287336C4-6E0F-0F46-9B25-B99817C9ED80}"/>
              </a:ext>
            </a:extLst>
          </p:cNvPr>
          <p:cNvSpPr txBox="1"/>
          <p:nvPr/>
        </p:nvSpPr>
        <p:spPr>
          <a:xfrm>
            <a:off x="72574" y="2022058"/>
            <a:ext cx="1377321" cy="507831"/>
          </a:xfrm>
          <a:prstGeom prst="rect">
            <a:avLst/>
          </a:prstGeom>
          <a:noFill/>
        </p:spPr>
        <p:txBody>
          <a:bodyPr wrap="square" rtlCol="0">
            <a:spAutoFit/>
          </a:bodyPr>
          <a:lstStyle/>
          <a:p>
            <a:r>
              <a:rPr lang="en-US" dirty="0"/>
              <a:t>Census info on</a:t>
            </a:r>
          </a:p>
          <a:p>
            <a:r>
              <a:rPr lang="en-US" dirty="0" err="1"/>
              <a:t>nbhd</a:t>
            </a:r>
            <a:r>
              <a:rPr lang="en-US" dirty="0"/>
              <a:t> correlates</a:t>
            </a:r>
          </a:p>
        </p:txBody>
      </p:sp>
      <p:sp>
        <p:nvSpPr>
          <p:cNvPr id="9" name="TextBox 8">
            <a:extLst>
              <a:ext uri="{FF2B5EF4-FFF2-40B4-BE49-F238E27FC236}">
                <a16:creationId xmlns:a16="http://schemas.microsoft.com/office/drawing/2014/main" id="{E313248D-4E0D-1D41-8B12-D96FF539F386}"/>
              </a:ext>
            </a:extLst>
          </p:cNvPr>
          <p:cNvSpPr txBox="1"/>
          <p:nvPr/>
        </p:nvSpPr>
        <p:spPr>
          <a:xfrm>
            <a:off x="213545" y="2652689"/>
            <a:ext cx="1166853" cy="923330"/>
          </a:xfrm>
          <a:prstGeom prst="rect">
            <a:avLst/>
          </a:prstGeom>
          <a:noFill/>
        </p:spPr>
        <p:txBody>
          <a:bodyPr wrap="square" rtlCol="0">
            <a:spAutoFit/>
          </a:bodyPr>
          <a:lstStyle/>
          <a:p>
            <a:r>
              <a:rPr lang="en-US" dirty="0"/>
              <a:t>Municipal datasets</a:t>
            </a:r>
          </a:p>
          <a:p>
            <a:r>
              <a:rPr lang="en-US" dirty="0"/>
              <a:t>(policing, evictions, …)</a:t>
            </a:r>
          </a:p>
        </p:txBody>
      </p:sp>
      <p:sp>
        <p:nvSpPr>
          <p:cNvPr id="10" name="TextBox 9">
            <a:extLst>
              <a:ext uri="{FF2B5EF4-FFF2-40B4-BE49-F238E27FC236}">
                <a16:creationId xmlns:a16="http://schemas.microsoft.com/office/drawing/2014/main" id="{06273A7B-FDD3-F348-AE88-ADA450FFBF5A}"/>
              </a:ext>
            </a:extLst>
          </p:cNvPr>
          <p:cNvSpPr txBox="1"/>
          <p:nvPr/>
        </p:nvSpPr>
        <p:spPr>
          <a:xfrm>
            <a:off x="456931" y="3848035"/>
            <a:ext cx="992965" cy="507831"/>
          </a:xfrm>
          <a:prstGeom prst="rect">
            <a:avLst/>
          </a:prstGeom>
          <a:noFill/>
        </p:spPr>
        <p:txBody>
          <a:bodyPr wrap="square" rtlCol="0">
            <a:spAutoFit/>
          </a:bodyPr>
          <a:lstStyle/>
          <a:p>
            <a:pPr algn="ctr"/>
            <a:r>
              <a:rPr lang="en-US" dirty="0"/>
              <a:t>Scraped data</a:t>
            </a:r>
          </a:p>
        </p:txBody>
      </p:sp>
      <p:cxnSp>
        <p:nvCxnSpPr>
          <p:cNvPr id="12" name="Straight Arrow Connector 11">
            <a:extLst>
              <a:ext uri="{FF2B5EF4-FFF2-40B4-BE49-F238E27FC236}">
                <a16:creationId xmlns:a16="http://schemas.microsoft.com/office/drawing/2014/main" id="{8710AB61-B83B-4341-B2BE-B4713843087B}"/>
              </a:ext>
            </a:extLst>
          </p:cNvPr>
          <p:cNvCxnSpPr>
            <a:cxnSpLocks/>
          </p:cNvCxnSpPr>
          <p:nvPr/>
        </p:nvCxnSpPr>
        <p:spPr>
          <a:xfrm>
            <a:off x="1101638" y="1637921"/>
            <a:ext cx="834757" cy="253916"/>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7B0F1D8-E7E8-FA41-A42E-3E26F0FC28E2}"/>
              </a:ext>
            </a:extLst>
          </p:cNvPr>
          <p:cNvCxnSpPr>
            <a:cxnSpLocks/>
            <a:stCxn id="8" idx="3"/>
          </p:cNvCxnSpPr>
          <p:nvPr/>
        </p:nvCxnSpPr>
        <p:spPr>
          <a:xfrm flipV="1">
            <a:off x="1449895" y="2213024"/>
            <a:ext cx="421960" cy="62950"/>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79351D3-3131-B647-8D0D-2D1E6AE0C7E3}"/>
              </a:ext>
            </a:extLst>
          </p:cNvPr>
          <p:cNvCxnSpPr>
            <a:cxnSpLocks/>
          </p:cNvCxnSpPr>
          <p:nvPr/>
        </p:nvCxnSpPr>
        <p:spPr>
          <a:xfrm flipV="1">
            <a:off x="1101638" y="2536671"/>
            <a:ext cx="770217" cy="481047"/>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C91B858-B914-2E44-96DE-30EF0CCF5473}"/>
              </a:ext>
            </a:extLst>
          </p:cNvPr>
          <p:cNvCxnSpPr>
            <a:cxnSpLocks/>
          </p:cNvCxnSpPr>
          <p:nvPr/>
        </p:nvCxnSpPr>
        <p:spPr>
          <a:xfrm flipV="1">
            <a:off x="1346153" y="3084987"/>
            <a:ext cx="590242" cy="662804"/>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220F40D3-BD2C-B849-B1B0-A919C11FEFB2}"/>
              </a:ext>
            </a:extLst>
          </p:cNvPr>
          <p:cNvSpPr/>
          <p:nvPr/>
        </p:nvSpPr>
        <p:spPr>
          <a:xfrm>
            <a:off x="2889996" y="3551679"/>
            <a:ext cx="3455940" cy="815648"/>
          </a:xfrm>
          <a:custGeom>
            <a:avLst/>
            <a:gdLst>
              <a:gd name="connsiteX0" fmla="*/ 0 w 2989006"/>
              <a:gd name="connsiteY0" fmla="*/ 0 h 925938"/>
              <a:gd name="connsiteX1" fmla="*/ 875071 w 2989006"/>
              <a:gd name="connsiteY1" fmla="*/ 884903 h 925938"/>
              <a:gd name="connsiteX2" fmla="*/ 2989006 w 2989006"/>
              <a:gd name="connsiteY2" fmla="*/ 786580 h 925938"/>
            </a:gdLst>
            <a:ahLst/>
            <a:cxnLst>
              <a:cxn ang="0">
                <a:pos x="connsiteX0" y="connsiteY0"/>
              </a:cxn>
              <a:cxn ang="0">
                <a:pos x="connsiteX1" y="connsiteY1"/>
              </a:cxn>
              <a:cxn ang="0">
                <a:pos x="connsiteX2" y="connsiteY2"/>
              </a:cxn>
            </a:cxnLst>
            <a:rect l="l" t="t" r="r" b="b"/>
            <a:pathLst>
              <a:path w="2989006" h="925938">
                <a:moveTo>
                  <a:pt x="0" y="0"/>
                </a:moveTo>
                <a:cubicBezTo>
                  <a:pt x="188451" y="376903"/>
                  <a:pt x="376903" y="753806"/>
                  <a:pt x="875071" y="884903"/>
                </a:cubicBezTo>
                <a:cubicBezTo>
                  <a:pt x="1373239" y="1016000"/>
                  <a:pt x="2610464" y="791496"/>
                  <a:pt x="2989006" y="786580"/>
                </a:cubicBezTo>
              </a:path>
            </a:pathLst>
          </a:cu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70DF407A-CA11-5448-BF05-4A453049B472}"/>
              </a:ext>
            </a:extLst>
          </p:cNvPr>
          <p:cNvSpPr txBox="1"/>
          <p:nvPr/>
        </p:nvSpPr>
        <p:spPr>
          <a:xfrm>
            <a:off x="4369358" y="3903733"/>
            <a:ext cx="1032655" cy="300082"/>
          </a:xfrm>
          <a:prstGeom prst="rect">
            <a:avLst/>
          </a:prstGeom>
          <a:noFill/>
        </p:spPr>
        <p:txBody>
          <a:bodyPr wrap="none" rtlCol="0">
            <a:spAutoFit/>
          </a:bodyPr>
          <a:lstStyle/>
          <a:p>
            <a:r>
              <a:rPr lang="en-US" dirty="0" err="1"/>
              <a:t>Plotly</a:t>
            </a:r>
            <a:r>
              <a:rPr lang="en-US" dirty="0"/>
              <a:t> Dash</a:t>
            </a:r>
          </a:p>
        </p:txBody>
      </p:sp>
      <p:pic>
        <p:nvPicPr>
          <p:cNvPr id="35" name="Picture 34">
            <a:extLst>
              <a:ext uri="{FF2B5EF4-FFF2-40B4-BE49-F238E27FC236}">
                <a16:creationId xmlns:a16="http://schemas.microsoft.com/office/drawing/2014/main" id="{84A41965-3084-E94D-B1F1-D6DA6E054456}"/>
              </a:ext>
            </a:extLst>
          </p:cNvPr>
          <p:cNvPicPr>
            <a:picLocks noChangeAspect="1"/>
          </p:cNvPicPr>
          <p:nvPr/>
        </p:nvPicPr>
        <p:blipFill rotWithShape="1">
          <a:blip r:embed="rId4"/>
          <a:srcRect b="25858"/>
          <a:stretch/>
        </p:blipFill>
        <p:spPr>
          <a:xfrm>
            <a:off x="6434756" y="907546"/>
            <a:ext cx="2608785" cy="1980345"/>
          </a:xfrm>
          <a:prstGeom prst="rect">
            <a:avLst/>
          </a:prstGeom>
          <a:ln w="12700">
            <a:solidFill>
              <a:schemeClr val="tx1">
                <a:lumMod val="50000"/>
                <a:lumOff val="50000"/>
              </a:schemeClr>
            </a:solidFill>
          </a:ln>
        </p:spPr>
      </p:pic>
      <p:pic>
        <p:nvPicPr>
          <p:cNvPr id="25" name="Picture 24">
            <a:extLst>
              <a:ext uri="{FF2B5EF4-FFF2-40B4-BE49-F238E27FC236}">
                <a16:creationId xmlns:a16="http://schemas.microsoft.com/office/drawing/2014/main" id="{43590BF1-256F-4448-A187-78E722D4B597}"/>
              </a:ext>
            </a:extLst>
          </p:cNvPr>
          <p:cNvPicPr>
            <a:picLocks noChangeAspect="1"/>
          </p:cNvPicPr>
          <p:nvPr/>
        </p:nvPicPr>
        <p:blipFill rotWithShape="1">
          <a:blip r:embed="rId5"/>
          <a:srcRect t="59246"/>
          <a:stretch/>
        </p:blipFill>
        <p:spPr>
          <a:xfrm>
            <a:off x="6434757" y="3024814"/>
            <a:ext cx="2608785" cy="1594783"/>
          </a:xfrm>
          <a:prstGeom prst="rect">
            <a:avLst/>
          </a:prstGeom>
          <a:ln w="12700">
            <a:solidFill>
              <a:schemeClr val="tx1">
                <a:lumMod val="50000"/>
                <a:lumOff val="50000"/>
              </a:schemeClr>
            </a:solidFill>
          </a:ln>
        </p:spPr>
      </p:pic>
      <p:sp>
        <p:nvSpPr>
          <p:cNvPr id="21" name="Title 1">
            <a:extLst>
              <a:ext uri="{FF2B5EF4-FFF2-40B4-BE49-F238E27FC236}">
                <a16:creationId xmlns:a16="http://schemas.microsoft.com/office/drawing/2014/main" id="{BDC5C54F-14F0-B044-A56B-EA86AE784CAE}"/>
              </a:ext>
            </a:extLst>
          </p:cNvPr>
          <p:cNvSpPr>
            <a:spLocks noGrp="1"/>
          </p:cNvSpPr>
          <p:nvPr>
            <p:ph type="title"/>
          </p:nvPr>
        </p:nvSpPr>
        <p:spPr>
          <a:xfrm>
            <a:off x="72574" y="71419"/>
            <a:ext cx="5721426" cy="523670"/>
          </a:xfrm>
        </p:spPr>
        <p:txBody>
          <a:bodyPr>
            <a:noAutofit/>
          </a:bodyPr>
          <a:lstStyle/>
          <a:p>
            <a:pPr algn="l"/>
            <a:r>
              <a:rPr lang="en-US" sz="2400" dirty="0">
                <a:solidFill>
                  <a:schemeClr val="tx1">
                    <a:lumMod val="65000"/>
                    <a:lumOff val="35000"/>
                  </a:schemeClr>
                </a:solidFill>
              </a:rPr>
              <a:t>health indicators: </a:t>
            </a:r>
            <a:r>
              <a:rPr lang="en-US" sz="2400" dirty="0" err="1">
                <a:solidFill>
                  <a:schemeClr val="tx1">
                    <a:lumMod val="65000"/>
                    <a:lumOff val="35000"/>
                  </a:schemeClr>
                </a:solidFill>
              </a:rPr>
              <a:t>infosheet</a:t>
            </a:r>
            <a:r>
              <a:rPr lang="en-US" sz="2400" dirty="0">
                <a:solidFill>
                  <a:schemeClr val="tx1">
                    <a:lumMod val="65000"/>
                    <a:lumOff val="35000"/>
                  </a:schemeClr>
                </a:solidFill>
              </a:rPr>
              <a:t> app</a:t>
            </a:r>
            <a:br>
              <a:rPr lang="en-US" sz="2400" dirty="0">
                <a:solidFill>
                  <a:schemeClr val="tx1">
                    <a:lumMod val="65000"/>
                    <a:lumOff val="35000"/>
                  </a:schemeClr>
                </a:solidFill>
              </a:rPr>
            </a:b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49613610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DF6B1E87-4BDE-554E-8B4E-C7BFCA8230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39658" y="136018"/>
            <a:ext cx="3773716" cy="4883633"/>
          </a:xfrm>
        </p:spPr>
      </p:pic>
      <p:pic>
        <p:nvPicPr>
          <p:cNvPr id="9" name="Picture 8">
            <a:extLst>
              <a:ext uri="{FF2B5EF4-FFF2-40B4-BE49-F238E27FC236}">
                <a16:creationId xmlns:a16="http://schemas.microsoft.com/office/drawing/2014/main" id="{27FCBA37-4F9C-F643-AA25-4BE78D4FE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372" y="999067"/>
            <a:ext cx="4096375" cy="3452866"/>
          </a:xfrm>
          <a:prstGeom prst="rect">
            <a:avLst/>
          </a:prstGeom>
          <a:ln w="12700">
            <a:solidFill>
              <a:schemeClr val="tx1">
                <a:lumMod val="50000"/>
                <a:lumOff val="50000"/>
              </a:schemeClr>
            </a:solidFill>
          </a:ln>
        </p:spPr>
      </p:pic>
      <p:sp>
        <p:nvSpPr>
          <p:cNvPr id="11" name="Title 1">
            <a:extLst>
              <a:ext uri="{FF2B5EF4-FFF2-40B4-BE49-F238E27FC236}">
                <a16:creationId xmlns:a16="http://schemas.microsoft.com/office/drawing/2014/main" id="{523373A4-24A3-584A-8356-66E0E86599B6}"/>
              </a:ext>
            </a:extLst>
          </p:cNvPr>
          <p:cNvSpPr>
            <a:spLocks noGrp="1"/>
          </p:cNvSpPr>
          <p:nvPr>
            <p:ph type="title"/>
          </p:nvPr>
        </p:nvSpPr>
        <p:spPr>
          <a:xfrm>
            <a:off x="72574" y="71419"/>
            <a:ext cx="5721426" cy="523670"/>
          </a:xfrm>
        </p:spPr>
        <p:txBody>
          <a:bodyPr>
            <a:noAutofit/>
          </a:bodyPr>
          <a:lstStyle/>
          <a:p>
            <a:pPr algn="l"/>
            <a:r>
              <a:rPr lang="en-US" sz="2400" dirty="0">
                <a:solidFill>
                  <a:schemeClr val="tx1">
                    <a:lumMod val="65000"/>
                    <a:lumOff val="35000"/>
                  </a:schemeClr>
                </a:solidFill>
              </a:rPr>
              <a:t>evictions and displacement</a:t>
            </a:r>
            <a:br>
              <a:rPr lang="en-US" sz="2400" dirty="0">
                <a:solidFill>
                  <a:schemeClr val="tx1">
                    <a:lumMod val="65000"/>
                    <a:lumOff val="35000"/>
                  </a:schemeClr>
                </a:solidFill>
              </a:rPr>
            </a:b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58679369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443BDCB-3686-A844-9808-6C6E962FEC29}"/>
              </a:ext>
            </a:extLst>
          </p:cNvPr>
          <p:cNvSpPr>
            <a:spLocks noGrp="1"/>
          </p:cNvSpPr>
          <p:nvPr>
            <p:ph type="title"/>
          </p:nvPr>
        </p:nvSpPr>
        <p:spPr>
          <a:xfrm>
            <a:off x="72574" y="71419"/>
            <a:ext cx="5721426" cy="523670"/>
          </a:xfrm>
        </p:spPr>
        <p:txBody>
          <a:bodyPr>
            <a:noAutofit/>
          </a:bodyPr>
          <a:lstStyle/>
          <a:p>
            <a:pPr algn="l"/>
            <a:r>
              <a:rPr lang="en-US" sz="2400" dirty="0">
                <a:solidFill>
                  <a:schemeClr val="tx1">
                    <a:lumMod val="65000"/>
                    <a:lumOff val="35000"/>
                  </a:schemeClr>
                </a:solidFill>
              </a:rPr>
              <a:t>evictions and displacement</a:t>
            </a:r>
            <a:br>
              <a:rPr lang="en-US" sz="2400" dirty="0">
                <a:solidFill>
                  <a:schemeClr val="tx1">
                    <a:lumMod val="65000"/>
                    <a:lumOff val="35000"/>
                  </a:schemeClr>
                </a:solidFill>
              </a:rPr>
            </a:br>
            <a:endParaRPr lang="en-US" sz="2400" dirty="0">
              <a:solidFill>
                <a:schemeClr val="tx1">
                  <a:lumMod val="65000"/>
                  <a:lumOff val="35000"/>
                </a:schemeClr>
              </a:solidFill>
            </a:endParaRPr>
          </a:p>
        </p:txBody>
      </p:sp>
      <p:pic>
        <p:nvPicPr>
          <p:cNvPr id="20" name="Picture 19">
            <a:extLst>
              <a:ext uri="{FF2B5EF4-FFF2-40B4-BE49-F238E27FC236}">
                <a16:creationId xmlns:a16="http://schemas.microsoft.com/office/drawing/2014/main" id="{37968DB6-BE57-EC44-8794-0BF88786D1E0}"/>
              </a:ext>
            </a:extLst>
          </p:cNvPr>
          <p:cNvPicPr>
            <a:picLocks noChangeAspect="1"/>
          </p:cNvPicPr>
          <p:nvPr/>
        </p:nvPicPr>
        <p:blipFill>
          <a:blip r:embed="rId3"/>
          <a:stretch>
            <a:fillRect/>
          </a:stretch>
        </p:blipFill>
        <p:spPr>
          <a:xfrm>
            <a:off x="72574" y="595088"/>
            <a:ext cx="8969826" cy="4401709"/>
          </a:xfrm>
          <a:prstGeom prst="rect">
            <a:avLst/>
          </a:prstGeom>
        </p:spPr>
      </p:pic>
    </p:spTree>
    <p:extLst>
      <p:ext uri="{BB962C8B-B14F-4D97-AF65-F5344CB8AC3E}">
        <p14:creationId xmlns:p14="http://schemas.microsoft.com/office/powerpoint/2010/main" val="395945231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4B8810-BBD5-4B4D-BCCF-DFB0FAEDF9B6}"/>
              </a:ext>
            </a:extLst>
          </p:cNvPr>
          <p:cNvPicPr>
            <a:picLocks noChangeAspect="1"/>
          </p:cNvPicPr>
          <p:nvPr/>
        </p:nvPicPr>
        <p:blipFill>
          <a:blip r:embed="rId3"/>
          <a:stretch>
            <a:fillRect/>
          </a:stretch>
        </p:blipFill>
        <p:spPr>
          <a:xfrm>
            <a:off x="656774" y="552755"/>
            <a:ext cx="7804145" cy="4459511"/>
          </a:xfrm>
          <a:prstGeom prst="rect">
            <a:avLst/>
          </a:prstGeom>
          <a:ln>
            <a:solidFill>
              <a:schemeClr val="tx1">
                <a:lumMod val="50000"/>
                <a:lumOff val="50000"/>
              </a:schemeClr>
            </a:solidFill>
          </a:ln>
        </p:spPr>
      </p:pic>
      <p:sp>
        <p:nvSpPr>
          <p:cNvPr id="17" name="Title 1">
            <a:extLst>
              <a:ext uri="{FF2B5EF4-FFF2-40B4-BE49-F238E27FC236}">
                <a16:creationId xmlns:a16="http://schemas.microsoft.com/office/drawing/2014/main" id="{A79CD8DF-FB50-B54B-A006-BD7175485B38}"/>
              </a:ext>
            </a:extLst>
          </p:cNvPr>
          <p:cNvSpPr>
            <a:spLocks noGrp="1"/>
          </p:cNvSpPr>
          <p:nvPr>
            <p:ph type="title"/>
          </p:nvPr>
        </p:nvSpPr>
        <p:spPr>
          <a:xfrm>
            <a:off x="72574" y="71419"/>
            <a:ext cx="5721426" cy="523670"/>
          </a:xfrm>
        </p:spPr>
        <p:txBody>
          <a:bodyPr>
            <a:noAutofit/>
          </a:bodyPr>
          <a:lstStyle/>
          <a:p>
            <a:pPr algn="l"/>
            <a:r>
              <a:rPr lang="en-US" sz="2400" dirty="0">
                <a:solidFill>
                  <a:schemeClr val="tx1">
                    <a:lumMod val="65000"/>
                    <a:lumOff val="35000"/>
                  </a:schemeClr>
                </a:solidFill>
              </a:rPr>
              <a:t>evictions and displacement</a:t>
            </a:r>
            <a:br>
              <a:rPr lang="en-US" sz="2400" dirty="0">
                <a:solidFill>
                  <a:schemeClr val="tx1">
                    <a:lumMod val="65000"/>
                    <a:lumOff val="35000"/>
                  </a:schemeClr>
                </a:solidFill>
              </a:rPr>
            </a:b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82535452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F79EDDA-8494-DE41-B50A-FF4006648E29}"/>
              </a:ext>
            </a:extLst>
          </p:cNvPr>
          <p:cNvSpPr txBox="1"/>
          <p:nvPr/>
        </p:nvSpPr>
        <p:spPr>
          <a:xfrm>
            <a:off x="2970879" y="998327"/>
            <a:ext cx="2405719" cy="1015663"/>
          </a:xfrm>
          <a:prstGeom prst="rect">
            <a:avLst/>
          </a:prstGeom>
          <a:solidFill>
            <a:srgbClr val="F5F5F5">
              <a:alpha val="26000"/>
            </a:srgbClr>
          </a:solidFill>
        </p:spPr>
        <p:txBody>
          <a:bodyPr wrap="square" rtlCol="0">
            <a:spAutoFit/>
          </a:bodyPr>
          <a:lstStyle/>
          <a:p>
            <a:pPr algn="ctr"/>
            <a:r>
              <a:rPr lang="en-US" sz="1200" b="1" dirty="0">
                <a:ln w="1270">
                  <a:solidFill>
                    <a:schemeClr val="bg1">
                      <a:alpha val="4000"/>
                    </a:schemeClr>
                  </a:solidFill>
                </a:ln>
                <a:solidFill>
                  <a:schemeClr val="tx1">
                    <a:lumMod val="75000"/>
                    <a:lumOff val="25000"/>
                  </a:schemeClr>
                </a:solidFill>
              </a:rPr>
              <a:t>“…specializes in the acquisition, revitalization and management of undervalued and distressed real estate.”</a:t>
            </a:r>
          </a:p>
          <a:p>
            <a:pPr algn="ctr"/>
            <a:endParaRPr lang="en-US" sz="1200" b="1" dirty="0">
              <a:ln w="1270">
                <a:solidFill>
                  <a:schemeClr val="bg1">
                    <a:alpha val="4000"/>
                  </a:schemeClr>
                </a:solidFill>
              </a:ln>
              <a:solidFill>
                <a:schemeClr val="tx1">
                  <a:lumMod val="75000"/>
                  <a:lumOff val="25000"/>
                </a:schemeClr>
              </a:solidFill>
            </a:endParaRPr>
          </a:p>
        </p:txBody>
      </p:sp>
      <p:pic>
        <p:nvPicPr>
          <p:cNvPr id="23" name="Picture 22">
            <a:extLst>
              <a:ext uri="{FF2B5EF4-FFF2-40B4-BE49-F238E27FC236}">
                <a16:creationId xmlns:a16="http://schemas.microsoft.com/office/drawing/2014/main" id="{1D2EFD51-4098-6848-BD48-E63E553695B2}"/>
              </a:ext>
            </a:extLst>
          </p:cNvPr>
          <p:cNvPicPr>
            <a:picLocks noChangeAspect="1"/>
          </p:cNvPicPr>
          <p:nvPr/>
        </p:nvPicPr>
        <p:blipFill>
          <a:blip r:embed="rId3"/>
          <a:stretch>
            <a:fillRect/>
          </a:stretch>
        </p:blipFill>
        <p:spPr>
          <a:xfrm>
            <a:off x="5554276" y="33868"/>
            <a:ext cx="3589724" cy="5074920"/>
          </a:xfrm>
          <a:prstGeom prst="rect">
            <a:avLst/>
          </a:prstGeom>
        </p:spPr>
      </p:pic>
      <p:sp>
        <p:nvSpPr>
          <p:cNvPr id="24" name="TextBox 23">
            <a:extLst>
              <a:ext uri="{FF2B5EF4-FFF2-40B4-BE49-F238E27FC236}">
                <a16:creationId xmlns:a16="http://schemas.microsoft.com/office/drawing/2014/main" id="{7FF58DB2-DB5B-2C47-B3AB-F3688E7637CC}"/>
              </a:ext>
            </a:extLst>
          </p:cNvPr>
          <p:cNvSpPr txBox="1"/>
          <p:nvPr/>
        </p:nvSpPr>
        <p:spPr>
          <a:xfrm>
            <a:off x="205687" y="998327"/>
            <a:ext cx="2489200" cy="2308324"/>
          </a:xfrm>
          <a:prstGeom prst="rect">
            <a:avLst/>
          </a:prstGeom>
          <a:noFill/>
        </p:spPr>
        <p:txBody>
          <a:bodyPr wrap="square" rtlCol="0">
            <a:spAutoFit/>
          </a:bodyPr>
          <a:lstStyle/>
          <a:p>
            <a:pPr algn="ctr"/>
            <a:endParaRPr lang="en-US" sz="1200" b="1" dirty="0">
              <a:ln w="1270">
                <a:solidFill>
                  <a:schemeClr val="bg1">
                    <a:alpha val="4000"/>
                  </a:schemeClr>
                </a:solidFill>
              </a:ln>
              <a:solidFill>
                <a:schemeClr val="tx1">
                  <a:lumMod val="75000"/>
                  <a:lumOff val="25000"/>
                </a:schemeClr>
              </a:solidFill>
            </a:endParaRPr>
          </a:p>
          <a:p>
            <a:pPr algn="ctr"/>
            <a:r>
              <a:rPr lang="en-US" sz="1200" b="1" dirty="0">
                <a:ln w="1270">
                  <a:solidFill>
                    <a:schemeClr val="bg1">
                      <a:alpha val="4000"/>
                    </a:schemeClr>
                  </a:solidFill>
                </a:ln>
                <a:solidFill>
                  <a:schemeClr val="tx1">
                    <a:lumMod val="75000"/>
                    <a:lumOff val="25000"/>
                  </a:schemeClr>
                </a:solidFill>
              </a:rPr>
              <a:t>“ ...focused on identifying assets which generate healthy in-place cash flow and strong returns through value-add enhancements characterized by cosmetic upgrades, increased property management oversight, accretive financing, capital improvements, and property repositioning/rebranding.”</a:t>
            </a:r>
          </a:p>
          <a:p>
            <a:endParaRPr lang="en-US" sz="1200" dirty="0">
              <a:solidFill>
                <a:schemeClr val="tx1">
                  <a:lumMod val="75000"/>
                  <a:lumOff val="25000"/>
                </a:schemeClr>
              </a:solidFill>
            </a:endParaRPr>
          </a:p>
        </p:txBody>
      </p:sp>
      <p:sp>
        <p:nvSpPr>
          <p:cNvPr id="25" name="TextBox 24">
            <a:extLst>
              <a:ext uri="{FF2B5EF4-FFF2-40B4-BE49-F238E27FC236}">
                <a16:creationId xmlns:a16="http://schemas.microsoft.com/office/drawing/2014/main" id="{E4EC9A4F-9C10-1240-8E5A-B36E57DF2717}"/>
              </a:ext>
            </a:extLst>
          </p:cNvPr>
          <p:cNvSpPr txBox="1"/>
          <p:nvPr/>
        </p:nvSpPr>
        <p:spPr>
          <a:xfrm>
            <a:off x="3238242" y="3908459"/>
            <a:ext cx="1870991" cy="1200329"/>
          </a:xfrm>
          <a:prstGeom prst="rect">
            <a:avLst/>
          </a:prstGeom>
          <a:noFill/>
        </p:spPr>
        <p:txBody>
          <a:bodyPr wrap="square" rtlCol="0">
            <a:spAutoFit/>
          </a:bodyPr>
          <a:lstStyle/>
          <a:p>
            <a:pPr algn="ctr"/>
            <a:endParaRPr lang="en-US" sz="1200" b="1" dirty="0">
              <a:ln w="1270">
                <a:solidFill>
                  <a:schemeClr val="bg1">
                    <a:alpha val="4000"/>
                  </a:schemeClr>
                </a:solidFill>
              </a:ln>
              <a:solidFill>
                <a:schemeClr val="tx1">
                  <a:lumMod val="75000"/>
                  <a:lumOff val="25000"/>
                </a:schemeClr>
              </a:solidFill>
            </a:endParaRPr>
          </a:p>
          <a:p>
            <a:pPr algn="ctr"/>
            <a:r>
              <a:rPr lang="en-US" sz="1200" b="1" dirty="0">
                <a:ln w="1270">
                  <a:solidFill>
                    <a:schemeClr val="bg1">
                      <a:alpha val="4000"/>
                    </a:schemeClr>
                  </a:solidFill>
                </a:ln>
                <a:solidFill>
                  <a:schemeClr val="tx1">
                    <a:lumMod val="75000"/>
                    <a:lumOff val="25000"/>
                  </a:schemeClr>
                </a:solidFill>
              </a:rPr>
              <a:t>“Inflation-protection through rent appreciation”</a:t>
            </a:r>
          </a:p>
          <a:p>
            <a:pPr algn="ctr"/>
            <a:endParaRPr lang="en-US" sz="1200" b="1" dirty="0">
              <a:ln w="1270">
                <a:solidFill>
                  <a:schemeClr val="bg1">
                    <a:alpha val="4000"/>
                  </a:schemeClr>
                </a:solidFill>
              </a:ln>
              <a:solidFill>
                <a:schemeClr val="tx1">
                  <a:lumMod val="75000"/>
                  <a:lumOff val="25000"/>
                </a:schemeClr>
              </a:solidFill>
            </a:endParaRPr>
          </a:p>
          <a:p>
            <a:endParaRPr lang="en-US" sz="1200" dirty="0">
              <a:solidFill>
                <a:schemeClr val="tx1">
                  <a:lumMod val="75000"/>
                  <a:lumOff val="25000"/>
                </a:schemeClr>
              </a:solidFill>
            </a:endParaRPr>
          </a:p>
        </p:txBody>
      </p:sp>
      <p:sp>
        <p:nvSpPr>
          <p:cNvPr id="26" name="TextBox 25">
            <a:extLst>
              <a:ext uri="{FF2B5EF4-FFF2-40B4-BE49-F238E27FC236}">
                <a16:creationId xmlns:a16="http://schemas.microsoft.com/office/drawing/2014/main" id="{9C104D5A-1E45-054F-A53A-0086157D5583}"/>
              </a:ext>
            </a:extLst>
          </p:cNvPr>
          <p:cNvSpPr txBox="1"/>
          <p:nvPr/>
        </p:nvSpPr>
        <p:spPr>
          <a:xfrm>
            <a:off x="304001" y="3429879"/>
            <a:ext cx="2292572" cy="1754326"/>
          </a:xfrm>
          <a:prstGeom prst="rect">
            <a:avLst/>
          </a:prstGeom>
          <a:noFill/>
        </p:spPr>
        <p:txBody>
          <a:bodyPr wrap="square" rtlCol="0">
            <a:spAutoFit/>
          </a:bodyPr>
          <a:lstStyle/>
          <a:p>
            <a:pPr algn="ctr"/>
            <a:r>
              <a:rPr lang="en-US" sz="1200" b="1" dirty="0">
                <a:ln w="1270">
                  <a:solidFill>
                    <a:schemeClr val="bg1">
                      <a:alpha val="4000"/>
                    </a:schemeClr>
                  </a:solidFill>
                </a:ln>
                <a:solidFill>
                  <a:schemeClr val="tx1">
                    <a:lumMod val="75000"/>
                    <a:lumOff val="25000"/>
                  </a:schemeClr>
                </a:solidFill>
              </a:rPr>
              <a:t>“We specialize in minimizing real estate and personal property taxes by analyzing and negotiating assessed values with tax assessors and local and state appeals boards throughout the Southeast.”</a:t>
            </a:r>
          </a:p>
          <a:p>
            <a:pPr algn="ctr"/>
            <a:endParaRPr lang="en-US" sz="1200" b="1" dirty="0">
              <a:ln w="1270">
                <a:solidFill>
                  <a:schemeClr val="bg1">
                    <a:alpha val="4000"/>
                  </a:schemeClr>
                </a:solidFill>
              </a:ln>
              <a:solidFill>
                <a:schemeClr val="tx1">
                  <a:lumMod val="75000"/>
                  <a:lumOff val="25000"/>
                </a:schemeClr>
              </a:solidFill>
            </a:endParaRPr>
          </a:p>
          <a:p>
            <a:endParaRPr lang="en-US" sz="1200" dirty="0">
              <a:solidFill>
                <a:schemeClr val="tx1">
                  <a:lumMod val="75000"/>
                  <a:lumOff val="25000"/>
                </a:schemeClr>
              </a:solidFill>
            </a:endParaRPr>
          </a:p>
        </p:txBody>
      </p:sp>
      <p:sp>
        <p:nvSpPr>
          <p:cNvPr id="27" name="Rectangle 26">
            <a:extLst>
              <a:ext uri="{FF2B5EF4-FFF2-40B4-BE49-F238E27FC236}">
                <a16:creationId xmlns:a16="http://schemas.microsoft.com/office/drawing/2014/main" id="{9FDFCAE9-15BB-8145-889F-2ED1C8616E52}"/>
              </a:ext>
            </a:extLst>
          </p:cNvPr>
          <p:cNvSpPr/>
          <p:nvPr/>
        </p:nvSpPr>
        <p:spPr>
          <a:xfrm>
            <a:off x="3041616" y="2361060"/>
            <a:ext cx="2334982" cy="1200329"/>
          </a:xfrm>
          <a:prstGeom prst="rect">
            <a:avLst/>
          </a:prstGeom>
          <a:solidFill>
            <a:srgbClr val="F5F5F5">
              <a:alpha val="26000"/>
            </a:srgbClr>
          </a:solidFill>
        </p:spPr>
        <p:txBody>
          <a:bodyPr wrap="square" rtlCol="0">
            <a:spAutoFit/>
          </a:bodyPr>
          <a:lstStyle/>
          <a:p>
            <a:pPr algn="ctr"/>
            <a:r>
              <a:rPr lang="en-US" sz="1200" b="1" dirty="0">
                <a:ln w="1270">
                  <a:solidFill>
                    <a:schemeClr val="bg1">
                      <a:alpha val="4000"/>
                    </a:schemeClr>
                  </a:solidFill>
                </a:ln>
                <a:solidFill>
                  <a:schemeClr val="tx1">
                    <a:lumMod val="75000"/>
                    <a:lumOff val="25000"/>
                  </a:schemeClr>
                </a:solidFill>
              </a:rPr>
              <a:t>“By using ----, all you need is a list of delinquent tenants, supporting documents, and a computer, and you can have your evictions underway in minutes.”</a:t>
            </a:r>
          </a:p>
        </p:txBody>
      </p:sp>
      <p:sp>
        <p:nvSpPr>
          <p:cNvPr id="31" name="Title 1">
            <a:extLst>
              <a:ext uri="{FF2B5EF4-FFF2-40B4-BE49-F238E27FC236}">
                <a16:creationId xmlns:a16="http://schemas.microsoft.com/office/drawing/2014/main" id="{9F8F8ADF-B6A0-8A47-A382-68E8DAFE8D19}"/>
              </a:ext>
            </a:extLst>
          </p:cNvPr>
          <p:cNvSpPr>
            <a:spLocks noGrp="1"/>
          </p:cNvSpPr>
          <p:nvPr>
            <p:ph type="title"/>
          </p:nvPr>
        </p:nvSpPr>
        <p:spPr>
          <a:xfrm>
            <a:off x="72574" y="71419"/>
            <a:ext cx="5721426" cy="523670"/>
          </a:xfrm>
        </p:spPr>
        <p:txBody>
          <a:bodyPr>
            <a:noAutofit/>
          </a:bodyPr>
          <a:lstStyle/>
          <a:p>
            <a:pPr algn="l"/>
            <a:r>
              <a:rPr lang="en-US" sz="2400" dirty="0">
                <a:solidFill>
                  <a:schemeClr val="tx1">
                    <a:lumMod val="65000"/>
                    <a:lumOff val="35000"/>
                  </a:schemeClr>
                </a:solidFill>
              </a:rPr>
              <a:t>evictions and displacement</a:t>
            </a:r>
            <a:br>
              <a:rPr lang="en-US" sz="2400" dirty="0">
                <a:solidFill>
                  <a:schemeClr val="tx1">
                    <a:lumMod val="65000"/>
                    <a:lumOff val="35000"/>
                  </a:schemeClr>
                </a:solidFill>
              </a:rPr>
            </a:b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6027854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6858-0272-7F48-B7CE-A17315D4E689}"/>
              </a:ext>
            </a:extLst>
          </p:cNvPr>
          <p:cNvSpPr>
            <a:spLocks noGrp="1"/>
          </p:cNvSpPr>
          <p:nvPr>
            <p:ph type="title"/>
          </p:nvPr>
        </p:nvSpPr>
        <p:spPr>
          <a:xfrm>
            <a:off x="0" y="306061"/>
            <a:ext cx="9144000" cy="4587670"/>
          </a:xfrm>
        </p:spPr>
        <p:txBody>
          <a:bodyPr>
            <a:normAutofit/>
          </a:bodyPr>
          <a:lstStyle/>
          <a:p>
            <a:pPr algn="ctr"/>
            <a:r>
              <a:rPr lang="en-US" sz="2000" i="0" dirty="0"/>
              <a:t>The Durham Lab</a:t>
            </a:r>
            <a:br>
              <a:rPr lang="en-US" sz="2000" i="0" dirty="0"/>
            </a:br>
            <a:br>
              <a:rPr lang="en-US" sz="1800" dirty="0"/>
            </a:br>
            <a:r>
              <a:rPr lang="en-US" sz="1800" dirty="0"/>
              <a:t>*</a:t>
            </a:r>
            <a:r>
              <a:rPr lang="en-US" sz="1800" i="0" dirty="0"/>
              <a:t>  direct access to data and tools (Neighborhood Compass workshops)</a:t>
            </a:r>
            <a:br>
              <a:rPr lang="en-US" sz="1800" i="0" dirty="0"/>
            </a:br>
            <a:br>
              <a:rPr lang="en-US" sz="1800" i="0" dirty="0"/>
            </a:br>
            <a:r>
              <a:rPr lang="en-US" sz="1800" i="0" dirty="0"/>
              <a:t>*  </a:t>
            </a:r>
            <a:r>
              <a:rPr lang="en-US" sz="1800" i="0" dirty="0">
                <a:solidFill>
                  <a:schemeClr val="tx1"/>
                </a:solidFill>
              </a:rPr>
              <a:t>neighborhood workshops for sharing and interpreting data</a:t>
            </a:r>
            <a:br>
              <a:rPr lang="en-US" sz="1800" i="0" dirty="0">
                <a:solidFill>
                  <a:schemeClr val="tx1"/>
                </a:solidFill>
              </a:rPr>
            </a:br>
            <a:br>
              <a:rPr lang="en-US" sz="1800" i="0" dirty="0">
                <a:solidFill>
                  <a:schemeClr val="tx1"/>
                </a:solidFill>
              </a:rPr>
            </a:br>
            <a:r>
              <a:rPr lang="en-US" sz="1800" i="0" dirty="0">
                <a:solidFill>
                  <a:schemeClr val="tx1"/>
                </a:solidFill>
              </a:rPr>
              <a:t>*  best practices for sharing user-contributed stories/photos, oral history &amp; interviews </a:t>
            </a:r>
            <a:r>
              <a:rPr lang="en-US" sz="1800" dirty="0">
                <a:solidFill>
                  <a:schemeClr val="tx1"/>
                </a:solidFill>
              </a:rPr>
              <a:t>alongside</a:t>
            </a:r>
            <a:r>
              <a:rPr lang="en-US" sz="1800" i="0" dirty="0">
                <a:solidFill>
                  <a:schemeClr val="tx1"/>
                </a:solidFill>
              </a:rPr>
              <a:t> metrics</a:t>
            </a:r>
            <a:br>
              <a:rPr lang="en-US" sz="1800" i="0" dirty="0">
                <a:solidFill>
                  <a:schemeClr val="tx1"/>
                </a:solidFill>
              </a:rPr>
            </a:br>
            <a:br>
              <a:rPr lang="en-US" sz="1800" i="0" dirty="0">
                <a:solidFill>
                  <a:schemeClr val="tx1"/>
                </a:solidFill>
              </a:rPr>
            </a:br>
            <a:r>
              <a:rPr lang="en-US" sz="1800" i="0" dirty="0">
                <a:solidFill>
                  <a:schemeClr val="tx1"/>
                </a:solidFill>
              </a:rPr>
              <a:t>*  convened panels of neighbors, public administrators, journalists and research folks for discussion and public dialog</a:t>
            </a:r>
            <a:br>
              <a:rPr lang="en-US" sz="2700" i="0" dirty="0">
                <a:solidFill>
                  <a:schemeClr val="tx1"/>
                </a:solidFill>
              </a:rPr>
            </a:br>
            <a:br>
              <a:rPr lang="en-US" sz="2700" i="0" dirty="0"/>
            </a:br>
            <a:br>
              <a:rPr lang="en-US" dirty="0"/>
            </a:br>
            <a:endParaRPr lang="en-US" dirty="0"/>
          </a:p>
        </p:txBody>
      </p:sp>
      <p:pic>
        <p:nvPicPr>
          <p:cNvPr id="8" name="Picture 7">
            <a:extLst>
              <a:ext uri="{FF2B5EF4-FFF2-40B4-BE49-F238E27FC236}">
                <a16:creationId xmlns:a16="http://schemas.microsoft.com/office/drawing/2014/main" id="{666EAF13-3772-6943-8DBA-CDE0C6B2E508}"/>
              </a:ext>
            </a:extLst>
          </p:cNvPr>
          <p:cNvPicPr>
            <a:picLocks noChangeAspect="1"/>
          </p:cNvPicPr>
          <p:nvPr/>
        </p:nvPicPr>
        <p:blipFill>
          <a:blip r:embed="rId3"/>
          <a:stretch>
            <a:fillRect/>
          </a:stretch>
        </p:blipFill>
        <p:spPr>
          <a:xfrm>
            <a:off x="2790825" y="3328136"/>
            <a:ext cx="3562350" cy="1650265"/>
          </a:xfrm>
          <a:prstGeom prst="rect">
            <a:avLst/>
          </a:prstGeom>
        </p:spPr>
      </p:pic>
    </p:spTree>
    <p:extLst>
      <p:ext uri="{BB962C8B-B14F-4D97-AF65-F5344CB8AC3E}">
        <p14:creationId xmlns:p14="http://schemas.microsoft.com/office/powerpoint/2010/main" val="175960672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221F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6858-0272-7F48-B7CE-A17315D4E689}"/>
              </a:ext>
            </a:extLst>
          </p:cNvPr>
          <p:cNvSpPr>
            <a:spLocks noGrp="1"/>
          </p:cNvSpPr>
          <p:nvPr>
            <p:ph type="title"/>
          </p:nvPr>
        </p:nvSpPr>
        <p:spPr>
          <a:xfrm>
            <a:off x="2514599" y="2838367"/>
            <a:ext cx="4252923" cy="1646960"/>
          </a:xfrm>
        </p:spPr>
        <p:txBody>
          <a:bodyPr>
            <a:normAutofit fontScale="90000"/>
          </a:bodyPr>
          <a:lstStyle/>
          <a:p>
            <a:pPr algn="ctr"/>
            <a:r>
              <a:rPr lang="en-US" sz="2400" i="0" dirty="0">
                <a:solidFill>
                  <a:schemeClr val="bg1"/>
                </a:solidFill>
              </a:rPr>
              <a:t>contact us</a:t>
            </a:r>
            <a:br>
              <a:rPr lang="en-US" sz="2400" i="0" dirty="0">
                <a:solidFill>
                  <a:schemeClr val="bg1"/>
                </a:solidFill>
              </a:rPr>
            </a:br>
            <a:r>
              <a:rPr lang="en-US" sz="2000" i="0" dirty="0">
                <a:solidFill>
                  <a:schemeClr val="bg1"/>
                </a:solidFill>
              </a:rPr>
              <a:t>919.681.2063</a:t>
            </a:r>
            <a:br>
              <a:rPr lang="en-US" sz="2400" i="0" dirty="0">
                <a:solidFill>
                  <a:schemeClr val="bg1"/>
                </a:solidFill>
              </a:rPr>
            </a:br>
            <a:r>
              <a:rPr lang="en-US" sz="2400" i="0" dirty="0">
                <a:solidFill>
                  <a:schemeClr val="bg1"/>
                </a:solidFill>
                <a:hlinkClick r:id="rId2"/>
              </a:rPr>
              <a:t>johnkilleen@dataworks-nc.org</a:t>
            </a:r>
            <a:br>
              <a:rPr lang="en-US" sz="2400" i="0" dirty="0">
                <a:solidFill>
                  <a:schemeClr val="bg1"/>
                </a:solidFill>
              </a:rPr>
            </a:br>
            <a:r>
              <a:rPr lang="en-US" sz="2400" i="0" dirty="0">
                <a:solidFill>
                  <a:schemeClr val="bg1"/>
                </a:solidFill>
              </a:rPr>
              <a:t>tweets @</a:t>
            </a:r>
            <a:r>
              <a:rPr lang="en-US" sz="2400" i="0" dirty="0" err="1">
                <a:solidFill>
                  <a:schemeClr val="bg1"/>
                </a:solidFill>
              </a:rPr>
              <a:t>DataWorks_NC</a:t>
            </a:r>
            <a:br>
              <a:rPr lang="en-US" sz="2400" dirty="0">
                <a:solidFill>
                  <a:schemeClr val="bg1"/>
                </a:solidFill>
              </a:rPr>
            </a:br>
            <a:br>
              <a:rPr lang="en-US" sz="2400" dirty="0">
                <a:solidFill>
                  <a:schemeClr val="bg1"/>
                </a:solidFill>
              </a:rPr>
            </a:br>
            <a:endParaRPr lang="en-US" sz="2400" dirty="0">
              <a:solidFill>
                <a:schemeClr val="bg1"/>
              </a:solidFill>
            </a:endParaRPr>
          </a:p>
        </p:txBody>
      </p:sp>
      <p:pic>
        <p:nvPicPr>
          <p:cNvPr id="9" name="Picture 8">
            <a:extLst>
              <a:ext uri="{FF2B5EF4-FFF2-40B4-BE49-F238E27FC236}">
                <a16:creationId xmlns:a16="http://schemas.microsoft.com/office/drawing/2014/main" id="{81312046-A97E-D848-AD13-70D06B5F48FC}"/>
              </a:ext>
            </a:extLst>
          </p:cNvPr>
          <p:cNvPicPr>
            <a:picLocks noChangeAspect="1"/>
          </p:cNvPicPr>
          <p:nvPr/>
        </p:nvPicPr>
        <p:blipFill rotWithShape="1">
          <a:blip r:embed="rId3"/>
          <a:srcRect l="2145" t="9429" r="2160" b="9794"/>
          <a:stretch/>
        </p:blipFill>
        <p:spPr>
          <a:xfrm>
            <a:off x="3323708" y="4135081"/>
            <a:ext cx="2634704" cy="468911"/>
          </a:xfrm>
          <a:prstGeom prst="rect">
            <a:avLst/>
          </a:prstGeom>
        </p:spPr>
      </p:pic>
      <p:pic>
        <p:nvPicPr>
          <p:cNvPr id="11" name="Picture 10">
            <a:extLst>
              <a:ext uri="{FF2B5EF4-FFF2-40B4-BE49-F238E27FC236}">
                <a16:creationId xmlns:a16="http://schemas.microsoft.com/office/drawing/2014/main" id="{5531EE73-2B50-7840-A721-1678FCF49F92}"/>
              </a:ext>
            </a:extLst>
          </p:cNvPr>
          <p:cNvPicPr>
            <a:picLocks noChangeAspect="1"/>
          </p:cNvPicPr>
          <p:nvPr/>
        </p:nvPicPr>
        <p:blipFill>
          <a:blip r:embed="rId4"/>
          <a:stretch>
            <a:fillRect/>
          </a:stretch>
        </p:blipFill>
        <p:spPr>
          <a:xfrm rot="10800000">
            <a:off x="3655750" y="753587"/>
            <a:ext cx="1966115" cy="1966115"/>
          </a:xfrm>
          <a:prstGeom prst="rect">
            <a:avLst/>
          </a:prstGeom>
        </p:spPr>
      </p:pic>
    </p:spTree>
    <p:extLst>
      <p:ext uri="{BB962C8B-B14F-4D97-AF65-F5344CB8AC3E}">
        <p14:creationId xmlns:p14="http://schemas.microsoft.com/office/powerpoint/2010/main" val="1622159698"/>
      </p:ext>
    </p:extLst>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0738BE9-8DA2-AE42-9C91-AE5F00602033}"/>
              </a:ext>
            </a:extLst>
          </p:cNvPr>
          <p:cNvSpPr txBox="1">
            <a:spLocks/>
          </p:cNvSpPr>
          <p:nvPr/>
        </p:nvSpPr>
        <p:spPr>
          <a:xfrm>
            <a:off x="571498" y="397933"/>
            <a:ext cx="7962901" cy="4598613"/>
          </a:xfrm>
          <a:prstGeom prst="rect">
            <a:avLst/>
          </a:prstGeom>
        </p:spPr>
        <p:txBody>
          <a:bodyPr vert="horz" lIns="91440" tIns="45720" rIns="91440" bIns="45720" rtlCol="0" anchor="t">
            <a:normAutofit/>
          </a:bodyPr>
          <a:lstStyle>
            <a:lvl1pPr algn="r" defTabSz="685800" rtl="0" eaLnBrk="1" latinLnBrk="0" hangingPunct="1">
              <a:lnSpc>
                <a:spcPct val="90000"/>
              </a:lnSpc>
              <a:spcBef>
                <a:spcPct val="0"/>
              </a:spcBef>
              <a:buNone/>
              <a:defRPr sz="3750" b="0" i="1" kern="1200" baseline="0">
                <a:solidFill>
                  <a:schemeClr val="tx1">
                    <a:lumMod val="85000"/>
                    <a:lumOff val="15000"/>
                  </a:schemeClr>
                </a:solidFill>
                <a:latin typeface="+mj-lt"/>
                <a:ea typeface="+mj-ea"/>
                <a:cs typeface="+mj-cs"/>
              </a:defRPr>
            </a:lvl1pPr>
          </a:lstStyle>
          <a:p>
            <a:pPr algn="ctr"/>
            <a:endParaRPr lang="en-US" sz="2400" b="1" i="0" dirty="0">
              <a:solidFill>
                <a:schemeClr val="tx1">
                  <a:lumMod val="65000"/>
                  <a:lumOff val="35000"/>
                </a:schemeClr>
              </a:solidFill>
            </a:endParaRPr>
          </a:p>
          <a:p>
            <a:pPr algn="ctr"/>
            <a:r>
              <a:rPr lang="en-US" sz="2400" b="1" i="0" dirty="0" err="1">
                <a:solidFill>
                  <a:schemeClr val="tx1">
                    <a:lumMod val="65000"/>
                    <a:lumOff val="35000"/>
                  </a:schemeClr>
                </a:solidFill>
              </a:rPr>
              <a:t>DataWorks</a:t>
            </a:r>
            <a:r>
              <a:rPr lang="en-US" sz="2400" b="1" i="0" dirty="0">
                <a:solidFill>
                  <a:schemeClr val="tx1">
                    <a:lumMod val="65000"/>
                    <a:lumOff val="35000"/>
                  </a:schemeClr>
                </a:solidFill>
              </a:rPr>
              <a:t>’</a:t>
            </a:r>
            <a:r>
              <a:rPr lang="en-US" sz="3200" b="1" i="0" dirty="0">
                <a:solidFill>
                  <a:schemeClr val="tx1">
                    <a:lumMod val="65000"/>
                    <a:lumOff val="35000"/>
                  </a:schemeClr>
                </a:solidFill>
              </a:rPr>
              <a:t> </a:t>
            </a:r>
            <a:r>
              <a:rPr lang="en-US" sz="2400" b="1" i="0" dirty="0">
                <a:solidFill>
                  <a:schemeClr val="tx1">
                    <a:lumMod val="65000"/>
                    <a:lumOff val="35000"/>
                  </a:schemeClr>
                </a:solidFill>
              </a:rPr>
              <a:t>mission</a:t>
            </a:r>
          </a:p>
          <a:p>
            <a:pPr algn="ctr"/>
            <a:r>
              <a:rPr lang="en-US" sz="2400" i="0" dirty="0">
                <a:solidFill>
                  <a:schemeClr val="tx1">
                    <a:lumMod val="65000"/>
                    <a:lumOff val="35000"/>
                  </a:schemeClr>
                </a:solidFill>
              </a:rPr>
              <a:t>is to democratize data to facilitate an empowered, productive, and equitable community.</a:t>
            </a:r>
          </a:p>
          <a:p>
            <a:pPr algn="ctr"/>
            <a:endParaRPr lang="en-US" sz="2400" i="0" dirty="0">
              <a:solidFill>
                <a:schemeClr val="tx1">
                  <a:lumMod val="65000"/>
                  <a:lumOff val="35000"/>
                </a:schemeClr>
              </a:solidFill>
            </a:endParaRPr>
          </a:p>
          <a:p>
            <a:pPr algn="ctr"/>
            <a:r>
              <a:rPr lang="en-US" sz="2400" b="1" i="0" dirty="0">
                <a:solidFill>
                  <a:schemeClr val="tx1">
                    <a:lumMod val="65000"/>
                    <a:lumOff val="35000"/>
                  </a:schemeClr>
                </a:solidFill>
              </a:rPr>
              <a:t>We provide</a:t>
            </a:r>
          </a:p>
          <a:p>
            <a:pPr algn="ctr"/>
            <a:r>
              <a:rPr lang="en-US" sz="2400" i="0" dirty="0">
                <a:solidFill>
                  <a:schemeClr val="tx1">
                    <a:lumMod val="65000"/>
                    <a:lumOff val="35000"/>
                  </a:schemeClr>
                </a:solidFill>
              </a:rPr>
              <a:t>quantitative indicators with qualitative values.</a:t>
            </a:r>
          </a:p>
          <a:p>
            <a:pPr algn="ctr"/>
            <a:endParaRPr lang="en-US" sz="2400" i="0" dirty="0">
              <a:solidFill>
                <a:schemeClr val="tx1">
                  <a:lumMod val="65000"/>
                  <a:lumOff val="35000"/>
                </a:schemeClr>
              </a:solidFill>
            </a:endParaRPr>
          </a:p>
          <a:p>
            <a:pPr algn="ctr"/>
            <a:r>
              <a:rPr lang="en-US" sz="2400" b="1" i="0" dirty="0">
                <a:solidFill>
                  <a:schemeClr val="tx1">
                    <a:lumMod val="65000"/>
                    <a:lumOff val="35000"/>
                  </a:schemeClr>
                </a:solidFill>
              </a:rPr>
              <a:t>Our core partners</a:t>
            </a:r>
            <a:br>
              <a:rPr lang="en-US" sz="2400" i="0" dirty="0">
                <a:solidFill>
                  <a:schemeClr val="tx1">
                    <a:lumMod val="65000"/>
                    <a:lumOff val="35000"/>
                  </a:schemeClr>
                </a:solidFill>
              </a:rPr>
            </a:br>
            <a:r>
              <a:rPr lang="en-US" sz="2400" i="0" dirty="0">
                <a:solidFill>
                  <a:schemeClr val="tx1">
                    <a:lumMod val="65000"/>
                    <a:lumOff val="35000"/>
                  </a:schemeClr>
                </a:solidFill>
              </a:rPr>
              <a:t>City of Durham</a:t>
            </a:r>
          </a:p>
          <a:p>
            <a:pPr algn="ctr"/>
            <a:r>
              <a:rPr lang="en-US" sz="2400" i="0" dirty="0">
                <a:solidFill>
                  <a:schemeClr val="tx1">
                    <a:lumMod val="65000"/>
                    <a:lumOff val="35000"/>
                  </a:schemeClr>
                </a:solidFill>
              </a:rPr>
              <a:t>Durham County</a:t>
            </a:r>
          </a:p>
          <a:p>
            <a:pPr algn="ctr"/>
            <a:r>
              <a:rPr lang="en-US" sz="2400" i="0" dirty="0">
                <a:solidFill>
                  <a:schemeClr val="tx1">
                    <a:lumMod val="65000"/>
                    <a:lumOff val="35000"/>
                  </a:schemeClr>
                </a:solidFill>
              </a:rPr>
              <a:t>Social Science Research Institute @ Duke University</a:t>
            </a:r>
          </a:p>
          <a:p>
            <a:pPr algn="ctr"/>
            <a:endParaRPr lang="en-US" sz="3200" i="0" dirty="0">
              <a:solidFill>
                <a:schemeClr val="tx1">
                  <a:lumMod val="65000"/>
                  <a:lumOff val="35000"/>
                </a:schemeClr>
              </a:solidFill>
            </a:endParaRPr>
          </a:p>
        </p:txBody>
      </p:sp>
    </p:spTree>
    <p:extLst>
      <p:ext uri="{BB962C8B-B14F-4D97-AF65-F5344CB8AC3E}">
        <p14:creationId xmlns:p14="http://schemas.microsoft.com/office/powerpoint/2010/main" val="3041788963"/>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6858-0272-7F48-B7CE-A17315D4E689}"/>
              </a:ext>
            </a:extLst>
          </p:cNvPr>
          <p:cNvSpPr>
            <a:spLocks noGrp="1"/>
          </p:cNvSpPr>
          <p:nvPr>
            <p:ph type="title"/>
          </p:nvPr>
        </p:nvSpPr>
        <p:spPr>
          <a:xfrm>
            <a:off x="93434" y="99483"/>
            <a:ext cx="2103666" cy="4726517"/>
          </a:xfrm>
        </p:spPr>
        <p:txBody>
          <a:bodyPr>
            <a:normAutofit fontScale="90000"/>
          </a:bodyPr>
          <a:lstStyle/>
          <a:p>
            <a:pPr algn="l">
              <a:lnSpc>
                <a:spcPct val="100000"/>
              </a:lnSpc>
              <a:spcBef>
                <a:spcPts val="1200"/>
              </a:spcBef>
            </a:pPr>
            <a:r>
              <a:rPr lang="en-US" sz="1200" b="1" dirty="0"/>
              <a:t>Some of the folks we work with…</a:t>
            </a:r>
            <a:br>
              <a:rPr lang="en-US" sz="1200" b="1" dirty="0"/>
            </a:br>
            <a:br>
              <a:rPr lang="en-US" sz="1200" dirty="0"/>
            </a:br>
            <a:br>
              <a:rPr lang="en-US" sz="1200" dirty="0"/>
            </a:br>
            <a:r>
              <a:rPr lang="en-US" sz="1200" dirty="0"/>
              <a:t>Community Empowerment Fund</a:t>
            </a:r>
            <a:br>
              <a:rPr lang="en-US" sz="1200" dirty="0"/>
            </a:br>
            <a:br>
              <a:rPr lang="en-US" sz="1200" dirty="0"/>
            </a:br>
            <a:r>
              <a:rPr lang="en-US" sz="1200" dirty="0"/>
              <a:t>Birchwood Heights </a:t>
            </a:r>
            <a:br>
              <a:rPr lang="en-US" sz="1200" dirty="0"/>
            </a:br>
            <a:r>
              <a:rPr lang="en-US" sz="1200" dirty="0"/>
              <a:t>Community Association</a:t>
            </a:r>
            <a:br>
              <a:rPr lang="en-US" sz="1200" dirty="0"/>
            </a:br>
            <a:br>
              <a:rPr lang="en-US" sz="1200" dirty="0"/>
            </a:br>
            <a:r>
              <a:rPr lang="en-US" sz="1200" dirty="0" err="1"/>
              <a:t>InterNeighborhood</a:t>
            </a:r>
            <a:r>
              <a:rPr lang="en-US" sz="1200" dirty="0"/>
              <a:t> Council</a:t>
            </a:r>
            <a:br>
              <a:rPr lang="en-US" sz="1200" dirty="0"/>
            </a:br>
            <a:br>
              <a:rPr lang="en-US" sz="1200" dirty="0"/>
            </a:br>
            <a:r>
              <a:rPr lang="en-US" sz="1200" dirty="0" err="1"/>
              <a:t>DurhamCAN</a:t>
            </a:r>
            <a:r>
              <a:rPr lang="en-US" sz="1200" dirty="0"/>
              <a:t> (Congregations, Associations, and Neighborhoods)</a:t>
            </a:r>
            <a:br>
              <a:rPr lang="en-US" sz="1200" dirty="0"/>
            </a:br>
            <a:br>
              <a:rPr lang="en-US" sz="1200" dirty="0"/>
            </a:br>
            <a:r>
              <a:rPr lang="en-US" sz="1200" dirty="0"/>
              <a:t>Triangle J Council of Governments</a:t>
            </a:r>
            <a:br>
              <a:rPr lang="en-US" sz="1200" dirty="0"/>
            </a:br>
            <a:br>
              <a:rPr lang="en-US" sz="1200" dirty="0"/>
            </a:br>
            <a:r>
              <a:rPr lang="en-US" sz="1200" dirty="0"/>
              <a:t>Partnership Effort for the Advancement of Children’s Health (PEACH)</a:t>
            </a:r>
            <a:br>
              <a:rPr lang="en-US" sz="1200" dirty="0"/>
            </a:br>
            <a:br>
              <a:rPr lang="en-US" sz="1200" dirty="0"/>
            </a:br>
            <a:r>
              <a:rPr lang="en-US" sz="1200" dirty="0"/>
              <a:t>Durham Human Relations Commission </a:t>
            </a:r>
            <a:br>
              <a:rPr lang="en-US" sz="1200" dirty="0"/>
            </a:br>
            <a:br>
              <a:rPr lang="en-US" sz="1200" dirty="0"/>
            </a:br>
            <a:r>
              <a:rPr lang="en-US" sz="1200" dirty="0"/>
              <a:t>Durham County Public Health</a:t>
            </a:r>
            <a:br>
              <a:rPr lang="en-US" sz="1200" dirty="0"/>
            </a:br>
            <a:br>
              <a:rPr lang="en-US" sz="1200" dirty="0"/>
            </a:br>
            <a:br>
              <a:rPr lang="en-US" sz="1200" dirty="0"/>
            </a:br>
            <a:br>
              <a:rPr lang="en-US" sz="1200" dirty="0"/>
            </a:br>
            <a:endParaRPr lang="en-US" sz="1200" dirty="0"/>
          </a:p>
        </p:txBody>
      </p:sp>
      <p:pic>
        <p:nvPicPr>
          <p:cNvPr id="4" name="Picture 3">
            <a:extLst>
              <a:ext uri="{FF2B5EF4-FFF2-40B4-BE49-F238E27FC236}">
                <a16:creationId xmlns:a16="http://schemas.microsoft.com/office/drawing/2014/main" id="{EB6B2191-3AD6-9540-9138-9F55A4E94429}"/>
              </a:ext>
            </a:extLst>
          </p:cNvPr>
          <p:cNvPicPr>
            <a:picLocks noChangeAspect="1"/>
          </p:cNvPicPr>
          <p:nvPr/>
        </p:nvPicPr>
        <p:blipFill>
          <a:blip r:embed="rId3"/>
          <a:stretch>
            <a:fillRect/>
          </a:stretch>
        </p:blipFill>
        <p:spPr>
          <a:xfrm>
            <a:off x="2197100" y="99483"/>
            <a:ext cx="6832900" cy="4726517"/>
          </a:xfrm>
          <a:prstGeom prst="rect">
            <a:avLst/>
          </a:prstGeom>
        </p:spPr>
      </p:pic>
      <p:sp>
        <p:nvSpPr>
          <p:cNvPr id="7" name="TextBox 6">
            <a:extLst>
              <a:ext uri="{FF2B5EF4-FFF2-40B4-BE49-F238E27FC236}">
                <a16:creationId xmlns:a16="http://schemas.microsoft.com/office/drawing/2014/main" id="{54E1348F-E161-DF4D-A873-F4C3327BC1CB}"/>
              </a:ext>
            </a:extLst>
          </p:cNvPr>
          <p:cNvSpPr txBox="1"/>
          <p:nvPr/>
        </p:nvSpPr>
        <p:spPr>
          <a:xfrm>
            <a:off x="6518124" y="4908775"/>
            <a:ext cx="2588723" cy="261610"/>
          </a:xfrm>
          <a:prstGeom prst="rect">
            <a:avLst/>
          </a:prstGeom>
          <a:noFill/>
        </p:spPr>
        <p:txBody>
          <a:bodyPr wrap="square" rtlCol="0">
            <a:spAutoFit/>
          </a:bodyPr>
          <a:lstStyle/>
          <a:p>
            <a:pPr algn="r"/>
            <a:r>
              <a:rPr lang="en-US" sz="1100" dirty="0">
                <a:solidFill>
                  <a:schemeClr val="tx1">
                    <a:lumMod val="65000"/>
                    <a:lumOff val="35000"/>
                  </a:schemeClr>
                </a:solidFill>
              </a:rPr>
              <a:t>Image source: Durham County Library</a:t>
            </a:r>
          </a:p>
        </p:txBody>
      </p:sp>
    </p:spTree>
    <p:extLst>
      <p:ext uri="{BB962C8B-B14F-4D97-AF65-F5344CB8AC3E}">
        <p14:creationId xmlns:p14="http://schemas.microsoft.com/office/powerpoint/2010/main" val="1616216974"/>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6858-0272-7F48-B7CE-A17315D4E689}"/>
              </a:ext>
            </a:extLst>
          </p:cNvPr>
          <p:cNvSpPr>
            <a:spLocks noGrp="1"/>
          </p:cNvSpPr>
          <p:nvPr>
            <p:ph type="title"/>
          </p:nvPr>
        </p:nvSpPr>
        <p:spPr>
          <a:xfrm>
            <a:off x="159654" y="216559"/>
            <a:ext cx="8827448" cy="731708"/>
          </a:xfrm>
        </p:spPr>
        <p:txBody>
          <a:bodyPr>
            <a:noAutofit/>
          </a:bodyPr>
          <a:lstStyle/>
          <a:p>
            <a:pPr algn="ctr"/>
            <a:r>
              <a:rPr lang="en-US" sz="2400" i="0" dirty="0">
                <a:solidFill>
                  <a:schemeClr val="tx1">
                    <a:lumMod val="65000"/>
                    <a:lumOff val="35000"/>
                  </a:schemeClr>
                </a:solidFill>
              </a:rPr>
              <a:t>mill villages and industry</a:t>
            </a:r>
            <a:br>
              <a:rPr lang="en-US" sz="2400" i="0" dirty="0">
                <a:solidFill>
                  <a:schemeClr val="tx1">
                    <a:lumMod val="65000"/>
                    <a:lumOff val="35000"/>
                  </a:schemeClr>
                </a:solidFill>
              </a:rPr>
            </a:br>
            <a:endParaRPr lang="en-US" sz="2400" i="0" dirty="0">
              <a:solidFill>
                <a:schemeClr val="tx1">
                  <a:lumMod val="65000"/>
                  <a:lumOff val="35000"/>
                </a:schemeClr>
              </a:solidFill>
            </a:endParaRPr>
          </a:p>
        </p:txBody>
      </p:sp>
      <p:pic>
        <p:nvPicPr>
          <p:cNvPr id="6" name="Picture 5">
            <a:extLst>
              <a:ext uri="{FF2B5EF4-FFF2-40B4-BE49-F238E27FC236}">
                <a16:creationId xmlns:a16="http://schemas.microsoft.com/office/drawing/2014/main" id="{BC44343C-ACFE-CF4D-B8A1-488A738C0A03}"/>
              </a:ext>
            </a:extLst>
          </p:cNvPr>
          <p:cNvPicPr>
            <a:picLocks noChangeAspect="1"/>
          </p:cNvPicPr>
          <p:nvPr/>
        </p:nvPicPr>
        <p:blipFill>
          <a:blip r:embed="rId3"/>
          <a:stretch>
            <a:fillRect/>
          </a:stretch>
        </p:blipFill>
        <p:spPr>
          <a:xfrm>
            <a:off x="159654" y="770467"/>
            <a:ext cx="8795965" cy="3925882"/>
          </a:xfrm>
          <a:prstGeom prst="rect">
            <a:avLst/>
          </a:prstGeom>
        </p:spPr>
      </p:pic>
      <p:sp>
        <p:nvSpPr>
          <p:cNvPr id="9" name="TextBox 8">
            <a:extLst>
              <a:ext uri="{FF2B5EF4-FFF2-40B4-BE49-F238E27FC236}">
                <a16:creationId xmlns:a16="http://schemas.microsoft.com/office/drawing/2014/main" id="{57167454-B8EA-4146-A13E-B01761AD5631}"/>
              </a:ext>
            </a:extLst>
          </p:cNvPr>
          <p:cNvSpPr txBox="1"/>
          <p:nvPr/>
        </p:nvSpPr>
        <p:spPr>
          <a:xfrm>
            <a:off x="6518124" y="4908775"/>
            <a:ext cx="2588723" cy="261610"/>
          </a:xfrm>
          <a:prstGeom prst="rect">
            <a:avLst/>
          </a:prstGeom>
          <a:noFill/>
        </p:spPr>
        <p:txBody>
          <a:bodyPr wrap="square" rtlCol="0">
            <a:spAutoFit/>
          </a:bodyPr>
          <a:lstStyle/>
          <a:p>
            <a:pPr algn="r"/>
            <a:r>
              <a:rPr lang="en-US" sz="1100" dirty="0">
                <a:solidFill>
                  <a:schemeClr val="tx1">
                    <a:lumMod val="65000"/>
                    <a:lumOff val="35000"/>
                  </a:schemeClr>
                </a:solidFill>
              </a:rPr>
              <a:t>Image source: Digital Durham</a:t>
            </a:r>
          </a:p>
        </p:txBody>
      </p:sp>
    </p:spTree>
    <p:extLst>
      <p:ext uri="{BB962C8B-B14F-4D97-AF65-F5344CB8AC3E}">
        <p14:creationId xmlns:p14="http://schemas.microsoft.com/office/powerpoint/2010/main" val="309270677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25B604-0AC2-FB49-A69F-A89EC5B6A401}"/>
              </a:ext>
            </a:extLst>
          </p:cNvPr>
          <p:cNvPicPr>
            <a:picLocks noChangeAspect="1"/>
          </p:cNvPicPr>
          <p:nvPr/>
        </p:nvPicPr>
        <p:blipFill>
          <a:blip r:embed="rId3"/>
          <a:stretch>
            <a:fillRect/>
          </a:stretch>
        </p:blipFill>
        <p:spPr>
          <a:xfrm>
            <a:off x="4673385" y="685800"/>
            <a:ext cx="4210849" cy="4244716"/>
          </a:xfrm>
          <a:prstGeom prst="rect">
            <a:avLst/>
          </a:prstGeom>
          <a:ln>
            <a:solidFill>
              <a:schemeClr val="tx1">
                <a:lumMod val="50000"/>
                <a:lumOff val="50000"/>
              </a:schemeClr>
            </a:solidFill>
          </a:ln>
        </p:spPr>
      </p:pic>
      <p:grpSp>
        <p:nvGrpSpPr>
          <p:cNvPr id="13" name="Group 12">
            <a:extLst>
              <a:ext uri="{FF2B5EF4-FFF2-40B4-BE49-F238E27FC236}">
                <a16:creationId xmlns:a16="http://schemas.microsoft.com/office/drawing/2014/main" id="{BC678548-23BF-7045-A812-C45FBC365CDC}"/>
              </a:ext>
            </a:extLst>
          </p:cNvPr>
          <p:cNvGrpSpPr/>
          <p:nvPr/>
        </p:nvGrpSpPr>
        <p:grpSpPr>
          <a:xfrm>
            <a:off x="241424" y="687858"/>
            <a:ext cx="4044566" cy="4242657"/>
            <a:chOff x="3536754" y="-582890"/>
            <a:chExt cx="4486301" cy="4706027"/>
          </a:xfrm>
        </p:grpSpPr>
        <p:pic>
          <p:nvPicPr>
            <p:cNvPr id="10" name="Picture 9">
              <a:extLst>
                <a:ext uri="{FF2B5EF4-FFF2-40B4-BE49-F238E27FC236}">
                  <a16:creationId xmlns:a16="http://schemas.microsoft.com/office/drawing/2014/main" id="{B7B0F88E-E871-4047-8AEA-4EAC1DF07EEB}"/>
                </a:ext>
              </a:extLst>
            </p:cNvPr>
            <p:cNvPicPr>
              <a:picLocks noChangeAspect="1"/>
            </p:cNvPicPr>
            <p:nvPr/>
          </p:nvPicPr>
          <p:blipFill>
            <a:blip r:embed="rId4"/>
            <a:stretch>
              <a:fillRect/>
            </a:stretch>
          </p:blipFill>
          <p:spPr>
            <a:xfrm>
              <a:off x="3536755" y="-582890"/>
              <a:ext cx="4486300" cy="1149383"/>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2B7AC786-62EA-3948-ADFE-5BF0407B118E}"/>
                </a:ext>
              </a:extLst>
            </p:cNvPr>
            <p:cNvPicPr>
              <a:picLocks noChangeAspect="1"/>
            </p:cNvPicPr>
            <p:nvPr/>
          </p:nvPicPr>
          <p:blipFill>
            <a:blip r:embed="rId5"/>
            <a:stretch>
              <a:fillRect/>
            </a:stretch>
          </p:blipFill>
          <p:spPr>
            <a:xfrm>
              <a:off x="3536754" y="566494"/>
              <a:ext cx="4486300" cy="3556643"/>
            </a:xfrm>
            <a:prstGeom prst="rect">
              <a:avLst/>
            </a:prstGeom>
            <a:ln>
              <a:solidFill>
                <a:schemeClr val="tx1">
                  <a:lumMod val="50000"/>
                  <a:lumOff val="50000"/>
                </a:schemeClr>
              </a:solidFill>
            </a:ln>
          </p:spPr>
        </p:pic>
      </p:grpSp>
      <p:sp>
        <p:nvSpPr>
          <p:cNvPr id="16" name="Title 1">
            <a:extLst>
              <a:ext uri="{FF2B5EF4-FFF2-40B4-BE49-F238E27FC236}">
                <a16:creationId xmlns:a16="http://schemas.microsoft.com/office/drawing/2014/main" id="{35B6FCFA-1357-314B-B2DD-2557B3301EC3}"/>
              </a:ext>
            </a:extLst>
          </p:cNvPr>
          <p:cNvSpPr>
            <a:spLocks noGrp="1"/>
          </p:cNvSpPr>
          <p:nvPr>
            <p:ph type="title"/>
          </p:nvPr>
        </p:nvSpPr>
        <p:spPr>
          <a:xfrm>
            <a:off x="159654" y="216559"/>
            <a:ext cx="8827448" cy="731708"/>
          </a:xfrm>
        </p:spPr>
        <p:txBody>
          <a:bodyPr>
            <a:noAutofit/>
          </a:bodyPr>
          <a:lstStyle/>
          <a:p>
            <a:pPr algn="ctr"/>
            <a:r>
              <a:rPr lang="en-US" sz="2400" i="0" dirty="0">
                <a:solidFill>
                  <a:schemeClr val="tx1">
                    <a:lumMod val="65000"/>
                    <a:lumOff val="35000"/>
                  </a:schemeClr>
                </a:solidFill>
              </a:rPr>
              <a:t>what’s happening in Durham today?</a:t>
            </a:r>
            <a:br>
              <a:rPr lang="en-US" sz="2400" i="0" dirty="0">
                <a:solidFill>
                  <a:schemeClr val="tx1">
                    <a:lumMod val="65000"/>
                    <a:lumOff val="35000"/>
                  </a:schemeClr>
                </a:solidFill>
              </a:rPr>
            </a:br>
            <a:endParaRPr lang="en-US" sz="2400" i="0" dirty="0">
              <a:solidFill>
                <a:schemeClr val="tx1">
                  <a:lumMod val="65000"/>
                  <a:lumOff val="35000"/>
                </a:schemeClr>
              </a:solidFill>
            </a:endParaRPr>
          </a:p>
        </p:txBody>
      </p:sp>
    </p:spTree>
    <p:extLst>
      <p:ext uri="{BB962C8B-B14F-4D97-AF65-F5344CB8AC3E}">
        <p14:creationId xmlns:p14="http://schemas.microsoft.com/office/powerpoint/2010/main" val="150112387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6858-0272-7F48-B7CE-A17315D4E689}"/>
              </a:ext>
            </a:extLst>
          </p:cNvPr>
          <p:cNvSpPr>
            <a:spLocks noGrp="1"/>
          </p:cNvSpPr>
          <p:nvPr>
            <p:ph type="title"/>
          </p:nvPr>
        </p:nvSpPr>
        <p:spPr>
          <a:xfrm>
            <a:off x="571500" y="1354666"/>
            <a:ext cx="2875430" cy="2636077"/>
          </a:xfrm>
        </p:spPr>
        <p:txBody>
          <a:bodyPr>
            <a:normAutofit/>
          </a:bodyPr>
          <a:lstStyle/>
          <a:p>
            <a:r>
              <a:rPr lang="en-US" sz="2800" dirty="0">
                <a:solidFill>
                  <a:schemeClr val="tx1">
                    <a:lumMod val="65000"/>
                    <a:lumOff val="35000"/>
                  </a:schemeClr>
                </a:solidFill>
              </a:rPr>
              <a:t>Importance of historical context in times of rapid population change</a:t>
            </a:r>
          </a:p>
        </p:txBody>
      </p:sp>
      <p:pic>
        <p:nvPicPr>
          <p:cNvPr id="8" name="Picture 7">
            <a:extLst>
              <a:ext uri="{FF2B5EF4-FFF2-40B4-BE49-F238E27FC236}">
                <a16:creationId xmlns:a16="http://schemas.microsoft.com/office/drawing/2014/main" id="{D0894B65-832A-6740-A788-5F83DECF452C}"/>
              </a:ext>
            </a:extLst>
          </p:cNvPr>
          <p:cNvPicPr>
            <a:picLocks noChangeAspect="1"/>
          </p:cNvPicPr>
          <p:nvPr/>
        </p:nvPicPr>
        <p:blipFill rotWithShape="1">
          <a:blip r:embed="rId3"/>
          <a:srcRect l="22840"/>
          <a:stretch/>
        </p:blipFill>
        <p:spPr>
          <a:xfrm>
            <a:off x="3852333" y="0"/>
            <a:ext cx="5291667" cy="5143500"/>
          </a:xfrm>
          <a:prstGeom prst="rect">
            <a:avLst/>
          </a:prstGeom>
        </p:spPr>
      </p:pic>
      <p:sp>
        <p:nvSpPr>
          <p:cNvPr id="9" name="TextBox 8">
            <a:extLst>
              <a:ext uri="{FF2B5EF4-FFF2-40B4-BE49-F238E27FC236}">
                <a16:creationId xmlns:a16="http://schemas.microsoft.com/office/drawing/2014/main" id="{96E5F23B-C5BF-C348-869D-4D0A40483CA7}"/>
              </a:ext>
            </a:extLst>
          </p:cNvPr>
          <p:cNvSpPr txBox="1"/>
          <p:nvPr/>
        </p:nvSpPr>
        <p:spPr>
          <a:xfrm>
            <a:off x="5393266" y="4190999"/>
            <a:ext cx="1413934" cy="300082"/>
          </a:xfrm>
          <a:prstGeom prst="rect">
            <a:avLst/>
          </a:prstGeom>
          <a:solidFill>
            <a:srgbClr val="939683"/>
          </a:solidFill>
        </p:spPr>
        <p:txBody>
          <a:bodyPr wrap="square" rtlCol="0">
            <a:spAutoFit/>
          </a:bodyPr>
          <a:lstStyle/>
          <a:p>
            <a:endParaRPr lang="en-US" dirty="0"/>
          </a:p>
        </p:txBody>
      </p:sp>
    </p:spTree>
    <p:extLst>
      <p:ext uri="{BB962C8B-B14F-4D97-AF65-F5344CB8AC3E}">
        <p14:creationId xmlns:p14="http://schemas.microsoft.com/office/powerpoint/2010/main" val="50871387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2357B1-E7B0-0B4E-9449-253A571F3C54}"/>
              </a:ext>
            </a:extLst>
          </p:cNvPr>
          <p:cNvPicPr>
            <a:picLocks noChangeAspect="1"/>
          </p:cNvPicPr>
          <p:nvPr/>
        </p:nvPicPr>
        <p:blipFill>
          <a:blip r:embed="rId3"/>
          <a:stretch>
            <a:fillRect/>
          </a:stretch>
        </p:blipFill>
        <p:spPr>
          <a:xfrm>
            <a:off x="64211" y="739644"/>
            <a:ext cx="4463285" cy="4096510"/>
          </a:xfrm>
          <a:prstGeom prst="rect">
            <a:avLst/>
          </a:prstGeom>
          <a:ln w="15875">
            <a:solidFill>
              <a:schemeClr val="tx1">
                <a:lumMod val="85000"/>
                <a:lumOff val="15000"/>
              </a:schemeClr>
            </a:solidFill>
          </a:ln>
        </p:spPr>
      </p:pic>
      <p:pic>
        <p:nvPicPr>
          <p:cNvPr id="6" name="Picture 5">
            <a:extLst>
              <a:ext uri="{FF2B5EF4-FFF2-40B4-BE49-F238E27FC236}">
                <a16:creationId xmlns:a16="http://schemas.microsoft.com/office/drawing/2014/main" id="{318106AF-46A2-4544-9B34-50104D55FAF8}"/>
              </a:ext>
            </a:extLst>
          </p:cNvPr>
          <p:cNvPicPr>
            <a:picLocks noChangeAspect="1"/>
          </p:cNvPicPr>
          <p:nvPr/>
        </p:nvPicPr>
        <p:blipFill>
          <a:blip r:embed="rId4"/>
          <a:stretch>
            <a:fillRect/>
          </a:stretch>
        </p:blipFill>
        <p:spPr>
          <a:xfrm>
            <a:off x="4607803" y="739781"/>
            <a:ext cx="4463136" cy="4096374"/>
          </a:xfrm>
          <a:prstGeom prst="rect">
            <a:avLst/>
          </a:prstGeom>
          <a:ln w="15875">
            <a:solidFill>
              <a:schemeClr val="tx1">
                <a:lumMod val="85000"/>
                <a:lumOff val="15000"/>
              </a:schemeClr>
            </a:solidFill>
          </a:ln>
        </p:spPr>
      </p:pic>
      <p:sp>
        <p:nvSpPr>
          <p:cNvPr id="8" name="Title 1">
            <a:extLst>
              <a:ext uri="{FF2B5EF4-FFF2-40B4-BE49-F238E27FC236}">
                <a16:creationId xmlns:a16="http://schemas.microsoft.com/office/drawing/2014/main" id="{8B8656CC-BCA5-4441-88F2-E0C26CF91F9F}"/>
              </a:ext>
            </a:extLst>
          </p:cNvPr>
          <p:cNvSpPr txBox="1">
            <a:spLocks/>
          </p:cNvSpPr>
          <p:nvPr/>
        </p:nvSpPr>
        <p:spPr>
          <a:xfrm>
            <a:off x="150586" y="157163"/>
            <a:ext cx="8069869" cy="944583"/>
          </a:xfrm>
          <a:prstGeom prst="rect">
            <a:avLst/>
          </a:prstGeom>
        </p:spPr>
        <p:txBody>
          <a:bodyPr vert="horz" lIns="91440" tIns="45720" rIns="91440" bIns="45720" rtlCol="0" anchor="t">
            <a:normAutofit/>
          </a:bodyPr>
          <a:lstStyle>
            <a:lvl1pPr algn="r" defTabSz="685800" rtl="0" eaLnBrk="1" latinLnBrk="0" hangingPunct="1">
              <a:lnSpc>
                <a:spcPct val="90000"/>
              </a:lnSpc>
              <a:spcBef>
                <a:spcPct val="0"/>
              </a:spcBef>
              <a:buNone/>
              <a:defRPr sz="3750" b="0" i="1" kern="1200" baseline="0">
                <a:solidFill>
                  <a:schemeClr val="tx1">
                    <a:lumMod val="85000"/>
                    <a:lumOff val="15000"/>
                  </a:schemeClr>
                </a:solidFill>
                <a:latin typeface="+mj-lt"/>
                <a:ea typeface="+mj-ea"/>
                <a:cs typeface="+mj-cs"/>
              </a:defRPr>
            </a:lvl1pPr>
          </a:lstStyle>
          <a:p>
            <a:pPr algn="l"/>
            <a:r>
              <a:rPr lang="en-US" sz="2400" dirty="0"/>
              <a:t>demographics &amp; population</a:t>
            </a:r>
          </a:p>
        </p:txBody>
      </p:sp>
      <p:sp>
        <p:nvSpPr>
          <p:cNvPr id="10" name="TextBox 9">
            <a:extLst>
              <a:ext uri="{FF2B5EF4-FFF2-40B4-BE49-F238E27FC236}">
                <a16:creationId xmlns:a16="http://schemas.microsoft.com/office/drawing/2014/main" id="{51E37877-607C-8741-A873-77DC1432B9E7}"/>
              </a:ext>
            </a:extLst>
          </p:cNvPr>
          <p:cNvSpPr txBox="1"/>
          <p:nvPr/>
        </p:nvSpPr>
        <p:spPr>
          <a:xfrm>
            <a:off x="6518124" y="4908775"/>
            <a:ext cx="2588723" cy="261610"/>
          </a:xfrm>
          <a:prstGeom prst="rect">
            <a:avLst/>
          </a:prstGeom>
          <a:noFill/>
        </p:spPr>
        <p:txBody>
          <a:bodyPr wrap="square" rtlCol="0">
            <a:spAutoFit/>
          </a:bodyPr>
          <a:lstStyle/>
          <a:p>
            <a:pPr algn="r"/>
            <a:r>
              <a:rPr lang="en-US" sz="1100" dirty="0">
                <a:solidFill>
                  <a:schemeClr val="tx1">
                    <a:lumMod val="65000"/>
                    <a:lumOff val="35000"/>
                  </a:schemeClr>
                </a:solidFill>
              </a:rPr>
              <a:t>Source: Bull City 150</a:t>
            </a:r>
          </a:p>
        </p:txBody>
      </p:sp>
    </p:spTree>
    <p:extLst>
      <p:ext uri="{BB962C8B-B14F-4D97-AF65-F5344CB8AC3E}">
        <p14:creationId xmlns:p14="http://schemas.microsoft.com/office/powerpoint/2010/main" val="99778835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pic>
        <p:nvPicPr>
          <p:cNvPr id="6" name="Content Placeholder 3" descr="Durham)tracts_PopChange_1990_2010.jpeg"/>
          <p:cNvPicPr>
            <a:picLocks noChangeAspect="1"/>
          </p:cNvPicPr>
          <p:nvPr/>
        </p:nvPicPr>
        <p:blipFill>
          <a:blip r:embed="rId3"/>
          <a:stretch>
            <a:fillRect/>
          </a:stretch>
        </p:blipFill>
        <p:spPr>
          <a:xfrm>
            <a:off x="90406" y="1362117"/>
            <a:ext cx="4979951" cy="2925711"/>
          </a:xfrm>
          <a:prstGeom prst="rect">
            <a:avLst/>
          </a:prstGeom>
          <a:ln>
            <a:solidFill>
              <a:schemeClr val="tx1">
                <a:lumMod val="50000"/>
                <a:lumOff val="50000"/>
              </a:schemeClr>
            </a:solidFill>
          </a:ln>
        </p:spPr>
      </p:pic>
      <p:pic>
        <p:nvPicPr>
          <p:cNvPr id="9" name="Content Placeholder 8"/>
          <p:cNvPicPr>
            <a:picLocks noGrp="1" noChangeAspect="1"/>
          </p:cNvPicPr>
          <p:nvPr>
            <p:ph idx="1"/>
          </p:nvPr>
        </p:nvPicPr>
        <p:blipFill>
          <a:blip r:embed="rId4"/>
          <a:stretch>
            <a:fillRect/>
          </a:stretch>
        </p:blipFill>
        <p:spPr>
          <a:xfrm>
            <a:off x="5193792" y="77256"/>
            <a:ext cx="3865579" cy="5006439"/>
          </a:xfrm>
          <a:ln>
            <a:solidFill>
              <a:schemeClr val="tx1">
                <a:lumMod val="50000"/>
                <a:lumOff val="50000"/>
              </a:schemeClr>
            </a:solidFill>
          </a:ln>
        </p:spPr>
      </p:pic>
      <p:sp>
        <p:nvSpPr>
          <p:cNvPr id="11" name="Title 1">
            <a:extLst>
              <a:ext uri="{FF2B5EF4-FFF2-40B4-BE49-F238E27FC236}">
                <a16:creationId xmlns:a16="http://schemas.microsoft.com/office/drawing/2014/main" id="{8898447D-DAD9-E248-8357-62B12C28AA22}"/>
              </a:ext>
            </a:extLst>
          </p:cNvPr>
          <p:cNvSpPr>
            <a:spLocks noGrp="1"/>
          </p:cNvSpPr>
          <p:nvPr>
            <p:ph type="title"/>
          </p:nvPr>
        </p:nvSpPr>
        <p:spPr>
          <a:xfrm>
            <a:off x="150587" y="157163"/>
            <a:ext cx="4646320" cy="944583"/>
          </a:xfrm>
        </p:spPr>
        <p:txBody>
          <a:bodyPr>
            <a:normAutofit/>
          </a:bodyPr>
          <a:lstStyle/>
          <a:p>
            <a:pPr algn="l"/>
            <a:r>
              <a:rPr lang="en-US" sz="2400" dirty="0"/>
              <a:t>demographics &amp; population</a:t>
            </a:r>
          </a:p>
        </p:txBody>
      </p:sp>
    </p:spTree>
    <p:extLst>
      <p:ext uri="{BB962C8B-B14F-4D97-AF65-F5344CB8AC3E}">
        <p14:creationId xmlns:p14="http://schemas.microsoft.com/office/powerpoint/2010/main" val="105684642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A3D7B8-AB05-0C42-80B5-7B5FAC439C2C}"/>
              </a:ext>
            </a:extLst>
          </p:cNvPr>
          <p:cNvPicPr>
            <a:picLocks noChangeAspect="1"/>
          </p:cNvPicPr>
          <p:nvPr/>
        </p:nvPicPr>
        <p:blipFill>
          <a:blip r:embed="rId3"/>
          <a:stretch>
            <a:fillRect/>
          </a:stretch>
        </p:blipFill>
        <p:spPr>
          <a:xfrm>
            <a:off x="994477" y="595089"/>
            <a:ext cx="3458989" cy="4384364"/>
          </a:xfrm>
          <a:prstGeom prst="rect">
            <a:avLst/>
          </a:prstGeom>
        </p:spPr>
      </p:pic>
      <p:sp>
        <p:nvSpPr>
          <p:cNvPr id="9" name="Title 1">
            <a:extLst>
              <a:ext uri="{FF2B5EF4-FFF2-40B4-BE49-F238E27FC236}">
                <a16:creationId xmlns:a16="http://schemas.microsoft.com/office/drawing/2014/main" id="{11A1AC4C-E8E8-9D42-95FB-4542E12F4E6E}"/>
              </a:ext>
            </a:extLst>
          </p:cNvPr>
          <p:cNvSpPr>
            <a:spLocks noGrp="1"/>
          </p:cNvSpPr>
          <p:nvPr>
            <p:ph type="title"/>
          </p:nvPr>
        </p:nvSpPr>
        <p:spPr>
          <a:xfrm>
            <a:off x="72574" y="71419"/>
            <a:ext cx="6658426" cy="523670"/>
          </a:xfrm>
        </p:spPr>
        <p:txBody>
          <a:bodyPr>
            <a:noAutofit/>
          </a:bodyPr>
          <a:lstStyle/>
          <a:p>
            <a:pPr algn="l"/>
            <a:r>
              <a:rPr lang="en-US" sz="2400" dirty="0">
                <a:solidFill>
                  <a:schemeClr val="tx1">
                    <a:lumMod val="65000"/>
                    <a:lumOff val="35000"/>
                  </a:schemeClr>
                </a:solidFill>
              </a:rPr>
              <a:t>health indicators: aggregated local data</a:t>
            </a:r>
            <a:br>
              <a:rPr lang="en-US" sz="2400" dirty="0">
                <a:solidFill>
                  <a:schemeClr val="tx1">
                    <a:lumMod val="65000"/>
                    <a:lumOff val="35000"/>
                  </a:schemeClr>
                </a:solidFill>
              </a:rPr>
            </a:br>
            <a:endParaRPr lang="en-US" sz="2400" dirty="0">
              <a:solidFill>
                <a:schemeClr val="tx1">
                  <a:lumMod val="65000"/>
                  <a:lumOff val="35000"/>
                </a:schemeClr>
              </a:solidFill>
            </a:endParaRPr>
          </a:p>
        </p:txBody>
      </p:sp>
      <p:sp>
        <p:nvSpPr>
          <p:cNvPr id="11" name="TextBox 10">
            <a:extLst>
              <a:ext uri="{FF2B5EF4-FFF2-40B4-BE49-F238E27FC236}">
                <a16:creationId xmlns:a16="http://schemas.microsoft.com/office/drawing/2014/main" id="{B3B9E058-F755-BE49-9EC7-D25BDC921A1D}"/>
              </a:ext>
            </a:extLst>
          </p:cNvPr>
          <p:cNvSpPr txBox="1"/>
          <p:nvPr/>
        </p:nvSpPr>
        <p:spPr>
          <a:xfrm>
            <a:off x="5101167" y="580578"/>
            <a:ext cx="2768600" cy="4031873"/>
          </a:xfrm>
          <a:prstGeom prst="rect">
            <a:avLst/>
          </a:prstGeom>
          <a:noFill/>
        </p:spPr>
        <p:txBody>
          <a:bodyPr wrap="square" rtlCol="0">
            <a:spAutoFit/>
          </a:bodyPr>
          <a:lstStyle/>
          <a:p>
            <a:pPr algn="ctr"/>
            <a:r>
              <a:rPr lang="en-US" sz="1600" b="1" dirty="0"/>
              <a:t>Mapping conditions</a:t>
            </a:r>
          </a:p>
          <a:p>
            <a:pPr algn="ctr"/>
            <a:r>
              <a:rPr lang="en-US" sz="1600" dirty="0"/>
              <a:t>Diabetes</a:t>
            </a:r>
          </a:p>
          <a:p>
            <a:pPr algn="ctr"/>
            <a:r>
              <a:rPr lang="en-US" sz="1600" dirty="0"/>
              <a:t>Kidney disease</a:t>
            </a:r>
          </a:p>
          <a:p>
            <a:pPr algn="ctr"/>
            <a:r>
              <a:rPr lang="en-US" sz="1600" dirty="0"/>
              <a:t>Stroke</a:t>
            </a:r>
          </a:p>
          <a:p>
            <a:pPr algn="ctr"/>
            <a:r>
              <a:rPr lang="en-US" sz="1600" dirty="0"/>
              <a:t>Myocardial infarction</a:t>
            </a:r>
          </a:p>
          <a:p>
            <a:pPr algn="ctr"/>
            <a:r>
              <a:rPr lang="en-US" sz="1600" dirty="0"/>
              <a:t>Hypertension</a:t>
            </a:r>
          </a:p>
          <a:p>
            <a:pPr algn="ctr"/>
            <a:r>
              <a:rPr lang="en-US" sz="1600" dirty="0"/>
              <a:t>COPD</a:t>
            </a:r>
          </a:p>
          <a:p>
            <a:pPr algn="ctr"/>
            <a:r>
              <a:rPr lang="en-US" sz="1600" dirty="0"/>
              <a:t>Asthma</a:t>
            </a:r>
          </a:p>
          <a:p>
            <a:pPr algn="ctr"/>
            <a:r>
              <a:rPr lang="en-US" sz="1600" dirty="0"/>
              <a:t>Cancers</a:t>
            </a:r>
          </a:p>
          <a:p>
            <a:endParaRPr lang="en-US" sz="1600" b="1" dirty="0"/>
          </a:p>
          <a:p>
            <a:pPr algn="ctr"/>
            <a:r>
              <a:rPr lang="en-US" sz="1600" b="1" dirty="0"/>
              <a:t>Community Engagement</a:t>
            </a:r>
          </a:p>
          <a:p>
            <a:pPr algn="ctr"/>
            <a:r>
              <a:rPr lang="en-US" sz="1600" dirty="0"/>
              <a:t>Neighborhood groups</a:t>
            </a:r>
          </a:p>
          <a:p>
            <a:pPr algn="ctr"/>
            <a:r>
              <a:rPr lang="en-US" sz="1600" dirty="0"/>
              <a:t>Community organizers</a:t>
            </a:r>
          </a:p>
          <a:p>
            <a:pPr algn="ctr"/>
            <a:r>
              <a:rPr lang="en-US" sz="1600" dirty="0"/>
              <a:t>Service providers</a:t>
            </a:r>
          </a:p>
          <a:p>
            <a:pPr algn="ctr"/>
            <a:r>
              <a:rPr lang="en-US" sz="1600" dirty="0"/>
              <a:t>Health educators</a:t>
            </a:r>
          </a:p>
          <a:p>
            <a:pPr algn="ctr"/>
            <a:r>
              <a:rPr lang="en-US" sz="1600" dirty="0"/>
              <a:t>Care managers</a:t>
            </a:r>
          </a:p>
        </p:txBody>
      </p:sp>
    </p:spTree>
    <p:extLst>
      <p:ext uri="{BB962C8B-B14F-4D97-AF65-F5344CB8AC3E}">
        <p14:creationId xmlns:p14="http://schemas.microsoft.com/office/powerpoint/2010/main" val="4218381467"/>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1775</TotalTime>
  <Words>999</Words>
  <Application>Microsoft Macintosh PowerPoint</Application>
  <PresentationFormat>On-screen Show (16:9)</PresentationFormat>
  <Paragraphs>121</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Schoolbook</vt:lpstr>
      <vt:lpstr>Corbel</vt:lpstr>
      <vt:lpstr>Headlines</vt:lpstr>
      <vt:lpstr>Durham, NC NNIP Showcase, Atlanta May 2018   john Killeen and tim stallmann   </vt:lpstr>
      <vt:lpstr>PowerPoint Presentation</vt:lpstr>
      <vt:lpstr>Some of the folks we work with…   Community Empowerment Fund  Birchwood Heights  Community Association  InterNeighborhood Council  DurhamCAN (Congregations, Associations, and Neighborhoods)  Triangle J Council of Governments  Partnership Effort for the Advancement of Children’s Health (PEACH)  Durham Human Relations Commission   Durham County Public Health    </vt:lpstr>
      <vt:lpstr>mill villages and industry </vt:lpstr>
      <vt:lpstr>what’s happening in Durham today? </vt:lpstr>
      <vt:lpstr>Importance of historical context in times of rapid population change</vt:lpstr>
      <vt:lpstr>PowerPoint Presentation</vt:lpstr>
      <vt:lpstr>demographics &amp; population</vt:lpstr>
      <vt:lpstr>health indicators: aggregated local data </vt:lpstr>
      <vt:lpstr>health indicators: workshop curriculum  </vt:lpstr>
      <vt:lpstr>health indicators: infosheet app </vt:lpstr>
      <vt:lpstr>evictions and displacement </vt:lpstr>
      <vt:lpstr>evictions and displacement </vt:lpstr>
      <vt:lpstr>evictions and displacement </vt:lpstr>
      <vt:lpstr>evictions and displacement </vt:lpstr>
      <vt:lpstr>The Durham Lab  *  direct access to data and tools (Neighborhood Compass workshops)  *  neighborhood workshops for sharing and interpreting data  *  best practices for sharing user-contributed stories/photos, oral history &amp; interviews alongside metrics  *  convened panels of neighbors, public administrators, journalists and research folks for discussion and public dialog   </vt:lpstr>
      <vt:lpstr>contact us 919.681.2063 johnkilleen@dataworks-nc.org tweets @DataWorks_NC  </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Durham, NC NNIP Showcase, Atlanta May 2018   </dc:title>
  <cp:lastModifiedBy>John Killeen</cp:lastModifiedBy>
  <cp:revision>1</cp:revision>
  <dcterms:modified xsi:type="dcterms:W3CDTF">2018-04-30T17:35:10Z</dcterms:modified>
</cp:coreProperties>
</file>