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302" r:id="rId4"/>
    <p:sldId id="303" r:id="rId5"/>
    <p:sldId id="301" r:id="rId6"/>
    <p:sldId id="311" r:id="rId7"/>
    <p:sldId id="310" r:id="rId8"/>
    <p:sldId id="312" r:id="rId9"/>
    <p:sldId id="306" r:id="rId10"/>
    <p:sldId id="313" r:id="rId11"/>
    <p:sldId id="314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896">
          <p15:clr>
            <a:srgbClr val="A4A3A4"/>
          </p15:clr>
        </p15:guide>
        <p15:guide id="2" pos="76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7E0"/>
    <a:srgbClr val="10344C"/>
    <a:srgbClr val="0D3951"/>
    <a:srgbClr val="0E273B"/>
    <a:srgbClr val="5ABAD7"/>
    <a:srgbClr val="5BBBD8"/>
    <a:srgbClr val="E3D1A5"/>
    <a:srgbClr val="0B3555"/>
    <a:srgbClr val="084669"/>
    <a:srgbClr val="0F3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1" autoAdjust="0"/>
    <p:restoredTop sz="65930" autoAdjust="0"/>
  </p:normalViewPr>
  <p:slideViewPr>
    <p:cSldViewPr snapToGrid="0" snapToObjects="1" showGuides="1">
      <p:cViewPr varScale="1">
        <p:scale>
          <a:sx n="38" d="100"/>
          <a:sy n="38" d="100"/>
        </p:scale>
        <p:origin x="2304" y="84"/>
      </p:cViewPr>
      <p:guideLst>
        <p:guide orient="horz" pos="4896"/>
        <p:guide pos="76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--0:10--</a:t>
            </a:r>
          </a:p>
          <a:p>
            <a:r>
              <a:rPr lang="en-US" dirty="0" smtClean="0"/>
              <a:t>My showcase</a:t>
            </a:r>
            <a:r>
              <a:rPr lang="en-US" baseline="0" dirty="0" smtClean="0"/>
              <a:t> topic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0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--0:22--</a:t>
            </a:r>
          </a:p>
          <a:p>
            <a:r>
              <a:rPr lang="en-US" dirty="0" smtClean="0"/>
              <a:t>I will</a:t>
            </a:r>
            <a:r>
              <a:rPr lang="en-US" baseline="0" dirty="0" smtClean="0"/>
              <a:t>…</a:t>
            </a:r>
          </a:p>
          <a:p>
            <a:r>
              <a:rPr lang="en-US" dirty="0" smtClean="0"/>
              <a:t>Start </a:t>
            </a:r>
            <a:r>
              <a:rPr lang="en-US" dirty="0" smtClean="0"/>
              <a:t>from</a:t>
            </a:r>
            <a:r>
              <a:rPr lang="en-US" baseline="0" dirty="0" smtClean="0"/>
              <a:t> the challenges we face</a:t>
            </a:r>
          </a:p>
          <a:p>
            <a:r>
              <a:rPr lang="en-US" baseline="0" dirty="0" smtClean="0"/>
              <a:t>Open Data Ecosystem as </a:t>
            </a:r>
            <a:r>
              <a:rPr lang="en-US" baseline="0" dirty="0" smtClean="0"/>
              <a:t>the Solution</a:t>
            </a:r>
            <a:endParaRPr lang="en-US" baseline="0" dirty="0" smtClean="0"/>
          </a:p>
          <a:p>
            <a:r>
              <a:rPr lang="en-US" baseline="0" dirty="0" smtClean="0"/>
              <a:t>Last specifically the Data </a:t>
            </a:r>
            <a:r>
              <a:rPr lang="en-US" baseline="0" dirty="0" smtClean="0"/>
              <a:t>Workflow </a:t>
            </a:r>
            <a:r>
              <a:rPr lang="en-US" baseline="0" dirty="0" smtClean="0"/>
              <a:t>for </a:t>
            </a:r>
            <a:r>
              <a:rPr lang="en-US" baseline="0" dirty="0" smtClean="0"/>
              <a:t>ETL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9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--1:22--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--1:47--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-US" sz="2200" b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order to address those challenges, Shift</a:t>
            </a:r>
            <a:r>
              <a:rPr lang="en-US" sz="2200" b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Research Lab built a robust Could Infrastructure hosted by Amazon Web Services.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Open Data Ecosystem serves three main functions: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secure storage for our data holdings; 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centralized database holding curated data to feed our open data tools; 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Provide portal for partners to access our data resources</a:t>
            </a:r>
          </a:p>
        </p:txBody>
      </p:sp>
    </p:spTree>
    <p:extLst>
      <p:ext uri="{BB962C8B-B14F-4D97-AF65-F5344CB8AC3E}">
        <p14:creationId xmlns:p14="http://schemas.microsoft.com/office/powerpoint/2010/main" val="258057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--2:47--</a:t>
            </a:r>
          </a:p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This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page shows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finished architecture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of the Open Data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Ecosystem.</a:t>
            </a:r>
          </a:p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optimize the way we share data, we built partner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portals (shown as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blue arrow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that allows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users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access or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collaborate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For closely collaborative research partners, we provide Authentication Gateway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for users to connect to a Virtual Desktop</a:t>
            </a:r>
          </a:p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Within the </a:t>
            </a:r>
            <a:r>
              <a:rPr lang="en-US" sz="2200" b="0" i="0" u="none" strike="noStrike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WorkSpace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users can create customizable personal workspaces, where they can use software products––like Tableau, QGIS and </a:t>
            </a:r>
            <a:r>
              <a:rPr lang="en-US" sz="2200" b="0" i="0" u="none" strike="noStrike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RStudio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––to analyze and visualize our data.</a:t>
            </a:r>
          </a:p>
          <a:p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Data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Workflow, allows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user to contribute to the inventory</a:t>
            </a:r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Currently the Workflow sits in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Private Cloud Environment, but not flexible on accessibility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external users</a:t>
            </a:r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We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are building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enhanced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Data Workflow User Interface to enable multi-user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use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case</a:t>
            </a:r>
          </a:p>
          <a:p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Also </a:t>
            </a:r>
            <a:r>
              <a:rPr lang="en-US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we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are building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Restful API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service,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technical users,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they can send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request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-US" sz="2200" b="0" i="0" u="none" strike="noStrike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backend, then the system returns structured data, this process can be streamlined for supporting third party Applications or data visualization dashboard</a:t>
            </a:r>
            <a:endParaRPr lang="en-US" sz="2200" b="0" i="0" u="none" strike="noStrike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652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--3:07--</a:t>
            </a:r>
          </a:p>
          <a:p>
            <a:r>
              <a:rPr lang="en-US" dirty="0" smtClean="0"/>
              <a:t>Since</a:t>
            </a:r>
            <a:r>
              <a:rPr lang="en-US" baseline="0" dirty="0" smtClean="0"/>
              <a:t> </a:t>
            </a:r>
            <a:r>
              <a:rPr lang="en-US" baseline="0" dirty="0" smtClean="0"/>
              <a:t>………</a:t>
            </a:r>
          </a:p>
          <a:p>
            <a:r>
              <a:rPr lang="en-US" baseline="0" dirty="0" smtClean="0"/>
              <a:t>We deployed a set of infrastructure </a:t>
            </a:r>
            <a:r>
              <a:rPr lang="en-US" baseline="0" dirty="0" smtClean="0"/>
              <a:t>including:</a:t>
            </a:r>
            <a:endParaRPr lang="en-US" baseline="0" dirty="0" smtClean="0"/>
          </a:p>
          <a:p>
            <a:r>
              <a:rPr lang="en-US" baseline="0" dirty="0" smtClean="0"/>
              <a:t>A virtual private cloud encompasses all </a:t>
            </a:r>
            <a:r>
              <a:rPr lang="en-US" baseline="0" dirty="0" smtClean="0"/>
              <a:t>data holdings,</a:t>
            </a:r>
            <a:endParaRPr lang="en-US" baseline="0" dirty="0" smtClean="0"/>
          </a:p>
          <a:p>
            <a:r>
              <a:rPr lang="en-US" baseline="0" dirty="0" smtClean="0"/>
              <a:t>Inside, there </a:t>
            </a:r>
            <a:r>
              <a:rPr lang="en-US" baseline="0" dirty="0" smtClean="0"/>
              <a:t>are 3 data related resources deployed:</a:t>
            </a:r>
          </a:p>
        </p:txBody>
      </p:sp>
    </p:spTree>
    <p:extLst>
      <p:ext uri="{BB962C8B-B14F-4D97-AF65-F5344CB8AC3E}">
        <p14:creationId xmlns:p14="http://schemas.microsoft.com/office/powerpoint/2010/main" val="119217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--3:37--</a:t>
            </a:r>
          </a:p>
          <a:p>
            <a:r>
              <a:rPr lang="en-US" dirty="0" smtClean="0"/>
              <a:t>PostgreSQL</a:t>
            </a:r>
            <a:r>
              <a:rPr lang="en-US" baseline="0" dirty="0" smtClean="0"/>
              <a:t> </a:t>
            </a:r>
            <a:r>
              <a:rPr lang="en-US" baseline="0" dirty="0" smtClean="0"/>
              <a:t>is a popular open source database engine </a:t>
            </a:r>
            <a:r>
              <a:rPr lang="en-US" baseline="0" dirty="0" smtClean="0"/>
              <a:t>type, support </a:t>
            </a:r>
            <a:r>
              <a:rPr lang="en-US" baseline="0" dirty="0" smtClean="0"/>
              <a:t>GIS analysis,</a:t>
            </a:r>
          </a:p>
          <a:p>
            <a:r>
              <a:rPr lang="en-US" baseline="0" dirty="0" smtClean="0"/>
              <a:t>We use this database for research internally, also it’s used to feed public facing applications</a:t>
            </a:r>
          </a:p>
          <a:p>
            <a:endParaRPr lang="en-US" i="1" baseline="0" dirty="0" smtClean="0"/>
          </a:p>
          <a:p>
            <a:r>
              <a:rPr lang="en-US" i="0" baseline="0" dirty="0" smtClean="0"/>
              <a:t>We set up nested database structure to categorize dataset based on our organizational needs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object database, schema, table </a:t>
            </a:r>
          </a:p>
          <a:p>
            <a:r>
              <a:rPr lang="en-US" baseline="0" dirty="0" smtClean="0"/>
              <a:t>Can be assigned privileges for certain roles </a:t>
            </a:r>
            <a:r>
              <a:rPr lang="en-US" baseline="0" dirty="0" smtClean="0"/>
              <a:t>individually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9633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--4:07--</a:t>
            </a:r>
          </a:p>
          <a:p>
            <a:r>
              <a:rPr lang="en-US" baseline="0" dirty="0" smtClean="0"/>
              <a:t>For </a:t>
            </a:r>
            <a:r>
              <a:rPr lang="en-US" baseline="0" dirty="0" smtClean="0"/>
              <a:t>populating the database, w</a:t>
            </a:r>
            <a:r>
              <a:rPr lang="en-US" dirty="0" smtClean="0"/>
              <a:t>e</a:t>
            </a:r>
            <a:r>
              <a:rPr lang="en-US" baseline="0" dirty="0" smtClean="0"/>
              <a:t> built a Data Workflow to streamline the ETL </a:t>
            </a:r>
            <a:r>
              <a:rPr lang="en-US" baseline="0" dirty="0" smtClean="0"/>
              <a:t>process</a:t>
            </a:r>
            <a:endParaRPr lang="en-US" baseline="0" dirty="0" smtClean="0"/>
          </a:p>
          <a:p>
            <a:r>
              <a:rPr lang="en-US" baseline="0" dirty="0" smtClean="0"/>
              <a:t>…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6016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--4:55--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Currently this Workflow is triggered from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for Census Dataset, and drag and drop to S3 bucket for .csv + geometry,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,which is not flexible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are trying to build a User Interface as an Entry Point, the initial approach is Command Line Interface</a:t>
            </a:r>
          </a:p>
          <a:p>
            <a:r>
              <a:rPr lang="en-US" baseline="0" dirty="0" smtClean="0"/>
              <a:t>We vison our data partners using it to pump in a raw file, with the choice of selecting a transforming prototype and destination database</a:t>
            </a:r>
          </a:p>
          <a:p>
            <a:r>
              <a:rPr lang="en-US" baseline="0" dirty="0" smtClean="0"/>
              <a:t>as you can see…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0" i="0" u="none" strike="noStrike" baseline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Module</a:t>
            </a:r>
            <a:r>
              <a:rPr lang="en-US" baseline="0" dirty="0" smtClean="0"/>
              <a:t> in the middle performs ETL process, S3 and Lambda is a popular stack for building </a:t>
            </a:r>
            <a:r>
              <a:rPr lang="en-US" baseline="0" dirty="0" err="1" smtClean="0"/>
              <a:t>serverless</a:t>
            </a:r>
            <a:r>
              <a:rPr lang="en-US" baseline="0" dirty="0" smtClean="0"/>
              <a:t> micro service</a:t>
            </a:r>
            <a:endParaRPr lang="en-US" sz="2200" b="0" i="0" u="none" strike="noStrike" baseline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976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ernate copy">
    <p:bg>
      <p:bgPr>
        <a:solidFill>
          <a:srgbClr val="104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1900" b="21900"/>
          <a:stretch>
            <a:fillRect/>
          </a:stretch>
        </p:blipFill>
        <p:spPr>
          <a:xfrm>
            <a:off x="-992" y="1488"/>
            <a:ext cx="24385863" cy="1371300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1778000" y="708025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" name="Shift-ResearchLab-FullLogo-Color.png"/>
          <p:cNvPicPr>
            <a:picLocks noChangeAspect="1"/>
          </p:cNvPicPr>
          <p:nvPr/>
        </p:nvPicPr>
        <p:blipFill>
          <a:blip r:embed="rId3">
            <a:extLst/>
          </a:blip>
          <a:srcRect t="2559" b="2559"/>
          <a:stretch>
            <a:fillRect/>
          </a:stretch>
        </p:blipFill>
        <p:spPr>
          <a:xfrm>
            <a:off x="10856118" y="9520387"/>
            <a:ext cx="2671856" cy="253508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474C56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1176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6764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2352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794000" indent="-558800">
              <a:lnSpc>
                <a:spcPct val="10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rk 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635" y="1"/>
            <a:ext cx="24382365" cy="307100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 hasCustomPrompt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chemeClr val="bg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endParaRPr dirty="0"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059728"/>
            <a:ext cx="3482157" cy="93045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31"/>
          <p:cNvSpPr>
            <a:spLocks noGrp="1"/>
          </p:cNvSpPr>
          <p:nvPr>
            <p:ph type="body" idx="10" hasCustomPrompt="1"/>
          </p:nvPr>
        </p:nvSpPr>
        <p:spPr>
          <a:xfrm>
            <a:off x="1313953" y="3598515"/>
            <a:ext cx="19571694" cy="76065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1pPr>
            <a:lvl2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3pPr>
            <a:lvl4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5pPr>
          </a:lstStyle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860778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6493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Alternate">
    <p:bg>
      <p:bgPr>
        <a:solidFill>
          <a:srgbClr val="104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1900" b="21900"/>
          <a:stretch>
            <a:fillRect/>
          </a:stretch>
        </p:blipFill>
        <p:spPr>
          <a:xfrm>
            <a:off x="-992" y="1488"/>
            <a:ext cx="24385863" cy="13713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778000" y="708025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8CD3DF"/>
                </a:solidFill>
                <a:latin typeface="Brandon Grotesque Regular"/>
                <a:ea typeface="Brandon Grotesque Regular"/>
                <a:cs typeface="Brandon Grotesque Regular"/>
                <a:sym typeface="Brandon Grotesqu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6082" b="16082"/>
          <a:stretch>
            <a:fillRect/>
          </a:stretch>
        </p:blipFill>
        <p:spPr>
          <a:xfrm>
            <a:off x="9718595" y="10634085"/>
            <a:ext cx="4946810" cy="89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474C56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57421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Light Blue">
    <p:bg>
      <p:bgPr>
        <a:solidFill>
          <a:srgbClr val="7AD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5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219755"/>
            <a:ext cx="3683225" cy="663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418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817" y="3434677"/>
            <a:ext cx="24382365" cy="10290677"/>
          </a:xfrm>
          <a:prstGeom prst="rect">
            <a:avLst/>
          </a:prstGeom>
          <a:solidFill>
            <a:srgbClr val="10354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7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269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17" y="3434677"/>
            <a:ext cx="24382365" cy="102906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4326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705698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474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23339653" y="12788900"/>
            <a:ext cx="391365" cy="347980"/>
          </a:xfrm>
          <a:prstGeom prst="rect">
            <a:avLst/>
          </a:prstGeom>
        </p:spPr>
        <p:txBody>
          <a:bodyPr/>
          <a:lstStyle>
            <a:lvl1pPr>
              <a:defRPr sz="1800" b="1" spc="90">
                <a:solidFill>
                  <a:srgbClr val="7AD0E5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1053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854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160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05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56772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1448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7464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rk Blue Side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8284020" y="-9354"/>
            <a:ext cx="6099162" cy="137347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E8D9B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30830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6924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463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81958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Bot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635" y="1"/>
            <a:ext cx="24382365" cy="307100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 hasCustomPrompt="1"/>
          </p:nvPr>
        </p:nvSpPr>
        <p:spPr>
          <a:xfrm>
            <a:off x="1075266" y="2120900"/>
            <a:ext cx="21005801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chemeClr val="bg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endParaRPr dirty="0"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6299856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0" name="Shape 100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1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059728"/>
            <a:ext cx="3482157" cy="93045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3684364" y="13081000"/>
            <a:ext cx="362104" cy="3479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31"/>
          <p:cNvSpPr>
            <a:spLocks noGrp="1"/>
          </p:cNvSpPr>
          <p:nvPr>
            <p:ph type="body" idx="10" hasCustomPrompt="1"/>
          </p:nvPr>
        </p:nvSpPr>
        <p:spPr>
          <a:xfrm>
            <a:off x="1313953" y="3598515"/>
            <a:ext cx="19571694" cy="76065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1pPr>
            <a:lvl2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3pPr>
            <a:lvl4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5pPr>
          </a:lstStyle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2855852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0A4B64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535335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55673" y="12077733"/>
            <a:ext cx="3647800" cy="9747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0"/>
          <p:cNvSpPr>
            <a:spLocks noGrp="1"/>
          </p:cNvSpPr>
          <p:nvPr>
            <p:ph type="body" sz="quarter" idx="1"/>
          </p:nvPr>
        </p:nvSpPr>
        <p:spPr>
          <a:xfrm>
            <a:off x="1075266" y="2120900"/>
            <a:ext cx="14589923" cy="5259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1pPr>
            <a:lvl2pPr marL="0" indent="2286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4572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3pPr>
            <a:lvl4pPr marL="0" indent="6858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914400">
              <a:lnSpc>
                <a:spcPct val="100000"/>
              </a:lnSpc>
              <a:buSzTx/>
              <a:buNone/>
              <a:defRPr sz="2600" cap="all" spc="104">
                <a:solidFill>
                  <a:srgbClr val="2B6381"/>
                </a:solidFill>
                <a:latin typeface="+mn-lt"/>
                <a:ea typeface="+mn-ea"/>
                <a:cs typeface="+mn-cs"/>
                <a:sym typeface="GT Walshei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111"/>
          <p:cNvSpPr>
            <a:spLocks noGrp="1"/>
          </p:cNvSpPr>
          <p:nvPr>
            <p:ph type="title"/>
          </p:nvPr>
        </p:nvSpPr>
        <p:spPr>
          <a:xfrm>
            <a:off x="1075266" y="894275"/>
            <a:ext cx="14589923" cy="1278104"/>
          </a:xfrm>
          <a:prstGeom prst="rect">
            <a:avLst/>
          </a:prstGeom>
        </p:spPr>
        <p:txBody>
          <a:bodyPr anchor="b"/>
          <a:lstStyle>
            <a:lvl1pPr algn="l">
              <a:defRPr sz="8000" cap="none">
                <a:solidFill>
                  <a:srgbClr val="0F354C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436" y="12015467"/>
            <a:ext cx="2115680" cy="1099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52469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23460769" y="12919176"/>
            <a:ext cx="414072" cy="365761"/>
          </a:xfrm>
          <a:prstGeom prst="rect">
            <a:avLst/>
          </a:prstGeom>
        </p:spPr>
        <p:txBody>
          <a:bodyPr/>
          <a:lstStyle>
            <a:lvl1pPr>
              <a:defRPr sz="2100" spc="42">
                <a:solidFill>
                  <a:srgbClr val="A6AAA9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034752" y="1849088"/>
            <a:ext cx="5462390" cy="12954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000" spc="239">
                <a:solidFill>
                  <a:srgbClr val="0A4B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1313953" y="3598515"/>
            <a:ext cx="19571694" cy="76065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1pPr>
            <a:lvl2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2pPr>
            <a:lvl3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3pPr>
            <a:lvl4pPr marL="0" indent="0">
              <a:lnSpc>
                <a:spcPct val="30000"/>
              </a:lnSpc>
              <a:buSzTx/>
              <a:buNone/>
              <a:defRPr sz="6600">
                <a:solidFill>
                  <a:srgbClr val="0A4B64"/>
                </a:solidFill>
                <a:latin typeface="+mn-lt"/>
                <a:ea typeface="+mn-ea"/>
                <a:cs typeface="+mn-cs"/>
                <a:sym typeface="GT Walsheim Bold"/>
              </a:defRPr>
            </a:lvl4pPr>
            <a:lvl5pPr marL="0" indent="0">
              <a:lnSpc>
                <a:spcPct val="30000"/>
              </a:lnSpc>
              <a:buSzTx/>
              <a:buNone/>
              <a:defRPr sz="3000" cap="all">
                <a:solidFill>
                  <a:srgbClr val="0A4B64"/>
                </a:solidFill>
                <a:latin typeface="Brandon Grotesque Medium"/>
                <a:ea typeface="Brandon Grotesque Medium"/>
                <a:cs typeface="Brandon Grotesque Medium"/>
                <a:sym typeface="Brandon Grotesq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565" y="12065031"/>
            <a:ext cx="482601" cy="55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oup 135"/>
          <p:cNvGrpSpPr/>
          <p:nvPr/>
        </p:nvGrpSpPr>
        <p:grpSpPr>
          <a:xfrm>
            <a:off x="1408777" y="2115788"/>
            <a:ext cx="3364696" cy="711201"/>
            <a:chOff x="-342388" y="0"/>
            <a:chExt cx="3364695" cy="711200"/>
          </a:xfrm>
        </p:grpSpPr>
        <p:sp>
          <p:nvSpPr>
            <p:cNvPr id="133" name="Shape 133"/>
            <p:cNvSpPr/>
            <p:nvPr/>
          </p:nvSpPr>
          <p:spPr>
            <a:xfrm>
              <a:off x="-340625" y="711200"/>
              <a:ext cx="3362818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342389" y="0"/>
              <a:ext cx="3364696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91" r:id="rId16"/>
    <p:sldLayoutId id="2147483692" r:id="rId1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T Walsheim Bold"/>
        </a:defRPr>
      </a:lvl9pPr>
    </p:titleStyle>
    <p:bodyStyle>
      <a:lvl1pPr marL="53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1pPr>
      <a:lvl2pPr marL="117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2pPr>
      <a:lvl3pPr marL="180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3pPr>
      <a:lvl4pPr marL="244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4pPr>
      <a:lvl5pPr marL="307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5pPr>
      <a:lvl6pPr marL="371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6pPr>
      <a:lvl7pPr marL="434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7pPr>
      <a:lvl8pPr marL="4982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8pPr>
      <a:lvl9pPr marL="5617307" marR="0" indent="-537307" algn="l" defTabSz="825500" rtl="0" latinLnBrk="0">
        <a:lnSpc>
          <a:spcPct val="7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170A36"/>
          </a:solidFill>
          <a:uFillTx/>
          <a:latin typeface="DIN Next LT Pro Light"/>
          <a:ea typeface="DIN Next LT Pro Light"/>
          <a:cs typeface="DIN Next LT Pro Light"/>
          <a:sym typeface="DIN Next LT Pro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9483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hift_Research" TargetMode="External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https://plus.google.com/10176076047837259515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facebook.com/ShiftResearchLab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hyperlink" Target="mailto:jnewcomer@garycommunity.org" TargetMode="External"/><Relationship Id="rId10" Type="http://schemas.openxmlformats.org/officeDocument/2006/relationships/hyperlink" Target="https://www.linkedin.com/company-beta/15230054?pathWildcard=15230054" TargetMode="External"/><Relationship Id="rId4" Type="http://schemas.openxmlformats.org/officeDocument/2006/relationships/hyperlink" Target="http://shiftresearchlab.org/" TargetMode="External"/><Relationship Id="rId9" Type="http://schemas.openxmlformats.org/officeDocument/2006/relationships/image" Target="../media/image33.png"/><Relationship Id="rId14" Type="http://schemas.openxmlformats.org/officeDocument/2006/relationships/hyperlink" Target="mailto:nzhu@garycommunity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pc="300" dirty="0" smtClean="0"/>
              <a:t>A Guide to Shift’s Open Data ecosystem &amp; Data workflow</a:t>
            </a:r>
            <a:endParaRPr spc="300" dirty="0"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E3D1A5"/>
                </a:solidFill>
              </a:rPr>
              <a:t>NNIP Idea Showcase </a:t>
            </a:r>
            <a:r>
              <a:rPr dirty="0" smtClean="0">
                <a:solidFill>
                  <a:srgbClr val="E3D1A5"/>
                </a:solidFill>
              </a:rPr>
              <a:t>- </a:t>
            </a:r>
            <a:r>
              <a:rPr lang="en-US" dirty="0" smtClean="0">
                <a:solidFill>
                  <a:srgbClr val="E3D1A5"/>
                </a:solidFill>
              </a:rPr>
              <a:t>October</a:t>
            </a:r>
            <a:r>
              <a:rPr dirty="0" smtClean="0">
                <a:solidFill>
                  <a:srgbClr val="E3D1A5"/>
                </a:solidFill>
              </a:rPr>
              <a:t> 1</a:t>
            </a:r>
            <a:r>
              <a:rPr lang="en-US" dirty="0" smtClean="0">
                <a:solidFill>
                  <a:srgbClr val="E3D1A5"/>
                </a:solidFill>
              </a:rPr>
              <a:t>7</a:t>
            </a:r>
            <a:r>
              <a:rPr dirty="0" smtClean="0">
                <a:solidFill>
                  <a:srgbClr val="E3D1A5"/>
                </a:solidFill>
              </a:rPr>
              <a:t>, 201</a:t>
            </a:r>
            <a:r>
              <a:rPr lang="en-US" dirty="0" smtClean="0">
                <a:solidFill>
                  <a:srgbClr val="E3D1A5"/>
                </a:solidFill>
              </a:rPr>
              <a:t>8</a:t>
            </a:r>
            <a:endParaRPr dirty="0">
              <a:solidFill>
                <a:srgbClr val="E3D1A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ift-ResearchLab-FullLogo-Color-filtered.png"/>
          <p:cNvPicPr>
            <a:picLocks noChangeAspect="1"/>
          </p:cNvPicPr>
          <p:nvPr/>
        </p:nvPicPr>
        <p:blipFill>
          <a:blip r:embed="rId3">
            <a:alphaModFix amt="10000"/>
            <a:extLst/>
          </a:blip>
          <a:stretch>
            <a:fillRect/>
          </a:stretch>
        </p:blipFill>
        <p:spPr>
          <a:xfrm rot="16200000">
            <a:off x="12907022" y="-200263"/>
            <a:ext cx="15765011" cy="15765010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/>
          <p:nvPr/>
        </p:nvSpPr>
        <p:spPr>
          <a:xfrm>
            <a:off x="1312735" y="818044"/>
            <a:ext cx="13605665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90000"/>
              </a:lnSpc>
              <a:defRPr sz="8000">
                <a:solidFill>
                  <a:srgbClr val="E7D8B3"/>
                </a:solidFill>
                <a:latin typeface="GT Walsheim Pro Trial Bold"/>
                <a:ea typeface="GT Walsheim Pro Trial Bold"/>
                <a:cs typeface="GT Walsheim Pro Trial Bold"/>
                <a:sym typeface="GT Walsheim Pro Trial Bold"/>
              </a:defRPr>
            </a:lvl1pPr>
          </a:lstStyle>
          <a:p>
            <a:r>
              <a:rPr dirty="0">
                <a:solidFill>
                  <a:schemeClr val="accent1">
                    <a:lumMod val="50000"/>
                  </a:schemeClr>
                </a:solidFill>
              </a:rPr>
              <a:t>stay in touch</a:t>
            </a:r>
          </a:p>
        </p:txBody>
      </p:sp>
      <p:sp>
        <p:nvSpPr>
          <p:cNvPr id="456" name="Shape 456"/>
          <p:cNvSpPr/>
          <p:nvPr/>
        </p:nvSpPr>
        <p:spPr>
          <a:xfrm>
            <a:off x="1335131" y="7244707"/>
            <a:ext cx="2988946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lvl1pPr>
          </a:lstStyle>
          <a:p>
            <a:r>
              <a:rPr dirty="0"/>
              <a:t>follow us </a:t>
            </a:r>
          </a:p>
        </p:txBody>
      </p:sp>
      <p:sp>
        <p:nvSpPr>
          <p:cNvPr id="457" name="Shape 457"/>
          <p:cNvSpPr/>
          <p:nvPr/>
        </p:nvSpPr>
        <p:spPr>
          <a:xfrm>
            <a:off x="1392357" y="4182186"/>
            <a:ext cx="1495880" cy="1"/>
          </a:xfrm>
          <a:prstGeom prst="line">
            <a:avLst/>
          </a:prstGeom>
          <a:ln w="63500">
            <a:solidFill>
              <a:srgbClr val="E7D8B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1378793" y="6953882"/>
            <a:ext cx="1495880" cy="1"/>
          </a:xfrm>
          <a:prstGeom prst="line">
            <a:avLst/>
          </a:prstGeom>
          <a:ln w="63500">
            <a:solidFill>
              <a:srgbClr val="E7D8B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1348696" y="9564681"/>
            <a:ext cx="729206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lvl1pPr>
          </a:lstStyle>
          <a:p>
            <a:r>
              <a:rPr dirty="0"/>
              <a:t>for more information </a:t>
            </a:r>
            <a:r>
              <a:rPr dirty="0" smtClean="0"/>
              <a:t>vis</a:t>
            </a:r>
            <a:r>
              <a:rPr lang="en-US" dirty="0" smtClean="0"/>
              <a:t>i</a:t>
            </a:r>
            <a:r>
              <a:rPr dirty="0" smtClean="0"/>
              <a:t>t </a:t>
            </a:r>
            <a:endParaRPr dirty="0"/>
          </a:p>
        </p:txBody>
      </p:sp>
      <p:sp>
        <p:nvSpPr>
          <p:cNvPr id="460" name="Shape 460"/>
          <p:cNvSpPr/>
          <p:nvPr/>
        </p:nvSpPr>
        <p:spPr>
          <a:xfrm>
            <a:off x="1392357" y="9278072"/>
            <a:ext cx="1495880" cy="1"/>
          </a:xfrm>
          <a:prstGeom prst="line">
            <a:avLst/>
          </a:prstGeom>
          <a:ln w="63500">
            <a:solidFill>
              <a:srgbClr val="E7D8B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922325" y="10621336"/>
            <a:ext cx="453970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50D4E1"/>
                </a:solidFill>
                <a:latin typeface="GT Walsheim Medium"/>
                <a:ea typeface="GT Walsheim Medium"/>
                <a:cs typeface="GT Walsheim Medium"/>
                <a:sym typeface="GT Walsheim Medium"/>
                <a:hlinkClick r:id=""/>
              </a:defRPr>
            </a:lvl1pPr>
          </a:lstStyle>
          <a:p>
            <a:r>
              <a:rPr dirty="0">
                <a:solidFill>
                  <a:srgbClr val="69C6DF"/>
                </a:solidFill>
                <a:hlinkClick r:id="rId4"/>
              </a:rPr>
              <a:t>SHIFTRESEARCHLAB.ORG</a:t>
            </a:r>
          </a:p>
        </p:txBody>
      </p:sp>
      <p:pic>
        <p:nvPicPr>
          <p:cNvPr id="46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2735" y="10694271"/>
            <a:ext cx="418376" cy="418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asted-image.pdf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2643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pasted-image.pdf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58635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pasted-image.pdf">
            <a:hlinkClick r:id="rId1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94627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asted-image.pdf">
            <a:hlinkClick r:id="rId12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30619" y="8279455"/>
            <a:ext cx="601576" cy="6015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455"/>
          <p:cNvSpPr/>
          <p:nvPr/>
        </p:nvSpPr>
        <p:spPr>
          <a:xfrm>
            <a:off x="1392357" y="2157389"/>
            <a:ext cx="4592604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Nikki Zhu</a:t>
            </a:r>
            <a:endParaRPr dirty="0" smtClean="0"/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dirty="0" smtClean="0">
                <a:hlinkClick r:id="rId14"/>
              </a:rPr>
              <a:t>nzhu@garycommunity.org</a:t>
            </a:r>
            <a:endParaRPr lang="en-US" dirty="0" smtClean="0"/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dirty="0" smtClean="0"/>
              <a:t>303-454-3755</a:t>
            </a:r>
            <a:endParaRPr dirty="0"/>
          </a:p>
        </p:txBody>
      </p:sp>
      <p:sp>
        <p:nvSpPr>
          <p:cNvPr id="18" name="Shape 455"/>
          <p:cNvSpPr/>
          <p:nvPr/>
        </p:nvSpPr>
        <p:spPr>
          <a:xfrm>
            <a:off x="1312735" y="4594208"/>
            <a:ext cx="5616922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5A7C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dirty="0" smtClean="0"/>
              <a:t>Jennifer </a:t>
            </a:r>
            <a:r>
              <a:rPr lang="en-US" dirty="0" err="1" smtClean="0"/>
              <a:t>Newomer</a:t>
            </a:r>
            <a:endParaRPr dirty="0" smtClean="0"/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dirty="0" smtClean="0">
                <a:hlinkClick r:id="rId15"/>
              </a:rPr>
              <a:t>jnewcomer@garycommunity.org</a:t>
            </a:r>
            <a:endParaRPr lang="en-US" dirty="0" smtClean="0"/>
          </a:p>
          <a:p>
            <a:pPr algn="l">
              <a:defRPr sz="3000">
                <a:solidFill>
                  <a:srgbClr val="005A7C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dirty="0" smtClean="0"/>
              <a:t>303-454-3776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49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146931" y="2577907"/>
            <a:ext cx="20464561" cy="55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0B4B64"/>
                </a:solidFill>
                <a:effectLst/>
                <a:uLnTx/>
                <a:uFillTx/>
                <a:latin typeface="GothamRounded-Medium"/>
                <a:sym typeface="GothamRounded-Medium"/>
              </a:rPr>
              <a:t>1.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B4B64"/>
                </a:solidFill>
                <a:effectLst/>
                <a:uLnTx/>
                <a:uFillTx/>
                <a:latin typeface="Helvetica Light"/>
                <a:sym typeface="GT Walsheim Bold"/>
              </a:rPr>
              <a:t>Data Challenges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0B4B64"/>
              </a:solidFill>
              <a:effectLst/>
              <a:uLnTx/>
              <a:uFillTx/>
              <a:latin typeface="Helvetica Light"/>
              <a:sym typeface="GT Walsheim Bold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lang="en-US" sz="3000" dirty="0">
                <a:solidFill>
                  <a:srgbClr val="0B4B64"/>
                </a:solidFill>
                <a:latin typeface="GothamRounded-Medium"/>
                <a:sym typeface="GothamRounded-Medium"/>
              </a:rPr>
              <a:t>2</a:t>
            </a:r>
            <a:r>
              <a:rPr kumimoji="0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B4B64"/>
                </a:solidFill>
                <a:effectLst/>
                <a:uLnTx/>
                <a:uFillTx/>
                <a:latin typeface="GothamRounded-Medium"/>
                <a:sym typeface="GothamRounded-Medium"/>
              </a:rPr>
              <a:t>.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B4B64"/>
              </a:solidFill>
              <a:effectLst/>
              <a:uLnTx/>
              <a:uFillTx/>
              <a:latin typeface="GothamRounded-Medium"/>
              <a:sym typeface="GothamRounded-Medium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sz="6600" dirty="0" smtClean="0">
                <a:solidFill>
                  <a:srgbClr val="0B4B64"/>
                </a:solidFill>
                <a:sym typeface="GT Walsheim Bold"/>
              </a:rPr>
              <a:t>Open Data Ecosystem</a:t>
            </a:r>
          </a:p>
          <a:p>
            <a:pPr lvl="0" algn="l">
              <a:defRPr sz="3000">
                <a:solidFill>
                  <a:srgbClr val="0B4B64"/>
                </a:solidFill>
                <a:latin typeface="GothamRounded-Medium"/>
                <a:ea typeface="GothamRounded-Medium"/>
                <a:cs typeface="GothamRounded-Medium"/>
                <a:sym typeface="GothamRounded-Medium"/>
              </a:defRPr>
            </a:pPr>
            <a:r>
              <a:rPr lang="en-US" sz="3000" dirty="0" smtClean="0">
                <a:solidFill>
                  <a:srgbClr val="0B4B64"/>
                </a:solidFill>
                <a:latin typeface="GothamRounded-Medium"/>
                <a:sym typeface="GothamRounded-Medium"/>
              </a:rPr>
              <a:t>3.</a:t>
            </a:r>
            <a:endParaRPr lang="en-US" sz="6600" dirty="0" smtClean="0">
              <a:solidFill>
                <a:srgbClr val="0B4B64"/>
              </a:solidFill>
              <a:sym typeface="GT Walsheim Bold"/>
            </a:endParaRPr>
          </a:p>
          <a:p>
            <a:pPr algn="l"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r>
              <a:rPr lang="en-US" sz="6600" dirty="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rPr>
              <a:t>Data </a:t>
            </a:r>
            <a:r>
              <a:rPr lang="en-US" sz="6600" dirty="0" smtClean="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rPr>
              <a:t>Workflow</a:t>
            </a:r>
            <a:endParaRPr lang="en-US" sz="6600" dirty="0">
              <a:solidFill>
                <a:srgbClr val="0B4B64"/>
              </a:solidFill>
              <a:latin typeface="+mn-lt"/>
              <a:ea typeface="+mn-ea"/>
              <a:cs typeface="+mn-cs"/>
              <a:sym typeface="GT Walsheim Bold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rgbClr val="0B4B64"/>
                </a:solidFill>
                <a:latin typeface="+mn-lt"/>
                <a:ea typeface="+mn-ea"/>
                <a:cs typeface="+mn-cs"/>
                <a:sym typeface="GT Walsheim Bold"/>
              </a:defRPr>
            </a:pP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rgbClr val="0B4B64"/>
              </a:solidFill>
              <a:effectLst/>
              <a:uLnTx/>
              <a:uFillTx/>
              <a:latin typeface="Helvetica Light"/>
              <a:sym typeface="GT Walsheim Bold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072970" y="1537934"/>
            <a:ext cx="3452110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defRPr sz="2000" spc="619">
                <a:solidFill>
                  <a:srgbClr val="0B4B64"/>
                </a:solidFill>
                <a:latin typeface="GT Walsheim Pro Trial Medium"/>
                <a:ea typeface="GT Walsheim Pro Trial Medium"/>
                <a:cs typeface="GT Walsheim Pro Trial Medium"/>
                <a:sym typeface="GT Walsheim Pro Trial Medium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619" normalizeH="0" baseline="0" noProof="0" dirty="0" smtClean="0">
                <a:ln>
                  <a:noFill/>
                </a:ln>
                <a:solidFill>
                  <a:srgbClr val="0B4B64"/>
                </a:solidFill>
                <a:effectLst/>
                <a:uLnTx/>
                <a:uFillTx/>
                <a:latin typeface="GT Walsheim Regular"/>
                <a:cs typeface="GT Walsheim Regular"/>
                <a:sym typeface="GT Walsheim Pro Trial Medium"/>
              </a:rPr>
              <a:t>FRAMING</a:t>
            </a:r>
            <a:endParaRPr kumimoji="0" sz="1600" b="0" i="0" u="none" strike="noStrike" kern="0" cap="none" spc="619" normalizeH="0" baseline="0" noProof="0" dirty="0">
              <a:ln>
                <a:noFill/>
              </a:ln>
              <a:solidFill>
                <a:srgbClr val="0B4B64"/>
              </a:solidFill>
              <a:effectLst/>
              <a:uLnTx/>
              <a:uFillTx/>
              <a:latin typeface="GT Walsheim Regular"/>
              <a:cs typeface="GT Walsheim Regular"/>
              <a:sym typeface="GT Walsheim Pro Trial Medium"/>
            </a:endParaRPr>
          </a:p>
        </p:txBody>
      </p:sp>
      <p:grpSp>
        <p:nvGrpSpPr>
          <p:cNvPr id="251" name="Group 251"/>
          <p:cNvGrpSpPr/>
          <p:nvPr/>
        </p:nvGrpSpPr>
        <p:grpSpPr>
          <a:xfrm>
            <a:off x="1116677" y="1375638"/>
            <a:ext cx="3364696" cy="711201"/>
            <a:chOff x="-342388" y="0"/>
            <a:chExt cx="3364695" cy="711200"/>
          </a:xfrm>
        </p:grpSpPr>
        <p:sp>
          <p:nvSpPr>
            <p:cNvPr id="249" name="Shape 249"/>
            <p:cNvSpPr/>
            <p:nvPr/>
          </p:nvSpPr>
          <p:spPr>
            <a:xfrm>
              <a:off x="-340625" y="711200"/>
              <a:ext cx="3362818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-342389" y="0"/>
              <a:ext cx="3364696" cy="0"/>
            </a:xfrm>
            <a:prstGeom prst="line">
              <a:avLst/>
            </a:prstGeom>
            <a:noFill/>
            <a:ln w="25400" cap="flat">
              <a:solidFill>
                <a:srgbClr val="0B4B6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7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>
                <a:sym typeface="GT Walsheim Bold"/>
              </a:rPr>
              <a:t>Core Data Challenges</a:t>
            </a:r>
            <a:endParaRPr lang="en-US" sz="7200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idx="10"/>
          </p:nvPr>
        </p:nvSpPr>
        <p:spPr>
          <a:xfrm>
            <a:off x="1313953" y="3776315"/>
            <a:ext cx="19571694" cy="7186881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latin typeface="GT Walsheim Bold"/>
              </a:rPr>
              <a:t>Data Share and Collaboration</a:t>
            </a:r>
            <a:endParaRPr lang="en-US" sz="4000" b="1" cap="none" dirty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exchanging data of flat file is not efficient or trackable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err="1" smtClean="0">
                <a:latin typeface="GT Walsheim Bold"/>
              </a:rPr>
              <a:t>shapefile</a:t>
            </a:r>
            <a:r>
              <a:rPr lang="en-US" sz="3600" cap="none" dirty="0" smtClean="0">
                <a:latin typeface="GT Walsheim Bold"/>
              </a:rPr>
              <a:t> is more than 1 file</a:t>
            </a:r>
            <a:endParaRPr lang="en-US" sz="7200" cap="none" dirty="0" smtClean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>
                <a:latin typeface="GT Walsheim Bold"/>
              </a:rPr>
              <a:t>s</a:t>
            </a:r>
            <a:r>
              <a:rPr lang="en-US" sz="3600" cap="none" dirty="0" smtClean="0">
                <a:latin typeface="GT Walsheim Bold"/>
              </a:rPr>
              <a:t>upport the backend of a public facing application</a:t>
            </a:r>
            <a:endParaRPr lang="en-US" sz="3600" cap="none" dirty="0">
              <a:latin typeface="GT Walsheim Bold"/>
            </a:endParaRPr>
          </a:p>
          <a:p>
            <a:r>
              <a:rPr lang="en-US" sz="4000" b="1" cap="none" dirty="0" smtClean="0">
                <a:latin typeface="GT Walsheim Bold"/>
              </a:rPr>
              <a:t>Secure Data Storage</a:t>
            </a:r>
            <a:endParaRPr lang="en-US" sz="4000" b="1" cap="none" dirty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>
                <a:latin typeface="GT Walsheim Bold"/>
              </a:rPr>
              <a:t>d</a:t>
            </a:r>
            <a:r>
              <a:rPr lang="en-US" sz="3600" cap="none" dirty="0" smtClean="0">
                <a:latin typeface="GT Walsheim Bold"/>
              </a:rPr>
              <a:t>ata providers have specific usage restrictions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exposing sensitive data accidentally</a:t>
            </a:r>
          </a:p>
          <a:p>
            <a:r>
              <a:rPr lang="en-US" sz="4000" b="1" cap="none" dirty="0" smtClean="0">
                <a:latin typeface="GT Walsheim Bold"/>
              </a:rPr>
              <a:t>ETL Process</a:t>
            </a:r>
            <a:endParaRPr lang="en-US" sz="4000" b="1" cap="none" dirty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cleaning data from American Fact Finder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repetitive wrangling process for data from same source</a:t>
            </a:r>
          </a:p>
        </p:txBody>
      </p:sp>
    </p:spTree>
    <p:extLst>
      <p:ext uri="{BB962C8B-B14F-4D97-AF65-F5344CB8AC3E}">
        <p14:creationId xmlns:p14="http://schemas.microsoft.com/office/powerpoint/2010/main" val="10689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shift research lab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open data ecosystem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2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6317" b="16317"/>
          <a:stretch>
            <a:fillRect/>
          </a:stretch>
        </p:blipFill>
        <p:spPr>
          <a:xfrm>
            <a:off x="1155475" y="12439158"/>
            <a:ext cx="2464359" cy="44359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14937134" y="5630915"/>
            <a:ext cx="1" cy="3838810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53" name="Shape 353"/>
          <p:cNvSpPr/>
          <p:nvPr/>
        </p:nvSpPr>
        <p:spPr>
          <a:xfrm flipH="1">
            <a:off x="8638815" y="5600365"/>
            <a:ext cx="1" cy="3838809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784043-538B-1E4C-871F-6C85908C1185}"/>
              </a:ext>
            </a:extLst>
          </p:cNvPr>
          <p:cNvGrpSpPr/>
          <p:nvPr/>
        </p:nvGrpSpPr>
        <p:grpSpPr>
          <a:xfrm>
            <a:off x="4084692" y="5385414"/>
            <a:ext cx="3579505" cy="4053761"/>
            <a:chOff x="4084692" y="5385414"/>
            <a:chExt cx="3579505" cy="4053761"/>
          </a:xfrm>
        </p:grpSpPr>
        <p:sp>
          <p:nvSpPr>
            <p:cNvPr id="343" name="Shape 343"/>
            <p:cNvSpPr/>
            <p:nvPr/>
          </p:nvSpPr>
          <p:spPr>
            <a:xfrm>
              <a:off x="4084692" y="8874918"/>
              <a:ext cx="3579505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EFEFE"/>
                  </a:solidFill>
                  <a:latin typeface="+mn-lt"/>
                  <a:ea typeface="+mn-ea"/>
                  <a:cs typeface="+mn-cs"/>
                  <a:sym typeface="GT Walsheim Bold"/>
                </a:defRPr>
              </a:lvl1pPr>
            </a:lstStyle>
            <a:p>
              <a:pPr>
                <a:defRPr sz="3000">
                  <a:solidFill>
                    <a:srgbClr val="FEFEFE"/>
                  </a:solidFill>
                  <a:latin typeface="+mn-lt"/>
                  <a:ea typeface="+mn-ea"/>
                  <a:cs typeface="+mn-cs"/>
                  <a:sym typeface="GT Walsheim Bold"/>
                </a:defRPr>
              </a:pPr>
              <a:r>
                <a:rPr lang="en-US" spc="300" dirty="0">
                  <a:solidFill>
                    <a:srgbClr val="E3D1A5"/>
                  </a:solidFill>
                </a:rPr>
                <a:t>DATA </a:t>
              </a:r>
              <a:r>
                <a:rPr lang="en-US" spc="300" dirty="0" smtClean="0">
                  <a:solidFill>
                    <a:srgbClr val="E3D1A5"/>
                  </a:solidFill>
                </a:rPr>
                <a:t>STORAGE</a:t>
              </a:r>
            </a:p>
          </p:txBody>
        </p:sp>
        <p:pic>
          <p:nvPicPr>
            <p:cNvPr id="20" name="Picture 19" descr="Icon-OpenDataTools-Dark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174" y="5385414"/>
              <a:ext cx="2743200" cy="27432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FFA6F0-3BFA-A449-B70D-3242A8640427}"/>
              </a:ext>
            </a:extLst>
          </p:cNvPr>
          <p:cNvGrpSpPr/>
          <p:nvPr/>
        </p:nvGrpSpPr>
        <p:grpSpPr>
          <a:xfrm>
            <a:off x="10246465" y="5385414"/>
            <a:ext cx="9570863" cy="4084311"/>
            <a:chOff x="10614827" y="5385414"/>
            <a:chExt cx="9570863" cy="4084311"/>
          </a:xfrm>
        </p:grpSpPr>
        <p:sp>
          <p:nvSpPr>
            <p:cNvPr id="344" name="Shape 344"/>
            <p:cNvSpPr/>
            <p:nvPr/>
          </p:nvSpPr>
          <p:spPr>
            <a:xfrm>
              <a:off x="16761675" y="8905468"/>
              <a:ext cx="3424015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EFEFE"/>
                  </a:solidFill>
                  <a:latin typeface="+mn-lt"/>
                  <a:ea typeface="+mn-ea"/>
                  <a:cs typeface="+mn-cs"/>
                  <a:sym typeface="GT Walsheim Bold"/>
                </a:defRPr>
              </a:lvl1pPr>
            </a:lstStyle>
            <a:p>
              <a:r>
                <a:rPr lang="en-US" spc="300" dirty="0" smtClean="0">
                  <a:solidFill>
                    <a:srgbClr val="E3D1A5"/>
                  </a:solidFill>
                </a:rPr>
                <a:t>PARTNER PORTAL</a:t>
              </a:r>
              <a:endParaRPr spc="300" dirty="0">
                <a:solidFill>
                  <a:srgbClr val="E3D1A5"/>
                </a:solidFill>
              </a:endParaRPr>
            </a:p>
          </p:txBody>
        </p:sp>
        <p:pic>
          <p:nvPicPr>
            <p:cNvPr id="22" name="Picture 21" descr="Icon-ResearchAndAnalysis-DarkBlu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827" y="5385414"/>
              <a:ext cx="2743200" cy="27432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EA49FC-B0EC-6341-B1BC-2948446E5375}"/>
              </a:ext>
            </a:extLst>
          </p:cNvPr>
          <p:cNvGrpSpPr/>
          <p:nvPr/>
        </p:nvGrpSpPr>
        <p:grpSpPr>
          <a:xfrm>
            <a:off x="8875502" y="5385414"/>
            <a:ext cx="10601420" cy="4515426"/>
            <a:chOff x="8875502" y="5385414"/>
            <a:chExt cx="10601420" cy="4515426"/>
          </a:xfrm>
        </p:grpSpPr>
        <p:sp>
          <p:nvSpPr>
            <p:cNvPr id="345" name="Shape 345"/>
            <p:cNvSpPr/>
            <p:nvPr/>
          </p:nvSpPr>
          <p:spPr>
            <a:xfrm>
              <a:off x="8875502" y="8874918"/>
              <a:ext cx="5405327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3000">
                  <a:solidFill>
                    <a:srgbClr val="FEFEFE"/>
                  </a:solidFill>
                  <a:latin typeface="+mn-lt"/>
                  <a:ea typeface="+mn-ea"/>
                  <a:cs typeface="+mn-cs"/>
                  <a:sym typeface="GT Walsheim Bold"/>
                </a:defRPr>
              </a:pPr>
              <a:r>
                <a:rPr lang="en-US" sz="3000" spc="300" dirty="0">
                  <a:solidFill>
                    <a:srgbClr val="E3D1A5"/>
                  </a:solidFill>
                  <a:sym typeface="GT Walsheim Bold"/>
                </a:rPr>
                <a:t>DATABASE FOR SHIFT’S</a:t>
              </a:r>
            </a:p>
            <a:p>
              <a:pPr>
                <a:defRPr sz="3000">
                  <a:solidFill>
                    <a:srgbClr val="FEFEFE"/>
                  </a:solidFill>
                  <a:latin typeface="+mn-lt"/>
                  <a:ea typeface="+mn-ea"/>
                  <a:cs typeface="+mn-cs"/>
                  <a:sym typeface="GT Walsheim Bold"/>
                </a:defRPr>
              </a:pPr>
              <a:r>
                <a:rPr lang="en-US" sz="3000" spc="300" dirty="0">
                  <a:solidFill>
                    <a:srgbClr val="E3D1A5"/>
                  </a:solidFill>
                  <a:sym typeface="GT Walsheim Bold"/>
                </a:rPr>
                <a:t> OPEN DATA TOOLS</a:t>
              </a:r>
            </a:p>
          </p:txBody>
        </p:sp>
        <p:pic>
          <p:nvPicPr>
            <p:cNvPr id="24" name="Picture 23" descr="Icon-ProjectBasedConsulting-DarkBlu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722" y="5385414"/>
              <a:ext cx="2743200" cy="274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9FC308-A00B-2347-ADE8-EA8E2B8E4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465" y="5323101"/>
            <a:ext cx="2867825" cy="28678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806BAA-7577-E946-B805-AC0967E67F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93" y="5435884"/>
            <a:ext cx="2642257" cy="26422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C30A9A-5A2A-054F-B797-C51578CE9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01" y="5340571"/>
            <a:ext cx="2781746" cy="27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>
                <a:sym typeface="GT Walsheim Bold"/>
              </a:rPr>
              <a:t>Open Data Ecosystem: Partner Portal</a:t>
            </a:r>
            <a:endParaRPr lang="en-US" sz="7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30A9A-5A2A-054F-B797-C51578CE9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48" y="142454"/>
            <a:ext cx="2781746" cy="278174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299817" y="3804072"/>
            <a:ext cx="11355322" cy="7713077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9" name="Picture 4" descr="https://lh6.googleusercontent.com/NKqe-zYIUxpaGrHEFEsrREztev9s6P-TX5VGa0MK3t7Zpw0UdI22IDRpsHyZVSU9kwVCwL5R4GY0uIbzDz6kh67s8MX7mcI4C5pxxEkJSB_RFtehs2aiwGWtHRWOB_LXxyblXZWZL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39" y="3573044"/>
            <a:ext cx="707829" cy="4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65592" y="6269011"/>
            <a:ext cx="2372747" cy="2819453"/>
            <a:chOff x="5068568" y="5306039"/>
            <a:chExt cx="1391421" cy="1608830"/>
          </a:xfrm>
        </p:grpSpPr>
        <p:pic>
          <p:nvPicPr>
            <p:cNvPr id="18" name="Picture 2" descr="https://lh6.googleusercontent.com/aQ4EOClqlblnyLoqynPcdXlEmbL946e97JpP9uIQ8jPzIJjZ8pImTeqFcIN0a-vPX0Bjs9epCXktnwDj3xr3raGPnBI8PVZFnQq1T-KXELJebbb-2cPW9i2Z6DBxfbJtRdHufFlLNd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568" y="5306039"/>
              <a:ext cx="1391421" cy="1608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PostgreSQL - Wikipedia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534" y="5569041"/>
              <a:ext cx="1146809" cy="118312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030"/>
          <a:stretch/>
        </p:blipFill>
        <p:spPr>
          <a:xfrm>
            <a:off x="11977478" y="3970653"/>
            <a:ext cx="4490738" cy="7379913"/>
          </a:xfrm>
          <a:prstGeom prst="rect">
            <a:avLst/>
          </a:prstGeom>
        </p:spPr>
      </p:pic>
      <p:pic>
        <p:nvPicPr>
          <p:cNvPr id="8" name="Picture 7" descr="Instalar y configurar el cliente OpenVPN en Windows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017" y="8632968"/>
            <a:ext cx="1394243" cy="139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102" y="7678737"/>
            <a:ext cx="2582073" cy="3855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71673" y="4215292"/>
            <a:ext cx="3930977" cy="3162188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18618200" y="7377480"/>
            <a:ext cx="3497248" cy="2234608"/>
          </a:xfrm>
          <a:prstGeom prst="bentArrow">
            <a:avLst>
              <a:gd name="adj1" fmla="val 14623"/>
              <a:gd name="adj2" fmla="val 17612"/>
              <a:gd name="adj3" fmla="val 38640"/>
              <a:gd name="adj4" fmla="val 26700"/>
            </a:avLst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ight Arrow 12"/>
          <p:cNvSpPr/>
          <p:nvPr/>
        </p:nvSpPr>
        <p:spPr>
          <a:xfrm rot="10010792">
            <a:off x="4350176" y="8428069"/>
            <a:ext cx="3033885" cy="750520"/>
          </a:xfrm>
          <a:prstGeom prst="rightArrow">
            <a:avLst>
              <a:gd name="adj1" fmla="val 50000"/>
              <a:gd name="adj2" fmla="val 107533"/>
            </a:avLst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Right Arrow 28"/>
          <p:cNvSpPr/>
          <p:nvPr/>
        </p:nvSpPr>
        <p:spPr>
          <a:xfrm rot="836728">
            <a:off x="4568013" y="5941304"/>
            <a:ext cx="3033885" cy="750520"/>
          </a:xfrm>
          <a:prstGeom prst="rightArrow">
            <a:avLst>
              <a:gd name="adj1" fmla="val 50000"/>
              <a:gd name="adj2" fmla="val 107533"/>
            </a:avLst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90053" y="9620378"/>
            <a:ext cx="2951129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Authentication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Gateway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0929" y="5475785"/>
            <a:ext cx="3021660" cy="6412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Data Workflow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806BAA-7577-E946-B805-AC0967E67F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392" y="142454"/>
            <a:ext cx="2642257" cy="26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>
                <a:sym typeface="GT Walsheim Bold"/>
              </a:rPr>
              <a:t>Open Data Ecosystem: Storage</a:t>
            </a:r>
            <a:endParaRPr lang="en-US" sz="7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30A9A-5A2A-054F-B797-C51578CE9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48" y="142454"/>
            <a:ext cx="2781746" cy="278174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817879" y="4707523"/>
            <a:ext cx="5818122" cy="5960478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8" name="Picture 2" descr="https://lh6.googleusercontent.com/aQ4EOClqlblnyLoqynPcdXlEmbL946e97JpP9uIQ8jPzIJjZ8pImTeqFcIN0a-vPX0Bjs9epCXktnwDj3xr3raGPnBI8PVZFnQq1T-KXELJebbb-2cPW9i2Z6DBxfbJtRdHufFlLN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68" y="5306039"/>
            <a:ext cx="1391421" cy="16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6.googleusercontent.com/NKqe-zYIUxpaGrHEFEsrREztev9s6P-TX5VGa0MK3t7Zpw0UdI22IDRpsHyZVSU9kwVCwL5R4GY0uIbzDz6kh67s8MX7mcI4C5pxxEkJSB_RFtehs2aiwGWtHRWOB_LXxyblXZWZL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76494"/>
            <a:ext cx="707829" cy="4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4.googleusercontent.com/FWtSNnXr14GivtvNhqppNK94jck3WKS5BAMdW9fOzrNkIs5-lE04OpmZf0GDtzTus_YgbIdb6pdQk6veav_XygOuWD5bSJ5tqbMFUdIb0EqZCUSMlrkO_dDA_4Qq__XxZRoaxYQQx2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25" y="8033382"/>
            <a:ext cx="1352104" cy="1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12400" y="4428348"/>
            <a:ext cx="13571885" cy="69506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Shift curates and integrates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extensive data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national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well as locally-sourced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data, potentially containing sensitive information.</a:t>
            </a:r>
          </a:p>
          <a:p>
            <a:pPr algn="l"/>
            <a:endParaRPr lang="en-US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Infrastructure: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Virtual Private Cloud</a:t>
            </a:r>
          </a:p>
          <a:p>
            <a:pPr algn="l"/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 data related utilities: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Simple Storage Service: support data workflow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Relational Database Service: centralized database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WorkSpaces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Virtual Desktop providing research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1946" y="8563531"/>
            <a:ext cx="88646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S3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6" name="Picture 25" descr="PostgreSQL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34" y="5569041"/>
            <a:ext cx="1146809" cy="1183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13469" t="8193" r="48132" b="68485"/>
          <a:stretch/>
        </p:blipFill>
        <p:spPr>
          <a:xfrm>
            <a:off x="6036540" y="7737569"/>
            <a:ext cx="1995149" cy="19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266" y="894275"/>
            <a:ext cx="20813184" cy="1278104"/>
          </a:xfrm>
        </p:spPr>
        <p:txBody>
          <a:bodyPr>
            <a:noAutofit/>
          </a:bodyPr>
          <a:lstStyle/>
          <a:p>
            <a:r>
              <a:rPr lang="en-US" sz="7200" dirty="0" smtClean="0">
                <a:sym typeface="GT Walsheim Bold"/>
              </a:rPr>
              <a:t>Open Data Ecosystem: Database</a:t>
            </a:r>
            <a:endParaRPr lang="en-US" sz="7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30A9A-5A2A-054F-B797-C51578CE9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48" y="142454"/>
            <a:ext cx="2781746" cy="2781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1705" y="3115067"/>
            <a:ext cx="9567689" cy="9077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PostgreSQL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Database</a:t>
            </a:r>
          </a:p>
          <a:p>
            <a:pPr marL="685800" lvl="2" indent="-685800" algn="l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Open Source</a:t>
            </a:r>
          </a:p>
          <a:p>
            <a:pPr marL="685800" lvl="2" indent="-685800" algn="l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GIS Analysis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Access Control by: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atabase: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connect, create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chema: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use, create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table: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select, update, insert, delete…</a:t>
            </a:r>
          </a:p>
          <a:p>
            <a: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2" y="3119658"/>
            <a:ext cx="6027738" cy="881347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196075" y="7234997"/>
            <a:ext cx="1769875" cy="5662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78" y="3886200"/>
            <a:ext cx="5163322" cy="82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8</a:t>
            </a:fld>
            <a:r>
              <a:t>￼</a:t>
            </a:r>
          </a:p>
        </p:txBody>
      </p:sp>
      <p:pic>
        <p:nvPicPr>
          <p:cNvPr id="35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9058466" y="1152188"/>
            <a:ext cx="5808134" cy="535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E8D9B4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9pPr>
          </a:lstStyle>
          <a:p>
            <a:pPr hangingPunct="1"/>
            <a:r>
              <a:rPr lang="en-US" sz="7200" dirty="0" smtClean="0"/>
              <a:t>Data Workflow: Extract Transform Load</a:t>
            </a:r>
            <a:endParaRPr lang="en-US" sz="720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idx="4294967295"/>
          </p:nvPr>
        </p:nvSpPr>
        <p:spPr>
          <a:xfrm>
            <a:off x="1507065" y="1152188"/>
            <a:ext cx="7670801" cy="31911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cap="none" dirty="0" smtClean="0">
                <a:solidFill>
                  <a:schemeClr val="accent1">
                    <a:lumMod val="50000"/>
                  </a:schemeClr>
                </a:solidFill>
                <a:latin typeface="GT Walsheim Bold"/>
              </a:rPr>
              <a:t>Extract Data From…</a:t>
            </a:r>
            <a:endParaRPr lang="en-US" sz="4200" b="1" cap="none" dirty="0">
              <a:solidFill>
                <a:schemeClr val="accent1">
                  <a:lumMod val="50000"/>
                </a:schemeClr>
              </a:solidFill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>
                <a:latin typeface="GT Walsheim Bold"/>
              </a:rPr>
              <a:t>c</a:t>
            </a:r>
            <a:r>
              <a:rPr lang="en-US" sz="3600" cap="none" dirty="0" smtClean="0">
                <a:latin typeface="GT Walsheim Bold"/>
              </a:rPr>
              <a:t>ensus API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.</a:t>
            </a:r>
            <a:r>
              <a:rPr lang="en-US" sz="3600" cap="none" dirty="0" smtClean="0">
                <a:latin typeface="GT Walsheim Bold"/>
              </a:rPr>
              <a:t>csv format </a:t>
            </a:r>
            <a:r>
              <a:rPr lang="en-US" sz="3600" cap="none" dirty="0" smtClean="0">
                <a:latin typeface="GT Walsheim Bold"/>
              </a:rPr>
              <a:t>for tabular </a:t>
            </a:r>
            <a:r>
              <a:rPr lang="en-US" sz="3600" dirty="0" smtClean="0">
                <a:latin typeface="GT Walsheim Bold"/>
              </a:rPr>
              <a:t>data</a:t>
            </a:r>
            <a:endParaRPr lang="en-US" sz="7200" cap="none" dirty="0" smtClean="0"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.</a:t>
            </a:r>
            <a:r>
              <a:rPr lang="en-US" sz="3600" cap="none" dirty="0" err="1" smtClean="0">
                <a:latin typeface="GT Walsheim Bold"/>
              </a:rPr>
              <a:t>geojson</a:t>
            </a:r>
            <a:r>
              <a:rPr lang="en-US" sz="3600" cap="none" dirty="0" smtClean="0">
                <a:latin typeface="GT Walsheim Bold"/>
              </a:rPr>
              <a:t> format </a:t>
            </a:r>
            <a:r>
              <a:rPr lang="en-US" sz="3600" cap="none" dirty="0" smtClean="0">
                <a:latin typeface="GT Walsheim Bold"/>
              </a:rPr>
              <a:t>for geometry </a:t>
            </a:r>
            <a:r>
              <a:rPr lang="en-US" sz="3600" dirty="0" smtClean="0">
                <a:latin typeface="GT Walsheim Bold"/>
              </a:rPr>
              <a:t>data</a:t>
            </a:r>
            <a:endParaRPr lang="en-US" sz="3600" cap="none" dirty="0">
              <a:latin typeface="GT Walsheim Bold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idx="4294967295"/>
          </p:nvPr>
        </p:nvSpPr>
        <p:spPr>
          <a:xfrm>
            <a:off x="5562600" y="5302749"/>
            <a:ext cx="7738534" cy="3732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cap="none" dirty="0" smtClean="0">
                <a:solidFill>
                  <a:schemeClr val="accent1">
                    <a:lumMod val="50000"/>
                  </a:schemeClr>
                </a:solidFill>
                <a:latin typeface="GT Walsheim Bold"/>
              </a:rPr>
              <a:t>Transform</a:t>
            </a:r>
            <a:endParaRPr lang="en-US" sz="4200" b="1" cap="none" dirty="0">
              <a:solidFill>
                <a:schemeClr val="accent1">
                  <a:lumMod val="50000"/>
                </a:schemeClr>
              </a:solidFill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>
                <a:latin typeface="GT Walsheim Bold"/>
              </a:rPr>
              <a:t>c</a:t>
            </a:r>
            <a:r>
              <a:rPr lang="en-US" sz="3600" cap="none" dirty="0" smtClean="0">
                <a:latin typeface="GT Walsheim Bold"/>
              </a:rPr>
              <a:t>apture machine metadata: timestamps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GT Walsheim Bold"/>
              </a:rPr>
              <a:t>Enforce field type, field name as specified in </a:t>
            </a:r>
            <a:r>
              <a:rPr lang="en-US" sz="3600" dirty="0" err="1" smtClean="0">
                <a:latin typeface="GT Walsheim Bold"/>
              </a:rPr>
              <a:t>config</a:t>
            </a:r>
            <a:r>
              <a:rPr lang="en-US" sz="3600" dirty="0" smtClean="0">
                <a:latin typeface="GT Walsheim Bold"/>
              </a:rPr>
              <a:t> file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idx="4294967295"/>
          </p:nvPr>
        </p:nvSpPr>
        <p:spPr>
          <a:xfrm>
            <a:off x="9177867" y="9902739"/>
            <a:ext cx="7738534" cy="21243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200" b="1" cap="none" dirty="0" smtClean="0">
                <a:solidFill>
                  <a:schemeClr val="accent1">
                    <a:lumMod val="50000"/>
                  </a:schemeClr>
                </a:solidFill>
                <a:latin typeface="GT Walsheim Bold"/>
              </a:rPr>
              <a:t>Load into Database</a:t>
            </a:r>
            <a:endParaRPr lang="en-US" sz="4200" b="1" cap="none" dirty="0">
              <a:solidFill>
                <a:schemeClr val="accent1">
                  <a:lumMod val="50000"/>
                </a:schemeClr>
              </a:solidFill>
              <a:latin typeface="GT Walsheim Bold"/>
            </a:endParaRP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cap="none" dirty="0" smtClean="0">
                <a:latin typeface="GT Walsheim Bold"/>
              </a:rPr>
              <a:t>database and schema </a:t>
            </a:r>
            <a:r>
              <a:rPr lang="en-US" sz="3600" dirty="0" smtClean="0">
                <a:latin typeface="GT Walsheim Bold"/>
              </a:rPr>
              <a:t>as specified in </a:t>
            </a:r>
            <a:r>
              <a:rPr lang="en-US" sz="3600" dirty="0" err="1" smtClean="0">
                <a:latin typeface="GT Walsheim Bold"/>
              </a:rPr>
              <a:t>config</a:t>
            </a:r>
            <a:r>
              <a:rPr lang="en-US" sz="3600" dirty="0" smtClean="0">
                <a:latin typeface="GT Walsheim Bold"/>
              </a:rPr>
              <a:t> file</a:t>
            </a:r>
            <a:endParaRPr lang="en-US" sz="3600" cap="none" dirty="0" smtClean="0">
              <a:latin typeface="GT Walsheim Bold"/>
            </a:endParaRPr>
          </a:p>
        </p:txBody>
      </p:sp>
      <p:sp>
        <p:nvSpPr>
          <p:cNvPr id="19" name="Shape 391"/>
          <p:cNvSpPr/>
          <p:nvPr/>
        </p:nvSpPr>
        <p:spPr>
          <a:xfrm>
            <a:off x="19154943" y="7884451"/>
            <a:ext cx="41240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2000" spc="440">
                <a:solidFill>
                  <a:srgbClr val="FFFFFF"/>
                </a:solidFill>
                <a:latin typeface="GT Walsheim Pro Trial Medium"/>
                <a:ea typeface="GT Walsheim Pro Trial Medium"/>
                <a:cs typeface="GT Walsheim Pro Trial Medium"/>
                <a:sym typeface="GT Walsheim Pro Trial Medium"/>
              </a:defRPr>
            </a:lvl1pPr>
          </a:lstStyle>
          <a:p>
            <a:r>
              <a:rPr lang="en-US" dirty="0" smtClean="0">
                <a:solidFill>
                  <a:srgbClr val="E3D1A5"/>
                </a:solidFill>
                <a:latin typeface="GT Walsheim Medium"/>
                <a:cs typeface="GT Walsheim Medium"/>
              </a:rPr>
              <a:t>HOW TO ACCESS </a:t>
            </a:r>
            <a:endParaRPr lang="en-US" dirty="0">
              <a:solidFill>
                <a:srgbClr val="E3D1A5"/>
              </a:solidFill>
              <a:latin typeface="GT Walsheim Medium"/>
              <a:cs typeface="GT Walsheim Medium"/>
            </a:endParaRPr>
          </a:p>
          <a:p>
            <a:r>
              <a:rPr lang="en-US" dirty="0" smtClean="0">
                <a:solidFill>
                  <a:srgbClr val="E3D1A5"/>
                </a:solidFill>
                <a:latin typeface="GT Walsheim Medium"/>
                <a:cs typeface="GT Walsheim Medium"/>
              </a:rPr>
              <a:t>THIS </a:t>
            </a:r>
            <a:r>
              <a:rPr lang="en-US" dirty="0">
                <a:solidFill>
                  <a:srgbClr val="E3D1A5"/>
                </a:solidFill>
                <a:latin typeface="GT Walsheim Medium"/>
                <a:cs typeface="GT Walsheim Medium"/>
              </a:rPr>
              <a:t>TOOLS?</a:t>
            </a:r>
          </a:p>
        </p:txBody>
      </p:sp>
      <p:sp>
        <p:nvSpPr>
          <p:cNvPr id="20" name="Shape 392"/>
          <p:cNvSpPr/>
          <p:nvPr/>
        </p:nvSpPr>
        <p:spPr>
          <a:xfrm>
            <a:off x="19154943" y="8856761"/>
            <a:ext cx="39290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1" name="Shape 393"/>
          <p:cNvSpPr/>
          <p:nvPr/>
        </p:nvSpPr>
        <p:spPr>
          <a:xfrm>
            <a:off x="19154943" y="7789200"/>
            <a:ext cx="39290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" name="Shape 394"/>
          <p:cNvSpPr/>
          <p:nvPr/>
        </p:nvSpPr>
        <p:spPr>
          <a:xfrm>
            <a:off x="19154943" y="9034961"/>
            <a:ext cx="4664613" cy="151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lvl1pPr>
          </a:lstStyle>
          <a:p>
            <a:pPr marL="225425" indent="-225425">
              <a:lnSpc>
                <a:spcPct val="170000"/>
              </a:lnSpc>
              <a:buFont typeface="Arial"/>
              <a:buChar char="•"/>
            </a:pPr>
            <a:r>
              <a:rPr lang="en-US" sz="1800" spc="300" dirty="0" smtClean="0"/>
              <a:t>Command Line Utility</a:t>
            </a:r>
          </a:p>
          <a:p>
            <a:pPr marL="225425" indent="-225425">
              <a:lnSpc>
                <a:spcPct val="170000"/>
              </a:lnSpc>
              <a:buFont typeface="Arial"/>
              <a:buChar char="•"/>
            </a:pPr>
            <a:r>
              <a:rPr lang="en-US" sz="1800" spc="300" dirty="0" smtClean="0"/>
              <a:t>Partners Granted Access through Keys</a:t>
            </a:r>
            <a:endParaRPr sz="1800" spc="300" dirty="0"/>
          </a:p>
        </p:txBody>
      </p:sp>
    </p:spTree>
    <p:extLst>
      <p:ext uri="{BB962C8B-B14F-4D97-AF65-F5344CB8AC3E}">
        <p14:creationId xmlns:p14="http://schemas.microsoft.com/office/powerpoint/2010/main" val="14514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23400232" y="12788900"/>
            <a:ext cx="270207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spc="90">
                <a:solidFill>
                  <a:srgbClr val="FFFFFF"/>
                </a:solidFill>
                <a:latin typeface="Brandon Grotesque Bold"/>
                <a:ea typeface="Brandon Grotesque Bold"/>
                <a:cs typeface="Brandon Grotesque Bold"/>
                <a:sym typeface="Brandon Grotesque Bold"/>
              </a:defRPr>
            </a:pPr>
            <a:fld id="{86CB4B4D-7CA3-9044-876B-883B54F8677D}" type="slidenum">
              <a:t>9</a:t>
            </a:fld>
            <a:r>
              <a:t>￼</a:t>
            </a:r>
          </a:p>
        </p:txBody>
      </p:sp>
      <p:pic>
        <p:nvPicPr>
          <p:cNvPr id="35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673" y="12331840"/>
            <a:ext cx="2463801" cy="65834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9058466" y="1166023"/>
            <a:ext cx="5808134" cy="45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E8D9B4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T Walsheim Bold"/>
              </a:defRPr>
            </a:lvl9pPr>
          </a:lstStyle>
          <a:p>
            <a:pPr hangingPunct="1"/>
            <a:r>
              <a:rPr lang="en-US" sz="7200" dirty="0" smtClean="0"/>
              <a:t>Data Workflow: Tech Approach</a:t>
            </a:r>
            <a:endParaRPr lang="en-US" sz="7200" dirty="0"/>
          </a:p>
        </p:txBody>
      </p:sp>
      <p:sp>
        <p:nvSpPr>
          <p:cNvPr id="19" name="Shape 391"/>
          <p:cNvSpPr/>
          <p:nvPr/>
        </p:nvSpPr>
        <p:spPr>
          <a:xfrm>
            <a:off x="19154943" y="7884451"/>
            <a:ext cx="41240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2000" spc="440">
                <a:solidFill>
                  <a:srgbClr val="FFFFFF"/>
                </a:solidFill>
                <a:latin typeface="GT Walsheim Pro Trial Medium"/>
                <a:ea typeface="GT Walsheim Pro Trial Medium"/>
                <a:cs typeface="GT Walsheim Pro Trial Medium"/>
                <a:sym typeface="GT Walsheim Pro Trial Medium"/>
              </a:defRPr>
            </a:lvl1pPr>
          </a:lstStyle>
          <a:p>
            <a:r>
              <a:rPr lang="en-US" dirty="0" smtClean="0">
                <a:solidFill>
                  <a:srgbClr val="E3D1A5"/>
                </a:solidFill>
                <a:latin typeface="GT Walsheim Medium"/>
                <a:cs typeface="GT Walsheim Medium"/>
              </a:rPr>
              <a:t>HOW TO ACCESS </a:t>
            </a:r>
            <a:endParaRPr lang="en-US" dirty="0">
              <a:solidFill>
                <a:srgbClr val="E3D1A5"/>
              </a:solidFill>
              <a:latin typeface="GT Walsheim Medium"/>
              <a:cs typeface="GT Walsheim Medium"/>
            </a:endParaRPr>
          </a:p>
          <a:p>
            <a:r>
              <a:rPr lang="en-US" dirty="0" smtClean="0">
                <a:solidFill>
                  <a:srgbClr val="E3D1A5"/>
                </a:solidFill>
                <a:latin typeface="GT Walsheim Medium"/>
                <a:cs typeface="GT Walsheim Medium"/>
              </a:rPr>
              <a:t>THIS </a:t>
            </a:r>
            <a:r>
              <a:rPr lang="en-US" dirty="0">
                <a:solidFill>
                  <a:srgbClr val="E3D1A5"/>
                </a:solidFill>
                <a:latin typeface="GT Walsheim Medium"/>
                <a:cs typeface="GT Walsheim Medium"/>
              </a:rPr>
              <a:t>TOOLS?</a:t>
            </a:r>
          </a:p>
        </p:txBody>
      </p:sp>
      <p:sp>
        <p:nvSpPr>
          <p:cNvPr id="20" name="Shape 392"/>
          <p:cNvSpPr/>
          <p:nvPr/>
        </p:nvSpPr>
        <p:spPr>
          <a:xfrm>
            <a:off x="19154943" y="8856761"/>
            <a:ext cx="39290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1" name="Shape 393"/>
          <p:cNvSpPr/>
          <p:nvPr/>
        </p:nvSpPr>
        <p:spPr>
          <a:xfrm>
            <a:off x="19154943" y="7789200"/>
            <a:ext cx="39290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" name="Shape 394"/>
          <p:cNvSpPr/>
          <p:nvPr/>
        </p:nvSpPr>
        <p:spPr>
          <a:xfrm>
            <a:off x="19154943" y="9034961"/>
            <a:ext cx="4664613" cy="151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lvl1pPr>
          </a:lstStyle>
          <a:p>
            <a:pPr marL="225425" indent="-225425">
              <a:lnSpc>
                <a:spcPct val="170000"/>
              </a:lnSpc>
              <a:buFont typeface="Arial"/>
              <a:buChar char="•"/>
            </a:pPr>
            <a:r>
              <a:rPr lang="en-US" sz="1800" spc="300" dirty="0" smtClean="0"/>
              <a:t>Command Line Utility</a:t>
            </a:r>
          </a:p>
          <a:p>
            <a:pPr marL="225425" indent="-225425">
              <a:lnSpc>
                <a:spcPct val="170000"/>
              </a:lnSpc>
              <a:buFont typeface="Arial"/>
              <a:buChar char="•"/>
            </a:pPr>
            <a:r>
              <a:rPr lang="en-US" sz="1800" spc="300" dirty="0" smtClean="0"/>
              <a:t>Partners Granted Access through Keys</a:t>
            </a:r>
            <a:endParaRPr sz="1800" spc="300" dirty="0"/>
          </a:p>
        </p:txBody>
      </p:sp>
      <p:sp>
        <p:nvSpPr>
          <p:cNvPr id="12" name="Shape 359"/>
          <p:cNvSpPr/>
          <p:nvPr/>
        </p:nvSpPr>
        <p:spPr>
          <a:xfrm>
            <a:off x="5387321" y="9841449"/>
            <a:ext cx="5325363" cy="68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2400">
                <a:solidFill>
                  <a:srgbClr val="FFFFFF"/>
                </a:solidFill>
                <a:latin typeface="GT Walsheim Regular"/>
                <a:ea typeface="GT Walsheim Regular"/>
                <a:cs typeface="GT Walsheim Regular"/>
                <a:sym typeface="GT Walsheim Regular"/>
              </a:defRPr>
            </a:pPr>
            <a:r>
              <a:rPr lang="en-US" sz="3500" dirty="0" err="1" smtClean="0">
                <a:solidFill>
                  <a:schemeClr val="tx1"/>
                </a:solidFill>
              </a:rPr>
              <a:t>Serverless</a:t>
            </a:r>
            <a:r>
              <a:rPr lang="en-US" sz="3500" dirty="0" smtClean="0">
                <a:solidFill>
                  <a:schemeClr val="tx1"/>
                </a:solidFill>
              </a:rPr>
              <a:t> stack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5325178" y="5438546"/>
            <a:ext cx="1953429" cy="5662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49855" y="538891"/>
            <a:ext cx="7548129" cy="8720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Command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Line Interface: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30527" y="7033457"/>
            <a:ext cx="5629820" cy="25544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4" name="Picture 2" descr="https://lh4.googleusercontent.com/FWtSNnXr14GivtvNhqppNK94jck3WKS5BAMdW9fOzrNkIs5-lE04OpmZf0GDtzTus_YgbIdb6pdQk6veav_XygOuWD5bSJ5tqbMFUdIb0EqZCUSMlrkO_dDA_4Qq__XxZRoaxYQQx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89" y="7513662"/>
            <a:ext cx="1558358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h6.googleusercontent.com/aQ4EOClqlblnyLoqynPcdXlEmbL946e97JpP9uIQ8jPzIJjZ8pImTeqFcIN0a-vPX0Bjs9epCXktnwDj3xr3raGPnBI8PVZFnQq1T-KXELJebbb-2cPW9i2Z6DBxfbJtRdHufFlLN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901" y="7899784"/>
            <a:ext cx="2391051" cy="27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WS Lambd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99" y="7517254"/>
            <a:ext cx="1810679" cy="18106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39837" y="7986576"/>
            <a:ext cx="88646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S3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8" name="Picture 27" descr="PostgreSQL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298" y="8576245"/>
            <a:ext cx="1506256" cy="155395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11410946" y="8468706"/>
            <a:ext cx="1953429" cy="5662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68" y="1473082"/>
            <a:ext cx="15145527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48000"/>
    </mc:Choice>
    <mc:Fallback>
      <p:transition spd="slow" advTm="48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GT Walsheim Bold"/>
        <a:ea typeface="GT Walsheim Bold"/>
        <a:cs typeface="GT Walsheim Bold"/>
      </a:majorFont>
      <a:minorFont>
        <a:latin typeface="GT Walsheim Bold"/>
        <a:ea typeface="GT Walsheim Bold"/>
        <a:cs typeface="GT Walsheim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T Walsheim Bold"/>
        <a:ea typeface="GT Walsheim Bold"/>
        <a:cs typeface="GT Walsheim Bold"/>
      </a:majorFont>
      <a:minorFont>
        <a:latin typeface="GT Walsheim Bold"/>
        <a:ea typeface="GT Walsheim Bold"/>
        <a:cs typeface="GT Walsheim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820</Words>
  <Application>Microsoft Office PowerPoint</Application>
  <PresentationFormat>Custom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Brandon Grotesque Bold</vt:lpstr>
      <vt:lpstr>Brandon Grotesque Medium</vt:lpstr>
      <vt:lpstr>Brandon Grotesque Regular</vt:lpstr>
      <vt:lpstr>DIN Next LT Pro</vt:lpstr>
      <vt:lpstr>DIN Next LT Pro Light</vt:lpstr>
      <vt:lpstr>GothamRounded-Medium</vt:lpstr>
      <vt:lpstr>GT Walsheim Bold</vt:lpstr>
      <vt:lpstr>GT Walsheim Medium</vt:lpstr>
      <vt:lpstr>GT Walsheim Pro Trial Bold</vt:lpstr>
      <vt:lpstr>GT Walsheim Pro Trial Medium</vt:lpstr>
      <vt:lpstr>GT Walsheim Regular</vt:lpstr>
      <vt:lpstr>Helvetica</vt:lpstr>
      <vt:lpstr>Helvetica Light</vt:lpstr>
      <vt:lpstr>Helvetica Neue</vt:lpstr>
      <vt:lpstr>White</vt:lpstr>
      <vt:lpstr>1_White</vt:lpstr>
      <vt:lpstr>A Guide to Shift’s Open Data ecosystem &amp; Data workflow</vt:lpstr>
      <vt:lpstr>PowerPoint Presentation</vt:lpstr>
      <vt:lpstr>Core Data Challenges</vt:lpstr>
      <vt:lpstr>open data ecosystem</vt:lpstr>
      <vt:lpstr>Open Data Ecosystem: Partner Portal</vt:lpstr>
      <vt:lpstr>Open Data Ecosystem: Storage</vt:lpstr>
      <vt:lpstr>Open Data Ecosystem: Database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level data</dc:title>
  <dc:creator>nzhu</dc:creator>
  <cp:lastModifiedBy>nzhu</cp:lastModifiedBy>
  <cp:revision>182</cp:revision>
  <dcterms:modified xsi:type="dcterms:W3CDTF">2018-10-10T16:06:44Z</dcterms:modified>
</cp:coreProperties>
</file>