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3" r:id="rId1"/>
  </p:sldMasterIdLst>
  <p:sldIdLst>
    <p:sldId id="256" r:id="rId2"/>
    <p:sldId id="257" r:id="rId3"/>
    <p:sldId id="258" r:id="rId4"/>
    <p:sldId id="267" r:id="rId5"/>
    <p:sldId id="259" r:id="rId6"/>
    <p:sldId id="269" r:id="rId7"/>
    <p:sldId id="268" r:id="rId8"/>
    <p:sldId id="271" r:id="rId9"/>
    <p:sldId id="260" r:id="rId10"/>
    <p:sldId id="261" r:id="rId11"/>
    <p:sldId id="262" r:id="rId12"/>
    <p:sldId id="264" r:id="rId13"/>
    <p:sldId id="265" r:id="rId14"/>
    <p:sldId id="266" r:id="rId15"/>
    <p:sldId id="273" r:id="rId16"/>
    <p:sldId id="274" r:id="rId17"/>
    <p:sldId id="272" r:id="rId18"/>
    <p:sldId id="276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17" autoAdjust="0"/>
  </p:normalViewPr>
  <p:slideViewPr>
    <p:cSldViewPr snapToGrid="0">
      <p:cViewPr varScale="1">
        <p:scale>
          <a:sx n="109" d="100"/>
          <a:sy n="109" d="100"/>
        </p:scale>
        <p:origin x="1000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D333F-DA19-4F0A-869E-72698F300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BAD04-5261-4628-9C77-96203E6F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4738-15EB-4D31-8176-8099ED48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F4B77-F85E-466C-9D05-9626348D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D749-415A-4203-9403-D67A180A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E18F-1FA4-4FAC-A42A-FB660DAA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882F4-6024-4E00-BE44-6C35487A1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3FCD9-F8CD-4BF3-A784-53EE5496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A09E-1220-4868-BCC3-3400E48C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5E049-23E0-4F3A-B7DC-BD2668EF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81137-9C45-4E05-96EA-0400FB030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A2682-7CC4-4B2B-B721-92521F43A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6E79E-E9A9-4DD5-B22A-737D51AA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9792-EECD-49EB-8A2E-C4330959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FCC00-AEE8-43B0-9591-18A25610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47D9-A182-4F9E-B4CF-7254B8A4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372D-968B-4F6A-92AB-8B8EFDB35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2197D-6BE4-484D-8B62-92CEBEAB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9D888-1BEF-42E6-AB14-67A2817B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25A4-9AFD-4DF9-B79E-B8117DA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5F77-A7C3-4784-B7DC-EFA1CA05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E94DF-1A4A-417C-9B16-888099379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6573F-B3BC-4718-AAA8-E1429297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AA899-7F7C-47F2-AAF6-C34BE9A2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A52B4-2B2A-4C2B-A057-AA57386C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95D7-E971-482B-AEC4-83ED1586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08881-BC09-4F2F-8FBA-CF3B14C40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BF385-7627-4679-8D92-DCF6E8992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1FF4E-68EA-4008-AB72-728561CD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E2924-3BAE-47D9-BE81-28B48EA9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B3C0A-565B-4EBE-8610-CAC33772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D372-135C-4E4B-89F6-6602466E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2F707-9DA7-417E-BA54-C1C03AD83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50717-B2A6-4B5A-9257-0B4A66DF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DDF6F-4C93-49F2-AB82-8B388A432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0853F-31AF-4B70-A5CC-F74FA6158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43E8C9-A6D1-43FE-A7A9-474C5A1B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FB744-DB58-4A5F-BBEF-7DB09B4C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903CC-FEF8-42EF-AD27-8D03F65D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2F09-4EDC-47A7-B06A-BB937A98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C1411-51AA-4EF1-95E5-6F46B479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95C73-8424-44C9-B7E4-AC64DA9E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37AAE-197E-467D-8AEA-D403DA67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ABA74-7D7C-443B-A798-462C7BBD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BEB23D-3F21-460A-8785-85A7BE84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CBDA2-87C3-4CF9-8B32-430DC62A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5B4C-39AA-4BD7-BE72-4B7A1CB0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0FAB3-6FE5-49CF-BCA5-721BD9A5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5EB15-DC93-4748-9D8A-08E4FCEEA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1555A-8850-49E0-8590-A5D94771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3BB8E-AC06-494B-A495-7EF9D91A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F031-6A44-4F65-A058-A4EB75F8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D926-CB43-41E6-B6EF-1C5AA2DD7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FEE11-4734-49D9-AF73-D1F15836C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057E-0868-413B-94AD-C075C5FC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CF071-3049-459B-828B-CB42A339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3EDC8-96C1-49F3-A07C-23B00832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1984B-DCDB-4A5C-A726-0A9FA3EF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B30E52-634B-4BC0-B14C-260502B7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F7ED0-42B5-4F19-9E21-3B0D03D12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CD10F-B5D6-4A75-9258-EBF0EE644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852AB-193B-4471-8F51-8E40A8EC970E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0A3A5-F96E-401A-9E12-688CCA3A2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2DBC-756F-4166-BD17-965E4BA9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3E7FC-066E-418B-91A6-C078D58BC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654B3-9307-46C4-BBA4-CF6EE6E02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E96ECC-F8F1-49D9-9DEF-6EF1B935A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32476"/>
            <a:ext cx="5055075" cy="39670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B23D3-1208-43AC-BA06-B40B846532AA}"/>
              </a:ext>
            </a:extLst>
          </p:cNvPr>
          <p:cNvSpPr txBox="1"/>
          <p:nvPr/>
        </p:nvSpPr>
        <p:spPr>
          <a:xfrm>
            <a:off x="0" y="5723621"/>
            <a:ext cx="9144000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Claire Slesinski, MSPH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Drexel Urban Health Collaborative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NNIP Partnership Meeting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17-19, 2018 | Los Angeles, California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6E1AB-5E82-4E70-BCF8-BFCAF30CCBD0}"/>
              </a:ext>
            </a:extLst>
          </p:cNvPr>
          <p:cNvSpPr txBox="1"/>
          <p:nvPr/>
        </p:nvSpPr>
        <p:spPr>
          <a:xfrm>
            <a:off x="116805" y="4199575"/>
            <a:ext cx="8910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ypatia Sans Pro" panose="020B0802020204020303" pitchFamily="34" charset="0"/>
              </a:rPr>
              <a:t>Data from Latin American Cities</a:t>
            </a:r>
          </a:p>
        </p:txBody>
      </p:sp>
    </p:spTree>
    <p:extLst>
      <p:ext uri="{BB962C8B-B14F-4D97-AF65-F5344CB8AC3E}">
        <p14:creationId xmlns:p14="http://schemas.microsoft.com/office/powerpoint/2010/main" val="18652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"/>
    </mc:Choice>
    <mc:Fallback xmlns="">
      <p:transition spd="slow" advTm="25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284BA-B6C8-4AFD-9D46-0CC77FEC4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7" t="1" r="8454" b="30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54C3D5-2E95-4F03-ABDB-5ADDBD4AE04D}"/>
              </a:ext>
            </a:extLst>
          </p:cNvPr>
          <p:cNvSpPr/>
          <p:nvPr/>
        </p:nvSpPr>
        <p:spPr>
          <a:xfrm>
            <a:off x="0" y="2791464"/>
            <a:ext cx="9478160" cy="37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D5353-9927-4B52-B992-34621C24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11" y="363312"/>
            <a:ext cx="7886700" cy="52238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ypatia Sans Pro" panose="020B0802020204020303" pitchFamily="34" charset="0"/>
              </a:rPr>
              <a:t>Behavior and Health Status</a:t>
            </a:r>
          </a:p>
        </p:txBody>
      </p:sp>
      <p:pic>
        <p:nvPicPr>
          <p:cNvPr id="1026" name="Picture 2" descr="Image result for house icon png">
            <a:extLst>
              <a:ext uri="{FF2B5EF4-FFF2-40B4-BE49-F238E27FC236}">
                <a16:creationId xmlns:a16="http://schemas.microsoft.com/office/drawing/2014/main" id="{7E722397-3B38-4B39-85F6-D8A852FA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88" y="5036404"/>
            <a:ext cx="908748" cy="9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284479FE-1812-4730-8E82-0F544EAA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3" y="5224305"/>
            <a:ext cx="671565" cy="6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2A974C8A-7B5E-44F0-89A1-A4E07F61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46" y="5224305"/>
            <a:ext cx="1343130" cy="6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house icon png">
            <a:extLst>
              <a:ext uri="{FF2B5EF4-FFF2-40B4-BE49-F238E27FC236}">
                <a16:creationId xmlns:a16="http://schemas.microsoft.com/office/drawing/2014/main" id="{C7ABBFE1-D022-47E5-B3C5-AE319ABF7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03" y="4903701"/>
            <a:ext cx="1020045" cy="10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apartment building png">
            <a:extLst>
              <a:ext uri="{FF2B5EF4-FFF2-40B4-BE49-F238E27FC236}">
                <a16:creationId xmlns:a16="http://schemas.microsoft.com/office/drawing/2014/main" id="{E00ED774-980A-46A1-AAC1-EC89A27F8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5"/>
          <a:stretch/>
        </p:blipFill>
        <p:spPr bwMode="auto">
          <a:xfrm>
            <a:off x="939399" y="3694637"/>
            <a:ext cx="957181" cy="22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Image result for apartment building png">
            <a:extLst>
              <a:ext uri="{FF2B5EF4-FFF2-40B4-BE49-F238E27FC236}">
                <a16:creationId xmlns:a16="http://schemas.microsoft.com/office/drawing/2014/main" id="{95685456-F727-4D4C-9145-4C59219D1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2"/>
          <a:stretch/>
        </p:blipFill>
        <p:spPr bwMode="auto">
          <a:xfrm>
            <a:off x="6002806" y="3409949"/>
            <a:ext cx="1644040" cy="250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Image result for apartment building png">
            <a:extLst>
              <a:ext uri="{FF2B5EF4-FFF2-40B4-BE49-F238E27FC236}">
                <a16:creationId xmlns:a16="http://schemas.microsoft.com/office/drawing/2014/main" id="{6469B08A-5316-4F73-B1E8-C9D82C5C2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45439"/>
          <a:stretch/>
        </p:blipFill>
        <p:spPr bwMode="auto">
          <a:xfrm>
            <a:off x="4018318" y="3521151"/>
            <a:ext cx="914400" cy="24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lated image">
            <a:extLst>
              <a:ext uri="{FF2B5EF4-FFF2-40B4-BE49-F238E27FC236}">
                <a16:creationId xmlns:a16="http://schemas.microsoft.com/office/drawing/2014/main" id="{50B2AEA0-8EEF-4B52-A5F9-6C481D7D3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26" y="5142134"/>
            <a:ext cx="898642" cy="75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38BADD-B329-460E-922B-201FEB48B1EE}"/>
              </a:ext>
            </a:extLst>
          </p:cNvPr>
          <p:cNvSpPr txBox="1"/>
          <p:nvPr/>
        </p:nvSpPr>
        <p:spPr>
          <a:xfrm>
            <a:off x="-236068" y="4480557"/>
            <a:ext cx="152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Demo- graphics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0F193C-3F99-4594-9B34-C26EC163EE0C}"/>
              </a:ext>
            </a:extLst>
          </p:cNvPr>
          <p:cNvSpPr txBox="1"/>
          <p:nvPr/>
        </p:nvSpPr>
        <p:spPr>
          <a:xfrm>
            <a:off x="826740" y="4234390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199487-3967-4979-A6FE-5574691587B9}"/>
              </a:ext>
            </a:extLst>
          </p:cNvPr>
          <p:cNvSpPr txBox="1"/>
          <p:nvPr/>
        </p:nvSpPr>
        <p:spPr>
          <a:xfrm>
            <a:off x="1663733" y="4204505"/>
            <a:ext cx="156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 tension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A082AC-D359-4552-84A4-47ACFBB6C622}"/>
              </a:ext>
            </a:extLst>
          </p:cNvPr>
          <p:cNvSpPr txBox="1"/>
          <p:nvPr/>
        </p:nvSpPr>
        <p:spPr>
          <a:xfrm>
            <a:off x="2696025" y="4390073"/>
            <a:ext cx="160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Health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CFDB7F-F8CD-4AF7-9758-34E748A7F659}"/>
              </a:ext>
            </a:extLst>
          </p:cNvPr>
          <p:cNvSpPr txBox="1"/>
          <p:nvPr/>
        </p:nvSpPr>
        <p:spPr>
          <a:xfrm>
            <a:off x="3744446" y="2829876"/>
            <a:ext cx="146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 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BDB0EF-8A6F-4247-8183-6AED18C256B0}"/>
              </a:ext>
            </a:extLst>
          </p:cNvPr>
          <p:cNvSpPr txBox="1"/>
          <p:nvPr/>
        </p:nvSpPr>
        <p:spPr>
          <a:xfrm>
            <a:off x="4673799" y="4257370"/>
            <a:ext cx="15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measures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86EA19-9DD4-4F50-BA81-FC70A49767E5}"/>
              </a:ext>
            </a:extLst>
          </p:cNvPr>
          <p:cNvSpPr txBox="1"/>
          <p:nvPr/>
        </p:nvSpPr>
        <p:spPr>
          <a:xfrm>
            <a:off x="6214218" y="4234064"/>
            <a:ext cx="122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5F4C97-7D1D-401F-9B60-C7F1B36A0426}"/>
              </a:ext>
            </a:extLst>
          </p:cNvPr>
          <p:cNvSpPr txBox="1"/>
          <p:nvPr/>
        </p:nvSpPr>
        <p:spPr>
          <a:xfrm>
            <a:off x="7727516" y="4495803"/>
            <a:ext cx="106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F5DEB6-12FB-4F8C-B9F1-73FF454DD663}"/>
              </a:ext>
            </a:extLst>
          </p:cNvPr>
          <p:cNvSpPr txBox="1"/>
          <p:nvPr/>
        </p:nvSpPr>
        <p:spPr>
          <a:xfrm>
            <a:off x="5066462" y="325849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8F58A1C0-01B8-4DE6-9CBF-351776EEB260}"/>
              </a:ext>
            </a:extLst>
          </p:cNvPr>
          <p:cNvSpPr/>
          <p:nvPr/>
        </p:nvSpPr>
        <p:spPr>
          <a:xfrm>
            <a:off x="-311293" y="1406697"/>
            <a:ext cx="1903892" cy="1703199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Age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Sex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Education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Marital Status</a:t>
            </a: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D8E6E57-28F3-4B2F-B43E-D8B13EB780D6}"/>
              </a:ext>
            </a:extLst>
          </p:cNvPr>
          <p:cNvSpPr/>
          <p:nvPr/>
        </p:nvSpPr>
        <p:spPr>
          <a:xfrm>
            <a:off x="857132" y="2791423"/>
            <a:ext cx="1903892" cy="1382588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Diabetes diagnosis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and treatment</a:t>
            </a:r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C6A52DCB-AD9A-49F4-B461-D710E9FC122A}"/>
              </a:ext>
            </a:extLst>
          </p:cNvPr>
          <p:cNvSpPr/>
          <p:nvPr/>
        </p:nvSpPr>
        <p:spPr>
          <a:xfrm>
            <a:off x="1649346" y="1178718"/>
            <a:ext cx="2368972" cy="1703199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Hypertension diagnosis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Treatment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Blood pressure</a:t>
            </a:r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AD815702-06EB-45A1-81B3-463457B89652}"/>
              </a:ext>
            </a:extLst>
          </p:cNvPr>
          <p:cNvSpPr/>
          <p:nvPr/>
        </p:nvSpPr>
        <p:spPr>
          <a:xfrm>
            <a:off x="2437725" y="3262342"/>
            <a:ext cx="1903892" cy="108959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Self-rated health status</a:t>
            </a:r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84D93469-7F1F-4EBF-8AE5-E23BFBA57818}"/>
              </a:ext>
            </a:extLst>
          </p:cNvPr>
          <p:cNvSpPr/>
          <p:nvPr/>
        </p:nvSpPr>
        <p:spPr>
          <a:xfrm>
            <a:off x="3632069" y="998528"/>
            <a:ext cx="2187063" cy="1295586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Binge drinking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Current drinking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Current smoking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Smoking history</a:t>
            </a:r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9C95FDF3-8C04-4960-93B2-CC680AE1125D}"/>
              </a:ext>
            </a:extLst>
          </p:cNvPr>
          <p:cNvSpPr/>
          <p:nvPr/>
        </p:nvSpPr>
        <p:spPr>
          <a:xfrm>
            <a:off x="4949096" y="1834845"/>
            <a:ext cx="1694616" cy="1295586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BMI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Height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Weight</a:t>
            </a:r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62F1A9FE-999E-43D5-8BC0-C66B385BCE26}"/>
              </a:ext>
            </a:extLst>
          </p:cNvPr>
          <p:cNvSpPr/>
          <p:nvPr/>
        </p:nvSpPr>
        <p:spPr>
          <a:xfrm>
            <a:off x="6749910" y="1437924"/>
            <a:ext cx="2728250" cy="1295586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Depressive symptoms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Diagnosis of mental health disorder</a:t>
            </a:r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AF5B3850-0BE9-4261-8310-16D719194B53}"/>
              </a:ext>
            </a:extLst>
          </p:cNvPr>
          <p:cNvSpPr/>
          <p:nvPr/>
        </p:nvSpPr>
        <p:spPr>
          <a:xfrm>
            <a:off x="5801762" y="2920699"/>
            <a:ext cx="3851507" cy="1295586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Total minutes of activity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Transport mode choice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Leisure time physical activity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Walking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610006-A417-417A-8072-A47E45194691}"/>
              </a:ext>
            </a:extLst>
          </p:cNvPr>
          <p:cNvSpPr/>
          <p:nvPr/>
        </p:nvSpPr>
        <p:spPr>
          <a:xfrm>
            <a:off x="0" y="5969269"/>
            <a:ext cx="9144000" cy="50186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42AFDE-782B-4146-AAE7-DCE1DB49C02C}"/>
              </a:ext>
            </a:extLst>
          </p:cNvPr>
          <p:cNvCxnSpPr>
            <a:cxnSpLocks/>
            <a:stCxn id="18" idx="1"/>
            <a:endCxn id="18" idx="3"/>
          </p:cNvCxnSpPr>
          <p:nvPr/>
        </p:nvCxnSpPr>
        <p:spPr>
          <a:xfrm>
            <a:off x="0" y="6220204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8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1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4AE942-D206-4D04-8E33-177593A9F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9" r="145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E179C-214D-4113-9E25-9E6F59C7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282"/>
            <a:ext cx="7886700" cy="670298"/>
          </a:xfrm>
        </p:spPr>
        <p:txBody>
          <a:bodyPr/>
          <a:lstStyle/>
          <a:p>
            <a:r>
              <a:rPr lang="en-US" dirty="0">
                <a:latin typeface="Hypatia Sans Pro" panose="020B0802020204020303" pitchFamily="34" charset="0"/>
              </a:rPr>
              <a:t>Built and Physical Environments of Cities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A4A2B5-4679-497A-891A-C99A4DD44522}"/>
              </a:ext>
            </a:extLst>
          </p:cNvPr>
          <p:cNvSpPr/>
          <p:nvPr/>
        </p:nvSpPr>
        <p:spPr>
          <a:xfrm>
            <a:off x="4072249" y="2978231"/>
            <a:ext cx="1874413" cy="597941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Total population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86962-E6FC-4768-AD9F-2881173E3067}"/>
              </a:ext>
            </a:extLst>
          </p:cNvPr>
          <p:cNvSpPr/>
          <p:nvPr/>
        </p:nvSpPr>
        <p:spPr>
          <a:xfrm>
            <a:off x="6257305" y="2876581"/>
            <a:ext cx="2576052" cy="597941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Neighborhood centrality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B5CCAC-F25C-445A-91D1-E3B76B2EBE63}"/>
              </a:ext>
            </a:extLst>
          </p:cNvPr>
          <p:cNvSpPr/>
          <p:nvPr/>
        </p:nvSpPr>
        <p:spPr>
          <a:xfrm>
            <a:off x="6232106" y="3630650"/>
            <a:ext cx="2576052" cy="2236002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Urban landscape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Area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Shape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Fragmentation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Isolation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Edge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Aggregation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D72801-334C-47A8-92E4-79034DF62B32}"/>
              </a:ext>
            </a:extLst>
          </p:cNvPr>
          <p:cNvSpPr/>
          <p:nvPr/>
        </p:nvSpPr>
        <p:spPr>
          <a:xfrm>
            <a:off x="3875125" y="1095096"/>
            <a:ext cx="3441597" cy="1654018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Street Design and Connectivity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Street density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Intersection density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Street network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Street length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4BA11-DD2C-407E-8324-A8A34C870478}"/>
              </a:ext>
            </a:extLst>
          </p:cNvPr>
          <p:cNvSpPr/>
          <p:nvPr/>
        </p:nvSpPr>
        <p:spPr>
          <a:xfrm>
            <a:off x="3002806" y="3948159"/>
            <a:ext cx="3178755" cy="2351355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Transportation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Bus rapid transit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Metro, light rail, elevated train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Aerial tram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Bicycle facilities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Urban travel delay index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Gasoline price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6B176-A94A-469A-9BB3-2461C4E46E10}"/>
              </a:ext>
            </a:extLst>
          </p:cNvPr>
          <p:cNvSpPr/>
          <p:nvPr/>
        </p:nvSpPr>
        <p:spPr>
          <a:xfrm>
            <a:off x="560243" y="2095516"/>
            <a:ext cx="3124804" cy="1562129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Air Pollution and Green Space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Parks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Green Space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PM10 / NOx / SO4 / O3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PM2.5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E5112B-4A26-4AC4-9E12-98F0320E46F8}"/>
              </a:ext>
            </a:extLst>
          </p:cNvPr>
          <p:cNvSpPr/>
          <p:nvPr/>
        </p:nvSpPr>
        <p:spPr>
          <a:xfrm>
            <a:off x="213377" y="4090928"/>
            <a:ext cx="2576052" cy="1775724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Food Environment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Density of chain supermarkets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Density of chain convenience stores</a:t>
            </a:r>
          </a:p>
        </p:txBody>
      </p:sp>
    </p:spTree>
    <p:extLst>
      <p:ext uri="{BB962C8B-B14F-4D97-AF65-F5344CB8AC3E}">
        <p14:creationId xmlns:p14="http://schemas.microsoft.com/office/powerpoint/2010/main" val="37515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F2702-4682-4BA2-9C9C-874AFF16B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DA555-A67C-402F-A117-5627347E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2" y="72878"/>
            <a:ext cx="8780929" cy="616509"/>
          </a:xfrm>
        </p:spPr>
        <p:txBody>
          <a:bodyPr>
            <a:normAutofit/>
          </a:bodyPr>
          <a:lstStyle/>
          <a:p>
            <a:r>
              <a:rPr lang="en-US" dirty="0">
                <a:latin typeface="Hypatia Sans Pro" panose="020B0802020204020303" pitchFamily="34" charset="0"/>
              </a:rPr>
              <a:t>Social Environment</a:t>
            </a: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CA1FCFFB-E3AA-4EC0-AA8A-AEC10B7B2B0B}"/>
              </a:ext>
            </a:extLst>
          </p:cNvPr>
          <p:cNvSpPr/>
          <p:nvPr/>
        </p:nvSpPr>
        <p:spPr>
          <a:xfrm>
            <a:off x="307071" y="2093074"/>
            <a:ext cx="2548203" cy="1680619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Employment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Unemployment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Labor force participation</a:t>
            </a: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C8EB7668-8534-40DB-BD4D-B185BD2B9842}"/>
              </a:ext>
            </a:extLst>
          </p:cNvPr>
          <p:cNvSpPr/>
          <p:nvPr/>
        </p:nvSpPr>
        <p:spPr>
          <a:xfrm>
            <a:off x="6080939" y="1751992"/>
            <a:ext cx="2962271" cy="2021701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Gender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Female labor force participation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Female government participation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4B283646-1141-4604-94DB-FDA4B7AD3272}"/>
              </a:ext>
            </a:extLst>
          </p:cNvPr>
          <p:cNvSpPr/>
          <p:nvPr/>
        </p:nvSpPr>
        <p:spPr>
          <a:xfrm>
            <a:off x="829915" y="3965873"/>
            <a:ext cx="2600564" cy="1349973"/>
          </a:xfrm>
          <a:prstGeom prst="foldedCorner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Poverty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I</a:t>
            </a:r>
            <a:r>
              <a:rPr lang="en-US" dirty="0" err="1">
                <a:solidFill>
                  <a:schemeClr val="tx1"/>
                </a:solidFill>
              </a:rPr>
              <a:t>ncome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I</a:t>
            </a:r>
            <a:r>
              <a:rPr lang="en-US" dirty="0" err="1">
                <a:solidFill>
                  <a:schemeClr val="tx1"/>
                </a:solidFill>
              </a:rPr>
              <a:t>ncome</a:t>
            </a:r>
            <a:r>
              <a:rPr lang="en-US" dirty="0">
                <a:solidFill>
                  <a:schemeClr val="tx1"/>
                </a:solidFill>
              </a:rPr>
              <a:t>-based GINI index</a:t>
            </a:r>
          </a:p>
        </p:txBody>
      </p:sp>
      <p:sp>
        <p:nvSpPr>
          <p:cNvPr id="25" name="Rectangle: Folded Corner 24">
            <a:extLst>
              <a:ext uri="{FF2B5EF4-FFF2-40B4-BE49-F238E27FC236}">
                <a16:creationId xmlns:a16="http://schemas.microsoft.com/office/drawing/2014/main" id="{69148EE1-4E0E-4FEF-BA5A-A78234153837}"/>
              </a:ext>
            </a:extLst>
          </p:cNvPr>
          <p:cNvSpPr/>
          <p:nvPr/>
        </p:nvSpPr>
        <p:spPr>
          <a:xfrm>
            <a:off x="3606314" y="3144114"/>
            <a:ext cx="2311686" cy="2426574"/>
          </a:xfrm>
          <a:prstGeom prst="foldedCorner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Informal Settlements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W</a:t>
            </a:r>
            <a:r>
              <a:rPr lang="en-US" dirty="0" err="1">
                <a:solidFill>
                  <a:schemeClr val="tx1"/>
                </a:solidFill>
              </a:rPr>
              <a:t>ater</a:t>
            </a:r>
            <a:r>
              <a:rPr lang="en-US" dirty="0">
                <a:solidFill>
                  <a:schemeClr val="tx1"/>
                </a:solidFill>
              </a:rPr>
              <a:t> connection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S</a:t>
            </a:r>
            <a:r>
              <a:rPr lang="en-US" dirty="0" err="1">
                <a:solidFill>
                  <a:schemeClr val="tx1"/>
                </a:solidFill>
              </a:rPr>
              <a:t>ewage</a:t>
            </a:r>
            <a:r>
              <a:rPr lang="en-US" dirty="0">
                <a:solidFill>
                  <a:schemeClr val="tx1"/>
                </a:solidFill>
              </a:rPr>
              <a:t> connection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O</a:t>
            </a:r>
            <a:r>
              <a:rPr lang="en-US" dirty="0" err="1">
                <a:solidFill>
                  <a:schemeClr val="tx1"/>
                </a:solidFill>
              </a:rPr>
              <a:t>vercrowding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H</a:t>
            </a:r>
            <a:r>
              <a:rPr lang="en-US" dirty="0" err="1">
                <a:solidFill>
                  <a:schemeClr val="tx1"/>
                </a:solidFill>
              </a:rPr>
              <a:t>ousing</a:t>
            </a:r>
            <a:r>
              <a:rPr lang="en-US" dirty="0">
                <a:solidFill>
                  <a:schemeClr val="tx1"/>
                </a:solidFill>
              </a:rPr>
              <a:t> materials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0F89AB89-C0E3-4D67-99B7-59220DE15E5A}"/>
              </a:ext>
            </a:extLst>
          </p:cNvPr>
          <p:cNvSpPr/>
          <p:nvPr/>
        </p:nvSpPr>
        <p:spPr>
          <a:xfrm>
            <a:off x="2952816" y="900118"/>
            <a:ext cx="3020307" cy="2033265"/>
          </a:xfrm>
          <a:prstGeom prst="foldedCorne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Education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15-17 </a:t>
            </a:r>
            <a:r>
              <a:rPr lang="en-US" dirty="0" err="1">
                <a:solidFill>
                  <a:schemeClr val="tx1"/>
                </a:solidFill>
              </a:rPr>
              <a:t>yrs</a:t>
            </a:r>
            <a:r>
              <a:rPr lang="en-US" dirty="0">
                <a:solidFill>
                  <a:schemeClr val="tx1"/>
                </a:solidFill>
              </a:rPr>
              <a:t> old in school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Adults with secondary education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Education-based GINI index</a:t>
            </a:r>
          </a:p>
        </p:txBody>
      </p:sp>
    </p:spTree>
    <p:extLst>
      <p:ext uri="{BB962C8B-B14F-4D97-AF65-F5344CB8AC3E}">
        <p14:creationId xmlns:p14="http://schemas.microsoft.com/office/powerpoint/2010/main" val="28996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A5482-47E5-494E-914D-0E700E571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4" r="67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BA2B6-A128-436F-BA7D-FE710BA0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110" y="0"/>
            <a:ext cx="5841590" cy="629956"/>
          </a:xfrm>
        </p:spPr>
        <p:txBody>
          <a:bodyPr/>
          <a:lstStyle/>
          <a:p>
            <a:pPr algn="r"/>
            <a:r>
              <a:rPr lang="en-US" dirty="0">
                <a:latin typeface="Hypatia Sans Pro" panose="020B0802020204020303" pitchFamily="34" charset="0"/>
              </a:rPr>
              <a:t>Social Environment</a:t>
            </a:r>
          </a:p>
        </p:txBody>
      </p:sp>
      <p:pic>
        <p:nvPicPr>
          <p:cNvPr id="10" name="Graphic 9" descr="User">
            <a:extLst>
              <a:ext uri="{FF2B5EF4-FFF2-40B4-BE49-F238E27FC236}">
                <a16:creationId xmlns:a16="http://schemas.microsoft.com/office/drawing/2014/main" id="{AEBA815C-74B6-40F3-8D00-0CDDCD0CB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80" y="5444610"/>
            <a:ext cx="1656735" cy="1656735"/>
          </a:xfrm>
          <a:prstGeom prst="rect">
            <a:avLst/>
          </a:prstGeom>
        </p:spPr>
      </p:pic>
      <p:pic>
        <p:nvPicPr>
          <p:cNvPr id="12" name="Graphic 11" descr="User">
            <a:extLst>
              <a:ext uri="{FF2B5EF4-FFF2-40B4-BE49-F238E27FC236}">
                <a16:creationId xmlns:a16="http://schemas.microsoft.com/office/drawing/2014/main" id="{0A69253B-22C3-4B2C-8410-25F18B8A3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6016" y="5444608"/>
            <a:ext cx="1656735" cy="1656735"/>
          </a:xfrm>
          <a:prstGeom prst="rect">
            <a:avLst/>
          </a:prstGeom>
        </p:spPr>
      </p:pic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E53AD14B-813F-49D4-BEC3-CF9D5F5B2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6360" y="5444609"/>
            <a:ext cx="1656735" cy="1656735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8C136F20-0D2E-4DE6-B836-F32A8B4E2D85}"/>
              </a:ext>
            </a:extLst>
          </p:cNvPr>
          <p:cNvSpPr/>
          <p:nvPr/>
        </p:nvSpPr>
        <p:spPr>
          <a:xfrm>
            <a:off x="-368727" y="1051594"/>
            <a:ext cx="3956011" cy="2254592"/>
          </a:xfrm>
          <a:prstGeom prst="cloudCallout">
            <a:avLst>
              <a:gd name="adj1" fmla="val -4187"/>
              <a:gd name="adj2" fmla="val 1385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Violence &amp; Disorder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Violent deaths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Crime and safety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Social disorder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7873ADC7-C0AF-4A21-9297-75BD86341098}"/>
              </a:ext>
            </a:extLst>
          </p:cNvPr>
          <p:cNvSpPr/>
          <p:nvPr/>
        </p:nvSpPr>
        <p:spPr>
          <a:xfrm>
            <a:off x="2431397" y="2507826"/>
            <a:ext cx="2851354" cy="1803984"/>
          </a:xfrm>
          <a:prstGeom prst="cloudCallout">
            <a:avLst>
              <a:gd name="adj1" fmla="val 15719"/>
              <a:gd name="adj2" fmla="val 1115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Government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Governance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Social services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Healthcare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E6EE7479-CBA3-4528-874D-835EC92D77BE}"/>
              </a:ext>
            </a:extLst>
          </p:cNvPr>
          <p:cNvSpPr/>
          <p:nvPr/>
        </p:nvSpPr>
        <p:spPr>
          <a:xfrm>
            <a:off x="4904547" y="1229032"/>
            <a:ext cx="4804530" cy="2554811"/>
          </a:xfrm>
          <a:prstGeom prst="cloudCallout">
            <a:avLst>
              <a:gd name="adj1" fmla="val 12273"/>
              <a:gd name="adj2" fmla="val 1271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Social Cohesion &amp; Social Capital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Community organization membership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Neighborhood connectedness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FE91-A83C-4B2D-8210-21F7C3DD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44" y="2256678"/>
            <a:ext cx="7886700" cy="1649653"/>
          </a:xfrm>
          <a:ln w="76200"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Hypatia Sans Pro" panose="020B0802020204020303" pitchFamily="34" charset="0"/>
              </a:rPr>
              <a:t>What can we do with this data?</a:t>
            </a:r>
          </a:p>
        </p:txBody>
      </p:sp>
    </p:spTree>
    <p:extLst>
      <p:ext uri="{BB962C8B-B14F-4D97-AF65-F5344CB8AC3E}">
        <p14:creationId xmlns:p14="http://schemas.microsoft.com/office/powerpoint/2010/main" val="38411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"/>
    </mc:Choice>
    <mc:Fallback xmlns="">
      <p:transition spd="slow" advTm="25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25A9-290D-4764-907C-6D6DD577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396A9-41B9-412A-91FD-197296EA1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6D44-09C6-4C44-A0F2-305CAD45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45D3D-7AE0-449E-9D7E-586E90D3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5F1D2-7D5F-40C5-AB2B-5472D5295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336"/>
            <a:ext cx="9144000" cy="56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A0EC89-CC64-4ACF-8B19-FF725A099560}"/>
              </a:ext>
            </a:extLst>
          </p:cNvPr>
          <p:cNvSpPr txBox="1">
            <a:spLocks/>
          </p:cNvSpPr>
          <p:nvPr/>
        </p:nvSpPr>
        <p:spPr>
          <a:xfrm>
            <a:off x="626047" y="496704"/>
            <a:ext cx="7886700" cy="1007631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ypatia Sans Pro" panose="020B0802020204020303" pitchFamily="34" charset="0"/>
              </a:rPr>
              <a:t>Some questions we want to answer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425D67-19AE-41EB-AD76-7CFFB90369AB}"/>
              </a:ext>
            </a:extLst>
          </p:cNvPr>
          <p:cNvSpPr txBox="1">
            <a:spLocks/>
          </p:cNvSpPr>
          <p:nvPr/>
        </p:nvSpPr>
        <p:spPr>
          <a:xfrm>
            <a:off x="626047" y="1622322"/>
            <a:ext cx="7886700" cy="5004619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anchor="t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endParaRPr lang="en-US" sz="2000" dirty="0">
              <a:latin typeface="Hypatia Sans Pro" panose="020B0802020204020303" pitchFamily="34" charset="0"/>
            </a:endParaRP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Are levels of air pollution in LAC cities associated with cardiovascular and respiratory mortality? 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How does road traffic mortality (overall and by road user type) vary by age, sex and education in SALURBAL cities?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Is there any association between landscape and road network metrics and age-adjusted overall road traffic mortality?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What city level factors are associated with differences in infant mortality across cities? 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How do educational inequalities in hypertension and diabetes (and key risk factors incl. dietary habits, physical activity &amp; substance use) vary across cities?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Is living in slums associated with self-reported health and life satisfaction, and does this association differ across cities?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Is commute mode associated with life satisfaction and mental health?</a:t>
            </a:r>
          </a:p>
          <a:p>
            <a:pPr marL="457200" indent="-457200" defTabSz="1828800">
              <a:buFont typeface="Arial" panose="020B0604020202020204" pitchFamily="34" charset="0"/>
              <a:buChar char="•"/>
            </a:pPr>
            <a:r>
              <a:rPr lang="en-US" sz="2000" dirty="0">
                <a:latin typeface="Hypatia Sans Pro" panose="020B0802020204020303" pitchFamily="34" charset="0"/>
              </a:rPr>
              <a:t>Are the changes in the distribution of the retail food environment associated with diabetes and obesity prevalence in Mexican cities?</a:t>
            </a:r>
          </a:p>
        </p:txBody>
      </p:sp>
    </p:spTree>
    <p:extLst>
      <p:ext uri="{BB962C8B-B14F-4D97-AF65-F5344CB8AC3E}">
        <p14:creationId xmlns:p14="http://schemas.microsoft.com/office/powerpoint/2010/main" val="37358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3200-0032-4F70-9D7A-215240A9E92D}"/>
              </a:ext>
            </a:extLst>
          </p:cNvPr>
          <p:cNvSpPr txBox="1">
            <a:spLocks/>
          </p:cNvSpPr>
          <p:nvPr/>
        </p:nvSpPr>
        <p:spPr>
          <a:xfrm>
            <a:off x="618818" y="365126"/>
            <a:ext cx="7886700" cy="21421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Hypatia Sans Pro" panose="020B0802020204020303" pitchFamily="34" charset="0"/>
              </a:rPr>
              <a:t>Thank you!</a:t>
            </a:r>
          </a:p>
          <a:p>
            <a:pPr algn="ctr"/>
            <a:r>
              <a:rPr lang="pt-BR" sz="4000" dirty="0">
                <a:latin typeface="Hypatia Sans Pro" panose="020B0802020204020303" pitchFamily="34" charset="0"/>
              </a:rPr>
              <a:t>G</a:t>
            </a:r>
            <a:r>
              <a:rPr lang="en-US" sz="4000" dirty="0" err="1">
                <a:latin typeface="Hypatia Sans Pro" panose="020B0802020204020303" pitchFamily="34" charset="0"/>
              </a:rPr>
              <a:t>racias</a:t>
            </a:r>
            <a:endParaRPr lang="en-US" sz="4000" dirty="0">
              <a:latin typeface="Hypatia Sans Pro" panose="020B0802020204020303" pitchFamily="34" charset="0"/>
            </a:endParaRPr>
          </a:p>
          <a:p>
            <a:pPr algn="ctr"/>
            <a:r>
              <a:rPr lang="pt-BR" sz="4000" dirty="0">
                <a:latin typeface="Hypatia Sans Pro" panose="020B0802020204020303" pitchFamily="34" charset="0"/>
              </a:rPr>
              <a:t>Obrigada!</a:t>
            </a:r>
            <a:endParaRPr lang="en-US" sz="4000" dirty="0">
              <a:latin typeface="Hypatia Sans Pro" panose="020B08020202040203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3A040-E385-44C5-BE56-05BDFB0FF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109"/>
            <a:ext cx="9144000" cy="4490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4E161-F145-4F5B-A4BA-770195E51231}"/>
              </a:ext>
            </a:extLst>
          </p:cNvPr>
          <p:cNvSpPr txBox="1"/>
          <p:nvPr/>
        </p:nvSpPr>
        <p:spPr>
          <a:xfrm>
            <a:off x="9832" y="6211669"/>
            <a:ext cx="91341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This PPT represents countless hours of work </a:t>
            </a:r>
            <a:r>
              <a:rPr lang="en-US" sz="1200" dirty="0"/>
              <a:t>by</a:t>
            </a:r>
            <a:r>
              <a:rPr lang="en-US" sz="1200" b="1" dirty="0"/>
              <a:t> </a:t>
            </a:r>
            <a:r>
              <a:rPr lang="en-US" sz="1200" dirty="0"/>
              <a:t>the Drexel University Data and Communications Teams: </a:t>
            </a:r>
          </a:p>
          <a:p>
            <a:pPr algn="ctr"/>
            <a:r>
              <a:rPr lang="en-US" sz="1200" dirty="0"/>
              <a:t>Ana Diez Roux, Alex Quistberg, Ana Ortigoza, Lance </a:t>
            </a:r>
            <a:r>
              <a:rPr lang="en-US" sz="1200" dirty="0" err="1"/>
              <a:t>Ballester</a:t>
            </a:r>
            <a:r>
              <a:rPr lang="en-US" sz="1200" dirty="0"/>
              <a:t>, Usama Bilal, Kari Moore, Steve </a:t>
            </a:r>
            <a:r>
              <a:rPr lang="en-US" sz="1200" dirty="0" err="1"/>
              <a:t>Melly</a:t>
            </a:r>
            <a:r>
              <a:rPr lang="en-US" sz="1200" dirty="0"/>
              <a:t>, Adriana Lein, and Felipe Garcia España, </a:t>
            </a:r>
          </a:p>
          <a:p>
            <a:pPr algn="ctr"/>
            <a:r>
              <a:rPr lang="en-US" sz="1200" dirty="0"/>
              <a:t>as well as the entire international SALURBAL team.</a:t>
            </a:r>
          </a:p>
        </p:txBody>
      </p:sp>
    </p:spTree>
    <p:extLst>
      <p:ext uri="{BB962C8B-B14F-4D97-AF65-F5344CB8AC3E}">
        <p14:creationId xmlns:p14="http://schemas.microsoft.com/office/powerpoint/2010/main" val="4918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6E70E-EDDC-4349-868A-FDCE89AFE0FD}"/>
              </a:ext>
            </a:extLst>
          </p:cNvPr>
          <p:cNvSpPr txBox="1"/>
          <p:nvPr/>
        </p:nvSpPr>
        <p:spPr>
          <a:xfrm>
            <a:off x="171569" y="191941"/>
            <a:ext cx="4707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ypatia Sans Pro" panose="020B0802020204020303" pitchFamily="34" charset="0"/>
                <a:cs typeface="Dubai Light" panose="020B0303030403030204" pitchFamily="34" charset="-78"/>
              </a:rPr>
              <a:t>What is SALURBAL?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DB298-C9AB-4A6D-879B-11A54667F834}"/>
              </a:ext>
            </a:extLst>
          </p:cNvPr>
          <p:cNvSpPr txBox="1"/>
          <p:nvPr/>
        </p:nvSpPr>
        <p:spPr>
          <a:xfrm>
            <a:off x="4956554" y="284216"/>
            <a:ext cx="394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“Salud Urbana en America Latina”</a:t>
            </a:r>
            <a:br>
              <a:rPr lang="en-US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Health in Latin America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69E19-85AE-4824-96D9-DCE9A0F10E87}"/>
              </a:ext>
            </a:extLst>
          </p:cNvPr>
          <p:cNvSpPr txBox="1"/>
          <p:nvPr/>
        </p:nvSpPr>
        <p:spPr>
          <a:xfrm>
            <a:off x="0" y="9976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Multi-country research project funded by the Wellcome Trust which aims 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96DBE-2DB8-49FC-A035-781071B78AA9}"/>
              </a:ext>
            </a:extLst>
          </p:cNvPr>
          <p:cNvSpPr txBox="1"/>
          <p:nvPr/>
        </p:nvSpPr>
        <p:spPr>
          <a:xfrm>
            <a:off x="398528" y="1988107"/>
            <a:ext cx="1963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Understand the drivers of health, equity, and sustainability in cities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A5426-31AF-4050-9F01-521036A79309}"/>
              </a:ext>
            </a:extLst>
          </p:cNvPr>
          <p:cNvSpPr txBox="1"/>
          <p:nvPr/>
        </p:nvSpPr>
        <p:spPr>
          <a:xfrm>
            <a:off x="2433516" y="1988107"/>
            <a:ext cx="1963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Evaluate urban policies to understand their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9C525-4A5B-4D99-8CB7-5840E2166811}"/>
              </a:ext>
            </a:extLst>
          </p:cNvPr>
          <p:cNvSpPr txBox="1"/>
          <p:nvPr/>
        </p:nvSpPr>
        <p:spPr>
          <a:xfrm>
            <a:off x="4468504" y="1988107"/>
            <a:ext cx="1963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systems thinking to understand direct and indirect effects of policies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84F53-3146-43DB-AFF7-1E8BA1F8DC59}"/>
              </a:ext>
            </a:extLst>
          </p:cNvPr>
          <p:cNvSpPr txBox="1"/>
          <p:nvPr/>
        </p:nvSpPr>
        <p:spPr>
          <a:xfrm>
            <a:off x="6503492" y="1988107"/>
            <a:ext cx="195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Disseminate results for policy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6D388-7E46-475F-A529-000554CF229D}"/>
              </a:ext>
            </a:extLst>
          </p:cNvPr>
          <p:cNvSpPr txBox="1"/>
          <p:nvPr/>
        </p:nvSpPr>
        <p:spPr>
          <a:xfrm>
            <a:off x="398528" y="1464887"/>
            <a:ext cx="1963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7D5C3D-129E-4B95-8F89-C707613C207F}"/>
              </a:ext>
            </a:extLst>
          </p:cNvPr>
          <p:cNvSpPr txBox="1"/>
          <p:nvPr/>
        </p:nvSpPr>
        <p:spPr>
          <a:xfrm>
            <a:off x="2433516" y="1464887"/>
            <a:ext cx="1963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B226A-D0DB-4442-923F-D1497F21D749}"/>
              </a:ext>
            </a:extLst>
          </p:cNvPr>
          <p:cNvSpPr txBox="1"/>
          <p:nvPr/>
        </p:nvSpPr>
        <p:spPr>
          <a:xfrm>
            <a:off x="4468504" y="1464887"/>
            <a:ext cx="1963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E5B3E-E55E-4D1F-BD4C-154831491242}"/>
              </a:ext>
            </a:extLst>
          </p:cNvPr>
          <p:cNvSpPr txBox="1"/>
          <p:nvPr/>
        </p:nvSpPr>
        <p:spPr>
          <a:xfrm>
            <a:off x="6503492" y="1464887"/>
            <a:ext cx="1963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0D9395-4407-43D0-AF3A-55170D3C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1" y="3817387"/>
            <a:ext cx="2909077" cy="11949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FB882-FA5F-4350-9D9F-04D9D193AA32}"/>
              </a:ext>
            </a:extLst>
          </p:cNvPr>
          <p:cNvSpPr txBox="1"/>
          <p:nvPr/>
        </p:nvSpPr>
        <p:spPr>
          <a:xfrm>
            <a:off x="4038201" y="4701183"/>
            <a:ext cx="2891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Pontifical Catholic University of Chile, Santiago, Chile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United Nations University International Institute for Global Health (UNU-IIGH)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Universidad Peruana Cayetano Heredia, Lima, Peru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University of the Andes, Bogotá, Colombia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University of California at Berkeley, USA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University of Chile, Santiago, Chile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University of Sao Paulo, Sao Paulo, Brazil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Washington University in St Louis, Missouri, USA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917358-52CC-45D8-AE9D-D4EDB557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32" t="25774" r="64038" b="36634"/>
          <a:stretch/>
        </p:blipFill>
        <p:spPr>
          <a:xfrm>
            <a:off x="6929723" y="3745350"/>
            <a:ext cx="2131152" cy="27632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408D2F-5EFE-4391-9375-D6D649FEB150}"/>
              </a:ext>
            </a:extLst>
          </p:cNvPr>
          <p:cNvSpPr txBox="1"/>
          <p:nvPr/>
        </p:nvSpPr>
        <p:spPr>
          <a:xfrm>
            <a:off x="398528" y="5068118"/>
            <a:ext cx="3647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Economic Commission for Latin America and the Caribbean (ECLAC)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Federal University of Minas Gerais, Belo Horizonte, Brazil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Institute of Nutrition of Central America and Panama (INCAP), Guatemala City, Guatemala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Public Health, Mexico City, Mexico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National University of Lanus, Buenos Aires, Argentina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Oswaldo Cruz Foundation, Rio de Janeiro, Brazil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Oswaldo Cruz Foundation, Salvador Bahia, Brazil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9DE81-C8CE-4D4E-B449-E5CB7CB94D77}"/>
              </a:ext>
            </a:extLst>
          </p:cNvPr>
          <p:cNvSpPr txBox="1"/>
          <p:nvPr/>
        </p:nvSpPr>
        <p:spPr>
          <a:xfrm>
            <a:off x="171569" y="3289027"/>
            <a:ext cx="6285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ypatia Sans Pro" panose="020B0802020204020303" pitchFamily="34" charset="0"/>
                <a:cs typeface="Dubai Light" panose="020B0303030403030204" pitchFamily="34" charset="-78"/>
              </a:rPr>
              <a:t>Who is implementing SALURBAL?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3F0E87-E32A-42C4-ACF0-D3D9FF12E776}"/>
              </a:ext>
            </a:extLst>
          </p:cNvPr>
          <p:cNvCxnSpPr>
            <a:cxnSpLocks/>
          </p:cNvCxnSpPr>
          <p:nvPr/>
        </p:nvCxnSpPr>
        <p:spPr>
          <a:xfrm flipV="1">
            <a:off x="0" y="3278155"/>
            <a:ext cx="9144000" cy="108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8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FBC8-ED11-4DC0-9F6E-0F452826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9615"/>
          </a:xfrm>
        </p:spPr>
        <p:txBody>
          <a:bodyPr/>
          <a:lstStyle/>
          <a:p>
            <a:r>
              <a:rPr lang="en-US" dirty="0">
                <a:latin typeface="Hypatia Sans Pro" panose="020B0802020204020303" pitchFamily="34" charset="0"/>
              </a:rPr>
              <a:t>City Universe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598EF-E0E7-4883-A5CC-E0146852259D}"/>
              </a:ext>
            </a:extLst>
          </p:cNvPr>
          <p:cNvSpPr txBox="1"/>
          <p:nvPr/>
        </p:nvSpPr>
        <p:spPr>
          <a:xfrm>
            <a:off x="628650" y="954741"/>
            <a:ext cx="3445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aim to include all cities with 100,000 or more inhabitants in Latin America. Our city universe so far includes 371 cities: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2B6FD-587E-4FC7-88AB-39E7BBED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0" t="44396" r="30653" b="8454"/>
          <a:stretch/>
        </p:blipFill>
        <p:spPr>
          <a:xfrm>
            <a:off x="4276166" y="216602"/>
            <a:ext cx="4544840" cy="6374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35F72-DEC4-4E30-B310-2061FBD1295F}"/>
              </a:ext>
            </a:extLst>
          </p:cNvPr>
          <p:cNvSpPr txBox="1"/>
          <p:nvPr/>
        </p:nvSpPr>
        <p:spPr>
          <a:xfrm>
            <a:off x="628650" y="215507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3B1C6-0068-4335-BCE4-2162E9D46135}"/>
              </a:ext>
            </a:extLst>
          </p:cNvPr>
          <p:cNvSpPr txBox="1"/>
          <p:nvPr/>
        </p:nvSpPr>
        <p:spPr>
          <a:xfrm>
            <a:off x="628650" y="248681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Guatemala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ECA6D-9617-487A-9F4B-983251308DEC}"/>
              </a:ext>
            </a:extLst>
          </p:cNvPr>
          <p:cNvSpPr txBox="1"/>
          <p:nvPr/>
        </p:nvSpPr>
        <p:spPr>
          <a:xfrm>
            <a:off x="628650" y="547251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52842-80CC-4BE4-88FC-5DAB01603164}"/>
              </a:ext>
            </a:extLst>
          </p:cNvPr>
          <p:cNvSpPr txBox="1"/>
          <p:nvPr/>
        </p:nvSpPr>
        <p:spPr>
          <a:xfrm>
            <a:off x="628650" y="480903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4C2CA-7C7E-43D9-AE9F-F8E0DDB6EDFF}"/>
              </a:ext>
            </a:extLst>
          </p:cNvPr>
          <p:cNvSpPr txBox="1"/>
          <p:nvPr/>
        </p:nvSpPr>
        <p:spPr>
          <a:xfrm>
            <a:off x="628650" y="51407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CECDD-A4C0-4FBF-9B69-7994085A4E8B}"/>
              </a:ext>
            </a:extLst>
          </p:cNvPr>
          <p:cNvSpPr txBox="1"/>
          <p:nvPr/>
        </p:nvSpPr>
        <p:spPr>
          <a:xfrm>
            <a:off x="628650" y="414554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87E05-B0BC-4E7C-8E56-AB144233CF58}"/>
              </a:ext>
            </a:extLst>
          </p:cNvPr>
          <p:cNvSpPr txBox="1"/>
          <p:nvPr/>
        </p:nvSpPr>
        <p:spPr>
          <a:xfrm>
            <a:off x="628650" y="348205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Costa 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74432-F354-43CB-85A0-60E2069C7E38}"/>
              </a:ext>
            </a:extLst>
          </p:cNvPr>
          <p:cNvSpPr txBox="1"/>
          <p:nvPr/>
        </p:nvSpPr>
        <p:spPr>
          <a:xfrm>
            <a:off x="628650" y="281856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 Salvador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54181-6EB4-4FC0-9BA5-7D8D22082280}"/>
              </a:ext>
            </a:extLst>
          </p:cNvPr>
          <p:cNvSpPr txBox="1"/>
          <p:nvPr/>
        </p:nvSpPr>
        <p:spPr>
          <a:xfrm>
            <a:off x="628650" y="315030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Nicaragua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8D6EE8-6FFC-48E3-BAB6-A283014F9632}"/>
              </a:ext>
            </a:extLst>
          </p:cNvPr>
          <p:cNvSpPr txBox="1"/>
          <p:nvPr/>
        </p:nvSpPr>
        <p:spPr>
          <a:xfrm>
            <a:off x="628650" y="381379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Panama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25BB2-5E2E-424E-93F4-C5B54E8FF05F}"/>
              </a:ext>
            </a:extLst>
          </p:cNvPr>
          <p:cNvSpPr txBox="1"/>
          <p:nvPr/>
        </p:nvSpPr>
        <p:spPr>
          <a:xfrm>
            <a:off x="628650" y="447728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3D355B72-886A-45E8-9BB6-5B989F5EA1B1}"/>
              </a:ext>
            </a:extLst>
          </p:cNvPr>
          <p:cNvSpPr/>
          <p:nvPr/>
        </p:nvSpPr>
        <p:spPr>
          <a:xfrm>
            <a:off x="5109883" y="1197778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EDC342C-1BE1-43A4-AF3E-FA743CF94C5A}"/>
              </a:ext>
            </a:extLst>
          </p:cNvPr>
          <p:cNvSpPr/>
          <p:nvPr/>
        </p:nvSpPr>
        <p:spPr>
          <a:xfrm>
            <a:off x="5685616" y="1642278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E7B1F8E-A5FA-4D44-8776-076709CD24D8}"/>
              </a:ext>
            </a:extLst>
          </p:cNvPr>
          <p:cNvSpPr/>
          <p:nvPr/>
        </p:nvSpPr>
        <p:spPr>
          <a:xfrm>
            <a:off x="5806639" y="1834029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002B7192-C9FC-4EA2-B826-EFF0941C870C}"/>
              </a:ext>
            </a:extLst>
          </p:cNvPr>
          <p:cNvSpPr/>
          <p:nvPr/>
        </p:nvSpPr>
        <p:spPr>
          <a:xfrm>
            <a:off x="6075280" y="1789849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9B073CD-969F-4F01-9D1F-9513595098A7}"/>
              </a:ext>
            </a:extLst>
          </p:cNvPr>
          <p:cNvSpPr/>
          <p:nvPr/>
        </p:nvSpPr>
        <p:spPr>
          <a:xfrm>
            <a:off x="6166748" y="2021793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B09F519B-0B96-4F2A-BE3D-5C8306EC0B1A}"/>
              </a:ext>
            </a:extLst>
          </p:cNvPr>
          <p:cNvSpPr/>
          <p:nvPr/>
        </p:nvSpPr>
        <p:spPr>
          <a:xfrm>
            <a:off x="6375564" y="2061986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D917C511-309F-4020-A49D-255389DB9796}"/>
              </a:ext>
            </a:extLst>
          </p:cNvPr>
          <p:cNvSpPr/>
          <p:nvPr/>
        </p:nvSpPr>
        <p:spPr>
          <a:xfrm>
            <a:off x="6605363" y="2332651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32C334A7-605C-44D3-B7FF-511E074114EB}"/>
              </a:ext>
            </a:extLst>
          </p:cNvPr>
          <p:cNvSpPr/>
          <p:nvPr/>
        </p:nvSpPr>
        <p:spPr>
          <a:xfrm>
            <a:off x="6474308" y="3092016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6307EA2C-C778-4566-8DF7-65D224BC03A5}"/>
              </a:ext>
            </a:extLst>
          </p:cNvPr>
          <p:cNvSpPr/>
          <p:nvPr/>
        </p:nvSpPr>
        <p:spPr>
          <a:xfrm>
            <a:off x="7953090" y="3212336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24DDFC58-7763-437F-A6F5-776B15BF2CE2}"/>
              </a:ext>
            </a:extLst>
          </p:cNvPr>
          <p:cNvSpPr/>
          <p:nvPr/>
        </p:nvSpPr>
        <p:spPr>
          <a:xfrm>
            <a:off x="6763254" y="4234330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E166A4A0-70C8-4985-BA82-EA583423E2B8}"/>
              </a:ext>
            </a:extLst>
          </p:cNvPr>
          <p:cNvSpPr/>
          <p:nvPr/>
        </p:nvSpPr>
        <p:spPr>
          <a:xfrm>
            <a:off x="7387927" y="4455872"/>
            <a:ext cx="242047" cy="191751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6813-70EE-4048-9AD7-E5640077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ypatia Sans Pro" panose="020B0802020204020303" pitchFamily="34" charset="0"/>
              </a:rPr>
              <a:t>Geographic levels of data linkages and analysis</a:t>
            </a:r>
          </a:p>
        </p:txBody>
      </p:sp>
      <p:sp>
        <p:nvSpPr>
          <p:cNvPr id="3" name="Level 1_AD: Composed of administrative units (Level 2) encompassing the built-up area of the city visible in satellite imagery">
            <a:extLst>
              <a:ext uri="{FF2B5EF4-FFF2-40B4-BE49-F238E27FC236}">
                <a16:creationId xmlns:a16="http://schemas.microsoft.com/office/drawing/2014/main" id="{76DAF32D-635A-4C29-AA06-D3ADA496012C}"/>
              </a:ext>
            </a:extLst>
          </p:cNvPr>
          <p:cNvSpPr/>
          <p:nvPr/>
        </p:nvSpPr>
        <p:spPr>
          <a:xfrm>
            <a:off x="236297" y="1027105"/>
            <a:ext cx="2818770" cy="238984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>
              <a:defRPr sz="3400">
                <a:solidFill>
                  <a:srgbClr val="FFFFFF"/>
                </a:solidFill>
              </a:defRPr>
            </a:pP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Level 1_AD: </a:t>
            </a:r>
            <a:r>
              <a:rPr sz="2000" dirty="0"/>
              <a:t>Composed of administrative units (Level 2) encompassing the built-up area of the city visible in satellite imagery</a:t>
            </a:r>
          </a:p>
        </p:txBody>
      </p:sp>
      <p:sp>
        <p:nvSpPr>
          <p:cNvPr id="4" name="Level 2: Individual administrative “subcity” units nested in Level 1_AD (e.g., municipios or comunas). In some cases, Level 2 may be nested in Level 1_MA">
            <a:extLst>
              <a:ext uri="{FF2B5EF4-FFF2-40B4-BE49-F238E27FC236}">
                <a16:creationId xmlns:a16="http://schemas.microsoft.com/office/drawing/2014/main" id="{163FBE21-8F6C-4522-8452-945D5E649537}"/>
              </a:ext>
            </a:extLst>
          </p:cNvPr>
          <p:cNvSpPr/>
          <p:nvPr/>
        </p:nvSpPr>
        <p:spPr>
          <a:xfrm>
            <a:off x="233169" y="3612515"/>
            <a:ext cx="8766644" cy="878804"/>
          </a:xfrm>
          <a:prstGeom prst="rect">
            <a:avLst/>
          </a:prstGeom>
          <a:solidFill>
            <a:srgbClr val="2CA93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Level 2: </a:t>
            </a:r>
            <a:r>
              <a:rPr sz="2000" dirty="0"/>
              <a:t>Individual administrative “</a:t>
            </a:r>
            <a:r>
              <a:rPr sz="2000" dirty="0" err="1"/>
              <a:t>subcity</a:t>
            </a:r>
            <a:r>
              <a:rPr sz="2000" dirty="0"/>
              <a:t>” units nested in Level 1_AD </a:t>
            </a: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(e.g., </a:t>
            </a:r>
            <a:r>
              <a:rPr sz="2000" b="1" dirty="0" err="1">
                <a:latin typeface="Helvetica Neue"/>
                <a:ea typeface="Helvetica Neue"/>
                <a:cs typeface="Helvetica Neue"/>
                <a:sym typeface="Helvetica Neue"/>
              </a:rPr>
              <a:t>municipios</a:t>
            </a: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 or </a:t>
            </a:r>
            <a:r>
              <a:rPr sz="2000" b="1" dirty="0" err="1">
                <a:latin typeface="Helvetica Neue"/>
                <a:ea typeface="Helvetica Neue"/>
                <a:cs typeface="Helvetica Neue"/>
                <a:sym typeface="Helvetica Neue"/>
              </a:rPr>
              <a:t>comunas</a:t>
            </a: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, US counties</a:t>
            </a: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). </a:t>
            </a:r>
            <a:endParaRPr sz="2000" dirty="0"/>
          </a:p>
        </p:txBody>
      </p:sp>
      <p:sp>
        <p:nvSpPr>
          <p:cNvPr id="5" name="Level 3: “Neighborhoods” that are small census units (e.g., setor censitario) that are nested within Level 2. May approximately be linked with Level 1_UX.">
            <a:extLst>
              <a:ext uri="{FF2B5EF4-FFF2-40B4-BE49-F238E27FC236}">
                <a16:creationId xmlns:a16="http://schemas.microsoft.com/office/drawing/2014/main" id="{83287EFA-999C-4829-97F4-E92D3D5D4234}"/>
              </a:ext>
            </a:extLst>
          </p:cNvPr>
          <p:cNvSpPr/>
          <p:nvPr/>
        </p:nvSpPr>
        <p:spPr>
          <a:xfrm>
            <a:off x="233169" y="4686889"/>
            <a:ext cx="8766644" cy="114913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Level 3: </a:t>
            </a:r>
            <a:r>
              <a:rPr sz="2000" dirty="0"/>
              <a:t>“Neighborhoods” that are small census units </a:t>
            </a: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(e.g., </a:t>
            </a:r>
            <a:r>
              <a:rPr sz="2000" b="1" dirty="0" err="1">
                <a:latin typeface="Helvetica Neue"/>
                <a:ea typeface="Helvetica Neue"/>
                <a:cs typeface="Helvetica Neue"/>
                <a:sym typeface="Helvetica Neue"/>
              </a:rPr>
              <a:t>setor</a:t>
            </a: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2000" b="1" dirty="0" err="1">
                <a:latin typeface="Helvetica Neue"/>
                <a:ea typeface="Helvetica Neue"/>
                <a:cs typeface="Helvetica Neue"/>
                <a:sym typeface="Helvetica Neue"/>
              </a:rPr>
              <a:t>censitario</a:t>
            </a: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, US census tracts</a:t>
            </a: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r>
              <a:rPr sz="2000" dirty="0"/>
              <a:t>that are nested within Level 2. May approximately be linked with Level 1_UX.</a:t>
            </a:r>
          </a:p>
        </p:txBody>
      </p:sp>
      <p:sp>
        <p:nvSpPr>
          <p:cNvPr id="6" name="Level 1_UX: Urban extent of the built-up area of a city quantitatively determined from satellite imagery">
            <a:extLst>
              <a:ext uri="{FF2B5EF4-FFF2-40B4-BE49-F238E27FC236}">
                <a16:creationId xmlns:a16="http://schemas.microsoft.com/office/drawing/2014/main" id="{04C28BA3-9C32-4AE7-AA63-FFB0E3535F07}"/>
              </a:ext>
            </a:extLst>
          </p:cNvPr>
          <p:cNvSpPr/>
          <p:nvPr/>
        </p:nvSpPr>
        <p:spPr>
          <a:xfrm>
            <a:off x="3162615" y="1027105"/>
            <a:ext cx="2818771" cy="2389840"/>
          </a:xfrm>
          <a:prstGeom prst="rect">
            <a:avLst/>
          </a:prstGeom>
          <a:solidFill>
            <a:srgbClr val="3E71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>
              <a:defRPr sz="3400">
                <a:solidFill>
                  <a:srgbClr val="FFFFFF"/>
                </a:solidFill>
              </a:defRPr>
            </a:pP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Level 1_UX: </a:t>
            </a:r>
            <a:r>
              <a:rPr sz="2000" dirty="0"/>
              <a:t>Urban extent of the built-up area of a city quantitatively determined from satellite imagery</a:t>
            </a:r>
          </a:p>
        </p:txBody>
      </p:sp>
      <p:sp>
        <p:nvSpPr>
          <p:cNvPr id="7" name="Level 1_MA: Follows exact country-specific definitions of urban areas, usually a combination of Level 2 units">
            <a:extLst>
              <a:ext uri="{FF2B5EF4-FFF2-40B4-BE49-F238E27FC236}">
                <a16:creationId xmlns:a16="http://schemas.microsoft.com/office/drawing/2014/main" id="{B0CD05E9-3C2C-499F-A7E6-C26C4E0A018F}"/>
              </a:ext>
            </a:extLst>
          </p:cNvPr>
          <p:cNvSpPr/>
          <p:nvPr/>
        </p:nvSpPr>
        <p:spPr>
          <a:xfrm>
            <a:off x="6088932" y="1027105"/>
            <a:ext cx="2929434" cy="2389840"/>
          </a:xfrm>
          <a:prstGeom prst="rect">
            <a:avLst/>
          </a:prstGeom>
          <a:solidFill>
            <a:srgbClr val="26459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>
              <a:defRPr sz="3400">
                <a:solidFill>
                  <a:srgbClr val="FFFFFF"/>
                </a:solidFill>
              </a:defRPr>
            </a:pPr>
            <a:r>
              <a:rPr sz="2000" b="1" dirty="0">
                <a:latin typeface="Helvetica Neue"/>
                <a:ea typeface="Helvetica Neue"/>
                <a:cs typeface="Helvetica Neue"/>
                <a:sym typeface="Helvetica Neue"/>
              </a:rPr>
              <a:t>Level 1_MA: </a:t>
            </a:r>
            <a:r>
              <a:rPr sz="2000" dirty="0"/>
              <a:t>Follows exact country-specific definitions of urban areas, a combination of Level 2 units</a:t>
            </a:r>
            <a:r>
              <a:rPr lang="en-US" sz="2000" dirty="0"/>
              <a:t> or Level 3 units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1128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5A5B3-AE9A-4FDF-A8DD-E64D651378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06" y="1027231"/>
            <a:ext cx="7284378" cy="5085169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E55E85-7D20-468D-8AC1-C8924EEA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09" y="27099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ypatia Sans Pro" panose="020B0802020204020303" pitchFamily="34" charset="0"/>
              </a:rPr>
              <a:t>Geographic levels of data linkages and analysis</a:t>
            </a:r>
          </a:p>
        </p:txBody>
      </p:sp>
    </p:spTree>
    <p:extLst>
      <p:ext uri="{BB962C8B-B14F-4D97-AF65-F5344CB8AC3E}">
        <p14:creationId xmlns:p14="http://schemas.microsoft.com/office/powerpoint/2010/main" val="40004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E8BC-9880-4491-B0C4-56455205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F4907-F636-442E-8AE8-20A60F9A06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365126"/>
            <a:ext cx="8821272" cy="5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9A19-366F-461D-9D65-D1B9EA52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3745"/>
          </a:xfrm>
        </p:spPr>
        <p:txBody>
          <a:bodyPr/>
          <a:lstStyle/>
          <a:p>
            <a:pPr algn="r"/>
            <a:r>
              <a:rPr lang="en-US" dirty="0">
                <a:latin typeface="Hypatia Sans Pro" panose="020B0802020204020303" pitchFamily="34" charset="0"/>
              </a:rPr>
              <a:t>Where did the data come from?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1BB95-28E3-4C61-8B7C-5BE97E1D7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3721" y="1849697"/>
            <a:ext cx="842645" cy="668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C18F0-6619-4C2C-A4AE-0F13AABA01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26107" y="2000591"/>
            <a:ext cx="919480" cy="919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A00E5-B4DF-443B-BED9-10192AF730D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91823" y="2458793"/>
            <a:ext cx="890270" cy="89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2EAB8-3DCE-4909-8E55-250E093A33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57498" y="2878171"/>
            <a:ext cx="975360" cy="975360"/>
          </a:xfrm>
          <a:prstGeom prst="rect">
            <a:avLst/>
          </a:prstGeom>
        </p:spPr>
      </p:pic>
      <p:pic>
        <p:nvPicPr>
          <p:cNvPr id="7" name="Picture 6" descr="C:\Users\acl326\AppData\Local\Microsoft\Windows\INetCache\Content.Word\policy.png.png">
            <a:extLst>
              <a:ext uri="{FF2B5EF4-FFF2-40B4-BE49-F238E27FC236}">
                <a16:creationId xmlns:a16="http://schemas.microsoft.com/office/drawing/2014/main" id="{95D3D7EE-FBC7-43B1-AD2B-66CDEC4F0CD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50" y="3307425"/>
            <a:ext cx="1388745" cy="13887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59C4A68B-ACE4-4B98-8235-2A6C705A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07" y="1326513"/>
            <a:ext cx="1590675" cy="46291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Census and Household Surveys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6EDE838-68F7-4757-8E0B-B1A0A226F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477" y="1545979"/>
            <a:ext cx="1602740" cy="454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Source Databases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3034004-08FC-4756-B483-9F326378F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941" y="1810378"/>
            <a:ext cx="1632033" cy="63575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and State Governments, including vital statistics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E7D8F135-B221-4F95-9961-769535E8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333" y="2388566"/>
            <a:ext cx="1329690" cy="454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 Maps and Satellite Imagery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586D540A-C059-41A4-A97F-DB542C4B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704" y="2660876"/>
            <a:ext cx="1448435" cy="63575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and Policy Organizations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16DA1F-2B87-4ECA-86B8-D69E49C5FF04}"/>
              </a:ext>
            </a:extLst>
          </p:cNvPr>
          <p:cNvSpPr txBox="1">
            <a:spLocks/>
          </p:cNvSpPr>
          <p:nvPr/>
        </p:nvSpPr>
        <p:spPr>
          <a:xfrm>
            <a:off x="477595" y="4567233"/>
            <a:ext cx="7886700" cy="683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ypatia Sans Pro" panose="020B0802020204020303" pitchFamily="34" charset="0"/>
              </a:rPr>
              <a:t>How did we harmonize it?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29C18-3478-4951-AAC1-F68B35193756}"/>
              </a:ext>
            </a:extLst>
          </p:cNvPr>
          <p:cNvSpPr/>
          <p:nvPr/>
        </p:nvSpPr>
        <p:spPr>
          <a:xfrm>
            <a:off x="477596" y="5290565"/>
            <a:ext cx="5371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Applying standard definitions, protocols, and international codes from agencies such as the World Health Organization</a:t>
            </a:r>
          </a:p>
        </p:txBody>
      </p:sp>
    </p:spTree>
    <p:extLst>
      <p:ext uri="{BB962C8B-B14F-4D97-AF65-F5344CB8AC3E}">
        <p14:creationId xmlns:p14="http://schemas.microsoft.com/office/powerpoint/2010/main" val="28560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3B61-9CCE-4B5C-8508-5786DEC9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18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Hypatia Sans Pro" panose="020B0802020204020303" pitchFamily="34" charset="0"/>
              </a:rPr>
              <a:t>What types of data do we have (or will we hopefully soon have)?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8DD79-DE97-4852-B529-79024D61122E}"/>
              </a:ext>
            </a:extLst>
          </p:cNvPr>
          <p:cNvSpPr txBox="1"/>
          <p:nvPr/>
        </p:nvSpPr>
        <p:spPr>
          <a:xfrm>
            <a:off x="1229351" y="1690689"/>
            <a:ext cx="56532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Births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Behavioral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Health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Social Inequality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City Physical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City Built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City Social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8507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4F9182-DC37-4256-B622-200FD9D80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9" r="57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0992A5-EDD7-404C-8ABD-A9EC07660464}"/>
              </a:ext>
            </a:extLst>
          </p:cNvPr>
          <p:cNvSpPr/>
          <p:nvPr/>
        </p:nvSpPr>
        <p:spPr>
          <a:xfrm>
            <a:off x="464949" y="0"/>
            <a:ext cx="8276095" cy="6858000"/>
          </a:xfrm>
          <a:prstGeom prst="roundRect">
            <a:avLst/>
          </a:prstGeom>
          <a:solidFill>
            <a:schemeClr val="bg1">
              <a:lumMod val="7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C5300-6312-47A9-A420-8AC9EF49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159" y="178471"/>
            <a:ext cx="1990166" cy="656850"/>
          </a:xfrm>
        </p:spPr>
        <p:txBody>
          <a:bodyPr/>
          <a:lstStyle/>
          <a:p>
            <a:r>
              <a:rPr lang="en-US" dirty="0">
                <a:latin typeface="Hypatia Sans Pro" panose="020B0802020204020303" pitchFamily="34" charset="0"/>
              </a:rPr>
              <a:t>Mortality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ADE0F-6929-4EA8-956A-DA07D9F0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92" y="1013792"/>
            <a:ext cx="7603215" cy="5758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2EBA3-99B8-4FA4-A0AC-CCCFD3D4C42D}"/>
              </a:ext>
            </a:extLst>
          </p:cNvPr>
          <p:cNvSpPr txBox="1"/>
          <p:nvPr/>
        </p:nvSpPr>
        <p:spPr>
          <a:xfrm>
            <a:off x="2347031" y="755280"/>
            <a:ext cx="411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Cause-specific mortality by age and sex.</a:t>
            </a:r>
          </a:p>
        </p:txBody>
      </p:sp>
    </p:spTree>
    <p:extLst>
      <p:ext uri="{BB962C8B-B14F-4D97-AF65-F5344CB8AC3E}">
        <p14:creationId xmlns:p14="http://schemas.microsoft.com/office/powerpoint/2010/main" val="19624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960</Words>
  <Application>Microsoft Office PowerPoint</Application>
  <PresentationFormat>On-screen Show (4:3)</PresentationFormat>
  <Paragraphs>181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Dubai Light</vt:lpstr>
      <vt:lpstr>Helvetica Neue</vt:lpstr>
      <vt:lpstr>Hypatia Sans Pro</vt:lpstr>
      <vt:lpstr>Office Theme</vt:lpstr>
      <vt:lpstr>PowerPoint Presentation</vt:lpstr>
      <vt:lpstr>PowerPoint Presentation</vt:lpstr>
      <vt:lpstr>City Universe</vt:lpstr>
      <vt:lpstr>Geographic levels of data linkages and analysis</vt:lpstr>
      <vt:lpstr>Geographic levels of data linkages and analysis</vt:lpstr>
      <vt:lpstr>PowerPoint Presentation</vt:lpstr>
      <vt:lpstr>Where did the data come from?</vt:lpstr>
      <vt:lpstr>What types of data do we have (or will we hopefully soon have)?</vt:lpstr>
      <vt:lpstr>Mortality</vt:lpstr>
      <vt:lpstr>Behavior and Health Status</vt:lpstr>
      <vt:lpstr>Built and Physical Environments of Cities</vt:lpstr>
      <vt:lpstr>Social Environment</vt:lpstr>
      <vt:lpstr>Social Environment</vt:lpstr>
      <vt:lpstr>What can we do with this data?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Slesinski,Claire</dc:creator>
  <cp:lastModifiedBy>Slesinski,Claire</cp:lastModifiedBy>
  <cp:revision>64</cp:revision>
  <dcterms:created xsi:type="dcterms:W3CDTF">2018-09-24T20:06:39Z</dcterms:created>
  <dcterms:modified xsi:type="dcterms:W3CDTF">2018-10-10T17:57:32Z</dcterms:modified>
</cp:coreProperties>
</file>