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9" r:id="rId2"/>
    <p:sldId id="323" r:id="rId3"/>
    <p:sldId id="319" r:id="rId4"/>
    <p:sldId id="333" r:id="rId5"/>
    <p:sldId id="340" r:id="rId6"/>
    <p:sldId id="341" r:id="rId7"/>
    <p:sldId id="346" r:id="rId8"/>
    <p:sldId id="342" r:id="rId9"/>
    <p:sldId id="345" r:id="rId10"/>
    <p:sldId id="344" r:id="rId11"/>
    <p:sldId id="334" r:id="rId12"/>
    <p:sldId id="335" r:id="rId13"/>
    <p:sldId id="336" r:id="rId14"/>
    <p:sldId id="337" r:id="rId15"/>
    <p:sldId id="338" r:id="rId16"/>
    <p:sldId id="339" r:id="rId17"/>
    <p:sldId id="315" r:id="rId18"/>
    <p:sldId id="347" r:id="rId19"/>
    <p:sldId id="263" r:id="rId20"/>
    <p:sldId id="34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D24"/>
    <a:srgbClr val="0065A4"/>
    <a:srgbClr val="4F81BD"/>
    <a:srgbClr val="86A9D2"/>
    <a:srgbClr val="F99C1F"/>
    <a:srgbClr val="7A7876"/>
    <a:srgbClr val="009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4" autoAdjust="0"/>
    <p:restoredTop sz="90049" autoAdjust="0"/>
  </p:normalViewPr>
  <p:slideViewPr>
    <p:cSldViewPr snapToGrid="0">
      <p:cViewPr varScale="1">
        <p:scale>
          <a:sx n="56" d="100"/>
          <a:sy n="56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4EE0D-A3CF-45D0-B314-90992A896EC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2F09C-4284-45C9-BCF5-D8106259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6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output in CSV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82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77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25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80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38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73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15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96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6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look into Michigan counties, cities and neighborhoods to show key demographic, housing, economic and other important data.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9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deeper dive into key demographic, housing, economic and other important data through interactive mapping, customized charts, and access to data for any customized user-defined neighborhood.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0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place to access all data available through CRI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en-US" baseline="0" dirty="0" smtClean="0"/>
              <a:t> an indicator, geography type and year/source from the menu to build your download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33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r>
              <a:rPr lang="en-US" baseline="0" dirty="0" smtClean="0"/>
              <a:t> available to viewing selection and downloading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6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selected lets</a:t>
            </a:r>
            <a:r>
              <a:rPr lang="en-US" baseline="0" dirty="0" smtClean="0"/>
              <a:t> the user review their current data selection before downloading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54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</a:t>
            </a:r>
            <a:r>
              <a:rPr lang="en-US" baseline="0" dirty="0" smtClean="0"/>
              <a:t> as CSV to get data selected by the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F09C-4284-45C9-BCF5-D8106259AE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6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23067"/>
            <a:ext cx="7772400" cy="111389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08399"/>
            <a:ext cx="7772400" cy="131233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 //  Speaker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523067"/>
            <a:ext cx="7886700" cy="1150409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Section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954464"/>
            <a:ext cx="7886700" cy="456669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Subtitle, if needed  //  ALL CAPS, IF PREFERRED</a:t>
            </a:r>
          </a:p>
        </p:txBody>
      </p:sp>
    </p:spTree>
    <p:extLst>
      <p:ext uri="{BB962C8B-B14F-4D97-AF65-F5344CB8AC3E}">
        <p14:creationId xmlns:p14="http://schemas.microsoft.com/office/powerpoint/2010/main" val="102551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46126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Column Page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935163"/>
            <a:ext cx="3868340" cy="486304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9A0D2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87879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935163"/>
            <a:ext cx="3887391" cy="486304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9A0D2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4"/>
            <a:ext cx="3887391" cy="387879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20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0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609599" y="804863"/>
            <a:ext cx="7941733" cy="546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81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84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5135562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65A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29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4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1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Areas of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6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CP Why / How /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/ Stat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1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23067"/>
            <a:ext cx="7772400" cy="111389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08399"/>
            <a:ext cx="7772400" cy="131233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 //  Speaker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23067"/>
            <a:ext cx="7772400" cy="111389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08399"/>
            <a:ext cx="7772400" cy="131233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 //  Speaker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8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23067"/>
            <a:ext cx="7772400" cy="111389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08399"/>
            <a:ext cx="7772400" cy="131233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 //  Speaker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6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23067"/>
            <a:ext cx="7772400" cy="1113896"/>
          </a:xfrm>
        </p:spPr>
        <p:txBody>
          <a:bodyPr anchor="b"/>
          <a:lstStyle>
            <a:lvl1pPr algn="ctr">
              <a:defRPr sz="6000">
                <a:solidFill>
                  <a:srgbClr val="0065A4"/>
                </a:solidFill>
              </a:defRPr>
            </a:lvl1pPr>
          </a:lstStyle>
          <a:p>
            <a:r>
              <a:rPr lang="en-US" dirty="0" smtClean="0"/>
              <a:t>Master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08399"/>
            <a:ext cx="7772400" cy="131233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5A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 //  Speaker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2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46126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Master Text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19867"/>
            <a:ext cx="7886700" cy="360309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8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46126"/>
            <a:ext cx="7886700" cy="1325563"/>
          </a:xfrm>
        </p:spPr>
        <p:txBody>
          <a:bodyPr/>
          <a:lstStyle>
            <a:lvl1pPr>
              <a:defRPr baseline="0">
                <a:solidFill>
                  <a:srgbClr val="9A0D24"/>
                </a:solidFill>
              </a:defRPr>
            </a:lvl1pPr>
          </a:lstStyle>
          <a:p>
            <a:r>
              <a:rPr lang="en-US" dirty="0" smtClean="0"/>
              <a:t>Master Text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19867"/>
            <a:ext cx="7886700" cy="360309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7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46126"/>
            <a:ext cx="7886700" cy="1325563"/>
          </a:xfrm>
        </p:spPr>
        <p:txBody>
          <a:bodyPr/>
          <a:lstStyle>
            <a:lvl1pPr>
              <a:defRPr baseline="0">
                <a:solidFill>
                  <a:srgbClr val="7A7876"/>
                </a:solidFill>
              </a:defRPr>
            </a:lvl1pPr>
          </a:lstStyle>
          <a:p>
            <a:r>
              <a:rPr lang="en-US" dirty="0" smtClean="0"/>
              <a:t>Master Text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19867"/>
            <a:ext cx="7886700" cy="360309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6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523067"/>
            <a:ext cx="7886700" cy="115040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Master Section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954464"/>
            <a:ext cx="7886700" cy="456669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65A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Subtitle, if needed  //  ALL CAPS, IF PREFERRED</a:t>
            </a:r>
          </a:p>
        </p:txBody>
      </p:sp>
    </p:spTree>
    <p:extLst>
      <p:ext uri="{BB962C8B-B14F-4D97-AF65-F5344CB8AC3E}">
        <p14:creationId xmlns:p14="http://schemas.microsoft.com/office/powerpoint/2010/main" val="291077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00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7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3" r:id="rId3"/>
    <p:sldLayoutId id="2147483672" r:id="rId4"/>
    <p:sldLayoutId id="2147483675" r:id="rId5"/>
    <p:sldLayoutId id="2147483662" r:id="rId6"/>
    <p:sldLayoutId id="2147483676" r:id="rId7"/>
    <p:sldLayoutId id="2147483677" r:id="rId8"/>
    <p:sldLayoutId id="2147483663" r:id="rId9"/>
    <p:sldLayoutId id="2147483683" r:id="rId10"/>
    <p:sldLayoutId id="2147483665" r:id="rId11"/>
    <p:sldLayoutId id="2147483666" r:id="rId12"/>
    <p:sldLayoutId id="2147483668" r:id="rId13"/>
    <p:sldLayoutId id="2147483679" r:id="rId14"/>
    <p:sldLayoutId id="2147483680" r:id="rId15"/>
    <p:sldLayoutId id="2147483681" r:id="rId16"/>
    <p:sldLayoutId id="2147483682" r:id="rId17"/>
    <p:sldLayoutId id="2147483678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65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6288"/>
            <a:ext cx="9144000" cy="4901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7503" y="1956289"/>
            <a:ext cx="2763079" cy="490171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743" y="2299989"/>
            <a:ext cx="2514599" cy="3914678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2"/>
                </a:solidFill>
                <a:latin typeface="Gotham Bold" panose="02000803030000020004" pitchFamily="2" charset="0"/>
                <a:ea typeface="Roboto Slab" pitchFamily="2" charset="0"/>
                <a:cs typeface="Gotham Book" pitchFamily="50" charset="0"/>
              </a:rPr>
              <a:t>HISTORY</a:t>
            </a:r>
            <a:endParaRPr lang="en-US" sz="1600" dirty="0">
              <a:solidFill>
                <a:schemeClr val="tx2"/>
              </a:solidFill>
              <a:latin typeface="Gotham Bold" panose="02000803030000020004" pitchFamily="2" charset="0"/>
              <a:ea typeface="Roboto Slab" pitchFamily="2" charset="0"/>
              <a:cs typeface="Gotham Book" pitchFamily="50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1400" dirty="0">
                <a:latin typeface="Gotham Book" pitchFamily="50" charset="0"/>
                <a:ea typeface="Roboto Slab" pitchFamily="2" charset="0"/>
                <a:cs typeface="Gotham Book" pitchFamily="50" charset="0"/>
              </a:rPr>
              <a:t>Established in 1992 as an academic center for advancing philanthropy and nonprofit leadership. </a:t>
            </a:r>
            <a:r>
              <a:rPr lang="en-US" sz="1400" dirty="0" smtClean="0">
                <a:latin typeface="Gotham Book" pitchFamily="50" charset="0"/>
                <a:ea typeface="Roboto Slab" pitchFamily="2" charset="0"/>
                <a:cs typeface="Gotham Book" pitchFamily="50" charset="0"/>
              </a:rPr>
              <a:t>Housed </a:t>
            </a:r>
            <a:r>
              <a:rPr lang="en-US" sz="1400" dirty="0">
                <a:latin typeface="Gotham Book" pitchFamily="50" charset="0"/>
                <a:ea typeface="Roboto Slab" pitchFamily="2" charset="0"/>
                <a:cs typeface="Gotham Book" pitchFamily="50" charset="0"/>
              </a:rPr>
              <a:t>in </a:t>
            </a:r>
            <a:r>
              <a:rPr lang="en-US" sz="1400" dirty="0" smtClean="0">
                <a:latin typeface="Gotham Book" pitchFamily="50" charset="0"/>
                <a:ea typeface="Roboto Slab" pitchFamily="2" charset="0"/>
                <a:cs typeface="Gotham Book" pitchFamily="50" charset="0"/>
              </a:rPr>
              <a:t>GVSU’s CCPS, in Grand </a:t>
            </a:r>
            <a:r>
              <a:rPr lang="en-US" sz="1400" dirty="0">
                <a:latin typeface="Gotham Book" pitchFamily="50" charset="0"/>
                <a:ea typeface="Roboto Slab" pitchFamily="2" charset="0"/>
                <a:cs typeface="Gotham Book" pitchFamily="50" charset="0"/>
              </a:rPr>
              <a:t>Rapids </a:t>
            </a:r>
            <a:r>
              <a:rPr lang="en-US" sz="1400" dirty="0" smtClean="0">
                <a:latin typeface="Gotham Book" pitchFamily="50" charset="0"/>
                <a:ea typeface="Roboto Slab" pitchFamily="2" charset="0"/>
                <a:cs typeface="Gotham Book" pitchFamily="50" charset="0"/>
              </a:rPr>
              <a:t>Mich. </a:t>
            </a:r>
            <a:endParaRPr lang="en-US" sz="1400" dirty="0">
              <a:latin typeface="Gotham Book" pitchFamily="50" charset="0"/>
              <a:ea typeface="Roboto Slab" pitchFamily="2" charset="0"/>
              <a:cs typeface="Gotham Book" pitchFamily="50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US" sz="1400" b="1" dirty="0">
              <a:solidFill>
                <a:schemeClr val="tx2"/>
              </a:solidFill>
              <a:latin typeface="Gotham Book" pitchFamily="50" charset="0"/>
              <a:ea typeface="Roboto Slab" pitchFamily="2" charset="0"/>
              <a:cs typeface="Gotham Book" pitchFamily="50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2"/>
                </a:solidFill>
                <a:latin typeface="Gotham Bold" panose="02000803030000020004" pitchFamily="2" charset="0"/>
                <a:ea typeface="Roboto Slab" pitchFamily="2" charset="0"/>
                <a:cs typeface="Gotham Book" pitchFamily="50" charset="0"/>
              </a:rPr>
              <a:t>MISSION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1400" dirty="0" smtClean="0">
                <a:latin typeface="Gotham Book" pitchFamily="50" charset="0"/>
                <a:ea typeface="Roboto Slab" pitchFamily="2" charset="0"/>
                <a:cs typeface="Gotham Book" pitchFamily="50" charset="0"/>
              </a:rPr>
              <a:t>The Dorothy A. Johnson Center for Philanthropy aims to be a global leader in helping individuals and organizations </a:t>
            </a:r>
            <a:r>
              <a:rPr lang="en-US" sz="1400" dirty="0" smtClean="0">
                <a:latin typeface="Gotham Bold" panose="02000803030000020004" pitchFamily="2" charset="0"/>
                <a:ea typeface="Roboto Slab" pitchFamily="2" charset="0"/>
                <a:cs typeface="Gotham Book" pitchFamily="50" charset="0"/>
              </a:rPr>
              <a:t>understand, strengthen, and advance philanthropy.</a:t>
            </a:r>
            <a:endParaRPr lang="en-US" sz="1800" dirty="0">
              <a:latin typeface="Gotham Bold" panose="02000803030000020004" pitchFamily="2" charset="0"/>
              <a:ea typeface="Roboto Slab" pitchFamily="2" charset="0"/>
              <a:cs typeface="Gotham Book" pitchFamily="50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01705"/>
            <a:ext cx="9144000" cy="1082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dirty="0">
                <a:latin typeface="Roboto Slab" pitchFamily="2" charset="0"/>
                <a:ea typeface="Roboto Slab" pitchFamily="2" charset="0"/>
              </a:rPr>
              <a:t>Dorothy A. Johnson Center for </a:t>
            </a:r>
            <a:r>
              <a:rPr lang="en-US" sz="3200" dirty="0" smtClean="0">
                <a:latin typeface="Roboto Slab" pitchFamily="2" charset="0"/>
                <a:ea typeface="Roboto Slab" pitchFamily="2" charset="0"/>
              </a:rPr>
              <a:t>Philanthropy</a:t>
            </a:r>
          </a:p>
          <a:p>
            <a:pPr>
              <a:lnSpc>
                <a:spcPct val="110000"/>
              </a:lnSpc>
            </a:pPr>
            <a:r>
              <a:rPr lang="en-US" sz="1600" b="0" spc="200" dirty="0" smtClean="0">
                <a:latin typeface="Gotham Light" pitchFamily="50" charset="0"/>
                <a:ea typeface="Roboto Slab" pitchFamily="2" charset="0"/>
                <a:cs typeface="Gotham Light" pitchFamily="50" charset="0"/>
              </a:rPr>
              <a:t>AT GRAND VALLEY STATE UNIVERSITY</a:t>
            </a:r>
            <a:endParaRPr lang="en-US" sz="1600" b="0" spc="200" dirty="0">
              <a:latin typeface="Gotham Light" pitchFamily="50" charset="0"/>
              <a:ea typeface="Roboto Slab" pitchFamily="2" charset="0"/>
              <a:cs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9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15" y="5983353"/>
            <a:ext cx="9144000" cy="87464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5A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082744"/>
            <a:ext cx="9143285" cy="623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b="0" spc="100" dirty="0" smtClean="0">
                <a:solidFill>
                  <a:schemeClr val="bg1"/>
                </a:solidFill>
                <a:latin typeface="Gotham Medium" pitchFamily="50" charset="0"/>
                <a:ea typeface="Roboto Slab" pitchFamily="2" charset="0"/>
                <a:cs typeface="Gotham Medium" pitchFamily="50" charset="0"/>
              </a:rPr>
              <a:t>Community Profiles - Data Portal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200" t="-285" r="4642" b="3795"/>
          <a:stretch/>
        </p:blipFill>
        <p:spPr>
          <a:xfrm>
            <a:off x="548030" y="0"/>
            <a:ext cx="8046510" cy="59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3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15" y="5983353"/>
            <a:ext cx="9144000" cy="87464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5A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082744"/>
            <a:ext cx="9143285" cy="623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b="0" spc="100" dirty="0" smtClean="0">
                <a:solidFill>
                  <a:schemeClr val="bg1"/>
                </a:solidFill>
                <a:latin typeface="Gotham Medium" pitchFamily="50" charset="0"/>
                <a:ea typeface="Roboto Slab" pitchFamily="2" charset="0"/>
                <a:cs typeface="Gotham Medium" pitchFamily="50" charset="0"/>
              </a:rPr>
              <a:t>Community Profiles - Mobile</a:t>
            </a:r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" y="1088830"/>
            <a:ext cx="5487065" cy="4247446"/>
          </a:xfrm>
        </p:spPr>
      </p:pic>
      <p:sp>
        <p:nvSpPr>
          <p:cNvPr id="12" name="Content Placeholder 7"/>
          <p:cNvSpPr txBox="1">
            <a:spLocks/>
          </p:cNvSpPr>
          <p:nvPr/>
        </p:nvSpPr>
        <p:spPr>
          <a:xfrm>
            <a:off x="5437330" y="695048"/>
            <a:ext cx="3568883" cy="47164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Existing Version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dirty="0" smtClean="0"/>
              <a:t>Only available on Google Play (Android)</a:t>
            </a:r>
          </a:p>
          <a:p>
            <a:endParaRPr lang="en-US" dirty="0" smtClean="0"/>
          </a:p>
          <a:p>
            <a:r>
              <a:rPr lang="en-US" dirty="0" smtClean="0"/>
              <a:t>Obsolete</a:t>
            </a:r>
          </a:p>
          <a:p>
            <a:pPr lvl="1"/>
            <a:r>
              <a:rPr lang="en-US" dirty="0" smtClean="0"/>
              <a:t>OS version</a:t>
            </a:r>
          </a:p>
          <a:p>
            <a:pPr lvl="1"/>
            <a:r>
              <a:rPr lang="en-US" dirty="0" smtClean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68871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3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15" y="5983353"/>
            <a:ext cx="9144000" cy="87464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5A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082744"/>
            <a:ext cx="9143285" cy="623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b="0" spc="100" dirty="0" smtClean="0">
                <a:solidFill>
                  <a:schemeClr val="bg1"/>
                </a:solidFill>
                <a:latin typeface="Gotham Medium" pitchFamily="50" charset="0"/>
                <a:ea typeface="Roboto Slab" pitchFamily="2" charset="0"/>
                <a:cs typeface="Gotham Medium" pitchFamily="50" charset="0"/>
              </a:rPr>
              <a:t>Community Profiles - Mobile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half" idx="1"/>
          </p:nvPr>
        </p:nvSpPr>
        <p:spPr>
          <a:xfrm>
            <a:off x="274528" y="590658"/>
            <a:ext cx="6854073" cy="533983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Upcoming Version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 smtClean="0"/>
              <a:t>Non-native </a:t>
            </a:r>
          </a:p>
          <a:p>
            <a:pPr lvl="1"/>
            <a:r>
              <a:rPr lang="en-US" dirty="0" smtClean="0"/>
              <a:t>Google Play (Android)</a:t>
            </a:r>
          </a:p>
          <a:p>
            <a:pPr lvl="1"/>
            <a:r>
              <a:rPr lang="en-US" dirty="0" smtClean="0"/>
              <a:t>App Store (iPhone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Updated content</a:t>
            </a:r>
          </a:p>
          <a:p>
            <a:endParaRPr lang="en-US" dirty="0" smtClean="0"/>
          </a:p>
          <a:p>
            <a:r>
              <a:rPr lang="en-US" dirty="0" smtClean="0"/>
              <a:t>Partnership </a:t>
            </a:r>
            <a:r>
              <a:rPr lang="en-US" dirty="0" smtClean="0"/>
              <a:t>with GVSU’s Applied Computing Institute</a:t>
            </a:r>
          </a:p>
          <a:p>
            <a:pPr lvl="1"/>
            <a:r>
              <a:rPr lang="en-US" dirty="0" smtClean="0"/>
              <a:t>Developed by students</a:t>
            </a:r>
          </a:p>
          <a:p>
            <a:endParaRPr lang="en-US" dirty="0" smtClean="0"/>
          </a:p>
        </p:txBody>
      </p:sp>
      <p:pic>
        <p:nvPicPr>
          <p:cNvPr id="14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79" y="1953909"/>
            <a:ext cx="2526385" cy="25263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16" y="5279528"/>
            <a:ext cx="3530781" cy="5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0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3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15" y="5983353"/>
            <a:ext cx="9144000" cy="87464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5A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082744"/>
            <a:ext cx="9143285" cy="623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b="0" spc="100" dirty="0" smtClean="0">
                <a:solidFill>
                  <a:schemeClr val="bg1"/>
                </a:solidFill>
                <a:latin typeface="Gotham Medium" pitchFamily="50" charset="0"/>
                <a:ea typeface="Roboto Slab" pitchFamily="2" charset="0"/>
                <a:cs typeface="Gotham Medium" pitchFamily="50" charset="0"/>
              </a:rPr>
              <a:t>Community Profiles - Mobile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6847" y="690050"/>
            <a:ext cx="8844419" cy="53926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Not a simplified version of the web tools but a concept fully designed for a mobile application:</a:t>
            </a:r>
          </a:p>
          <a:p>
            <a:endParaRPr lang="en-US" dirty="0" smtClean="0"/>
          </a:p>
          <a:p>
            <a:r>
              <a:rPr lang="en-US" dirty="0" smtClean="0"/>
              <a:t>Reduced </a:t>
            </a:r>
            <a:r>
              <a:rPr lang="en-US" dirty="0" smtClean="0"/>
              <a:t>number of geographies </a:t>
            </a:r>
          </a:p>
          <a:p>
            <a:pPr lvl="1"/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County (WM)</a:t>
            </a:r>
          </a:p>
          <a:p>
            <a:pPr lvl="1"/>
            <a:r>
              <a:rPr lang="en-US" dirty="0" smtClean="0"/>
              <a:t>City (WM)</a:t>
            </a:r>
          </a:p>
          <a:p>
            <a:pPr lvl="1"/>
            <a:r>
              <a:rPr lang="en-US" dirty="0" smtClean="0"/>
              <a:t>Neighborhood (GR)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Curated set of of indicators</a:t>
            </a:r>
          </a:p>
          <a:p>
            <a:pPr lvl="1"/>
            <a:r>
              <a:rPr lang="en-US" dirty="0" smtClean="0"/>
              <a:t>Based on traffic/interest on the web tools</a:t>
            </a:r>
          </a:p>
          <a:p>
            <a:pPr lvl="1"/>
            <a:endParaRPr lang="en-US" dirty="0"/>
          </a:p>
          <a:p>
            <a:r>
              <a:rPr lang="en-US" dirty="0" smtClean="0"/>
              <a:t>Limited entry options with similar navigation paths</a:t>
            </a:r>
          </a:p>
          <a:p>
            <a:pPr lvl="1"/>
            <a:r>
              <a:rPr lang="en-US" dirty="0" smtClean="0"/>
              <a:t>Identical summary results per path</a:t>
            </a:r>
          </a:p>
        </p:txBody>
      </p:sp>
    </p:spTree>
    <p:extLst>
      <p:ext uri="{BB962C8B-B14F-4D97-AF65-F5344CB8AC3E}">
        <p14:creationId xmlns:p14="http://schemas.microsoft.com/office/powerpoint/2010/main" val="145443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5225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15" y="5983353"/>
            <a:ext cx="9144000" cy="87464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5A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082744"/>
            <a:ext cx="9143285" cy="623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b="0" spc="100" dirty="0" smtClean="0">
                <a:solidFill>
                  <a:schemeClr val="bg1"/>
                </a:solidFill>
                <a:latin typeface="Gotham Medium" pitchFamily="50" charset="0"/>
                <a:ea typeface="Roboto Slab" pitchFamily="2" charset="0"/>
                <a:cs typeface="Gotham Medium" pitchFamily="50" charset="0"/>
              </a:rPr>
              <a:t>Community Profiles - Mobile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161794" y="246636"/>
            <a:ext cx="5181600" cy="58361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500" dirty="0" smtClean="0"/>
              <a:t>Indicators Available</a:t>
            </a:r>
            <a:r>
              <a:rPr lang="en-US" sz="4500" dirty="0" smtClean="0"/>
              <a:t>:</a:t>
            </a:r>
          </a:p>
          <a:p>
            <a:pPr marL="0" indent="0">
              <a:buNone/>
            </a:pPr>
            <a:endParaRPr lang="en-US" sz="4500" dirty="0" smtClean="0"/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Total Housing Units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Average Household Size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% Owner Occupied Housing Units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% Renter Occupied Units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% Vacant Housing Units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Total Population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% Female-headed family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% Population under 18 years old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% White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% Non-White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% Black or African American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% Hispanic or Latino</a:t>
            </a:r>
          </a:p>
          <a:p>
            <a:endParaRPr lang="en-US" sz="320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157591" y="246637"/>
            <a:ext cx="3713454" cy="57367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Entry Options:</a:t>
            </a:r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394" y="1255512"/>
            <a:ext cx="24688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6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3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15" y="5983353"/>
            <a:ext cx="9144000" cy="87464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5A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082744"/>
            <a:ext cx="9143285" cy="623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b="0" spc="100" dirty="0" smtClean="0">
                <a:solidFill>
                  <a:schemeClr val="bg1"/>
                </a:solidFill>
                <a:latin typeface="Gotham Medium" pitchFamily="50" charset="0"/>
                <a:ea typeface="Roboto Slab" pitchFamily="2" charset="0"/>
                <a:cs typeface="Gotham Medium" pitchFamily="50" charset="0"/>
              </a:rPr>
              <a:t>Community Profiles - Mobile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4" y="637940"/>
            <a:ext cx="2468880" cy="411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6245" y="2885524"/>
            <a:ext cx="14607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an indicator</a:t>
            </a:r>
          </a:p>
          <a:p>
            <a:r>
              <a:rPr lang="en-US" sz="1100" dirty="0" smtClean="0"/>
              <a:t>(Default: Total Population)</a:t>
            </a:r>
            <a:endParaRPr lang="en-US" sz="1200" dirty="0"/>
          </a:p>
        </p:txBody>
      </p:sp>
      <p:sp>
        <p:nvSpPr>
          <p:cNvPr id="12" name="Right Brace 11"/>
          <p:cNvSpPr/>
          <p:nvPr/>
        </p:nvSpPr>
        <p:spPr>
          <a:xfrm>
            <a:off x="2681974" y="3948697"/>
            <a:ext cx="170642" cy="8852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 Arrow 12"/>
          <p:cNvSpPr/>
          <p:nvPr/>
        </p:nvSpPr>
        <p:spPr>
          <a:xfrm rot="10800000">
            <a:off x="2604781" y="3518023"/>
            <a:ext cx="1148352" cy="4306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2645" y="3913529"/>
            <a:ext cx="129803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The corresponding values per geography will show </a:t>
            </a:r>
            <a:r>
              <a:rPr lang="en-US" sz="1300" dirty="0" smtClean="0"/>
              <a:t>here</a:t>
            </a:r>
            <a:endParaRPr lang="en-US" sz="1300" dirty="0"/>
          </a:p>
        </p:txBody>
      </p:sp>
      <p:sp>
        <p:nvSpPr>
          <p:cNvPr id="15" name="TextBox 14"/>
          <p:cNvSpPr txBox="1"/>
          <p:nvPr/>
        </p:nvSpPr>
        <p:spPr>
          <a:xfrm>
            <a:off x="2832130" y="1969219"/>
            <a:ext cx="9838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Default: </a:t>
            </a:r>
            <a:endParaRPr lang="en-US" sz="1300" dirty="0" smtClean="0"/>
          </a:p>
          <a:p>
            <a:r>
              <a:rPr lang="en-US" sz="1300" dirty="0" smtClean="0"/>
              <a:t>center </a:t>
            </a:r>
            <a:r>
              <a:rPr lang="en-US" sz="1300" dirty="0" smtClean="0"/>
              <a:t>on </a:t>
            </a:r>
            <a:endParaRPr lang="en-US" sz="1300" dirty="0" smtClean="0"/>
          </a:p>
          <a:p>
            <a:r>
              <a:rPr lang="en-US" sz="1300" dirty="0" smtClean="0"/>
              <a:t>current </a:t>
            </a:r>
          </a:p>
          <a:p>
            <a:r>
              <a:rPr lang="en-US" sz="1300" dirty="0" smtClean="0"/>
              <a:t>location</a:t>
            </a:r>
            <a:endParaRPr lang="en-US" sz="1300" dirty="0" smtClean="0"/>
          </a:p>
        </p:txBody>
      </p:sp>
      <p:sp>
        <p:nvSpPr>
          <p:cNvPr id="16" name="Right Brace 15"/>
          <p:cNvSpPr/>
          <p:nvPr/>
        </p:nvSpPr>
        <p:spPr>
          <a:xfrm>
            <a:off x="2729592" y="1028087"/>
            <a:ext cx="162531" cy="28433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168" y="273428"/>
            <a:ext cx="2470727" cy="41178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41" y="1573495"/>
            <a:ext cx="24688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3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3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15" y="5983353"/>
            <a:ext cx="9144000" cy="87464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5A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082744"/>
            <a:ext cx="9143285" cy="623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b="0" spc="100" dirty="0" smtClean="0">
                <a:solidFill>
                  <a:schemeClr val="bg1"/>
                </a:solidFill>
                <a:latin typeface="Gotham Medium" pitchFamily="50" charset="0"/>
                <a:ea typeface="Roboto Slab" pitchFamily="2" charset="0"/>
                <a:cs typeface="Gotham Medium" pitchFamily="50" charset="0"/>
              </a:rPr>
              <a:t>Community Profiles - Mobile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6" y="849546"/>
            <a:ext cx="2468880" cy="4114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48874" y="430106"/>
            <a:ext cx="6268644" cy="52959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95" y="827775"/>
            <a:ext cx="2468880" cy="411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58" y="911119"/>
            <a:ext cx="2468880" cy="411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32391" y="366110"/>
            <a:ext cx="2793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Alternate Paths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73926" y="5252286"/>
            <a:ext cx="279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From List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55301" y="5252286"/>
            <a:ext cx="279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6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71278"/>
            <a:ext cx="9144000" cy="1082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dirty="0" smtClean="0">
                <a:latin typeface="Roboto Slab" pitchFamily="2" charset="0"/>
                <a:ea typeface="Roboto Slab" pitchFamily="2" charset="0"/>
              </a:rPr>
              <a:t>Rebrand and Relaunch</a:t>
            </a:r>
            <a:endParaRPr lang="en-US" sz="5400" b="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13791" y="2112283"/>
            <a:ext cx="7116417" cy="454251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 Book" pitchFamily="50" charset="0"/>
                <a:ea typeface="Roboto Slab" pitchFamily="2" charset="0"/>
                <a:cs typeface="Gotham Book" pitchFamily="50" charset="0"/>
              </a:rPr>
              <a:t>Create as a suite of tools</a:t>
            </a:r>
          </a:p>
          <a:p>
            <a:pPr marL="721233" lvl="1" indent="-428625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otham Book" pitchFamily="50" charset="0"/>
                <a:ea typeface="Roboto Slab" pitchFamily="2" charset="0"/>
                <a:cs typeface="Gotham Book" pitchFamily="50" charset="0"/>
              </a:rPr>
              <a:t>Reports</a:t>
            </a:r>
          </a:p>
          <a:p>
            <a:pPr marL="721233" lvl="1" indent="-428625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otham Book" pitchFamily="50" charset="0"/>
                <a:ea typeface="Roboto Slab" pitchFamily="2" charset="0"/>
                <a:cs typeface="Gotham Book" pitchFamily="50" charset="0"/>
              </a:rPr>
              <a:t>Data Visualization</a:t>
            </a:r>
          </a:p>
          <a:p>
            <a:pPr marL="721233" lvl="1" indent="-428625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otham Book" pitchFamily="50" charset="0"/>
                <a:ea typeface="Roboto Slab" pitchFamily="2" charset="0"/>
                <a:cs typeface="Gotham Book" pitchFamily="50" charset="0"/>
              </a:rPr>
              <a:t>Data Portal</a:t>
            </a:r>
          </a:p>
          <a:p>
            <a:pPr marL="721233" lvl="1" indent="-428625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otham Book" pitchFamily="50" charset="0"/>
                <a:ea typeface="Roboto Slab" pitchFamily="2" charset="0"/>
                <a:cs typeface="Gotham Book" pitchFamily="50" charset="0"/>
              </a:rPr>
              <a:t>Mobile</a:t>
            </a:r>
          </a:p>
          <a:p>
            <a:pPr marL="428625" indent="-428625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 Book" pitchFamily="50" charset="0"/>
                <a:ea typeface="Roboto Slab" pitchFamily="2" charset="0"/>
                <a:cs typeface="Gotham Book" pitchFamily="50" charset="0"/>
              </a:rPr>
              <a:t>Rebrand to a single name for the suite</a:t>
            </a:r>
            <a:endParaRPr lang="en-US" sz="2400" dirty="0">
              <a:latin typeface="Gotham Book" pitchFamily="50" charset="0"/>
              <a:ea typeface="Roboto Slab" pitchFamily="2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9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71278"/>
            <a:ext cx="9144000" cy="1082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dirty="0" smtClean="0">
                <a:latin typeface="Roboto Slab" pitchFamily="2" charset="0"/>
                <a:ea typeface="Roboto Slab" pitchFamily="2" charset="0"/>
              </a:rPr>
              <a:t>Rebrand and Relaunch</a:t>
            </a:r>
            <a:endParaRPr lang="en-US" sz="5400" b="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13791" y="2112283"/>
            <a:ext cx="7116417" cy="432176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otham Book" pitchFamily="50" charset="0"/>
                <a:ea typeface="Roboto Slab" pitchFamily="2" charset="0"/>
                <a:cs typeface="Gotham Book" pitchFamily="50" charset="0"/>
              </a:rPr>
              <a:t>Rebrand to a single name for the </a:t>
            </a:r>
            <a:r>
              <a:rPr lang="en-US" sz="2400" dirty="0" smtClean="0">
                <a:latin typeface="Gotham Book" pitchFamily="50" charset="0"/>
                <a:ea typeface="Roboto Slab" pitchFamily="2" charset="0"/>
                <a:cs typeface="Gotham Book" pitchFamily="50" charset="0"/>
              </a:rPr>
              <a:t>suite</a:t>
            </a:r>
          </a:p>
          <a:p>
            <a:pPr marL="428625" indent="-428625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 Book" pitchFamily="50" charset="0"/>
                <a:ea typeface="Roboto Slab" pitchFamily="2" charset="0"/>
                <a:cs typeface="Gotham Book" pitchFamily="50" charset="0"/>
              </a:rPr>
              <a:t>Reach for a broader audience</a:t>
            </a:r>
          </a:p>
          <a:p>
            <a:pPr marL="428625" indent="-428625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 Book" pitchFamily="50" charset="0"/>
                <a:ea typeface="Roboto Slab" pitchFamily="2" charset="0"/>
                <a:cs typeface="Gotham Book" pitchFamily="50" charset="0"/>
              </a:rPr>
              <a:t>Collect user testimonials</a:t>
            </a:r>
          </a:p>
          <a:p>
            <a:pPr marL="428625" indent="-428625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Gotham Book" pitchFamily="50" charset="0"/>
              <a:ea typeface="Roboto Slab" pitchFamily="2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0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3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67" y="1839217"/>
            <a:ext cx="7289665" cy="440574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800" dirty="0" smtClean="0">
                <a:latin typeface="Gotham Book" pitchFamily="50" charset="0"/>
                <a:ea typeface="Roboto Slab" pitchFamily="2" charset="0"/>
                <a:cs typeface="Gotham Book" pitchFamily="50" charset="0"/>
              </a:rPr>
              <a:t>Guides nonprofits</a:t>
            </a:r>
            <a:r>
              <a:rPr lang="en-US" sz="1800" dirty="0">
                <a:latin typeface="Gotham Book" pitchFamily="50" charset="0"/>
                <a:ea typeface="Roboto Slab" pitchFamily="2" charset="0"/>
                <a:cs typeface="Gotham Book" pitchFamily="50" charset="0"/>
              </a:rPr>
              <a:t>, foundations, institutions, and neighborhood groups in </a:t>
            </a:r>
            <a:r>
              <a:rPr lang="en-US" sz="1800" dirty="0">
                <a:latin typeface="Gotham Bold" panose="02000803030000020004" pitchFamily="2" charset="0"/>
                <a:ea typeface="Roboto Slab" pitchFamily="2" charset="0"/>
                <a:cs typeface="Gotham Book" pitchFamily="50" charset="0"/>
              </a:rPr>
              <a:t>using data to do </a:t>
            </a:r>
            <a:r>
              <a:rPr lang="en-US" sz="1800" dirty="0" smtClean="0">
                <a:latin typeface="Gotham Bold" panose="02000803030000020004" pitchFamily="2" charset="0"/>
                <a:ea typeface="Roboto Slab" pitchFamily="2" charset="0"/>
                <a:cs typeface="Gotham Book" pitchFamily="50" charset="0"/>
              </a:rPr>
              <a:t>good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endParaRPr lang="en-US" sz="1800" dirty="0" smtClean="0">
              <a:solidFill>
                <a:sysClr val="windowText" lastClr="000000"/>
              </a:solidFill>
              <a:latin typeface="Gotham Book" pitchFamily="50" charset="0"/>
              <a:ea typeface="Roboto Slab" pitchFamily="2" charset="0"/>
              <a:cs typeface="Gotham Book" pitchFamily="50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We </a:t>
            </a:r>
            <a:r>
              <a:rPr lang="en-US" sz="1800" dirty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help our partners to </a:t>
            </a:r>
            <a:r>
              <a:rPr lang="en-US" sz="1800" dirty="0">
                <a:solidFill>
                  <a:sysClr val="windowText" lastClr="000000"/>
                </a:solidFill>
                <a:latin typeface="Gotham Bold" panose="02000803030000020004" pitchFamily="2" charset="0"/>
                <a:ea typeface="Roboto Slab" pitchFamily="2" charset="0"/>
                <a:cs typeface="Gotham Book" pitchFamily="50" charset="0"/>
              </a:rPr>
              <a:t>share original research </a:t>
            </a:r>
            <a:r>
              <a:rPr lang="en-US" sz="1800" dirty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to use in: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>
                <a:srgbClr val="9A0D24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Awareness building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>
                <a:srgbClr val="9A0D24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Local and regional decision making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>
                <a:srgbClr val="9A0D24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Program evaluation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>
                <a:srgbClr val="9A0D24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Customized </a:t>
            </a:r>
            <a:r>
              <a:rPr lang="en-US" sz="1600" dirty="0" smtClean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tools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>
                <a:srgbClr val="9A0D24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Research </a:t>
            </a:r>
            <a:r>
              <a:rPr lang="en-US" sz="1600" dirty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Service</a:t>
            </a:r>
          </a:p>
          <a:p>
            <a:endParaRPr lang="en-US" sz="1100" b="1" dirty="0">
              <a:solidFill>
                <a:schemeClr val="tx2"/>
              </a:solidFill>
              <a:latin typeface="Gotham Book" pitchFamily="50" charset="0"/>
              <a:ea typeface="Roboto Slab" pitchFamily="2" charset="0"/>
              <a:cs typeface="Gotham Book" pitchFamily="50" charset="0"/>
            </a:endParaRPr>
          </a:p>
          <a:p>
            <a:pPr lvl="0"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We work with data to:</a:t>
            </a:r>
            <a:endParaRPr lang="en-US" sz="1600" dirty="0">
              <a:solidFill>
                <a:sysClr val="windowText" lastClr="000000"/>
              </a:solidFill>
              <a:latin typeface="Gotham Book" pitchFamily="50" charset="0"/>
              <a:ea typeface="Roboto Slab" pitchFamily="2" charset="0"/>
              <a:cs typeface="Gotham Book" pitchFamily="50" charset="0"/>
            </a:endParaRPr>
          </a:p>
          <a:p>
            <a:pPr lvl="1">
              <a:buClr>
                <a:srgbClr val="9A0D24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    Improve access</a:t>
            </a:r>
          </a:p>
          <a:p>
            <a:pPr lvl="1">
              <a:buClr>
                <a:srgbClr val="9A0D24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 </a:t>
            </a:r>
            <a:r>
              <a:rPr lang="en-US" sz="1600" dirty="0" smtClean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   Monitor change</a:t>
            </a:r>
          </a:p>
          <a:p>
            <a:pPr lvl="1">
              <a:buClr>
                <a:srgbClr val="9A0D24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    Aggregate/ Disseminate</a:t>
            </a:r>
          </a:p>
          <a:p>
            <a:pPr lvl="1">
              <a:buClr>
                <a:srgbClr val="9A0D24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 </a:t>
            </a:r>
            <a:r>
              <a:rPr lang="en-US" sz="1600" dirty="0" smtClean="0">
                <a:solidFill>
                  <a:sysClr val="windowText" lastClr="000000"/>
                </a:solidFill>
                <a:latin typeface="Gotham Book" pitchFamily="50" charset="0"/>
                <a:ea typeface="Roboto Slab" pitchFamily="2" charset="0"/>
                <a:cs typeface="Gotham Book" pitchFamily="50" charset="0"/>
              </a:rPr>
              <a:t>   Analyze community need</a:t>
            </a:r>
            <a:endParaRPr lang="en-US" sz="1600" dirty="0">
              <a:solidFill>
                <a:sysClr val="windowText" lastClr="000000"/>
              </a:solidFill>
              <a:latin typeface="Gotham Book" pitchFamily="50" charset="0"/>
              <a:ea typeface="Roboto Slab" pitchFamily="2" charset="0"/>
              <a:cs typeface="Gotham Book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32132"/>
            <a:ext cx="9144000" cy="1017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200" dirty="0" smtClean="0">
                <a:latin typeface="Roboto Slab" pitchFamily="2" charset="0"/>
                <a:ea typeface="Roboto Slab" pitchFamily="2" charset="0"/>
              </a:rPr>
              <a:t>Community Research Institute</a:t>
            </a:r>
            <a:endParaRPr lang="en-US" sz="4200" b="0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4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682352"/>
            <a:ext cx="9144000" cy="1524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4600" dirty="0" smtClean="0">
                <a:latin typeface="Roboto Slab" pitchFamily="2" charset="0"/>
                <a:ea typeface="Roboto Slab" pitchFamily="2" charset="0"/>
              </a:rPr>
              <a:t>Community Activation:</a:t>
            </a:r>
            <a:br>
              <a:rPr lang="en-US" sz="4600" dirty="0" smtClean="0">
                <a:latin typeface="Roboto Slab" pitchFamily="2" charset="0"/>
                <a:ea typeface="Roboto Slab" pitchFamily="2" charset="0"/>
              </a:rPr>
            </a:br>
            <a:r>
              <a:rPr lang="en-US" sz="4600" dirty="0" smtClean="0">
                <a:latin typeface="Roboto Slab" pitchFamily="2" charset="0"/>
                <a:ea typeface="Roboto Slab" pitchFamily="2" charset="0"/>
              </a:rPr>
              <a:t>Tools to Inform and Engage</a:t>
            </a:r>
            <a:endParaRPr lang="en-US" sz="46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45237"/>
            <a:ext cx="9144000" cy="109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b="0" dirty="0" smtClean="0">
                <a:latin typeface="Gotham Light" pitchFamily="50" charset="0"/>
                <a:cs typeface="Gotham Light" pitchFamily="50" charset="0"/>
              </a:rPr>
              <a:t>NNIP, October 17, </a:t>
            </a:r>
            <a:r>
              <a:rPr lang="en-US" sz="1600" b="0" dirty="0" smtClean="0">
                <a:latin typeface="Gotham Light" pitchFamily="50" charset="0"/>
                <a:cs typeface="Gotham Light" pitchFamily="50" charset="0"/>
              </a:rPr>
              <a:t>2018</a:t>
            </a:r>
            <a:endParaRPr lang="en-US" sz="1600" b="0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02547" y="4749606"/>
            <a:ext cx="3738906" cy="387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b="0" dirty="0" smtClean="0">
                <a:latin typeface="Gotham Light" pitchFamily="50" charset="0"/>
                <a:cs typeface="Gotham Light" pitchFamily="50" charset="0"/>
              </a:rPr>
              <a:t>Adriana Paz</a:t>
            </a:r>
            <a:r>
              <a:rPr lang="en-US" sz="1800" b="0" dirty="0" smtClean="0">
                <a:latin typeface="Gotham Light" pitchFamily="50" charset="0"/>
                <a:cs typeface="Gotham Light" pitchFamily="50" charset="0"/>
              </a:rPr>
              <a:t>, M.S. C.I.S.</a:t>
            </a:r>
            <a:r>
              <a:rPr lang="en-US" sz="1800" b="0" dirty="0" smtClean="0">
                <a:latin typeface="Gotham Light" pitchFamily="50" charset="0"/>
                <a:cs typeface="Gotham Light" pitchFamily="50" charset="0"/>
              </a:rPr>
              <a:t/>
            </a:r>
            <a:br>
              <a:rPr lang="en-US" sz="1800" b="0" dirty="0" smtClean="0">
                <a:latin typeface="Gotham Light" pitchFamily="50" charset="0"/>
                <a:cs typeface="Gotham Light" pitchFamily="50" charset="0"/>
              </a:rPr>
            </a:br>
            <a:r>
              <a:rPr lang="en-US" sz="1800" b="0" dirty="0" smtClean="0">
                <a:latin typeface="Gotham Light" pitchFamily="50" charset="0"/>
                <a:cs typeface="Gotham Light" pitchFamily="50" charset="0"/>
              </a:rPr>
              <a:t>Senior Database Administrator</a:t>
            </a:r>
          </a:p>
          <a:p>
            <a:pPr>
              <a:lnSpc>
                <a:spcPct val="120000"/>
              </a:lnSpc>
            </a:pPr>
            <a:r>
              <a:rPr lang="en-US" sz="1600" b="0" dirty="0" smtClean="0">
                <a:latin typeface="Gotham Light" pitchFamily="50" charset="0"/>
                <a:cs typeface="Gotham Light" pitchFamily="50" charset="0"/>
              </a:rPr>
              <a:t>pazsanad@gvsu.edu</a:t>
            </a:r>
            <a:endParaRPr lang="en-US" sz="1800" b="0" dirty="0">
              <a:latin typeface="Gotham Light" pitchFamily="50" charset="0"/>
              <a:cs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4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15" y="5983353"/>
            <a:ext cx="9144000" cy="87464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5A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082744"/>
            <a:ext cx="9143285" cy="623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b="0" spc="100" dirty="0" smtClean="0">
                <a:solidFill>
                  <a:schemeClr val="bg1"/>
                </a:solidFill>
                <a:latin typeface="Gotham Medium" pitchFamily="50" charset="0"/>
                <a:ea typeface="Roboto Slab" pitchFamily="2" charset="0"/>
                <a:cs typeface="Gotham Medium" pitchFamily="50" charset="0"/>
              </a:rPr>
              <a:t>Community Profiles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46" t="1172"/>
          <a:stretch/>
        </p:blipFill>
        <p:spPr>
          <a:xfrm>
            <a:off x="404735" y="0"/>
            <a:ext cx="8244930" cy="59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4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15" y="5983353"/>
            <a:ext cx="9144000" cy="87464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5A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082744"/>
            <a:ext cx="9143285" cy="623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b="0" spc="100" dirty="0" smtClean="0">
                <a:solidFill>
                  <a:schemeClr val="bg1"/>
                </a:solidFill>
                <a:latin typeface="Gotham Medium" pitchFamily="50" charset="0"/>
                <a:ea typeface="Roboto Slab" pitchFamily="2" charset="0"/>
                <a:cs typeface="Gotham Medium" pitchFamily="50" charset="0"/>
              </a:rPr>
              <a:t>Community Profiles 2.0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6840" t="7039" r="5210" b="4023"/>
          <a:stretch/>
        </p:blipFill>
        <p:spPr>
          <a:xfrm>
            <a:off x="1" y="23663"/>
            <a:ext cx="9143284" cy="601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15" y="5983353"/>
            <a:ext cx="9144000" cy="87464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5A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082744"/>
            <a:ext cx="9143285" cy="623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b="0" spc="100" dirty="0" smtClean="0">
                <a:solidFill>
                  <a:schemeClr val="bg1"/>
                </a:solidFill>
                <a:latin typeface="Gotham Medium" pitchFamily="50" charset="0"/>
                <a:ea typeface="Roboto Slab" pitchFamily="2" charset="0"/>
                <a:cs typeface="Gotham Medium" pitchFamily="50" charset="0"/>
              </a:rPr>
              <a:t>Community Profiles - Data Portal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257" t="84" r="5642" b="3848"/>
          <a:stretch/>
        </p:blipFill>
        <p:spPr>
          <a:xfrm>
            <a:off x="520700" y="28741"/>
            <a:ext cx="8016519" cy="592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3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15" y="5983353"/>
            <a:ext cx="9144000" cy="87464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5A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082744"/>
            <a:ext cx="9143285" cy="623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b="0" spc="100" dirty="0" smtClean="0">
                <a:solidFill>
                  <a:schemeClr val="bg1"/>
                </a:solidFill>
                <a:latin typeface="Gotham Medium" pitchFamily="50" charset="0"/>
                <a:ea typeface="Roboto Slab" pitchFamily="2" charset="0"/>
                <a:cs typeface="Gotham Medium" pitchFamily="50" charset="0"/>
              </a:rPr>
              <a:t>Community Profiles - Data Portal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595" t="2000" r="6081" b="3524"/>
          <a:stretch/>
        </p:blipFill>
        <p:spPr>
          <a:xfrm>
            <a:off x="593271" y="0"/>
            <a:ext cx="7955643" cy="60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5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15" y="5983353"/>
            <a:ext cx="9144000" cy="87464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5A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082744"/>
            <a:ext cx="9143285" cy="623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b="0" spc="100" dirty="0" smtClean="0">
                <a:solidFill>
                  <a:schemeClr val="bg1"/>
                </a:solidFill>
                <a:latin typeface="Gotham Medium" pitchFamily="50" charset="0"/>
                <a:ea typeface="Roboto Slab" pitchFamily="2" charset="0"/>
                <a:cs typeface="Gotham Medium" pitchFamily="50" charset="0"/>
              </a:rPr>
              <a:t>Community Profiles - Data Portal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595" t="2000" r="6081" b="3524"/>
          <a:stretch/>
        </p:blipFill>
        <p:spPr>
          <a:xfrm>
            <a:off x="593271" y="0"/>
            <a:ext cx="7955643" cy="60152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94400" y="660400"/>
            <a:ext cx="1104900" cy="6477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7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15" y="5983353"/>
            <a:ext cx="9144000" cy="87464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5A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082744"/>
            <a:ext cx="9143285" cy="623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b="0" spc="100" dirty="0" smtClean="0">
                <a:solidFill>
                  <a:schemeClr val="bg1"/>
                </a:solidFill>
                <a:latin typeface="Gotham Medium" pitchFamily="50" charset="0"/>
                <a:ea typeface="Roboto Slab" pitchFamily="2" charset="0"/>
                <a:cs typeface="Gotham Medium" pitchFamily="50" charset="0"/>
              </a:rPr>
              <a:t>Community Profiles - Data Portal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866" t="1999" r="6080" b="3905"/>
          <a:stretch/>
        </p:blipFill>
        <p:spPr>
          <a:xfrm>
            <a:off x="646985" y="0"/>
            <a:ext cx="7848600" cy="59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4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34051"/>
            <a:ext cx="9144000" cy="42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15" y="5983353"/>
            <a:ext cx="9144000" cy="87464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5A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082744"/>
            <a:ext cx="9143285" cy="623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5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b="0" spc="100" dirty="0" smtClean="0">
                <a:solidFill>
                  <a:schemeClr val="bg1"/>
                </a:solidFill>
                <a:latin typeface="Gotham Medium" pitchFamily="50" charset="0"/>
                <a:ea typeface="Roboto Slab" pitchFamily="2" charset="0"/>
                <a:cs typeface="Gotham Medium" pitchFamily="50" charset="0"/>
              </a:rPr>
              <a:t>Community Profiles - Data Portal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639" t="1558" r="5945" b="4359"/>
          <a:stretch/>
        </p:blipFill>
        <p:spPr>
          <a:xfrm>
            <a:off x="584199" y="0"/>
            <a:ext cx="7962901" cy="59833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400" y="1358900"/>
            <a:ext cx="1104900" cy="6477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son Center Theme">
  <a:themeElements>
    <a:clrScheme name="Johnson Center Theme">
      <a:dk1>
        <a:srgbClr val="000000"/>
      </a:dk1>
      <a:lt1>
        <a:sysClr val="window" lastClr="FFFFFF"/>
      </a:lt1>
      <a:dk2>
        <a:srgbClr val="005D99"/>
      </a:dk2>
      <a:lt2>
        <a:srgbClr val="E8E8E8"/>
      </a:lt2>
      <a:accent1>
        <a:srgbClr val="9A0D24"/>
      </a:accent1>
      <a:accent2>
        <a:srgbClr val="ED573A"/>
      </a:accent2>
      <a:accent3>
        <a:srgbClr val="7EBDC7"/>
      </a:accent3>
      <a:accent4>
        <a:srgbClr val="A5A29F"/>
      </a:accent4>
      <a:accent5>
        <a:srgbClr val="7A7876"/>
      </a:accent5>
      <a:accent6>
        <a:srgbClr val="F99C1F"/>
      </a:accent6>
      <a:hlink>
        <a:srgbClr val="2312FA"/>
      </a:hlink>
      <a:folHlink>
        <a:srgbClr val="2A387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CED6E398-8F77-46CF-AB09-75F75A26F118}" vid="{F7C6A179-0815-4DB3-9318-C54EAA76D2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11564</TotalTime>
  <Words>500</Words>
  <Application>Microsoft Office PowerPoint</Application>
  <PresentationFormat>On-screen Show (4:3)</PresentationFormat>
  <Paragraphs>132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Gotham Bold</vt:lpstr>
      <vt:lpstr>Gotham Book</vt:lpstr>
      <vt:lpstr>Gotham Light</vt:lpstr>
      <vt:lpstr>Gotham Medium</vt:lpstr>
      <vt:lpstr>Roboto Slab</vt:lpstr>
      <vt:lpstr>Johnson Center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Grand Valley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Tax Reform Mean for the Nonprofit and Philanthropic Sector?</dc:title>
  <dc:creator>Michael Pratt</dc:creator>
  <cp:lastModifiedBy>Adriana Paz-Santos</cp:lastModifiedBy>
  <cp:revision>202</cp:revision>
  <dcterms:created xsi:type="dcterms:W3CDTF">2017-12-07T17:51:09Z</dcterms:created>
  <dcterms:modified xsi:type="dcterms:W3CDTF">2018-10-17T18:03:03Z</dcterms:modified>
</cp:coreProperties>
</file>