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9" r:id="rId8"/>
    <p:sldId id="282" r:id="rId9"/>
    <p:sldId id="274" r:id="rId10"/>
    <p:sldId id="273" r:id="rId11"/>
    <p:sldId id="284" r:id="rId12"/>
    <p:sldId id="277" r:id="rId13"/>
    <p:sldId id="276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/>
    <p:restoredTop sz="94674"/>
  </p:normalViewPr>
  <p:slideViewPr>
    <p:cSldViewPr>
      <p:cViewPr>
        <p:scale>
          <a:sx n="97" d="100"/>
          <a:sy n="97" d="100"/>
        </p:scale>
        <p:origin x="-4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Predicting homelessness with integrated data and machine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3200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Davin Reed, NYU Wagner and Furman Center for Real Estate and Urban Policy</a:t>
            </a:r>
          </a:p>
          <a:p>
            <a:r>
              <a:rPr lang="en-US" sz="2400" dirty="0" smtClean="0"/>
              <a:t>Collaboration with the New York City Center for Innovation through Data Intelligence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NNIP Partnership Meeting, April 6, 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606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Red flag models</a:t>
            </a:r>
          </a:p>
          <a:p>
            <a:pPr lvl="1"/>
            <a:r>
              <a:rPr lang="en-US" dirty="0" smtClean="0"/>
              <a:t>Identify a handful of best predictors</a:t>
            </a:r>
          </a:p>
          <a:p>
            <a:endParaRPr lang="en-US" dirty="0" smtClean="0"/>
          </a:p>
          <a:p>
            <a:r>
              <a:rPr lang="en-US" dirty="0" smtClean="0"/>
              <a:t>Shelter application variables are best predictors</a:t>
            </a:r>
          </a:p>
          <a:p>
            <a:pPr lvl="1"/>
            <a:r>
              <a:rPr lang="en-US" dirty="0" smtClean="0"/>
              <a:t>Previous application from building</a:t>
            </a:r>
          </a:p>
          <a:p>
            <a:pPr lvl="1"/>
            <a:r>
              <a:rPr lang="en-US" dirty="0" smtClean="0"/>
              <a:t>Applications from other buildings on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53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Block-level variables are next best</a:t>
            </a:r>
          </a:p>
          <a:p>
            <a:pPr lvl="1"/>
            <a:r>
              <a:rPr lang="en-US" dirty="0" smtClean="0"/>
              <a:t>Created by aggregating building-level characteristics to block level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Tax delinquency</a:t>
            </a:r>
          </a:p>
          <a:p>
            <a:pPr lvl="1"/>
            <a:r>
              <a:rPr lang="en-US" dirty="0" smtClean="0"/>
              <a:t>Sale</a:t>
            </a:r>
          </a:p>
          <a:p>
            <a:pPr lvl="1"/>
            <a:r>
              <a:rPr lang="en-US" dirty="0" smtClean="0"/>
              <a:t>Rental status</a:t>
            </a:r>
          </a:p>
          <a:p>
            <a:pPr lvl="1"/>
            <a:r>
              <a:rPr lang="en-US" dirty="0" smtClean="0"/>
              <a:t>Hazard</a:t>
            </a:r>
          </a:p>
        </p:txBody>
      </p:sp>
    </p:spTree>
    <p:extLst>
      <p:ext uri="{BB962C8B-B14F-4D97-AF65-F5344CB8AC3E}">
        <p14:creationId xmlns:p14="http://schemas.microsoft.com/office/powerpoint/2010/main" val="679476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Integrated data</a:t>
            </a:r>
          </a:p>
          <a:p>
            <a:pPr lvl="1"/>
            <a:r>
              <a:rPr lang="en-US" dirty="0" smtClean="0"/>
              <a:t>Protecting individuals’ private information</a:t>
            </a:r>
          </a:p>
          <a:p>
            <a:pPr lvl="2"/>
            <a:r>
              <a:rPr lang="en-US" dirty="0" smtClean="0"/>
              <a:t>Legal hurdles to accessing and integrating different data sets</a:t>
            </a:r>
          </a:p>
          <a:p>
            <a:pPr lvl="2"/>
            <a:r>
              <a:rPr lang="en-US" dirty="0" smtClean="0"/>
              <a:t>Restrictions on how and where can use integrated data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Technical and computational</a:t>
            </a:r>
          </a:p>
          <a:p>
            <a:pPr lvl="2"/>
            <a:r>
              <a:rPr lang="en-US" dirty="0" smtClean="0"/>
              <a:t>Data sets can get enormous: tens of millions of observations, hundreds of variables</a:t>
            </a:r>
          </a:p>
          <a:p>
            <a:pPr lvl="3"/>
            <a:r>
              <a:rPr lang="en-US" dirty="0" smtClean="0"/>
              <a:t>Time costs of assembling and cleaning data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934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data</a:t>
            </a:r>
          </a:p>
          <a:p>
            <a:pPr lvl="1"/>
            <a:r>
              <a:rPr lang="en-US" dirty="0" smtClean="0"/>
              <a:t>More variables</a:t>
            </a:r>
          </a:p>
          <a:p>
            <a:pPr lvl="2"/>
            <a:r>
              <a:rPr lang="en-US" dirty="0" smtClean="0"/>
              <a:t>Model greater complexity, uncover new relationships</a:t>
            </a:r>
          </a:p>
          <a:p>
            <a:pPr lvl="1"/>
            <a:r>
              <a:rPr lang="en-US" dirty="0" smtClean="0"/>
              <a:t>More observations</a:t>
            </a:r>
          </a:p>
          <a:p>
            <a:pPr lvl="2"/>
            <a:r>
              <a:rPr lang="en-US" dirty="0" smtClean="0"/>
              <a:t>More power</a:t>
            </a:r>
          </a:p>
          <a:p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Greater predictive accuracy</a:t>
            </a:r>
          </a:p>
          <a:p>
            <a:pPr lvl="1"/>
            <a:r>
              <a:rPr lang="en-US" dirty="0" smtClean="0"/>
              <a:t>Greater flexibility</a:t>
            </a:r>
          </a:p>
          <a:p>
            <a:pPr lvl="1"/>
            <a:r>
              <a:rPr lang="en-US" dirty="0" smtClean="0"/>
              <a:t>The future of prediction, increasing role in policy</a:t>
            </a:r>
          </a:p>
        </p:txBody>
      </p:sp>
    </p:spTree>
    <p:extLst>
      <p:ext uri="{BB962C8B-B14F-4D97-AF65-F5344CB8AC3E}">
        <p14:creationId xmlns:p14="http://schemas.microsoft.com/office/powerpoint/2010/main" val="1679871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data and machine learning greatly improved our project’s ability to predict homelessness</a:t>
            </a:r>
          </a:p>
          <a:p>
            <a:endParaRPr lang="en-US" dirty="0"/>
          </a:p>
          <a:p>
            <a:r>
              <a:rPr lang="en-US" dirty="0" smtClean="0"/>
              <a:t>Individual, building and neighborhood characteristics all matter</a:t>
            </a:r>
          </a:p>
          <a:p>
            <a:endParaRPr lang="en-US" dirty="0"/>
          </a:p>
          <a:p>
            <a:r>
              <a:rPr lang="en-US" dirty="0" smtClean="0"/>
              <a:t>Building-level models using integrated, publicly available data do quite well</a:t>
            </a:r>
          </a:p>
        </p:txBody>
      </p:sp>
    </p:spTree>
    <p:extLst>
      <p:ext uri="{BB962C8B-B14F-4D97-AF65-F5344CB8AC3E}">
        <p14:creationId xmlns:p14="http://schemas.microsoft.com/office/powerpoint/2010/main" val="108975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Research questions</a:t>
            </a:r>
          </a:p>
          <a:p>
            <a:r>
              <a:rPr lang="en-US" dirty="0" smtClean="0"/>
              <a:t>Integrating data</a:t>
            </a:r>
          </a:p>
          <a:p>
            <a:r>
              <a:rPr lang="en-US" dirty="0" smtClean="0"/>
              <a:t>Machine learning</a:t>
            </a:r>
          </a:p>
          <a:p>
            <a:r>
              <a:rPr lang="en-US" dirty="0" smtClean="0"/>
              <a:t>Challenges and opportunities of integrated data and machine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5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in shelter use and specifically family shelter use over </a:t>
            </a:r>
            <a:r>
              <a:rPr lang="en-US" dirty="0" smtClean="0"/>
              <a:t>time</a:t>
            </a:r>
          </a:p>
          <a:p>
            <a:endParaRPr lang="en-US" dirty="0"/>
          </a:p>
          <a:p>
            <a:r>
              <a:rPr lang="en-US" dirty="0"/>
              <a:t>Effective prevention services </a:t>
            </a:r>
            <a:r>
              <a:rPr lang="en-US" dirty="0" smtClean="0"/>
              <a:t>exist </a:t>
            </a:r>
            <a:r>
              <a:rPr lang="en-US" dirty="0"/>
              <a:t>but </a:t>
            </a:r>
            <a:r>
              <a:rPr lang="en-US" dirty="0" smtClean="0"/>
              <a:t>are currently </a:t>
            </a:r>
            <a:r>
              <a:rPr lang="en-US" dirty="0"/>
              <a:t>mostly limited to families seeking </a:t>
            </a:r>
            <a:r>
              <a:rPr lang="en-US" dirty="0" smtClean="0"/>
              <a:t>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55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it possible to leverage existing administrative data to predict shelter risk for families not actively seeking help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building and neighborhood characteristics improve prediction?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well can a best possible model do?</a:t>
            </a:r>
          </a:p>
          <a:p>
            <a:r>
              <a:rPr lang="en-US" dirty="0" smtClean="0"/>
              <a:t>Can we identify a handful of “red flag” predictors, and how well do they do?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96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Individual</a:t>
            </a:r>
          </a:p>
          <a:p>
            <a:pPr lvl="1"/>
            <a:r>
              <a:rPr lang="en-US" dirty="0" smtClean="0"/>
              <a:t>Department of Homeless Services: </a:t>
            </a:r>
            <a:r>
              <a:rPr lang="en-US" dirty="0"/>
              <a:t>Family shelter applications, stays, and eligible </a:t>
            </a:r>
            <a:r>
              <a:rPr lang="en-US" dirty="0" smtClean="0"/>
              <a:t>stays</a:t>
            </a:r>
          </a:p>
          <a:p>
            <a:r>
              <a:rPr lang="en-US" dirty="0" smtClean="0"/>
              <a:t>Building</a:t>
            </a:r>
          </a:p>
          <a:p>
            <a:pPr lvl="1"/>
            <a:r>
              <a:rPr lang="en-US" dirty="0" smtClean="0"/>
              <a:t>Department of Finance</a:t>
            </a:r>
          </a:p>
          <a:p>
            <a:pPr lvl="1"/>
            <a:r>
              <a:rPr lang="en-US" dirty="0" smtClean="0"/>
              <a:t>Housing Preservation and Development</a:t>
            </a:r>
          </a:p>
          <a:p>
            <a:pPr lvl="1"/>
            <a:r>
              <a:rPr lang="en-US" dirty="0" smtClean="0"/>
              <a:t>New York State (foreclosures, housing court)</a:t>
            </a:r>
          </a:p>
          <a:p>
            <a:pPr lvl="1"/>
            <a:r>
              <a:rPr lang="en-US" dirty="0" smtClean="0"/>
              <a:t>Rent Guidelines Board</a:t>
            </a:r>
          </a:p>
          <a:p>
            <a:pPr lvl="1"/>
            <a:r>
              <a:rPr lang="en-US" dirty="0" smtClean="0"/>
              <a:t>NYCHA</a:t>
            </a:r>
          </a:p>
          <a:p>
            <a:r>
              <a:rPr lang="en-US" dirty="0" smtClean="0"/>
              <a:t>Neighborhood</a:t>
            </a:r>
          </a:p>
        </p:txBody>
      </p:sp>
    </p:spTree>
    <p:extLst>
      <p:ext uri="{BB962C8B-B14F-4D97-AF65-F5344CB8AC3E}">
        <p14:creationId xmlns:p14="http://schemas.microsoft.com/office/powerpoint/2010/main" val="374913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Algorithmic, not statistical, approach to prediction</a:t>
            </a:r>
          </a:p>
          <a:p>
            <a:endParaRPr lang="en-US" dirty="0"/>
          </a:p>
          <a:p>
            <a:r>
              <a:rPr lang="en-US" dirty="0" smtClean="0"/>
              <a:t>Very flexible, very robust</a:t>
            </a:r>
          </a:p>
          <a:p>
            <a:endParaRPr lang="en-US" dirty="0"/>
          </a:p>
          <a:p>
            <a:r>
              <a:rPr lang="en-US" dirty="0"/>
              <a:t>Focus on prediction out of sample</a:t>
            </a:r>
          </a:p>
          <a:p>
            <a:pPr lvl="1"/>
            <a:r>
              <a:rPr lang="en-US" dirty="0"/>
              <a:t>Avoids </a:t>
            </a:r>
            <a:r>
              <a:rPr lang="en-US" dirty="0" smtClean="0"/>
              <a:t>overfitting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111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Four main types of models</a:t>
            </a:r>
          </a:p>
          <a:p>
            <a:pPr lvl="1"/>
            <a:r>
              <a:rPr lang="en-US" dirty="0" smtClean="0"/>
              <a:t>Complex (best possible) models</a:t>
            </a:r>
          </a:p>
          <a:p>
            <a:pPr lvl="2"/>
            <a:r>
              <a:rPr lang="en-US" dirty="0" smtClean="0"/>
              <a:t>Building level</a:t>
            </a:r>
          </a:p>
          <a:p>
            <a:pPr lvl="2"/>
            <a:r>
              <a:rPr lang="en-US" dirty="0" smtClean="0"/>
              <a:t>Individual level</a:t>
            </a:r>
          </a:p>
          <a:p>
            <a:pPr lvl="1"/>
            <a:r>
              <a:rPr lang="en-US" dirty="0" smtClean="0"/>
              <a:t>Red flag models</a:t>
            </a:r>
          </a:p>
          <a:p>
            <a:pPr lvl="2"/>
            <a:r>
              <a:rPr lang="en-US" dirty="0" smtClean="0"/>
              <a:t>Building level</a:t>
            </a:r>
            <a:endParaRPr lang="en-US" dirty="0"/>
          </a:p>
          <a:p>
            <a:pPr lvl="2"/>
            <a:r>
              <a:rPr lang="en-US" dirty="0"/>
              <a:t>Individual level</a:t>
            </a:r>
          </a:p>
          <a:p>
            <a:pPr lvl="1"/>
            <a:endParaRPr lang="en-US" dirty="0"/>
          </a:p>
          <a:p>
            <a:r>
              <a:rPr lang="en-US" dirty="0" smtClean="0"/>
              <a:t>Results here are only for building-level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7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Complex model: random forests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489" y="2133600"/>
            <a:ext cx="510702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161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813393"/>
              </p:ext>
            </p:extLst>
          </p:nvPr>
        </p:nvGraphicFramePr>
        <p:xfrm>
          <a:off x="1428750" y="1600200"/>
          <a:ext cx="62865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Recall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Precision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Outreach</a:t>
                      </a:r>
                      <a:endParaRPr lang="en-US" sz="1800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50.5%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2,586 buildings</a:t>
                      </a:r>
                      <a:endParaRPr lang="en-US" sz="1800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38.8%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8,435 buildings</a:t>
                      </a:r>
                      <a:endParaRPr lang="en-US" sz="1800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21.6%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30,345 buildings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67032" y="3657600"/>
            <a:ext cx="82296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we reach out to the 2,586 highest-risk buildings, half will actually send a family to shelter.</a:t>
            </a:r>
          </a:p>
          <a:p>
            <a:r>
              <a:rPr lang="en-US" dirty="0" smtClean="0"/>
              <a:t>And those 1,296 buildings that actually send a family to shelter will be 10% of all that do so.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6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468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Predicting homelessness with integrated data and machine learning</vt:lpstr>
      <vt:lpstr>Overview</vt:lpstr>
      <vt:lpstr>Background</vt:lpstr>
      <vt:lpstr>Research questions</vt:lpstr>
      <vt:lpstr>Integrating data</vt:lpstr>
      <vt:lpstr>Machine learning</vt:lpstr>
      <vt:lpstr>Machine learning</vt:lpstr>
      <vt:lpstr>Machine learning</vt:lpstr>
      <vt:lpstr>Machine learning</vt:lpstr>
      <vt:lpstr>Machine learning</vt:lpstr>
      <vt:lpstr>Machine learning</vt:lpstr>
      <vt:lpstr>Challenges</vt:lpstr>
      <vt:lpstr>Opportunities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homelessness with integrated data</dc:title>
  <dc:creator>Reed, Davin</dc:creator>
  <cp:lastModifiedBy>A Derian</cp:lastModifiedBy>
  <cp:revision>100</cp:revision>
  <dcterms:created xsi:type="dcterms:W3CDTF">2006-08-16T00:00:00Z</dcterms:created>
  <dcterms:modified xsi:type="dcterms:W3CDTF">2016-04-01T19:42:49Z</dcterms:modified>
</cp:coreProperties>
</file>